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94" d="100"/>
          <a:sy n="94" d="100"/>
        </p:scale>
        <p:origin x="16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73B250-D229-40AC-906C-FCF23FCD1C47}" type="datetimeFigureOut">
              <a:rPr lang="he-IL" smtClean="0"/>
              <a:pPr/>
              <a:t>כ"א/אב/תש"ף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2D9341-D01A-4E57-8490-7B5B102FF76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5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9A8D-38EB-4957-91D6-1A23A12F939F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FE409-4C0D-4481-80A2-8EA847418048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F1CE-E111-4584-8962-B10D09890DE2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C2C-6F81-4867-AF47-CAAE8F0AF7FF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9F90-B29F-48FD-A9B2-4D812949BB21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3D55-60C4-4FDF-B9C4-538FA62C47A4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09DB-20DC-468F-B8E1-63AAF0282290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3BE5-70A3-4CD9-A6A6-6EBD50B3BD51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2C9A-7428-41D8-BEB1-65F936372A80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CA12-6824-46FD-8B61-4CD9EA9EBAA9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47D4-C417-4DB7-BB8B-DB2614256C2C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E7D2-8529-4D38-942C-F6407AE62C6E}" type="datetime1">
              <a:rPr lang="en-US" smtClean="0"/>
              <a:pPr/>
              <a:t>8/11/20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תחשיב יחסים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מסד נתונים לדוגמא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נעבוד על מסד הנתונים ששומר נתונים על ספקים ומוצרים:</a:t>
            </a:r>
          </a:p>
          <a:p>
            <a:pPr algn="l">
              <a:buNone/>
            </a:pPr>
            <a:r>
              <a:rPr lang="en-US" dirty="0"/>
              <a:t>Supplier(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city)</a:t>
            </a:r>
          </a:p>
          <a:p>
            <a:pPr algn="l">
              <a:buNone/>
            </a:pPr>
            <a:r>
              <a:rPr lang="en-US" dirty="0"/>
              <a:t>Product(</a:t>
            </a:r>
            <a:r>
              <a:rPr lang="en-US" u="sng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color)</a:t>
            </a:r>
          </a:p>
          <a:p>
            <a:pPr algn="l">
              <a:buNone/>
            </a:pPr>
            <a:r>
              <a:rPr lang="en-US" dirty="0"/>
              <a:t>Delivery(</a:t>
            </a:r>
            <a:r>
              <a:rPr lang="en-US" u="sng" dirty="0" err="1"/>
              <a:t>sid</a:t>
            </a:r>
            <a:r>
              <a:rPr lang="en-US" dirty="0"/>
              <a:t>, </a:t>
            </a:r>
            <a:r>
              <a:rPr lang="en-US" u="sng" dirty="0" err="1"/>
              <a:t>pid</a:t>
            </a:r>
            <a:r>
              <a:rPr lang="en-US" dirty="0"/>
              <a:t>, quantity)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מחזירה את פרטי כל הספקים שקיימים ב-</a:t>
            </a:r>
            <a:r>
              <a:rPr lang="en-US" dirty="0"/>
              <a:t>DB</a:t>
            </a:r>
            <a:r>
              <a:rPr lang="he-IL" dirty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זכרו ש-</a:t>
            </a:r>
            <a:r>
              <a:rPr lang="en-US" dirty="0"/>
              <a:t>t</a:t>
            </a:r>
            <a:r>
              <a:rPr lang="he-IL" dirty="0"/>
              <a:t> מייצג שורה שלמה. כדי שהתנאי הלוגי יהיה נכון, </a:t>
            </a:r>
            <a:r>
              <a:rPr lang="en-US" dirty="0"/>
              <a:t>t</a:t>
            </a:r>
            <a:r>
              <a:rPr lang="he-IL" dirty="0"/>
              <a:t> חייב להיות שייך לטבלה </a:t>
            </a:r>
            <a:r>
              <a:rPr lang="en-US" dirty="0"/>
              <a:t>Supplier</a:t>
            </a:r>
            <a:r>
              <a:rPr lang="he-IL" dirty="0"/>
              <a:t>, ולכן בעצם קבוצת התוצאה היא קבוצת כל השורות בטבלה.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447800"/>
          <a:ext cx="53492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981080" imgH="253800" progId="Equation.3">
                  <p:embed/>
                </p:oleObj>
              </mc:Choice>
              <mc:Fallback>
                <p:oleObj name="Equation" r:id="rId3" imgW="19810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534924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מחזירה את פרטי כל הספקים שגרים בתל אביב: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כעת יש שני תנאים שצריכים להתקיים – </a:t>
            </a:r>
            <a:r>
              <a:rPr lang="en-US" dirty="0"/>
              <a:t>t</a:t>
            </a:r>
            <a:r>
              <a:rPr lang="he-IL" dirty="0"/>
              <a:t> חייב להיות שורה שלמה בטבלה, אבל גם ערך העמודה </a:t>
            </a:r>
            <a:r>
              <a:rPr lang="en-US" dirty="0"/>
              <a:t>city</a:t>
            </a:r>
            <a:r>
              <a:rPr lang="he-IL" dirty="0"/>
              <a:t> שלו חייב להיות תל אביב.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447800"/>
          <a:ext cx="8504238" cy="67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3200400" imgH="253800" progId="Equation.3">
                  <p:embed/>
                </p:oleObj>
              </mc:Choice>
              <mc:Fallback>
                <p:oleObj name="Equation" r:id="rId3" imgW="3200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504238" cy="674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השאילתה הבאה מחזירה את פרטי המוצרים בצבע ירוק או אדום: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600200"/>
          <a:ext cx="826669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238200" imgH="482400" progId="Equation.3">
                  <p:embed/>
                </p:oleObj>
              </mc:Choice>
              <mc:Fallback>
                <p:oleObj name="Equation" r:id="rId3" imgW="32382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6669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שמחזירה את שמות הספקים שגרים בת"א.</a:t>
            </a:r>
          </a:p>
          <a:p>
            <a:pPr algn="r" rtl="1"/>
            <a:r>
              <a:rPr lang="he-IL" dirty="0"/>
              <a:t>מבחינת צורת התוצאה יש פה בעיה, כיוון ששורה שלמה בטבלה מכילה שלוש עמודות.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" y="2819400"/>
          <a:ext cx="908304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3784320" imgH="253800" progId="Equation.3">
                  <p:embed/>
                </p:oleObj>
              </mc:Choice>
              <mc:Fallback>
                <p:oleObj name="Equation" r:id="rId3" imgW="3784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" y="2819400"/>
                        <a:ext cx="908304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 flipH="1" flipV="1">
            <a:off x="7696200" y="3733800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34194" y="3733006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3581400"/>
            <a:ext cx="3352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האחדה - </a:t>
            </a:r>
            <a:r>
              <a:rPr lang="en-US" sz="2800" dirty="0"/>
              <a:t>Unification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מתי התנאי יהיה אמת?</a:t>
            </a:r>
          </a:p>
          <a:p>
            <a:pPr algn="r" rtl="1"/>
            <a:r>
              <a:rPr lang="he-IL" dirty="0"/>
              <a:t>כדי להוכיח את הנוסחה צריך להוכיח שקיימת שורה </a:t>
            </a:r>
            <a:r>
              <a:rPr lang="en-US" dirty="0"/>
              <a:t>s</a:t>
            </a:r>
            <a:r>
              <a:rPr lang="he-IL" dirty="0"/>
              <a:t> ששייכת ל-</a:t>
            </a:r>
            <a:r>
              <a:rPr lang="en-US" dirty="0"/>
              <a:t>Supplier</a:t>
            </a:r>
            <a:r>
              <a:rPr lang="he-IL" dirty="0"/>
              <a:t>, וגם ששדה השם שלה שווה לשדה השם ב-</a:t>
            </a:r>
            <a:r>
              <a:rPr lang="en-US" dirty="0"/>
              <a:t>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כיוון ששדה השם ב-</a:t>
            </a:r>
            <a:r>
              <a:rPr lang="en-US" dirty="0"/>
              <a:t>t</a:t>
            </a:r>
            <a:r>
              <a:rPr lang="he-IL" dirty="0"/>
              <a:t> הוא בעצם ריק, אז כדי שהמשפט יהיה נכון, הוא פשוט מקבל את ערך השם של </a:t>
            </a:r>
            <a:r>
              <a:rPr lang="en-US" dirty="0"/>
              <a:t>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תהליך זה נקרא האחדה של משתנים. המשתנה הריק בתוצאה מקבל את ערכו של המשתנה בנוסחה.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0325" y="304800"/>
          <a:ext cx="9083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3784320" imgH="253800" progId="Equation.3">
                  <p:embed/>
                </p:oleObj>
              </mc:Choice>
              <mc:Fallback>
                <p:oleObj name="Equation" r:id="rId3" imgW="3784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04800"/>
                        <a:ext cx="90836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כתבו שאילתה שמחזירה מספרי מוצרים ירוקים שסיפקו ספקים מחיפה.</a:t>
            </a:r>
          </a:p>
          <a:p>
            <a:pPr algn="r" rtl="1"/>
            <a:r>
              <a:rPr lang="he-IL" dirty="0"/>
              <a:t>איך "נוכיח" את הטענה?</a:t>
            </a:r>
          </a:p>
          <a:p>
            <a:pPr algn="r" rtl="1"/>
            <a:r>
              <a:rPr lang="he-IL" dirty="0"/>
              <a:t>אנחנו צריכים לבנות טבלה </a:t>
            </a:r>
            <a:r>
              <a:rPr lang="en-US" dirty="0"/>
              <a:t>t(</a:t>
            </a:r>
            <a:r>
              <a:rPr lang="en-US" dirty="0" err="1"/>
              <a:t>pid</a:t>
            </a:r>
            <a:r>
              <a:rPr lang="en-US" dirty="0"/>
              <a:t>)</a:t>
            </a:r>
            <a:r>
              <a:rPr lang="he-IL" dirty="0"/>
              <a:t> ולהוכיח ש-</a:t>
            </a:r>
          </a:p>
          <a:p>
            <a:pPr lvl="1" algn="r" rtl="1"/>
            <a:r>
              <a:rPr lang="he-IL" dirty="0"/>
              <a:t>קיימת איזושהי שורה </a:t>
            </a:r>
            <a:r>
              <a:rPr lang="en-US" dirty="0"/>
              <a:t>d</a:t>
            </a:r>
            <a:r>
              <a:rPr lang="he-IL" dirty="0"/>
              <a:t> בטבלת ה-</a:t>
            </a:r>
            <a:r>
              <a:rPr lang="en-US" dirty="0"/>
              <a:t>Delivery</a:t>
            </a:r>
            <a:r>
              <a:rPr lang="he-IL" dirty="0"/>
              <a:t> וגם</a:t>
            </a:r>
          </a:p>
          <a:p>
            <a:pPr lvl="1" algn="r" rtl="1"/>
            <a:r>
              <a:rPr lang="he-IL" dirty="0"/>
              <a:t>קיימת שורה </a:t>
            </a:r>
            <a:r>
              <a:rPr lang="en-US" dirty="0"/>
              <a:t>s</a:t>
            </a:r>
            <a:r>
              <a:rPr lang="he-IL" dirty="0"/>
              <a:t> ב-</a:t>
            </a:r>
            <a:r>
              <a:rPr lang="en-US" dirty="0"/>
              <a:t>Supplier</a:t>
            </a:r>
            <a:r>
              <a:rPr lang="he-IL" dirty="0"/>
              <a:t> כך ש- </a:t>
            </a:r>
            <a:r>
              <a:rPr lang="en-US" dirty="0"/>
              <a:t>d[</a:t>
            </a:r>
            <a:r>
              <a:rPr lang="en-US" dirty="0" err="1"/>
              <a:t>sid</a:t>
            </a:r>
            <a:r>
              <a:rPr lang="en-US" dirty="0"/>
              <a:t>]=s[</a:t>
            </a:r>
            <a:r>
              <a:rPr lang="en-US" dirty="0" err="1"/>
              <a:t>sid</a:t>
            </a:r>
            <a:r>
              <a:rPr lang="en-US" dirty="0"/>
              <a:t>]</a:t>
            </a:r>
            <a:r>
              <a:rPr lang="he-IL" dirty="0"/>
              <a:t> והעיר היא חיפה וגם</a:t>
            </a:r>
          </a:p>
          <a:p>
            <a:pPr lvl="1" algn="r" rtl="1"/>
            <a:r>
              <a:rPr lang="he-IL" dirty="0"/>
              <a:t>קיימת שורה </a:t>
            </a:r>
            <a:r>
              <a:rPr lang="en-US" dirty="0"/>
              <a:t>p</a:t>
            </a:r>
            <a:r>
              <a:rPr lang="he-IL" dirty="0"/>
              <a:t> בטבלת </a:t>
            </a:r>
            <a:r>
              <a:rPr lang="en-US" dirty="0"/>
              <a:t>Product</a:t>
            </a:r>
            <a:r>
              <a:rPr lang="he-IL" dirty="0"/>
              <a:t> כך ש- </a:t>
            </a:r>
            <a:r>
              <a:rPr lang="en-US" dirty="0"/>
              <a:t>d[</a:t>
            </a:r>
            <a:r>
              <a:rPr lang="en-US" dirty="0" err="1"/>
              <a:t>pid</a:t>
            </a:r>
            <a:r>
              <a:rPr lang="en-US" dirty="0"/>
              <a:t>]=p[</a:t>
            </a:r>
            <a:r>
              <a:rPr lang="en-US" dirty="0" err="1"/>
              <a:t>pid</a:t>
            </a:r>
            <a:r>
              <a:rPr lang="en-US" dirty="0"/>
              <a:t>]</a:t>
            </a:r>
            <a:r>
              <a:rPr lang="he-IL" dirty="0"/>
              <a:t> והצבע הוא ירוק.</a:t>
            </a:r>
          </a:p>
          <a:p>
            <a:pPr lvl="1" algn="r" rtl="1"/>
            <a:r>
              <a:rPr lang="he-IL" dirty="0"/>
              <a:t>וכמובן, לא לשכוח לבצע האחדה...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" y="304800"/>
          <a:ext cx="38404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4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0" y="9906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33400" y="1752600"/>
          <a:ext cx="8458200" cy="51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458200" cy="514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3400" y="2514600"/>
          <a:ext cx="2798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104840" imgH="203040" progId="Equation.3">
                  <p:embed/>
                </p:oleObj>
              </mc:Choice>
              <mc:Fallback>
                <p:oleObj name="Equation" r:id="rId9" imgW="1104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7987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3505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3886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800600" y="35814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4800" y="1752600"/>
          <a:ext cx="845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458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תחשיב יחסים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תחשיב יחסים הוא שפה פורמלית נוספת לביצוע שאילתות על מסד הנתונים.</a:t>
            </a:r>
          </a:p>
          <a:p>
            <a:pPr algn="r" rtl="1"/>
            <a:r>
              <a:rPr lang="he-IL" dirty="0"/>
              <a:t>בניגוד לאלגברת יחסים, תחשיב יחסים הוא שפה </a:t>
            </a:r>
            <a:r>
              <a:rPr lang="he-IL" b="1" dirty="0"/>
              <a:t>הצהרתית</a:t>
            </a:r>
            <a:r>
              <a:rPr lang="he-IL" dirty="0"/>
              <a:t> בה מסתכלים על היחסים כעל טענות לוגיות שיכולות להיות נכונות או לא נכונות.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971800"/>
          <a:ext cx="38100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Sname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Tel Aviv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David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Haifa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Yossi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76600"/>
          <a:ext cx="3810000" cy="1463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Quantity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222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029200"/>
          <a:ext cx="3810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Color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Pname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Chair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7432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Delivery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44958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Product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2438400"/>
            <a:ext cx="16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Supplier</a:t>
            </a:r>
            <a:endParaRPr lang="he-IL" sz="2800" dirty="0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304800"/>
          <a:ext cx="3840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1422360" imgH="253800" progId="Equation.3">
                  <p:embed/>
                </p:oleObj>
              </mc:Choice>
              <mc:Fallback>
                <p:oleObj name="Equation" r:id="rId3" imgW="1422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840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609600" y="42672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1000" y="1066800"/>
          <a:ext cx="8167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3111480" imgH="203040" progId="Equation.3">
                  <p:embed/>
                </p:oleObj>
              </mc:Choice>
              <mc:Fallback>
                <p:oleObj name="Equation" r:id="rId5" imgW="3111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167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800600" y="35814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04800" y="1752600"/>
          <a:ext cx="8458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7" imgW="3340080" imgH="203040" progId="Equation.3">
                  <p:embed/>
                </p:oleObj>
              </mc:Choice>
              <mc:Fallback>
                <p:oleObj name="Equation" r:id="rId7" imgW="3340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458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800600" y="5257800"/>
            <a:ext cx="4114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" y="2362200"/>
          <a:ext cx="2798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9" imgW="1104840" imgH="203040" progId="Equation.3">
                  <p:embed/>
                </p:oleObj>
              </mc:Choice>
              <mc:Fallback>
                <p:oleObj name="Equation" r:id="rId9" imgW="11048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7987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6800" y="5486400"/>
          <a:ext cx="14478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pid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29114" y="4376058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4335E-6 L -0.0974 0.212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שמות מוצרים שמופיעים בשני צבעים לפחות.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" y="1371600"/>
          <a:ext cx="548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828800" imgH="253800" progId="Equation.3">
                  <p:embed/>
                </p:oleObj>
              </mc:Choice>
              <mc:Fallback>
                <p:oleObj name="Equation" r:id="rId3" imgW="18288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548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3725" y="2057400"/>
          <a:ext cx="83375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3149280" imgH="431640" progId="Equation.3">
                  <p:embed/>
                </p:oleObj>
              </mc:Choice>
              <mc:Fallback>
                <p:oleObj name="Equation" r:id="rId5" imgW="31492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57400"/>
                        <a:ext cx="83375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505200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פרטי משלוחים שסופקו בכמות מקסימלית.</a:t>
            </a:r>
          </a:p>
          <a:p>
            <a:pPr algn="r" rtl="1"/>
            <a:r>
              <a:rPr lang="he-IL" dirty="0"/>
              <a:t>מה צריך להוכיח?</a:t>
            </a:r>
          </a:p>
          <a:p>
            <a:pPr lvl="1" algn="r" rtl="1"/>
            <a:r>
              <a:rPr lang="he-IL" dirty="0"/>
              <a:t>שקיימת שורה בטבלת </a:t>
            </a:r>
            <a:r>
              <a:rPr lang="en-US" dirty="0"/>
              <a:t>Delivery</a:t>
            </a:r>
            <a:r>
              <a:rPr lang="he-IL" dirty="0"/>
              <a:t> וגם</a:t>
            </a:r>
          </a:p>
          <a:p>
            <a:pPr lvl="1" algn="r" rtl="1"/>
            <a:r>
              <a:rPr lang="he-IL" dirty="0"/>
              <a:t>שלא קיימת אף שורה אחרת ב-</a:t>
            </a:r>
            <a:r>
              <a:rPr lang="en-US" dirty="0"/>
              <a:t>Delivery</a:t>
            </a:r>
            <a:r>
              <a:rPr lang="he-IL" dirty="0"/>
              <a:t> שהכמות בה יותר גדולה מהכמות בשורה הראשונה.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9704" y="4038600"/>
          <a:ext cx="79769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2971800" imgH="482400" progId="Equation.3">
                  <p:embed/>
                </p:oleObj>
              </mc:Choice>
              <mc:Fallback>
                <p:oleObj name="Equation" r:id="rId3" imgW="29718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04" y="4038600"/>
                        <a:ext cx="7976937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r" rtl="1"/>
            <a:r>
              <a:rPr lang="he-IL" dirty="0"/>
              <a:t>דרך אחרת לבצע את אותה שאילתה: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1524000"/>
          <a:ext cx="773831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2882880" imgH="482400" progId="Equation.3">
                  <p:embed/>
                </p:oleObj>
              </mc:Choice>
              <mc:Fallback>
                <p:oleObj name="Equation" r:id="rId3" imgW="2882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73831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כתבו שאילתה שמחזירה לכל ספק את מספרו ואת הכמות המקסימלית שבה הוא מספק מוצר כלשהו.</a:t>
            </a:r>
          </a:p>
          <a:p>
            <a:pPr algn="r" rtl="1"/>
            <a:r>
              <a:rPr lang="he-IL" dirty="0"/>
              <a:t>מה צריך להוכיח?</a:t>
            </a:r>
          </a:p>
          <a:p>
            <a:pPr lvl="1" algn="r" rtl="1"/>
            <a:r>
              <a:rPr lang="he-IL" dirty="0"/>
              <a:t>שקיימת שורה ב-</a:t>
            </a:r>
            <a:r>
              <a:rPr lang="en-US" dirty="0"/>
              <a:t>Delivery</a:t>
            </a:r>
            <a:r>
              <a:rPr lang="he-IL" dirty="0"/>
              <a:t> וגם</a:t>
            </a:r>
          </a:p>
          <a:p>
            <a:pPr lvl="1" algn="r" rtl="1"/>
            <a:r>
              <a:rPr lang="he-IL" dirty="0"/>
              <a:t>שעבור כל שורה אחרת ב-</a:t>
            </a:r>
            <a:r>
              <a:rPr lang="en-US" dirty="0"/>
              <a:t>Delivery</a:t>
            </a:r>
            <a:r>
              <a:rPr lang="he-IL" dirty="0"/>
              <a:t>, אם זה אותו מספר ספק, אז הכמות בשורה השניה קטנה מהכמות בשורה הראשונה.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514600"/>
            <a:ext cx="685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3581399"/>
          <a:ext cx="4663452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1942920" imgH="253800" progId="Equation.3">
                  <p:embed/>
                </p:oleObj>
              </mc:Choice>
              <mc:Fallback>
                <p:oleObj name="Equation" r:id="rId3" imgW="19429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399"/>
                        <a:ext cx="4663452" cy="609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6343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2819160" imgH="203040" progId="Equation.3">
                  <p:embed/>
                </p:oleObj>
              </mc:Choice>
              <mc:Fallback>
                <p:oleObj name="Equation" r:id="rId5" imgW="2819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6343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525" y="4724400"/>
          <a:ext cx="9134475" cy="4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4140000" imgH="203040" progId="Equation.3">
                  <p:embed/>
                </p:oleObj>
              </mc:Choice>
              <mc:Fallback>
                <p:oleObj name="Equation" r:id="rId7" imgW="4140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4724400"/>
                        <a:ext cx="9134475" cy="448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שמות הערים שבהן כל הספקים סיפקו את כל המוצרים שסיפק ספק מספר 111.</a:t>
            </a:r>
          </a:p>
          <a:p>
            <a:pPr algn="r" rtl="1"/>
            <a:r>
              <a:rPr lang="he-IL" dirty="0"/>
              <a:t>מה צריך להוכיח?</a:t>
            </a:r>
          </a:p>
          <a:p>
            <a:pPr lvl="1" algn="r" rtl="1"/>
            <a:r>
              <a:rPr lang="he-IL" dirty="0"/>
              <a:t>עבור כל שורה ב-</a:t>
            </a:r>
            <a:r>
              <a:rPr lang="en-US" dirty="0"/>
              <a:t>Delivery</a:t>
            </a:r>
            <a:r>
              <a:rPr lang="he-IL" dirty="0"/>
              <a:t>, וכל שורה ב-</a:t>
            </a:r>
            <a:r>
              <a:rPr lang="en-US" dirty="0"/>
              <a:t>Supplier</a:t>
            </a:r>
            <a:endParaRPr lang="he-IL" dirty="0"/>
          </a:p>
          <a:p>
            <a:pPr lvl="1" algn="r" rtl="1"/>
            <a:r>
              <a:rPr lang="he-IL" dirty="0"/>
              <a:t>אם מספר הספק ב-</a:t>
            </a:r>
            <a:r>
              <a:rPr lang="en-US" dirty="0"/>
              <a:t>Delivery</a:t>
            </a:r>
            <a:r>
              <a:rPr lang="he-IL" dirty="0"/>
              <a:t> הוא 111 אזי קיימת שורה אחרת ב-</a:t>
            </a:r>
            <a:r>
              <a:rPr lang="en-US" dirty="0"/>
              <a:t>Delivery</a:t>
            </a:r>
            <a:r>
              <a:rPr lang="he-IL" dirty="0"/>
              <a:t> שמספר הספק שלה הוא אחר, אבל מספק אותו מוצר.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8600" y="228600"/>
          <a:ext cx="740283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2552400" imgH="253800" progId="Equation.3">
                  <p:embed/>
                </p:oleObj>
              </mc:Choice>
              <mc:Fallback>
                <p:oleObj name="Equation" r:id="rId3" imgW="2552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740283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990600"/>
          <a:ext cx="5203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5" imgW="1892160" imgH="203040" progId="Equation.3">
                  <p:embed/>
                </p:oleObj>
              </mc:Choice>
              <mc:Fallback>
                <p:oleObj name="Equation" r:id="rId5" imgW="1892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52038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00200"/>
          <a:ext cx="560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7" imgW="2133360" imgH="203040" progId="Equation.3">
                  <p:embed/>
                </p:oleObj>
              </mc:Choice>
              <mc:Fallback>
                <p:oleObj name="Equation" r:id="rId7" imgW="2133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0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2209800"/>
          <a:ext cx="9101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9" imgW="3466800" imgH="203040" progId="Equation.3">
                  <p:embed/>
                </p:oleObj>
              </mc:Choice>
              <mc:Fallback>
                <p:oleObj name="Equation" r:id="rId9" imgW="34668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91011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תחשיב לפי תחומים/תכונות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בתחשיב לפי תחומים, כל משתנה מייצג תכונה בודדת, ולא שורה שלמה.</a:t>
            </a:r>
          </a:p>
          <a:p>
            <a:pPr algn="r" rtl="1"/>
            <a:r>
              <a:rPr lang="he-IL" dirty="0"/>
              <a:t>גם פה הרעיון הוא למצוא נוסחה לוגית שצריך להוכיח.</a:t>
            </a:r>
          </a:p>
          <a:p>
            <a:pPr algn="r" rtl="1"/>
            <a:r>
              <a:rPr lang="he-IL" dirty="0"/>
              <a:t>השאילתה הבאה מוצאת את שמות הספקים שקיימים: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4953000"/>
          <a:ext cx="89839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89839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את שמות הספקים שגרים בחיפה: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דרך אחרת: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12031" y="1447800"/>
          <a:ext cx="8406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3327120" imgH="482400" progId="Equation.3">
                  <p:embed/>
                </p:oleObj>
              </mc:Choice>
              <mc:Fallback>
                <p:oleObj name="Equation" r:id="rId3" imgW="33271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031" y="1447800"/>
                        <a:ext cx="840606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3733800"/>
          <a:ext cx="786384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5" imgW="3276360" imgH="253800" progId="Equation.3">
                  <p:embed/>
                </p:oleObj>
              </mc:Choice>
              <mc:Fallback>
                <p:oleObj name="Equation" r:id="rId5" imgW="32763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786384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את שמות הספקים שסיפקו חלקים ירוקים: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68263" y="1447800"/>
          <a:ext cx="90535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263" y="1447800"/>
                        <a:ext cx="9053513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850" y="2133600"/>
          <a:ext cx="845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5" imgW="3073320" imgH="203040" progId="Equation.3">
                  <p:embed/>
                </p:oleObj>
              </mc:Choice>
              <mc:Fallback>
                <p:oleObj name="Equation" r:id="rId5" imgW="3073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133600"/>
                        <a:ext cx="8451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2819400"/>
          <a:ext cx="782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7" imgW="2844720" imgH="203040" progId="Equation.3">
                  <p:embed/>
                </p:oleObj>
              </mc:Choice>
              <mc:Fallback>
                <p:oleObj name="Equation" r:id="rId7" imgW="28447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7823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שפה פרוצדורלית מול הצהרתית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נניח שנתון מערך </a:t>
            </a:r>
            <a:r>
              <a:rPr lang="en-US" dirty="0"/>
              <a:t>A</a:t>
            </a:r>
            <a:r>
              <a:rPr lang="he-IL" dirty="0"/>
              <a:t> ונרצה להדפיס את כל האיברים במערך שגדולים מ-10.</a:t>
            </a:r>
          </a:p>
          <a:p>
            <a:pPr algn="r" rtl="1"/>
            <a:r>
              <a:rPr lang="he-IL" dirty="0"/>
              <a:t>איך נעשה זאת בצורה פרוצדורלית?</a:t>
            </a:r>
          </a:p>
          <a:p>
            <a:pPr algn="l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0 to </a:t>
            </a:r>
            <a:r>
              <a:rPr lang="en-US" dirty="0" err="1"/>
              <a:t>A.length</a:t>
            </a:r>
            <a:endParaRPr lang="en-US" dirty="0"/>
          </a:p>
          <a:p>
            <a:pPr algn="l">
              <a:buNone/>
            </a:pPr>
            <a:r>
              <a:rPr lang="en-US" dirty="0"/>
              <a:t>	if(a[</a:t>
            </a:r>
            <a:r>
              <a:rPr lang="en-US" dirty="0" err="1"/>
              <a:t>i</a:t>
            </a:r>
            <a:r>
              <a:rPr lang="en-US" dirty="0"/>
              <a:t>] &gt; 10)</a:t>
            </a:r>
          </a:p>
          <a:p>
            <a:pPr algn="l">
              <a:buNone/>
            </a:pPr>
            <a:r>
              <a:rPr lang="en-US" dirty="0"/>
              <a:t>		print a[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השאילתה הבאה מוצאת את שמות הספקים שסיפקו כל רכיב קיים: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600199"/>
          <a:ext cx="8483600" cy="64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3327120" imgH="253800" progId="Equation.3">
                  <p:embed/>
                </p:oleObj>
              </mc:Choice>
              <mc:Fallback>
                <p:oleObj name="Equation" r:id="rId3" imgW="3327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199"/>
                        <a:ext cx="8483600" cy="647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60463" y="2209800"/>
          <a:ext cx="7439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5" imgW="2705040" imgH="203040" progId="Equation.3">
                  <p:embed/>
                </p:oleObj>
              </mc:Choice>
              <mc:Fallback>
                <p:oleObj name="Equation" r:id="rId5" imgW="27050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209800"/>
                        <a:ext cx="7439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200" y="2819400"/>
          <a:ext cx="5483226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1993680" imgH="203040" progId="Equation.3">
                  <p:embed/>
                </p:oleObj>
              </mc:Choice>
              <mc:Fallback>
                <p:oleObj name="Equation" r:id="rId7" imgW="19936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5483226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r" rtl="1"/>
            <a:r>
              <a:rPr lang="he-IL" dirty="0"/>
              <a:t>כתבו שאילתה שמוצאת את שמות הערים שכל ספק בהן סיפק מוצרים בשתי כמויות שונות לכל היותר.</a:t>
            </a:r>
          </a:p>
          <a:p>
            <a:pPr algn="r" rtl="1"/>
            <a:r>
              <a:rPr lang="he-IL" dirty="0"/>
              <a:t>מה צריך להוכיח?</a:t>
            </a:r>
          </a:p>
          <a:p>
            <a:pPr lvl="1" algn="r" rtl="1"/>
            <a:r>
              <a:rPr lang="he-IL" dirty="0"/>
              <a:t>בהנתן עיר מסויימת</a:t>
            </a:r>
          </a:p>
          <a:p>
            <a:pPr lvl="1" algn="r" rtl="1"/>
            <a:r>
              <a:rPr lang="he-IL" dirty="0"/>
              <a:t>לא קיים ספק באותה עיר שסיפק מוצרים בשלוש כמויות שונות.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8600" y="457200"/>
          <a:ext cx="7132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2641320" imgH="253800" progId="Equation.3">
                  <p:embed/>
                </p:oleObj>
              </mc:Choice>
              <mc:Fallback>
                <p:oleObj name="Equation" r:id="rId3" imgW="2641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71323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1066800"/>
          <a:ext cx="656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2387520" imgH="203040" progId="Equation.3">
                  <p:embed/>
                </p:oleObj>
              </mc:Choice>
              <mc:Fallback>
                <p:oleObj name="Equation" r:id="rId5" imgW="23875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6565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1600200"/>
          <a:ext cx="48545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1765080" imgH="203040" progId="Equation.3">
                  <p:embed/>
                </p:oleObj>
              </mc:Choice>
              <mc:Fallback>
                <p:oleObj name="Equation" r:id="rId7" imgW="1765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48545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286000"/>
          <a:ext cx="5426528" cy="25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9" imgW="1892160" imgH="888840" progId="Equation.3">
                  <p:embed/>
                </p:oleObj>
              </mc:Choice>
              <mc:Fallback>
                <p:oleObj name="Equation" r:id="rId9" imgW="1892160" imgH="888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5426528" cy="25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איך נכתוב את אותה שאילתה לפי שורות?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1066800"/>
          <a:ext cx="710819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2450880" imgH="253800" progId="Equation.3">
                  <p:embed/>
                </p:oleObj>
              </mc:Choice>
              <mc:Fallback>
                <p:oleObj name="Equation" r:id="rId3" imgW="24508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10819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1752600"/>
          <a:ext cx="7334250" cy="651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5" imgW="2286000" imgH="203040" progId="Equation.3">
                  <p:embed/>
                </p:oleObj>
              </mc:Choice>
              <mc:Fallback>
                <p:oleObj name="Equation" r:id="rId5" imgW="22860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334250" cy="6519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0" y="2514600"/>
          <a:ext cx="658233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7" imgW="2514600" imgH="431640" progId="Equation.3">
                  <p:embed/>
                </p:oleObj>
              </mc:Choice>
              <mc:Fallback>
                <p:oleObj name="Equation" r:id="rId7" imgW="2514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6582335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71600" y="3657600"/>
          <a:ext cx="488705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9" imgW="1841400" imgH="660240" progId="Equation.3">
                  <p:embed/>
                </p:oleObj>
              </mc:Choice>
              <mc:Fallback>
                <p:oleObj name="Equation" r:id="rId9" imgW="184140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4887056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שפה פרוצדורלית מול שפה הצהרתית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נבצע את אותה משימה בצורה הצהרתית?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1200" y="2362200"/>
          <a:ext cx="5289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511280" imgH="253800" progId="Equation.3">
                  <p:embed/>
                </p:oleObj>
              </mc:Choice>
              <mc:Fallback>
                <p:oleObj name="Equation" r:id="rId3" imgW="1511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289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5448300" y="1866900"/>
            <a:ext cx="228600" cy="2895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600200" y="3581400"/>
            <a:ext cx="67056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אנחנו מנסחים מהם התנאים שצריכים להתקיים עבור הפלט, אבל לא מנסחים </a:t>
            </a:r>
            <a:r>
              <a:rPr lang="he-IL" sz="2800" b="1" dirty="0"/>
              <a:t>איך</a:t>
            </a:r>
            <a:r>
              <a:rPr lang="he-IL" sz="2800" dirty="0"/>
              <a:t> להשיג את הפלט.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באלגברת יחסים השאילתות בנויות כמו אלגוריתם – התוצאה של אופרטור משמשת כקלט לאופרטור הבא. </a:t>
            </a:r>
          </a:p>
          <a:p>
            <a:pPr algn="r" rtl="1"/>
            <a:r>
              <a:rPr lang="he-IL" dirty="0"/>
              <a:t>השאילתה בעצם מפרטת מה הצעדים שצריך לבצע כדי להשיג את הקלט: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בתחשיב יחסים נגדיר איך הפלט אמור להיראות בנוסחה לוגית, כך שכל שורה בתוצאה תקיים את התנאים הלוגיים.</a:t>
            </a:r>
          </a:p>
          <a:p>
            <a:pPr algn="r" rtl="1"/>
            <a:r>
              <a:rPr lang="he-IL" dirty="0"/>
              <a:t>הפלט יהיה אוסף </a:t>
            </a:r>
            <a:r>
              <a:rPr lang="he-IL" b="1" dirty="0"/>
              <a:t>כל</a:t>
            </a:r>
            <a:r>
              <a:rPr lang="he-IL" dirty="0"/>
              <a:t> ההצבות האפשריות שנותנות ערך אמת לנוסחה.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2590800"/>
          <a:ext cx="241088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241088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תחשיב יחסים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ישנן שתי גרסאות של תחשיב יחסים – </a:t>
            </a:r>
          </a:p>
          <a:p>
            <a:pPr lvl="1" algn="r" rtl="1"/>
            <a:r>
              <a:rPr lang="he-IL" dirty="0"/>
              <a:t>תחשיב לפי שורות – כל משתנה מייצג שורה שלמה ביחס.</a:t>
            </a:r>
          </a:p>
          <a:p>
            <a:pPr lvl="1" algn="r" rtl="1"/>
            <a:r>
              <a:rPr lang="he-IL" dirty="0"/>
              <a:t>תחשיב לפי תכונות (תחומים) – כל משתנה מייצג תכונה בודדת.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תחשיב לפי שורות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שאילתה בתחשיב יחסים לפי שורות היא ביטוי מהצורה:</a:t>
            </a:r>
          </a:p>
          <a:p>
            <a:pPr algn="r" rtl="1">
              <a:buNone/>
            </a:pPr>
            <a:r>
              <a:rPr lang="he-IL" dirty="0"/>
              <a:t>כאשר </a:t>
            </a:r>
            <a:r>
              <a:rPr lang="en-US" dirty="0"/>
              <a:t>t</a:t>
            </a:r>
            <a:r>
              <a:rPr lang="he-IL" dirty="0"/>
              <a:t> מייצג שורה ביחס התוצאה, </a:t>
            </a:r>
            <a:r>
              <a:rPr lang="en-US" dirty="0"/>
              <a:t>A1…</a:t>
            </a:r>
            <a:r>
              <a:rPr lang="en-US" dirty="0" err="1"/>
              <a:t>Ak</a:t>
            </a:r>
            <a:r>
              <a:rPr lang="he-IL" dirty="0"/>
              <a:t> הם שמות של תכונות ו-      הוא נוסחה בתחשיב יחסים.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981200"/>
          <a:ext cx="320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143000" imgH="253800" progId="Equation.3">
                  <p:embed/>
                </p:oleObj>
              </mc:Choice>
              <mc:Fallback>
                <p:oleObj name="Equation" r:id="rId3" imgW="11430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200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3200400"/>
          <a:ext cx="527050" cy="62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527050" cy="622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2060"/>
                </a:solidFill>
              </a:rPr>
              <a:t>נוסחה אטומית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נוסחה אטומית בתחשיב היא ביטוי בעל אחת משלוש הצורות הבאות:</a:t>
            </a:r>
          </a:p>
          <a:p>
            <a:pPr lvl="1" algn="r" rtl="1"/>
            <a:r>
              <a:rPr lang="he-IL" dirty="0"/>
              <a:t>            כאשר </a:t>
            </a:r>
            <a:r>
              <a:rPr lang="en-US" dirty="0"/>
              <a:t>s</a:t>
            </a:r>
            <a:r>
              <a:rPr lang="he-IL" dirty="0"/>
              <a:t> הוא משתנה שורה ו-</a:t>
            </a:r>
            <a:r>
              <a:rPr lang="en-US" dirty="0"/>
              <a:t>r</a:t>
            </a:r>
            <a:r>
              <a:rPr lang="he-IL" dirty="0"/>
              <a:t> הוא יחס.</a:t>
            </a:r>
          </a:p>
          <a:p>
            <a:pPr lvl="1" algn="r" rtl="1"/>
            <a:r>
              <a:rPr lang="en-US" dirty="0"/>
              <a:t>u[X]=v[Y]</a:t>
            </a:r>
            <a:r>
              <a:rPr lang="he-IL" dirty="0"/>
              <a:t> כאשר </a:t>
            </a:r>
            <a:r>
              <a:rPr lang="en-US" dirty="0"/>
              <a:t>u, v</a:t>
            </a:r>
            <a:r>
              <a:rPr lang="he-IL" dirty="0"/>
              <a:t> הם משתני שורה, </a:t>
            </a:r>
            <a:r>
              <a:rPr lang="en-US" dirty="0"/>
              <a:t>X</a:t>
            </a:r>
            <a:r>
              <a:rPr lang="he-IL" dirty="0"/>
              <a:t> היא תכונה ב-</a:t>
            </a:r>
            <a:r>
              <a:rPr lang="en-US" dirty="0"/>
              <a:t>u</a:t>
            </a:r>
            <a:r>
              <a:rPr lang="he-IL" dirty="0"/>
              <a:t> ו-</a:t>
            </a:r>
            <a:r>
              <a:rPr lang="en-US" dirty="0"/>
              <a:t>Y</a:t>
            </a:r>
            <a:r>
              <a:rPr lang="he-IL" dirty="0"/>
              <a:t> היא תכונה ב-</a:t>
            </a:r>
            <a:r>
              <a:rPr lang="en-US" dirty="0"/>
              <a:t>v</a:t>
            </a:r>
            <a:r>
              <a:rPr lang="he-IL" dirty="0"/>
              <a:t>. תחומי התכונות צריכים להיות באותו תחום הגדרה. במקום שוויון ניתן להשתמש בכל סימן ידוע אחר (גדול, קטן, וכו').</a:t>
            </a:r>
          </a:p>
          <a:p>
            <a:pPr lvl="1" algn="r" rtl="1"/>
            <a:r>
              <a:rPr lang="en-US" dirty="0"/>
              <a:t>u[X] = c</a:t>
            </a:r>
            <a:r>
              <a:rPr lang="he-IL" dirty="0"/>
              <a:t> – כאשר </a:t>
            </a:r>
            <a:r>
              <a:rPr lang="en-US" dirty="0"/>
              <a:t>c</a:t>
            </a:r>
            <a:r>
              <a:rPr lang="he-IL" dirty="0"/>
              <a:t> הוא קבוע.</a:t>
            </a:r>
          </a:p>
          <a:p>
            <a:pPr lvl="1"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81800" y="2743200"/>
          <a:ext cx="106564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330120" imgH="139680" progId="Equation.3">
                  <p:embed/>
                </p:oleObj>
              </mc:Choice>
              <mc:Fallback>
                <p:oleObj name="Equation" r:id="rId3" imgW="33012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106564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/>
              <a:t>ניתן להרכיב נוסחאות מורכבות יותר ע"י שימוש באופרטורים</a:t>
            </a:r>
          </a:p>
          <a:p>
            <a:pPr algn="r" rtl="1"/>
            <a:r>
              <a:rPr lang="he-IL" dirty="0"/>
              <a:t>טווח של כמת הוא תת הנוסחה המופיעה בין סוגריים, החל מהסוגר השמאלי המופיע מיד אחרי הכמת, ועד לסוגר הימני המתאים לו. </a:t>
            </a:r>
          </a:p>
          <a:p>
            <a:pPr algn="r" rtl="1"/>
            <a:r>
              <a:rPr lang="he-IL" b="1" dirty="0"/>
              <a:t>משתנה קשור</a:t>
            </a:r>
            <a:r>
              <a:rPr lang="he-IL" dirty="0"/>
              <a:t> הוא משתנה המופיע בצמוד לכמת.</a:t>
            </a:r>
          </a:p>
          <a:p>
            <a:pPr algn="r" rtl="1"/>
            <a:r>
              <a:rPr lang="he-IL" b="1" dirty="0"/>
              <a:t>משתנה חופשי</a:t>
            </a:r>
            <a:r>
              <a:rPr lang="he-IL" dirty="0"/>
              <a:t> הוא משתנה שאינו קשור.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14800" y="914400"/>
          <a:ext cx="2141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901440" imgH="203040" progId="Equation.3">
                  <p:embed/>
                </p:oleObj>
              </mc:Choice>
              <mc:Fallback>
                <p:oleObj name="Equation" r:id="rId3" imgW="901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2141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1079</Words>
  <Application>Microsoft Macintosh PowerPoint</Application>
  <PresentationFormat>On-screen Show (4:3)</PresentationFormat>
  <Paragraphs>225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Equation</vt:lpstr>
      <vt:lpstr>תחשיב יחסים</vt:lpstr>
      <vt:lpstr>תחשיב יחסים</vt:lpstr>
      <vt:lpstr>שפה פרוצדורלית מול הצהרתית</vt:lpstr>
      <vt:lpstr>שפה פרוצדורלית מול שפה הצהרתית</vt:lpstr>
      <vt:lpstr>PowerPoint Presentation</vt:lpstr>
      <vt:lpstr>תחשיב יחסים</vt:lpstr>
      <vt:lpstr>תחשיב לפי שורות</vt:lpstr>
      <vt:lpstr>נוסחה אטומית</vt:lpstr>
      <vt:lpstr>PowerPoint Presentation</vt:lpstr>
      <vt:lpstr>מסד נתונים לדוגמא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תחשיב לפי תחומים/תכונות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תחשיב יחסים</dc:title>
  <dc:creator>Shay</dc:creator>
  <cp:lastModifiedBy>shay tavor</cp:lastModifiedBy>
  <cp:revision>87</cp:revision>
  <dcterms:created xsi:type="dcterms:W3CDTF">2006-08-16T00:00:00Z</dcterms:created>
  <dcterms:modified xsi:type="dcterms:W3CDTF">2020-08-10T21:34:27Z</dcterms:modified>
</cp:coreProperties>
</file>