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16AE48C-8B4F-4C6D-B73B-03598B177127}" type="datetimeFigureOut">
              <a:rPr lang="he-IL" smtClean="0"/>
              <a:t>ב'/אב/תש"ף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610BEEF-4204-4677-AB40-4F89341688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00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7C8E-CB76-44B0-9DDF-F028B4B6C7FC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CA65-18DD-45D5-A186-9FFF17A15C68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A48C-8A66-41FF-B96C-03F4C6AFC40B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D1A0-FB24-441F-9460-C6BCA74A79D7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F0FE-830D-4D0B-9C99-25EF2E258B8D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2BA-670E-4746-BAE2-69D82AA3721F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F900-D6CE-4CC7-9C4F-A0CB948A79E9}" type="datetime1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CFF2-60CD-4054-AD3F-8554E419CE51}" type="datetime1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8F62-ACFD-41C4-96CC-A31E3B621CB0}" type="datetime1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A92D-FBEB-48EC-A24B-1CAC67EE950C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D6C7-EA4D-460E-893F-59B97397A1E7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690B-7C27-472E-B230-A93888A70F3F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DDL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2672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אם נרצה ששדות נוספים יהיו יחודיים, בנוסף למפתח נשתמש באילוץ </a:t>
            </a:r>
            <a:r>
              <a:rPr lang="en-US" dirty="0"/>
              <a:t>unique</a:t>
            </a:r>
            <a:endParaRPr lang="he-IL" dirty="0"/>
          </a:p>
          <a:p>
            <a:pPr algn="l">
              <a:buNone/>
            </a:pPr>
            <a:r>
              <a:rPr lang="en-US" dirty="0"/>
              <a:t>create table Employees (</a:t>
            </a:r>
          </a:p>
          <a:p>
            <a:pPr algn="l">
              <a:buNone/>
            </a:pPr>
            <a:r>
              <a:rPr lang="en-US" dirty="0"/>
              <a:t>	id integer primary key,</a:t>
            </a:r>
          </a:p>
          <a:p>
            <a:pPr algn="l">
              <a:buNone/>
            </a:pPr>
            <a:r>
              <a:rPr lang="en-US" dirty="0"/>
              <a:t>	name </a:t>
            </a:r>
            <a:r>
              <a:rPr lang="en-US" dirty="0" err="1"/>
              <a:t>varchar</a:t>
            </a:r>
            <a:r>
              <a:rPr lang="en-US" dirty="0"/>
              <a:t>(20) unique,</a:t>
            </a:r>
          </a:p>
          <a:p>
            <a:pPr algn="l">
              <a:buNone/>
            </a:pPr>
            <a:r>
              <a:rPr lang="en-US" dirty="0"/>
              <a:t>	salary real</a:t>
            </a:r>
          </a:p>
          <a:p>
            <a:pPr algn="l">
              <a:buNone/>
            </a:pPr>
            <a:r>
              <a:rPr lang="en-US" dirty="0"/>
              <a:t>);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 flipV="1">
            <a:off x="4495800" y="3200400"/>
            <a:ext cx="4572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066800" y="5257800"/>
            <a:ext cx="731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לא יכולות להיות שתי שורות עם אותו ערך של </a:t>
            </a:r>
            <a:r>
              <a:rPr lang="en-US" sz="2800" dirty="0"/>
              <a:t>name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Not Null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ניתן להכניס לטבלאות גם ערכים ריקים, שנקראים 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לפעמים נרצה למנוע מצב כזה, ונוכל לעשות זאת ע"י האילוץ </a:t>
            </a:r>
            <a:r>
              <a:rPr lang="en-US" dirty="0"/>
              <a:t>not null</a:t>
            </a:r>
            <a:r>
              <a:rPr lang="he-IL" dirty="0"/>
              <a:t>:</a:t>
            </a:r>
          </a:p>
          <a:p>
            <a:pPr>
              <a:buNone/>
            </a:pPr>
            <a:r>
              <a:rPr lang="en-US" dirty="0"/>
              <a:t>create table Employees (</a:t>
            </a:r>
          </a:p>
          <a:p>
            <a:pPr>
              <a:buNone/>
            </a:pPr>
            <a:r>
              <a:rPr lang="en-US" dirty="0"/>
              <a:t>	id integer primary key,</a:t>
            </a:r>
          </a:p>
          <a:p>
            <a:pPr>
              <a:buNone/>
            </a:pPr>
            <a:r>
              <a:rPr lang="en-US" dirty="0"/>
              <a:t>	name </a:t>
            </a:r>
            <a:r>
              <a:rPr lang="en-US" dirty="0" err="1"/>
              <a:t>varchar</a:t>
            </a:r>
            <a:r>
              <a:rPr lang="en-US" dirty="0"/>
              <a:t>(20) not null,</a:t>
            </a:r>
          </a:p>
          <a:p>
            <a:pPr>
              <a:buNone/>
            </a:pPr>
            <a:r>
              <a:rPr lang="en-US" dirty="0"/>
              <a:t>	salary real</a:t>
            </a:r>
          </a:p>
          <a:p>
            <a:pPr>
              <a:buNone/>
            </a:pPr>
            <a:r>
              <a:rPr lang="en-US" dirty="0"/>
              <a:t>);</a:t>
            </a:r>
            <a:endParaRPr lang="he-IL" dirty="0"/>
          </a:p>
          <a:p>
            <a:pPr algn="l">
              <a:buNone/>
            </a:pPr>
            <a:endParaRPr lang="he-IL" dirty="0"/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514600"/>
          </a:xfrm>
        </p:spPr>
        <p:txBody>
          <a:bodyPr/>
          <a:lstStyle/>
          <a:p>
            <a:pPr algn="r" rtl="1"/>
            <a:r>
              <a:rPr lang="he-IL" dirty="0"/>
              <a:t>נניח שבמפעל ישנן מחלקות. לכל מחלקה יש מספר יחודי, שם מחלקה ומנהל, שהוא אחד מהעובדים.</a:t>
            </a:r>
          </a:p>
          <a:p>
            <a:pPr algn="r" rtl="1"/>
            <a:r>
              <a:rPr lang="he-IL" dirty="0"/>
              <a:t>איך תראה טבלת המחלקות?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971800"/>
          <a:ext cx="68580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רכש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פיתוח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5029200"/>
            <a:ext cx="6781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מה הבעיה בייצוג המחלקה בצורה כזאת?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3733800"/>
          <a:ext cx="68580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רכש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פיתוח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1600" y="1676400"/>
            <a:ext cx="37338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מידע נשמר פעמיים, שינוי במידע בטבלה אחת עלול לגרום לסתירה בנתונים.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רכש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פיתוח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דרך טובה יותר – בטבלת המחלקות לשמור רק את תכונת המפתח של העובדים</a:t>
            </a:r>
          </a:p>
        </p:txBody>
      </p:sp>
      <p:sp>
        <p:nvSpPr>
          <p:cNvPr id="7" name="Freeform 6"/>
          <p:cNvSpPr/>
          <p:nvPr/>
        </p:nvSpPr>
        <p:spPr>
          <a:xfrm>
            <a:off x="5225143" y="2336800"/>
            <a:ext cx="2530324" cy="2772229"/>
          </a:xfrm>
          <a:custGeom>
            <a:avLst/>
            <a:gdLst>
              <a:gd name="connsiteX0" fmla="*/ 1074057 w 2530324"/>
              <a:gd name="connsiteY0" fmla="*/ 2772229 h 2772229"/>
              <a:gd name="connsiteX1" fmla="*/ 2351314 w 2530324"/>
              <a:gd name="connsiteY1" fmla="*/ 1059543 h 2772229"/>
              <a:gd name="connsiteX2" fmla="*/ 0 w 2530324"/>
              <a:gd name="connsiteY2" fmla="*/ 0 h 27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324" h="2772229">
                <a:moveTo>
                  <a:pt x="1074057" y="2772229"/>
                </a:moveTo>
                <a:cubicBezTo>
                  <a:pt x="1802190" y="2146905"/>
                  <a:pt x="2530324" y="1521581"/>
                  <a:pt x="2351314" y="1059543"/>
                </a:cubicBezTo>
                <a:cubicBezTo>
                  <a:pt x="2172305" y="597505"/>
                  <a:pt x="1086152" y="298752"/>
                  <a:pt x="0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1371600" y="2057400"/>
            <a:ext cx="6858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5105400" y="4724400"/>
            <a:ext cx="6858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רכש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פיתוח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התכונה </a:t>
            </a:r>
            <a:r>
              <a:rPr lang="en-US" sz="2800" dirty="0" err="1"/>
              <a:t>managerID</a:t>
            </a:r>
            <a:r>
              <a:rPr lang="he-IL" sz="2800" dirty="0"/>
              <a:t> בטבלת המחלקות נקראת </a:t>
            </a:r>
            <a:r>
              <a:rPr lang="he-IL" sz="2800" b="1" dirty="0"/>
              <a:t>מפתח זר</a:t>
            </a:r>
            <a:r>
              <a:rPr lang="he-IL" sz="2800" dirty="0"/>
              <a:t>, כלומר היא משמשת לזיהוי של שורה בטבלה אחרת.</a:t>
            </a:r>
          </a:p>
        </p:txBody>
      </p:sp>
      <p:sp>
        <p:nvSpPr>
          <p:cNvPr id="7" name="Freeform 6"/>
          <p:cNvSpPr/>
          <p:nvPr/>
        </p:nvSpPr>
        <p:spPr>
          <a:xfrm>
            <a:off x="5225143" y="2336800"/>
            <a:ext cx="2530324" cy="2772229"/>
          </a:xfrm>
          <a:custGeom>
            <a:avLst/>
            <a:gdLst>
              <a:gd name="connsiteX0" fmla="*/ 1074057 w 2530324"/>
              <a:gd name="connsiteY0" fmla="*/ 2772229 h 2772229"/>
              <a:gd name="connsiteX1" fmla="*/ 2351314 w 2530324"/>
              <a:gd name="connsiteY1" fmla="*/ 1059543 h 2772229"/>
              <a:gd name="connsiteX2" fmla="*/ 0 w 2530324"/>
              <a:gd name="connsiteY2" fmla="*/ 0 h 27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324" h="2772229">
                <a:moveTo>
                  <a:pt x="1074057" y="2772229"/>
                </a:moveTo>
                <a:cubicBezTo>
                  <a:pt x="1802190" y="2146905"/>
                  <a:pt x="2530324" y="1521581"/>
                  <a:pt x="2351314" y="1059543"/>
                </a:cubicBezTo>
                <a:cubicBezTo>
                  <a:pt x="2172305" y="597505"/>
                  <a:pt x="1086152" y="298752"/>
                  <a:pt x="0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1371600" y="2057400"/>
            <a:ext cx="6858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5105400" y="4724400"/>
            <a:ext cx="685800" cy="533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533400"/>
            <a:ext cx="800100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create table Departments </a:t>
            </a:r>
          </a:p>
          <a:p>
            <a:r>
              <a:rPr lang="en-US" sz="2800" dirty="0"/>
              <a:t>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depID</a:t>
            </a:r>
            <a:r>
              <a:rPr lang="en-US" sz="2800" dirty="0"/>
              <a:t> integer primary key,</a:t>
            </a:r>
          </a:p>
          <a:p>
            <a:r>
              <a:rPr lang="en-US" sz="2800" dirty="0"/>
              <a:t>	name varchar(10) not null,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managerID</a:t>
            </a:r>
            <a:r>
              <a:rPr lang="en-US" sz="2800" dirty="0"/>
              <a:t> integer,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managerID</a:t>
            </a:r>
            <a:r>
              <a:rPr lang="en-US" sz="2800" dirty="0"/>
              <a:t>) references Employees</a:t>
            </a:r>
          </a:p>
          <a:p>
            <a:r>
              <a:rPr lang="en-US" sz="2800" dirty="0"/>
              <a:t>); </a:t>
            </a:r>
            <a:endParaRPr lang="he-IL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62400"/>
            <a:ext cx="80772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השדה שאליו מפנה המפתח הזר חייב להיות </a:t>
            </a:r>
            <a:r>
              <a:rPr lang="en-US" sz="2800" dirty="0"/>
              <a:t>unique</a:t>
            </a:r>
            <a:r>
              <a:rPr lang="he-IL" sz="2800" dirty="0"/>
              <a:t> או מפתח ראשי. כברירת מחדל, ההפניה נעשית למפתח הראשי.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רכש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פיתוח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נניח שנרצה למחוק את השורה הראשונה בטבלת העובדים. איזו בעיה תתעורר כתוצאה מכך?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flipH="1">
            <a:off x="6400800" y="4953000"/>
            <a:ext cx="9906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7467600" y="4648200"/>
            <a:ext cx="914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018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רכש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פיתוח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ברירת המחדל – דחיה של המחיקה. נסיון למחוק או לעדכן את שורת המפתח הזר תביא לשגיאת ריצה ולאי ביצוע הפעולה.</a:t>
            </a:r>
          </a:p>
        </p:txBody>
      </p:sp>
    </p:spTree>
    <p:extLst>
      <p:ext uri="{BB962C8B-B14F-4D97-AF65-F5344CB8AC3E}">
        <p14:creationId xmlns:p14="http://schemas.microsoft.com/office/powerpoint/2010/main" val="35818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רכש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פיתוח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/>
              <a:t>cascade</a:t>
            </a:r>
            <a:r>
              <a:rPr lang="he-IL" sz="2800" dirty="0"/>
              <a:t> – מחיקת או עדכון השורה תוביל למחיקת או עדכון כל השורות בטבלה של המפתח הזר.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5029200"/>
            <a:ext cx="441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DDL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ראינו את שפת </a:t>
            </a:r>
            <a:r>
              <a:rPr lang="en-US" dirty="0"/>
              <a:t>SQL</a:t>
            </a:r>
            <a:r>
              <a:rPr lang="he-IL" dirty="0"/>
              <a:t> שמאפשרת לבצע מניפולציות על המידע הקיים.</a:t>
            </a:r>
          </a:p>
          <a:p>
            <a:pPr algn="r" rtl="1"/>
            <a:r>
              <a:rPr lang="he-IL" dirty="0"/>
              <a:t>כעת נראה תת קבוצה של </a:t>
            </a:r>
            <a:r>
              <a:rPr lang="en-US" dirty="0"/>
              <a:t>SQL</a:t>
            </a:r>
            <a:r>
              <a:rPr lang="he-IL" dirty="0"/>
              <a:t> שנקראת </a:t>
            </a:r>
            <a:r>
              <a:rPr lang="en-US" dirty="0"/>
              <a:t>DDL – Data Definition Language</a:t>
            </a:r>
            <a:r>
              <a:rPr lang="he-IL" dirty="0"/>
              <a:t>. קבוצה זאת של פקודות מאפשרת להגדיר סכמות במסד הנתונים.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רכש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פיתוח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/>
              <a:t>set null</a:t>
            </a:r>
            <a:r>
              <a:rPr lang="he-IL" sz="2800" dirty="0"/>
              <a:t> – מחיקת השורה תוביל להצבת הערך </a:t>
            </a:r>
            <a:r>
              <a:rPr lang="en-US" sz="2800" dirty="0"/>
              <a:t>null</a:t>
            </a:r>
            <a:r>
              <a:rPr lang="he-IL" sz="2800" dirty="0"/>
              <a:t> בטבלה של המפתח הזר.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8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null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רכש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פיתוח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/>
              <a:t>set null</a:t>
            </a:r>
            <a:r>
              <a:rPr lang="he-IL" sz="2800" dirty="0"/>
              <a:t> – מחיקת השורה תוביל להצבת הערך </a:t>
            </a:r>
            <a:r>
              <a:rPr lang="en-US" sz="2800" dirty="0"/>
              <a:t>null</a:t>
            </a:r>
            <a:r>
              <a:rPr lang="he-IL" sz="2800" dirty="0"/>
              <a:t> בטבלה של המפתח הזר.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3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רכש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פיתוח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/>
              <a:t>set default</a:t>
            </a:r>
            <a:r>
              <a:rPr lang="he-IL" sz="2800" dirty="0"/>
              <a:t>– מחיקת או עדכון השורה תוביל להצבת ערך ברירת מחדל בטבלה של המפתח הזר.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4191000"/>
          <a:ext cx="5181600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8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managerID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depID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רכש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פיתוח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4002314" cy="1752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Salary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Name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8000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Isarel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10000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David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000"/>
            <a:ext cx="8229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/>
              <a:t>set default</a:t>
            </a:r>
            <a:r>
              <a:rPr lang="he-IL" sz="2800" dirty="0"/>
              <a:t>– מחיקת או עדכון השורה תוביל להצבת ערך ברירת מחדל בטבלה של המפתח הזר.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62200"/>
            <a:ext cx="342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1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533400"/>
            <a:ext cx="8001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create table Departments </a:t>
            </a:r>
          </a:p>
          <a:p>
            <a:r>
              <a:rPr lang="en-US" sz="2800" dirty="0"/>
              <a:t>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depID</a:t>
            </a:r>
            <a:r>
              <a:rPr lang="en-US" sz="2800" dirty="0"/>
              <a:t> number primary key,</a:t>
            </a:r>
          </a:p>
          <a:p>
            <a:r>
              <a:rPr lang="en-US" sz="2800" dirty="0"/>
              <a:t>	name char(10) not null,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managerID</a:t>
            </a:r>
            <a:r>
              <a:rPr lang="en-US" sz="2800" dirty="0"/>
              <a:t> number(9),</a:t>
            </a:r>
          </a:p>
          <a:p>
            <a:r>
              <a:rPr lang="en-US" sz="2800" dirty="0"/>
              <a:t>	foreign key (</a:t>
            </a:r>
            <a:r>
              <a:rPr lang="en-US" sz="2800" dirty="0" err="1"/>
              <a:t>managerID</a:t>
            </a:r>
            <a:r>
              <a:rPr lang="en-US" sz="2800" dirty="0"/>
              <a:t>) references Employees</a:t>
            </a:r>
          </a:p>
          <a:p>
            <a:r>
              <a:rPr lang="en-US" sz="2800" dirty="0"/>
              <a:t>		on delete cascade</a:t>
            </a:r>
          </a:p>
          <a:p>
            <a:r>
              <a:rPr lang="en-US" sz="2800" dirty="0"/>
              <a:t>		on update set null</a:t>
            </a:r>
          </a:p>
          <a:p>
            <a:r>
              <a:rPr lang="en-US" sz="2800" dirty="0"/>
              <a:t>); 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44661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יצירת טבלאות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יצירת טבלה נעשית ע" הפקודה </a:t>
            </a:r>
            <a:r>
              <a:rPr lang="en-US" dirty="0"/>
              <a:t>create table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create table </a:t>
            </a:r>
            <a:r>
              <a:rPr lang="en-US" dirty="0" err="1"/>
              <a:t>TableName</a:t>
            </a:r>
            <a:r>
              <a:rPr lang="en-US" dirty="0"/>
              <a:t> (</a:t>
            </a:r>
          </a:p>
          <a:p>
            <a:pPr algn="l">
              <a:buNone/>
            </a:pPr>
            <a:r>
              <a:rPr lang="en-US" dirty="0"/>
              <a:t>    Column1  </a:t>
            </a:r>
            <a:r>
              <a:rPr lang="en-US" dirty="0" err="1"/>
              <a:t>DataType</a:t>
            </a:r>
            <a:r>
              <a:rPr lang="en-US" dirty="0"/>
              <a:t>  Constraint,</a:t>
            </a:r>
          </a:p>
          <a:p>
            <a:pPr algn="l">
              <a:buNone/>
            </a:pPr>
            <a:r>
              <a:rPr lang="en-US" dirty="0"/>
              <a:t>    Column2  </a:t>
            </a:r>
            <a:r>
              <a:rPr lang="en-US" dirty="0" err="1"/>
              <a:t>DataType</a:t>
            </a:r>
            <a:r>
              <a:rPr lang="en-US" dirty="0"/>
              <a:t>  Constraint,</a:t>
            </a:r>
          </a:p>
          <a:p>
            <a:pPr algn="l">
              <a:buNone/>
            </a:pPr>
            <a:r>
              <a:rPr lang="en-US" dirty="0"/>
              <a:t>    </a:t>
            </a:r>
            <a:r>
              <a:rPr lang="en-US" dirty="0" err="1"/>
              <a:t>TableConstraint</a:t>
            </a:r>
            <a:r>
              <a:rPr lang="en-US" dirty="0"/>
              <a:t>…</a:t>
            </a:r>
          </a:p>
          <a:p>
            <a:pPr algn="l">
              <a:buNone/>
            </a:pPr>
            <a:r>
              <a:rPr lang="en-US" dirty="0"/>
              <a:t>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1752600"/>
            <a:ext cx="6781800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create table </a:t>
            </a:r>
            <a:r>
              <a:rPr lang="en-US" sz="3600" dirty="0" err="1"/>
              <a:t>TableName</a:t>
            </a:r>
            <a:r>
              <a:rPr lang="en-US" sz="3600" dirty="0"/>
              <a:t> (</a:t>
            </a:r>
          </a:p>
          <a:p>
            <a:r>
              <a:rPr lang="en-US" sz="3600" dirty="0"/>
              <a:t>    Column1  </a:t>
            </a:r>
            <a:r>
              <a:rPr lang="en-US" sz="3600" dirty="0" err="1"/>
              <a:t>DataType</a:t>
            </a:r>
            <a:r>
              <a:rPr lang="en-US" sz="3600" dirty="0"/>
              <a:t>  Constraint,</a:t>
            </a:r>
          </a:p>
          <a:p>
            <a:r>
              <a:rPr lang="en-US" sz="3600" dirty="0"/>
              <a:t>    Column2  </a:t>
            </a:r>
            <a:r>
              <a:rPr lang="en-US" sz="3600" dirty="0" err="1"/>
              <a:t>DataType</a:t>
            </a:r>
            <a:r>
              <a:rPr lang="en-US" sz="3600" dirty="0"/>
              <a:t>  Constraint,</a:t>
            </a:r>
          </a:p>
          <a:p>
            <a:r>
              <a:rPr lang="en-US" sz="3600" dirty="0"/>
              <a:t>    </a:t>
            </a:r>
            <a:r>
              <a:rPr lang="en-US" sz="3600" dirty="0" err="1"/>
              <a:t>TableConstraint</a:t>
            </a:r>
            <a:r>
              <a:rPr lang="en-US" sz="3600" dirty="0"/>
              <a:t>…</a:t>
            </a:r>
          </a:p>
          <a:p>
            <a:r>
              <a:rPr lang="en-US" sz="3600" dirty="0"/>
              <a:t>);</a:t>
            </a:r>
            <a:endParaRPr lang="he-IL" sz="3600" dirty="0"/>
          </a:p>
          <a:p>
            <a:endParaRPr lang="he-IL" dirty="0"/>
          </a:p>
        </p:txBody>
      </p:sp>
      <p:sp>
        <p:nvSpPr>
          <p:cNvPr id="4" name="Down Arrow 3"/>
          <p:cNvSpPr/>
          <p:nvPr/>
        </p:nvSpPr>
        <p:spPr>
          <a:xfrm>
            <a:off x="4191000" y="11430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352800" y="533400"/>
            <a:ext cx="1981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שם הטבלה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143000" y="30480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0" y="2743200"/>
            <a:ext cx="1143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שם עמודה</a:t>
            </a:r>
          </a:p>
        </p:txBody>
      </p:sp>
      <p:sp>
        <p:nvSpPr>
          <p:cNvPr id="8" name="Down Arrow 7"/>
          <p:cNvSpPr/>
          <p:nvPr/>
        </p:nvSpPr>
        <p:spPr>
          <a:xfrm flipV="1">
            <a:off x="4419600" y="34290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3581400" y="4495800"/>
            <a:ext cx="1981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סוג הנתונים של העמודה</a:t>
            </a:r>
          </a:p>
        </p:txBody>
      </p:sp>
      <p:sp>
        <p:nvSpPr>
          <p:cNvPr id="10" name="Down Arrow 9"/>
          <p:cNvSpPr/>
          <p:nvPr/>
        </p:nvSpPr>
        <p:spPr>
          <a:xfrm flipV="1">
            <a:off x="7086600" y="34290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248400" y="4495800"/>
            <a:ext cx="1981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אילוצים על העמודה</a:t>
            </a:r>
          </a:p>
        </p:txBody>
      </p:sp>
      <p:sp>
        <p:nvSpPr>
          <p:cNvPr id="12" name="Right Arrow 11"/>
          <p:cNvSpPr/>
          <p:nvPr/>
        </p:nvSpPr>
        <p:spPr>
          <a:xfrm rot="18830714">
            <a:off x="1693825" y="4354721"/>
            <a:ext cx="1208167" cy="282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33400" y="4953000"/>
            <a:ext cx="1981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אילוצים על הטבלה כולה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/>
            <a:r>
              <a:rPr lang="he-IL" dirty="0"/>
              <a:t>למשל, ניצור טבלה של עובדים. לכל עובד יש מספר ת.ז., שם ומשכורת:</a:t>
            </a:r>
          </a:p>
          <a:p>
            <a:pPr algn="l">
              <a:buNone/>
            </a:pPr>
            <a:r>
              <a:rPr lang="en-US" dirty="0"/>
              <a:t>create table Employees</a:t>
            </a:r>
          </a:p>
          <a:p>
            <a:pPr algn="l">
              <a:buNone/>
            </a:pPr>
            <a:r>
              <a:rPr lang="en-US" dirty="0"/>
              <a:t>(</a:t>
            </a:r>
          </a:p>
          <a:p>
            <a:pPr algn="l">
              <a:buNone/>
            </a:pPr>
            <a:r>
              <a:rPr lang="en-US" dirty="0"/>
              <a:t>	id integer,</a:t>
            </a:r>
          </a:p>
          <a:p>
            <a:pPr algn="l">
              <a:buNone/>
            </a:pPr>
            <a:r>
              <a:rPr lang="en-US" dirty="0"/>
              <a:t>  	name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 algn="l">
              <a:buNone/>
            </a:pPr>
            <a:r>
              <a:rPr lang="en-US" dirty="0"/>
              <a:t>	salary real</a:t>
            </a:r>
          </a:p>
          <a:p>
            <a:pPr algn="l">
              <a:buNone/>
            </a:pPr>
            <a:r>
              <a:rPr lang="en-US" dirty="0"/>
              <a:t>);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מחיקת טבלה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למחוק טבלה לחלוטין ע"י הפקודה </a:t>
            </a:r>
            <a:r>
              <a:rPr lang="en-US" dirty="0"/>
              <a:t>drop table</a:t>
            </a:r>
            <a:r>
              <a:rPr lang="he-IL" dirty="0"/>
              <a:t>:</a:t>
            </a:r>
          </a:p>
          <a:p>
            <a:pPr algn="l">
              <a:buNone/>
            </a:pPr>
            <a:r>
              <a:rPr lang="en-US" dirty="0"/>
              <a:t>drop table Employees;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אילוצי מפתח ויחודיות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כמו שראינו, לכל טבלה צריך להיות מפתח ראשי שהוא שדה או מספר שדות שיש להם ערך יחודי בטבלה.</a:t>
            </a:r>
          </a:p>
          <a:p>
            <a:pPr algn="r" rtl="1"/>
            <a:r>
              <a:rPr lang="he-IL" dirty="0"/>
              <a:t>ניתן לקבוע מפתח ראשי ע"י האילוץ </a:t>
            </a:r>
            <a:r>
              <a:rPr lang="en-US" dirty="0"/>
              <a:t>primary key</a:t>
            </a:r>
            <a:endParaRPr lang="he-IL" dirty="0"/>
          </a:p>
          <a:p>
            <a:pPr algn="l">
              <a:buNone/>
            </a:pPr>
            <a:r>
              <a:rPr lang="en-US" dirty="0"/>
              <a:t>create table Employees (</a:t>
            </a:r>
          </a:p>
          <a:p>
            <a:pPr algn="l">
              <a:buNone/>
            </a:pPr>
            <a:r>
              <a:rPr lang="en-US" dirty="0"/>
              <a:t>	id integer primary key,</a:t>
            </a:r>
          </a:p>
          <a:p>
            <a:pPr algn="l">
              <a:buNone/>
            </a:pPr>
            <a:r>
              <a:rPr lang="en-US" dirty="0"/>
              <a:t>	name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 algn="l">
              <a:buNone/>
            </a:pPr>
            <a:r>
              <a:rPr lang="en-US" dirty="0"/>
              <a:t>	salary real</a:t>
            </a:r>
          </a:p>
          <a:p>
            <a:pPr algn="l">
              <a:buNone/>
            </a:pPr>
            <a:r>
              <a:rPr lang="en-US" dirty="0"/>
              <a:t>);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0386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אילוץ </a:t>
            </a:r>
            <a:r>
              <a:rPr lang="en-US" dirty="0"/>
              <a:t>primary key</a:t>
            </a:r>
            <a:r>
              <a:rPr lang="he-IL" dirty="0"/>
              <a:t> יכול להופיע פעם אחת בלבד.</a:t>
            </a:r>
          </a:p>
          <a:p>
            <a:pPr algn="l">
              <a:buNone/>
            </a:pPr>
            <a:r>
              <a:rPr lang="en-US" dirty="0"/>
              <a:t>create table Employees (</a:t>
            </a:r>
          </a:p>
          <a:p>
            <a:pPr algn="l">
              <a:buNone/>
            </a:pPr>
            <a:r>
              <a:rPr lang="en-US" dirty="0"/>
              <a:t>	id integer primary key,</a:t>
            </a:r>
          </a:p>
          <a:p>
            <a:pPr algn="l">
              <a:buNone/>
            </a:pPr>
            <a:r>
              <a:rPr lang="en-US" dirty="0"/>
              <a:t>	name </a:t>
            </a:r>
            <a:r>
              <a:rPr lang="en-US" dirty="0" err="1"/>
              <a:t>varchar</a:t>
            </a:r>
            <a:r>
              <a:rPr lang="en-US" dirty="0"/>
              <a:t>(20) primary key,</a:t>
            </a:r>
          </a:p>
          <a:p>
            <a:pPr algn="l">
              <a:buNone/>
            </a:pPr>
            <a:r>
              <a:rPr lang="en-US" dirty="0"/>
              <a:t>	salary real</a:t>
            </a:r>
          </a:p>
          <a:p>
            <a:pPr algn="l">
              <a:buNone/>
            </a:pPr>
            <a:r>
              <a:rPr lang="en-US" dirty="0"/>
              <a:t>);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 flipV="1">
            <a:off x="4724400" y="2819400"/>
            <a:ext cx="3810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191000" y="4724400"/>
            <a:ext cx="1219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rgbClr val="FF0000"/>
                </a:solidFill>
              </a:rPr>
              <a:t>שגיאה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איך נסמן מספר שדות כמפתח ראשי?</a:t>
            </a:r>
          </a:p>
          <a:p>
            <a:pPr algn="r" rtl="1"/>
            <a:r>
              <a:rPr lang="he-IL" dirty="0"/>
              <a:t>נשתמש באילוץ כאילוץ טבלה - </a:t>
            </a:r>
          </a:p>
          <a:p>
            <a:pPr algn="l">
              <a:buNone/>
            </a:pPr>
            <a:r>
              <a:rPr lang="en-US" dirty="0"/>
              <a:t>create table Employees (</a:t>
            </a:r>
          </a:p>
          <a:p>
            <a:pPr algn="l">
              <a:buNone/>
            </a:pPr>
            <a:r>
              <a:rPr lang="en-US" dirty="0"/>
              <a:t>	id integer,</a:t>
            </a:r>
          </a:p>
          <a:p>
            <a:pPr algn="l">
              <a:buNone/>
            </a:pPr>
            <a:r>
              <a:rPr lang="en-US" dirty="0"/>
              <a:t>	name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 algn="l">
              <a:buNone/>
            </a:pPr>
            <a:r>
              <a:rPr lang="en-US" dirty="0"/>
              <a:t>	salary real,</a:t>
            </a:r>
          </a:p>
          <a:p>
            <a:pPr algn="l">
              <a:buNone/>
            </a:pPr>
            <a:r>
              <a:rPr lang="en-US" dirty="0"/>
              <a:t>	primary key(id, name)</a:t>
            </a:r>
          </a:p>
          <a:p>
            <a:pPr algn="l">
              <a:buNone/>
            </a:pPr>
            <a:r>
              <a:rPr lang="en-US" dirty="0"/>
              <a:t>);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881</Words>
  <Application>Microsoft Macintosh PowerPoint</Application>
  <PresentationFormat>On-screen Show (4:3)</PresentationFormat>
  <Paragraphs>326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DDL</vt:lpstr>
      <vt:lpstr>DDL</vt:lpstr>
      <vt:lpstr>יצירת טבלאות</vt:lpstr>
      <vt:lpstr>PowerPoint Presentation</vt:lpstr>
      <vt:lpstr>PowerPoint Presentation</vt:lpstr>
      <vt:lpstr>מחיקת טבלה</vt:lpstr>
      <vt:lpstr>אילוצי מפתח ויחודיות</vt:lpstr>
      <vt:lpstr>PowerPoint Presentation</vt:lpstr>
      <vt:lpstr>PowerPoint Presentation</vt:lpstr>
      <vt:lpstr>PowerPoint Presentation</vt:lpstr>
      <vt:lpstr>Not Null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המודל היחסי – המרה לטבלאות</dc:title>
  <dc:creator>Shay</dc:creator>
  <cp:lastModifiedBy>shay tavor</cp:lastModifiedBy>
  <cp:revision>50</cp:revision>
  <dcterms:created xsi:type="dcterms:W3CDTF">2006-08-16T00:00:00Z</dcterms:created>
  <dcterms:modified xsi:type="dcterms:W3CDTF">2020-07-23T06:19:08Z</dcterms:modified>
</cp:coreProperties>
</file>