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>
      <p:cViewPr varScale="1">
        <p:scale>
          <a:sx n="94" d="100"/>
          <a:sy n="94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145450-16AC-4A6C-B62D-C766C17B051E}" type="datetimeFigureOut">
              <a:rPr lang="he-IL" smtClean="0"/>
              <a:pPr/>
              <a:t>כ"ח/תמוז/תש"ף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477CADF-3A6D-4EFA-AF5B-BDF2B1FDAC3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7D8-4F81-4D91-BD7A-1ED233411A97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http://shaytavor.com</a:t>
            </a:r>
          </a:p>
          <a:p>
            <a:r>
              <a:rPr lang="en-US" dirty="0"/>
              <a:t>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53C-DF57-438A-A34F-97DF61768FF8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5B0-DE72-4480-8CA8-59E3A8AB4978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84E8-AF26-4EF1-82BA-E1E05F0CFD34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2EA6-B3EA-4E94-83A1-88ABF18819B1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E61-5B9E-4B70-ABE0-692474574854}" type="datetime1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4916-07AD-431C-B885-3C5F5E30F988}" type="datetime1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7E23-2273-4416-B9C8-4B14241C30CC}" type="datetime1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009-2DE3-4D9D-B212-77F9839E6EBC}" type="datetime1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8B7C-ECD0-43FD-80BF-B19F65BD9366}" type="datetime1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6448-8041-4796-84FB-0ECB258DF368}" type="datetime1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D66B-591D-40E7-A383-304E2084631B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 חלק א'</a:t>
            </a:r>
            <a:r>
              <a:rPr lang="en-US" dirty="0">
                <a:solidFill>
                  <a:srgbClr val="002060"/>
                </a:solidFill>
              </a:rPr>
              <a:t>SQL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</a:t>
            </a:r>
          </a:p>
          <a:p>
            <a:r>
              <a:rPr lang="en-US"/>
              <a:t>shay.tavor@gmail.com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שמותיהם של כל המוצרים האדומים: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pname</a:t>
            </a:r>
            <a:endParaRPr lang="en-US" dirty="0"/>
          </a:p>
          <a:p>
            <a:pPr algn="l">
              <a:buNone/>
            </a:pPr>
            <a:r>
              <a:rPr lang="en-US" dirty="0"/>
              <a:t>from Product</a:t>
            </a:r>
          </a:p>
          <a:p>
            <a:pPr algn="l">
              <a:buNone/>
            </a:pPr>
            <a:r>
              <a:rPr lang="en-US" dirty="0"/>
              <a:t>where color= ‘red’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שמותיהם של כל הספקים שמספקים מוצרים בכמות גדולה מ-100.</a:t>
            </a:r>
          </a:p>
          <a:p>
            <a:pPr algn="r" rtl="1"/>
            <a:r>
              <a:rPr lang="he-IL" dirty="0"/>
              <a:t>נצטרך לבצע צירוף טבעי, כלומר להצליב את השדות עם מספר ספק שווה בשתי טבלאות: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Supplier, Delivery </a:t>
            </a:r>
          </a:p>
          <a:p>
            <a:pPr algn="l">
              <a:buNone/>
            </a:pPr>
            <a:r>
              <a:rPr lang="en-US" dirty="0"/>
              <a:t>where Supplier.sid = Delivery.sid AND</a:t>
            </a:r>
          </a:p>
          <a:p>
            <a:pPr algn="l">
              <a:buNone/>
            </a:pPr>
            <a:r>
              <a:rPr lang="en-US" dirty="0"/>
              <a:t>			quantity &gt;= 100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דרך קצת יותר נוחה: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s, Delivery d </a:t>
            </a:r>
          </a:p>
          <a:p>
            <a:pPr algn="l">
              <a:buNone/>
            </a:pPr>
            <a:r>
              <a:rPr lang="en-US" dirty="0"/>
              <a:t>where s.sid = d.sid AND</a:t>
            </a:r>
          </a:p>
          <a:p>
            <a:pPr algn="l">
              <a:buNone/>
            </a:pPr>
            <a:r>
              <a:rPr lang="en-US" dirty="0"/>
              <a:t>			</a:t>
            </a:r>
            <a:r>
              <a:rPr lang="en-US" dirty="0" err="1"/>
              <a:t>d.quantity</a:t>
            </a:r>
            <a:r>
              <a:rPr lang="en-US" dirty="0"/>
              <a:t> &gt;= 100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1447800"/>
            <a:ext cx="1981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Up Arrow 7"/>
          <p:cNvSpPr/>
          <p:nvPr/>
        </p:nvSpPr>
        <p:spPr>
          <a:xfrm>
            <a:off x="2438400" y="3276600"/>
            <a:ext cx="2286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0" y="4114800"/>
            <a:ext cx="69342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לא חובה לכתוב את שם הטבלה, אבל רצוי, כיוון שכך קל יותר להבין למי שייך כל שדה.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שמחזירה את שמות הספקים שמספקים מוצרים אדומים: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s, Delivery d, Product p </a:t>
            </a:r>
          </a:p>
          <a:p>
            <a:pPr algn="l">
              <a:buNone/>
            </a:pPr>
            <a:r>
              <a:rPr lang="en-US" dirty="0"/>
              <a:t>where s.sid = d.sid AND d.pid = p.pid AND</a:t>
            </a:r>
          </a:p>
          <a:p>
            <a:pPr algn="l">
              <a:buNone/>
            </a:pPr>
            <a:r>
              <a:rPr lang="en-US" dirty="0"/>
              <a:t>		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שמחזירה את שמות המוצרים שסופקו ע"י ספקים ששם "דוד":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p.pname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s, Delivery d, Product p </a:t>
            </a:r>
          </a:p>
          <a:p>
            <a:pPr algn="l">
              <a:buNone/>
            </a:pPr>
            <a:r>
              <a:rPr lang="en-US" dirty="0"/>
              <a:t>where s.sid = d.sid AND d.pid = p.pid AND</a:t>
            </a:r>
          </a:p>
          <a:p>
            <a:pPr algn="l">
              <a:buNone/>
            </a:pPr>
            <a:r>
              <a:rPr lang="en-US" dirty="0"/>
              <a:t>		</a:t>
            </a:r>
            <a:r>
              <a:rPr lang="en-US" dirty="0" err="1"/>
              <a:t>s.sname</a:t>
            </a:r>
            <a:r>
              <a:rPr lang="en-US" dirty="0"/>
              <a:t> = ‘David’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שמחזירה את שמות הספקים שמספקים לפחות מוצר אחד: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s, Delivery d</a:t>
            </a:r>
          </a:p>
          <a:p>
            <a:pPr algn="l">
              <a:buNone/>
            </a:pPr>
            <a:r>
              <a:rPr lang="en-US" dirty="0"/>
              <a:t>where s.sid = d.sid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ניתן להשתמש בביטויים חשבוניים בתוך השאילתות.</a:t>
            </a:r>
          </a:p>
          <a:p>
            <a:pPr algn="r" rtl="1"/>
            <a:r>
              <a:rPr lang="he-IL" dirty="0"/>
              <a:t>למשל, נניח שמחירו של כל מוצר הוא 10 שקלים.</a:t>
            </a:r>
          </a:p>
          <a:p>
            <a:pPr algn="r" rtl="1"/>
            <a:r>
              <a:rPr lang="he-IL" dirty="0"/>
              <a:t>השאילתה הבאה מחזירה לכל מספר ספק את מספר המוצר שהוא סיפק, ואת העלות הכוללת:</a:t>
            </a:r>
          </a:p>
          <a:p>
            <a:pPr algn="l">
              <a:buNone/>
            </a:pPr>
            <a:r>
              <a:rPr lang="en-US" dirty="0"/>
              <a:t>Select d.sid, d.pid, </a:t>
            </a:r>
            <a:r>
              <a:rPr lang="en-US" dirty="0" err="1"/>
              <a:t>d.quantity</a:t>
            </a:r>
            <a:r>
              <a:rPr lang="en-US" dirty="0"/>
              <a:t> * 10 as Total</a:t>
            </a:r>
          </a:p>
          <a:p>
            <a:pPr algn="l">
              <a:buNone/>
            </a:pPr>
            <a:r>
              <a:rPr lang="en-US" dirty="0"/>
              <a:t>from Delivery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זוגות של מספרי מוצרים, כאשר הראשון מסופק בכמות גדולה פי שניים מהשני:</a:t>
            </a:r>
          </a:p>
          <a:p>
            <a:pPr algn="l">
              <a:buNone/>
            </a:pPr>
            <a:r>
              <a:rPr lang="en-US" dirty="0"/>
              <a:t>Select d1.pid as First, d2.pid as Second</a:t>
            </a:r>
          </a:p>
          <a:p>
            <a:pPr algn="l">
              <a:buNone/>
            </a:pPr>
            <a:r>
              <a:rPr lang="en-US" dirty="0"/>
              <a:t>from Delivery d1, Delivery d2</a:t>
            </a:r>
          </a:p>
          <a:p>
            <a:pPr algn="l">
              <a:buNone/>
            </a:pPr>
            <a:r>
              <a:rPr lang="en-US" dirty="0"/>
              <a:t>where d1.quantity = 2 * d2.quantity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פעולות על מחרוזות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ניתן להשתמש בפקודה </a:t>
            </a:r>
            <a:r>
              <a:rPr lang="en-US" dirty="0"/>
              <a:t>like</a:t>
            </a:r>
            <a:r>
              <a:rPr lang="he-IL" dirty="0"/>
              <a:t> כדי לבצע התאמת מחרוזות.</a:t>
            </a:r>
          </a:p>
          <a:p>
            <a:pPr algn="r" rtl="1"/>
            <a:r>
              <a:rPr lang="he-IL" dirty="0"/>
              <a:t>בפקודה זו ניתן להשתמש בסימן _ (קו תחתון) כדי לייצג אות אחת, ובסימן % כדי לייצג אפס או יותר אותיות.</a:t>
            </a:r>
          </a:p>
          <a:p>
            <a:pPr algn="r" rtl="1"/>
            <a:r>
              <a:rPr lang="he-IL" dirty="0"/>
              <a:t>למשל, השאילתה הבאה מוצאת את שמות הספקים שמתחילים באות </a:t>
            </a:r>
            <a:r>
              <a:rPr lang="en-US" dirty="0"/>
              <a:t>d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sname</a:t>
            </a:r>
            <a:r>
              <a:rPr lang="en-US" dirty="0"/>
              <a:t> like ‘d%’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את שמות הספקים שמכילים בדיוק שלוש אותיות, והאות הראשונה היא </a:t>
            </a:r>
            <a:r>
              <a:rPr lang="en-US" dirty="0"/>
              <a:t>d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s.sname</a:t>
            </a:r>
            <a:r>
              <a:rPr lang="en-US" dirty="0"/>
              <a:t> like ‘d__’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SQL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SQL</a:t>
            </a:r>
            <a:r>
              <a:rPr lang="he-IL" dirty="0"/>
              <a:t> – </a:t>
            </a:r>
            <a:r>
              <a:rPr lang="en-US" dirty="0"/>
              <a:t>Structured Query Language</a:t>
            </a:r>
            <a:endParaRPr lang="he-IL" dirty="0"/>
          </a:p>
          <a:p>
            <a:pPr algn="r" rtl="1"/>
            <a:r>
              <a:rPr lang="he-IL" dirty="0"/>
              <a:t>שפה מסחרית שמאפשרת ביצוע מניפולציות על מידע – שליפת מידע, הכנסת, עדכון ומחיקת מידע.</a:t>
            </a:r>
          </a:p>
          <a:p>
            <a:pPr algn="r" rtl="1"/>
            <a:r>
              <a:rPr lang="he-IL" dirty="0"/>
              <a:t>השפה ממומשת בצורה פחות או יותר אחידה ע"י מנועים מסחריים שונים, למרות שלפעמים יש שינויים בין מנוע למנוע.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פעולות על קבוצות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ב-</a:t>
            </a:r>
            <a:r>
              <a:rPr lang="en-US" dirty="0"/>
              <a:t>SQL</a:t>
            </a:r>
            <a:r>
              <a:rPr lang="he-IL" dirty="0"/>
              <a:t> לבצע פעולות חיתוך, איחוד וחיסור ע"י הפקודות </a:t>
            </a:r>
            <a:r>
              <a:rPr lang="en-US" dirty="0"/>
              <a:t>union, intersect</a:t>
            </a:r>
            <a:r>
              <a:rPr lang="he-IL" dirty="0"/>
              <a:t> ו-</a:t>
            </a:r>
            <a:r>
              <a:rPr lang="en-US" dirty="0"/>
              <a:t>except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שתי הטבלאות עליהן מפעילים את הפעולה חייבות להיות תואמות מבחינת הסכמה שלהן.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השאילתה הבאה מחזירה את שמות הספקים שמספקים מוצרים ירוקים ואדומים: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s, Delivery d, Product p</a:t>
            </a:r>
          </a:p>
          <a:p>
            <a:pPr algn="l">
              <a:buNone/>
            </a:pPr>
            <a:r>
              <a:rPr lang="en-US" dirty="0"/>
              <a:t>where s.sid = d.sid AND d.pid = p.pid </a:t>
            </a:r>
          </a:p>
          <a:p>
            <a:pPr algn="l">
              <a:buNone/>
            </a:pPr>
            <a:r>
              <a:rPr lang="en-US" dirty="0"/>
              <a:t>		AND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algn="l">
              <a:buNone/>
            </a:pPr>
            <a:r>
              <a:rPr lang="en-US" dirty="0"/>
              <a:t>intersect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>
              <a:buNone/>
            </a:pPr>
            <a:r>
              <a:rPr lang="en-US" dirty="0"/>
              <a:t>from Supplier s, Delivery d, Product p</a:t>
            </a:r>
          </a:p>
          <a:p>
            <a:pPr>
              <a:buNone/>
            </a:pPr>
            <a:r>
              <a:rPr lang="en-US" dirty="0"/>
              <a:t>where s.sid = d.sid AND d.pid = p.pid </a:t>
            </a:r>
          </a:p>
          <a:p>
            <a:pPr>
              <a:buNone/>
            </a:pPr>
            <a:r>
              <a:rPr lang="en-US" dirty="0"/>
              <a:t>		AND </a:t>
            </a:r>
            <a:r>
              <a:rPr lang="en-US" dirty="0" err="1"/>
              <a:t>p.color</a:t>
            </a:r>
            <a:r>
              <a:rPr lang="en-US" dirty="0"/>
              <a:t> = ‘green’</a:t>
            </a:r>
          </a:p>
          <a:p>
            <a:pPr algn="l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כתבו שאילתה שמחזירה את שמות הספקים שמספקים חלקים אדומים אבל לא ירוקים: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s, Delivery d, Product p</a:t>
            </a:r>
          </a:p>
          <a:p>
            <a:pPr algn="l">
              <a:buNone/>
            </a:pPr>
            <a:r>
              <a:rPr lang="en-US" dirty="0"/>
              <a:t>where s.sid = d.sid AND d.pid = p.pid </a:t>
            </a:r>
          </a:p>
          <a:p>
            <a:pPr algn="l">
              <a:buNone/>
            </a:pPr>
            <a:r>
              <a:rPr lang="en-US" dirty="0"/>
              <a:t>		AND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algn="l">
              <a:buNone/>
            </a:pPr>
            <a:r>
              <a:rPr lang="en-US" dirty="0"/>
              <a:t>except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>
              <a:buNone/>
            </a:pPr>
            <a:r>
              <a:rPr lang="en-US" dirty="0"/>
              <a:t>from Supplier s, Delivery d, Product p</a:t>
            </a:r>
          </a:p>
          <a:p>
            <a:pPr>
              <a:buNone/>
            </a:pPr>
            <a:r>
              <a:rPr lang="en-US" dirty="0"/>
              <a:t>where s.sid = d.sid AND d.pid = p.pid </a:t>
            </a:r>
          </a:p>
          <a:p>
            <a:pPr>
              <a:buNone/>
            </a:pPr>
            <a:r>
              <a:rPr lang="en-US" dirty="0"/>
              <a:t>		AND </a:t>
            </a:r>
            <a:r>
              <a:rPr lang="en-US" dirty="0" err="1"/>
              <a:t>p.color</a:t>
            </a:r>
            <a:r>
              <a:rPr lang="en-US" dirty="0"/>
              <a:t> = ‘green’</a:t>
            </a:r>
          </a:p>
          <a:p>
            <a:pPr algn="l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שאילתות מקוננות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ב-</a:t>
            </a:r>
            <a:r>
              <a:rPr lang="en-US" dirty="0"/>
              <a:t>SQL</a:t>
            </a:r>
            <a:r>
              <a:rPr lang="he-IL" dirty="0"/>
              <a:t> ניתן לכתוב שאילתות מקוננות, כלומר שאילתות שפועלות על תוצאה של שאילתה פנימית.</a:t>
            </a:r>
          </a:p>
          <a:p>
            <a:pPr algn="r" rtl="1"/>
            <a:r>
              <a:rPr lang="he-IL" dirty="0"/>
              <a:t>מבנה שאילתה מקוננת מזכיר מבנה של לולאה מקוננת בשפת תכנות.</a:t>
            </a:r>
          </a:p>
          <a:p>
            <a:pPr algn="r" rtl="1"/>
            <a:r>
              <a:rPr lang="he-IL" dirty="0"/>
              <a:t>ניתן להשתמש בפקודות </a:t>
            </a:r>
            <a:r>
              <a:rPr lang="en-US" dirty="0"/>
              <a:t>in</a:t>
            </a:r>
            <a:r>
              <a:rPr lang="he-IL" dirty="0"/>
              <a:t> ו- </a:t>
            </a:r>
            <a:r>
              <a:rPr lang="en-US" dirty="0"/>
              <a:t>not in</a:t>
            </a:r>
            <a:r>
              <a:rPr lang="he-IL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את שמות הספקים שמספקים חלקים אדומים: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s.sid in</a:t>
            </a:r>
          </a:p>
          <a:p>
            <a:pPr algn="l">
              <a:buNone/>
            </a:pPr>
            <a:r>
              <a:rPr lang="en-US" dirty="0"/>
              <a:t>		( </a:t>
            </a:r>
          </a:p>
          <a:p>
            <a:pPr algn="l">
              <a:buNone/>
            </a:pPr>
            <a:r>
              <a:rPr lang="en-US" dirty="0"/>
              <a:t>		select d.sid</a:t>
            </a:r>
          </a:p>
          <a:p>
            <a:pPr>
              <a:buNone/>
            </a:pPr>
            <a:r>
              <a:rPr lang="en-US" dirty="0"/>
              <a:t>		from  Delivery d, Product p</a:t>
            </a:r>
          </a:p>
          <a:p>
            <a:pPr>
              <a:buNone/>
            </a:pPr>
            <a:r>
              <a:rPr lang="en-US" dirty="0"/>
              <a:t>		where d.pid = p.pid AND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>
              <a:buNone/>
            </a:pPr>
            <a:r>
              <a:rPr lang="en-US" dirty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ואותה שאילתה בקינון נוסף: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s.sid in</a:t>
            </a:r>
          </a:p>
          <a:p>
            <a:pPr algn="l">
              <a:buNone/>
            </a:pPr>
            <a:r>
              <a:rPr lang="en-US" dirty="0"/>
              <a:t>		( </a:t>
            </a:r>
          </a:p>
          <a:p>
            <a:pPr algn="l">
              <a:buNone/>
            </a:pPr>
            <a:r>
              <a:rPr lang="en-US" dirty="0"/>
              <a:t>		select d.sid from Delivery d</a:t>
            </a:r>
          </a:p>
          <a:p>
            <a:pPr algn="l">
              <a:buNone/>
            </a:pPr>
            <a:r>
              <a:rPr lang="en-US" dirty="0"/>
              <a:t>		where d.pid in</a:t>
            </a:r>
          </a:p>
          <a:p>
            <a:pPr algn="l">
              <a:buNone/>
            </a:pPr>
            <a:r>
              <a:rPr lang="en-US" dirty="0"/>
              <a:t>			(</a:t>
            </a:r>
          </a:p>
          <a:p>
            <a:pPr>
              <a:buNone/>
            </a:pPr>
            <a:r>
              <a:rPr lang="en-US" dirty="0"/>
              <a:t>				select p.pid from Product p</a:t>
            </a:r>
          </a:p>
          <a:p>
            <a:pPr>
              <a:buNone/>
            </a:pPr>
            <a:r>
              <a:rPr lang="en-US" dirty="0"/>
              <a:t>				where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>
              <a:buNone/>
            </a:pPr>
            <a:r>
              <a:rPr lang="en-US" dirty="0"/>
              <a:t>			)</a:t>
            </a:r>
          </a:p>
          <a:p>
            <a:pPr>
              <a:buNone/>
            </a:pPr>
            <a:r>
              <a:rPr lang="en-US" dirty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השאילתה הבאה מוצאת את שמות הספקים שלא מספקים מוצרים אדומים: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s.sid not in</a:t>
            </a:r>
          </a:p>
          <a:p>
            <a:pPr algn="l">
              <a:buNone/>
            </a:pPr>
            <a:r>
              <a:rPr lang="en-US" dirty="0"/>
              <a:t>		( </a:t>
            </a:r>
          </a:p>
          <a:p>
            <a:pPr algn="l">
              <a:buNone/>
            </a:pPr>
            <a:r>
              <a:rPr lang="en-US" dirty="0"/>
              <a:t>		select d.sid from Delivery d</a:t>
            </a:r>
          </a:p>
          <a:p>
            <a:pPr algn="l">
              <a:buNone/>
            </a:pPr>
            <a:r>
              <a:rPr lang="en-US" dirty="0"/>
              <a:t>		where d.pid in</a:t>
            </a:r>
          </a:p>
          <a:p>
            <a:pPr algn="l">
              <a:buNone/>
            </a:pPr>
            <a:r>
              <a:rPr lang="en-US" dirty="0"/>
              <a:t>			(</a:t>
            </a:r>
          </a:p>
          <a:p>
            <a:pPr>
              <a:buNone/>
            </a:pPr>
            <a:r>
              <a:rPr lang="en-US" dirty="0"/>
              <a:t>				select p.pid from Product p</a:t>
            </a:r>
          </a:p>
          <a:p>
            <a:pPr>
              <a:buNone/>
            </a:pPr>
            <a:r>
              <a:rPr lang="en-US" dirty="0"/>
              <a:t>				where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>
              <a:buNone/>
            </a:pPr>
            <a:r>
              <a:rPr lang="en-US" dirty="0"/>
              <a:t>			)</a:t>
            </a:r>
          </a:p>
          <a:p>
            <a:pPr>
              <a:buNone/>
            </a:pPr>
            <a:r>
              <a:rPr lang="en-US" dirty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שאילתות תלויות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לקנן שאילתות כך שהשאילתה הפנימית תלויה במידע מהשאילתה החיצונית.</a:t>
            </a:r>
          </a:p>
          <a:p>
            <a:pPr algn="r" rtl="1"/>
            <a:r>
              <a:rPr lang="he-IL" dirty="0"/>
              <a:t>אפשר להשתמש בפקודות </a:t>
            </a:r>
            <a:r>
              <a:rPr lang="en-US" dirty="0"/>
              <a:t>exists</a:t>
            </a:r>
            <a:r>
              <a:rPr lang="he-IL" dirty="0"/>
              <a:t> ו-</a:t>
            </a:r>
            <a:r>
              <a:rPr lang="en-US" dirty="0"/>
              <a:t>not exists</a:t>
            </a:r>
            <a:r>
              <a:rPr lang="he-IL" dirty="0"/>
              <a:t> כדי לבדוק האם התקבלה קבוצה שמכילה לפחות שורה אחת, או שהתקבלה קבוצה ריקה.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מוצאת את שמות הספקים שמספקים מוצר שמספרו 222: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exists</a:t>
            </a:r>
          </a:p>
          <a:p>
            <a:pPr algn="l">
              <a:buNone/>
            </a:pPr>
            <a:r>
              <a:rPr lang="en-US" dirty="0"/>
              <a:t>		( </a:t>
            </a:r>
          </a:p>
          <a:p>
            <a:pPr algn="l">
              <a:buNone/>
            </a:pPr>
            <a:r>
              <a:rPr lang="en-US" dirty="0"/>
              <a:t>		select * from Delivery d</a:t>
            </a:r>
          </a:p>
          <a:p>
            <a:pPr algn="l">
              <a:buNone/>
            </a:pPr>
            <a:r>
              <a:rPr lang="en-US" dirty="0"/>
              <a:t>		where d.pid = 222 AND d.sid = s.sid</a:t>
            </a:r>
          </a:p>
          <a:p>
            <a:pPr>
              <a:buNone/>
            </a:pPr>
            <a:r>
              <a:rPr lang="en-US" dirty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שמחזירה את שמות הספקים שלא מספקים אף חלק אדום: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where not exists</a:t>
            </a:r>
          </a:p>
          <a:p>
            <a:pPr algn="l">
              <a:buNone/>
            </a:pPr>
            <a:r>
              <a:rPr lang="en-US" dirty="0"/>
              <a:t>		( </a:t>
            </a:r>
          </a:p>
          <a:p>
            <a:pPr algn="l">
              <a:buNone/>
            </a:pPr>
            <a:r>
              <a:rPr lang="en-US" dirty="0"/>
              <a:t>		select d.* from Delivery d, Product p</a:t>
            </a:r>
          </a:p>
          <a:p>
            <a:pPr algn="l">
              <a:buNone/>
            </a:pPr>
            <a:r>
              <a:rPr lang="en-US" dirty="0"/>
              <a:t>		where d.pid = p.pid AND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algn="l">
              <a:buNone/>
            </a:pPr>
            <a:r>
              <a:rPr lang="en-US" dirty="0"/>
              <a:t>			AND d.sid = s.sid</a:t>
            </a:r>
          </a:p>
          <a:p>
            <a:pPr>
              <a:buNone/>
            </a:pPr>
            <a:r>
              <a:rPr lang="en-US" dirty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מבנה שאילתת אחזור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שאילתת אחזור מידע בנויה בצורה הבאה:</a:t>
            </a:r>
          </a:p>
          <a:p>
            <a:pPr algn="l">
              <a:buNone/>
            </a:pPr>
            <a:r>
              <a:rPr lang="en-US" dirty="0"/>
              <a:t>select [distinct] </a:t>
            </a:r>
            <a:r>
              <a:rPr lang="en-US" dirty="0" err="1"/>
              <a:t>select_list</a:t>
            </a:r>
            <a:endParaRPr lang="en-US" dirty="0"/>
          </a:p>
          <a:p>
            <a:pPr algn="l">
              <a:buNone/>
            </a:pPr>
            <a:r>
              <a:rPr lang="en-US" dirty="0"/>
              <a:t>from </a:t>
            </a:r>
            <a:r>
              <a:rPr lang="en-US" dirty="0" err="1"/>
              <a:t>from_list</a:t>
            </a:r>
            <a:endParaRPr lang="en-US" dirty="0"/>
          </a:p>
          <a:p>
            <a:pPr algn="l">
              <a:buNone/>
            </a:pPr>
            <a:r>
              <a:rPr lang="en-US" dirty="0"/>
              <a:t>where qualifications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השוואת קבוצות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להשתמש באופרטורים </a:t>
            </a:r>
            <a:r>
              <a:rPr lang="en-US" dirty="0"/>
              <a:t>ALL</a:t>
            </a:r>
            <a:r>
              <a:rPr lang="he-IL" dirty="0"/>
              <a:t> ו-</a:t>
            </a:r>
            <a:r>
              <a:rPr lang="en-US" dirty="0"/>
              <a:t>ANY</a:t>
            </a:r>
            <a:r>
              <a:rPr lang="he-IL" dirty="0"/>
              <a:t> כדי להשוות תוצאות של קבוצה שלמה.</a:t>
            </a:r>
          </a:p>
          <a:p>
            <a:pPr algn="r" rtl="1"/>
            <a:r>
              <a:rPr lang="he-IL" dirty="0"/>
              <a:t>אופרטורים אלו נכתבים ב-</a:t>
            </a:r>
            <a:r>
              <a:rPr lang="en-US" dirty="0"/>
              <a:t>where</a:t>
            </a:r>
            <a:r>
              <a:rPr lang="he-IL" dirty="0"/>
              <a:t> ובאים בצירוף סימן השוואה (גדול, קטן, שווה וכו').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את מספר המוצר שמסופק בכמות מקסימלית:</a:t>
            </a:r>
          </a:p>
          <a:p>
            <a:pPr algn="l">
              <a:buNone/>
            </a:pPr>
            <a:r>
              <a:rPr lang="en-US" dirty="0"/>
              <a:t>select d.pid</a:t>
            </a:r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d.quantity</a:t>
            </a:r>
            <a:r>
              <a:rPr lang="en-US" dirty="0"/>
              <a:t> &gt;= all</a:t>
            </a:r>
          </a:p>
          <a:p>
            <a:pPr algn="l">
              <a:buNone/>
            </a:pPr>
            <a:r>
              <a:rPr lang="en-US" dirty="0"/>
              <a:t>	( select d1.quantity from Delivery d1 )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דרך אחרת:</a:t>
            </a:r>
          </a:p>
          <a:p>
            <a:pPr algn="l">
              <a:buNone/>
            </a:pPr>
            <a:r>
              <a:rPr lang="en-US" dirty="0"/>
              <a:t>select d.pid</a:t>
            </a:r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except</a:t>
            </a:r>
          </a:p>
          <a:p>
            <a:pPr algn="l">
              <a:buNone/>
            </a:pPr>
            <a:r>
              <a:rPr lang="en-US" dirty="0"/>
              <a:t>select d.pid</a:t>
            </a:r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d.quantity</a:t>
            </a:r>
            <a:r>
              <a:rPr lang="en-US" dirty="0"/>
              <a:t> &lt; any</a:t>
            </a:r>
          </a:p>
          <a:p>
            <a:pPr algn="l">
              <a:buNone/>
            </a:pPr>
            <a:r>
              <a:rPr lang="en-US" dirty="0"/>
              <a:t>	( select d1.quantity from Delivery d1 )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שמוצאת את שמות הספקים שמספקים את כל המוצרים הקיימים.</a:t>
            </a:r>
          </a:p>
          <a:p>
            <a:pPr algn="r" rtl="1"/>
            <a:r>
              <a:rPr lang="he-IL" dirty="0"/>
              <a:t>איך נכתוב את השאילתה?</a:t>
            </a:r>
          </a:p>
          <a:p>
            <a:pPr algn="r" rtl="1"/>
            <a:r>
              <a:rPr lang="he-IL" dirty="0"/>
              <a:t>נמצא את מספרי כל המוצרים, ונוריד מהם את מספרי המוצרים שמספק ספק מסויים.</a:t>
            </a:r>
          </a:p>
          <a:p>
            <a:pPr algn="r" rtl="1"/>
            <a:r>
              <a:rPr lang="he-IL" dirty="0"/>
              <a:t>אם תוצאת ההחסרה היא קבוצה ריקה, אזי הספק המסויים מספק את כל המוצרים.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r>
              <a:rPr lang="en-US" dirty="0"/>
              <a:t> from Supplier s</a:t>
            </a:r>
          </a:p>
          <a:p>
            <a:pPr algn="l">
              <a:buNone/>
            </a:pPr>
            <a:r>
              <a:rPr lang="en-US" dirty="0"/>
              <a:t>Where not exists</a:t>
            </a:r>
          </a:p>
          <a:p>
            <a:pPr algn="l">
              <a:buNone/>
            </a:pPr>
            <a:r>
              <a:rPr lang="en-US" dirty="0"/>
              <a:t>( </a:t>
            </a:r>
          </a:p>
          <a:p>
            <a:pPr algn="l">
              <a:buNone/>
            </a:pPr>
            <a:r>
              <a:rPr lang="en-US" dirty="0"/>
              <a:t>	select p.pid from Product p </a:t>
            </a:r>
          </a:p>
          <a:p>
            <a:pPr algn="l">
              <a:buNone/>
            </a:pPr>
            <a:r>
              <a:rPr lang="en-US" dirty="0"/>
              <a:t>	except</a:t>
            </a:r>
          </a:p>
          <a:p>
            <a:pPr algn="l">
              <a:buNone/>
            </a:pPr>
            <a:r>
              <a:rPr lang="en-US" dirty="0"/>
              <a:t>	select d.pid from Delivery d</a:t>
            </a:r>
          </a:p>
          <a:p>
            <a:pPr algn="l">
              <a:buNone/>
            </a:pPr>
            <a:r>
              <a:rPr lang="en-US" dirty="0"/>
              <a:t>		where d.sid = </a:t>
            </a:r>
            <a:r>
              <a:rPr lang="en-US" dirty="0" err="1"/>
              <a:t>s.sid</a:t>
            </a:r>
            <a:endParaRPr lang="en-US" dirty="0"/>
          </a:p>
          <a:p>
            <a:pPr algn="l">
              <a:buNone/>
            </a:pP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פעולות סכימה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ב-</a:t>
            </a:r>
            <a:r>
              <a:rPr lang="en-US" dirty="0"/>
              <a:t>SQL</a:t>
            </a:r>
            <a:r>
              <a:rPr lang="he-IL" dirty="0"/>
              <a:t> קיימות מספר פקודות שמאפשרות סכימה על קבוצת התוצאות. הפעולות הן:</a:t>
            </a:r>
          </a:p>
          <a:p>
            <a:pPr lvl="1" algn="r" rtl="1"/>
            <a:r>
              <a:rPr lang="en-US" dirty="0"/>
              <a:t>Count</a:t>
            </a:r>
            <a:r>
              <a:rPr lang="he-IL" dirty="0"/>
              <a:t> – סופרת כמה שורות יש בקבוצה.</a:t>
            </a:r>
          </a:p>
          <a:p>
            <a:pPr lvl="1" algn="r" rtl="1"/>
            <a:r>
              <a:rPr lang="en-US" dirty="0" err="1"/>
              <a:t>Avg</a:t>
            </a:r>
            <a:r>
              <a:rPr lang="he-IL" dirty="0"/>
              <a:t> – מחשבת ממוצע התוצאות.</a:t>
            </a:r>
          </a:p>
          <a:p>
            <a:pPr lvl="1" algn="r" rtl="1"/>
            <a:r>
              <a:rPr lang="en-US" dirty="0"/>
              <a:t>Max</a:t>
            </a:r>
            <a:r>
              <a:rPr lang="he-IL" dirty="0"/>
              <a:t> – מחשבת את הערך המקסימלי.</a:t>
            </a:r>
          </a:p>
          <a:p>
            <a:pPr lvl="1" algn="r" rtl="1"/>
            <a:r>
              <a:rPr lang="en-US" dirty="0"/>
              <a:t>Min</a:t>
            </a:r>
            <a:r>
              <a:rPr lang="he-IL" dirty="0"/>
              <a:t> – מחשבת את הערך המינימלי.</a:t>
            </a:r>
          </a:p>
          <a:p>
            <a:pPr lvl="1" algn="r" rtl="1"/>
            <a:r>
              <a:rPr lang="en-US" dirty="0"/>
              <a:t>Sum</a:t>
            </a:r>
            <a:r>
              <a:rPr lang="he-IL" dirty="0"/>
              <a:t> – סוכמת את ערכי התוצאות.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מוצאת את ממוצע הכמויות שסופקו מכל המוצרים: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d.quantity</a:t>
            </a:r>
            <a:r>
              <a:rPr lang="en-US" dirty="0"/>
              <a:t>)</a:t>
            </a:r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r" rtl="1"/>
            <a:r>
              <a:rPr lang="he-IL" dirty="0"/>
              <a:t>השאילתה הבאה מוצאת כמה רכיבים בצבע אדום יש:</a:t>
            </a:r>
          </a:p>
          <a:p>
            <a:pPr algn="l">
              <a:buNone/>
            </a:pPr>
            <a:r>
              <a:rPr lang="en-US" dirty="0"/>
              <a:t>select count(*)</a:t>
            </a:r>
          </a:p>
          <a:p>
            <a:pPr algn="l">
              <a:buNone/>
            </a:pPr>
            <a:r>
              <a:rPr lang="en-US" dirty="0"/>
              <a:t>from Product p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מוצאת את מספרו והכמות שבה סופק המוצר בכמות המקסימלית:</a:t>
            </a:r>
          </a:p>
          <a:p>
            <a:pPr algn="l">
              <a:buNone/>
            </a:pPr>
            <a:r>
              <a:rPr lang="en-US" dirty="0"/>
              <a:t>select d.pid, </a:t>
            </a:r>
            <a:r>
              <a:rPr lang="en-US" dirty="0" err="1"/>
              <a:t>d.quantity</a:t>
            </a:r>
            <a:endParaRPr lang="en-US" dirty="0"/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d.quantity</a:t>
            </a:r>
            <a:r>
              <a:rPr lang="en-US" dirty="0"/>
              <a:t> = </a:t>
            </a:r>
          </a:p>
          <a:p>
            <a:pPr algn="l">
              <a:buNone/>
            </a:pPr>
            <a:r>
              <a:rPr lang="en-US" dirty="0"/>
              <a:t>	(select max(d2.quantity) from Delivery d2 )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שמוצאת את שמות המוצרים שמסופקים בכמות גדולה מכל מוצר אדום.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p.pname</a:t>
            </a:r>
            <a:endParaRPr lang="en-US" dirty="0"/>
          </a:p>
          <a:p>
            <a:pPr algn="l">
              <a:buNone/>
            </a:pPr>
            <a:r>
              <a:rPr lang="en-US"/>
              <a:t>from Product </a:t>
            </a:r>
            <a:r>
              <a:rPr lang="en-US" dirty="0"/>
              <a:t>p, Delivery d</a:t>
            </a:r>
          </a:p>
          <a:p>
            <a:pPr algn="l">
              <a:buNone/>
            </a:pPr>
            <a:r>
              <a:rPr lang="en-US" dirty="0"/>
              <a:t>where p.pid = d.pid AND</a:t>
            </a:r>
          </a:p>
          <a:p>
            <a:pPr algn="l">
              <a:buNone/>
            </a:pPr>
            <a:r>
              <a:rPr lang="en-US" dirty="0"/>
              <a:t>	</a:t>
            </a:r>
            <a:r>
              <a:rPr lang="en-US" dirty="0" err="1"/>
              <a:t>d.quantity</a:t>
            </a:r>
            <a:r>
              <a:rPr lang="en-US" dirty="0"/>
              <a:t> &gt; </a:t>
            </a:r>
          </a:p>
          <a:p>
            <a:pPr algn="l">
              <a:buNone/>
            </a:pPr>
            <a:r>
              <a:rPr lang="en-US" dirty="0"/>
              <a:t>	( select max(d2.quantity)</a:t>
            </a:r>
          </a:p>
          <a:p>
            <a:pPr algn="l">
              <a:buNone/>
            </a:pPr>
            <a:r>
              <a:rPr lang="en-US" dirty="0"/>
              <a:t>	   from Delivery d2, Product p2</a:t>
            </a:r>
          </a:p>
          <a:p>
            <a:pPr algn="l">
              <a:buNone/>
            </a:pPr>
            <a:r>
              <a:rPr lang="en-US" dirty="0"/>
              <a:t>	   where d2.pid = p2.pid AND</a:t>
            </a:r>
          </a:p>
          <a:p>
            <a:pPr algn="l">
              <a:buNone/>
            </a:pPr>
            <a:r>
              <a:rPr lang="en-US" dirty="0"/>
              <a:t>	   p2.color = ‘red’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כתבו שאילתה שמוצאת את שמות הספקים שסיפקו את כל המוצרים שלהם בכמות גדולה מ-100: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r>
              <a:rPr lang="en-US" dirty="0"/>
              <a:t> from Supplier s</a:t>
            </a:r>
          </a:p>
          <a:p>
            <a:pPr algn="l">
              <a:buNone/>
            </a:pPr>
            <a:r>
              <a:rPr lang="en-US" dirty="0"/>
              <a:t>where</a:t>
            </a:r>
          </a:p>
          <a:p>
            <a:pPr algn="l">
              <a:buNone/>
            </a:pPr>
            <a:r>
              <a:rPr lang="en-US" dirty="0"/>
              <a:t>	( select count(*) from Delivery d</a:t>
            </a:r>
          </a:p>
          <a:p>
            <a:pPr algn="l">
              <a:buNone/>
            </a:pPr>
            <a:r>
              <a:rPr lang="en-US" dirty="0"/>
              <a:t>	   where d.sid = s.sid ) =</a:t>
            </a:r>
          </a:p>
          <a:p>
            <a:pPr algn="l">
              <a:buNone/>
            </a:pPr>
            <a:r>
              <a:rPr lang="en-US" dirty="0"/>
              <a:t>	( select count(*) from Delivery d</a:t>
            </a:r>
          </a:p>
          <a:p>
            <a:pPr algn="l">
              <a:buNone/>
            </a:pPr>
            <a:r>
              <a:rPr lang="en-US" dirty="0"/>
              <a:t>	   where d.sid = s.sid AND </a:t>
            </a:r>
            <a:r>
              <a:rPr lang="en-US" dirty="0" err="1"/>
              <a:t>d.quantity</a:t>
            </a:r>
            <a:r>
              <a:rPr lang="en-US" dirty="0"/>
              <a:t> &gt;= 100 )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60198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select [distinct] </a:t>
            </a:r>
            <a:r>
              <a:rPr lang="en-US" sz="4000" dirty="0" err="1"/>
              <a:t>select_list</a:t>
            </a:r>
            <a:endParaRPr lang="en-US" sz="4000" dirty="0"/>
          </a:p>
          <a:p>
            <a:r>
              <a:rPr lang="en-US" sz="4000" dirty="0"/>
              <a:t>from </a:t>
            </a:r>
            <a:r>
              <a:rPr lang="en-US" sz="4000" dirty="0" err="1"/>
              <a:t>from_list</a:t>
            </a:r>
            <a:endParaRPr lang="en-US" sz="4000" dirty="0"/>
          </a:p>
          <a:p>
            <a:r>
              <a:rPr lang="en-US" sz="4000" dirty="0"/>
              <a:t>where qualifications</a:t>
            </a:r>
            <a:endParaRPr lang="he-IL" sz="4000" dirty="0"/>
          </a:p>
          <a:p>
            <a:endParaRPr lang="he-IL" dirty="0"/>
          </a:p>
        </p:txBody>
      </p:sp>
      <p:sp>
        <p:nvSpPr>
          <p:cNvPr id="4" name="Down Arrow 3"/>
          <p:cNvSpPr/>
          <p:nvPr/>
        </p:nvSpPr>
        <p:spPr>
          <a:xfrm>
            <a:off x="5334000" y="12954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590800" y="762000"/>
            <a:ext cx="502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רשימת השדות שרוצים לשלוף</a:t>
            </a:r>
          </a:p>
        </p:txBody>
      </p:sp>
      <p:sp>
        <p:nvSpPr>
          <p:cNvPr id="6" name="Left Arrow 5"/>
          <p:cNvSpPr/>
          <p:nvPr/>
        </p:nvSpPr>
        <p:spPr>
          <a:xfrm>
            <a:off x="3962400" y="2895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029200" y="2667000"/>
            <a:ext cx="3352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רשימת הטבלאות מהן שולפים</a:t>
            </a:r>
            <a:r>
              <a:rPr lang="en-US" sz="2800" dirty="0"/>
              <a:t> </a:t>
            </a:r>
            <a:r>
              <a:rPr lang="he-IL" sz="2800" dirty="0"/>
              <a:t> את המידע</a:t>
            </a:r>
          </a:p>
        </p:txBody>
      </p:sp>
      <p:sp>
        <p:nvSpPr>
          <p:cNvPr id="8" name="Up Arrow 7"/>
          <p:cNvSpPr/>
          <p:nvPr/>
        </p:nvSpPr>
        <p:spPr>
          <a:xfrm>
            <a:off x="3200400" y="3962400"/>
            <a:ext cx="3048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4267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התנאים שהמידע צריך לקיים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1981200"/>
            <a:ext cx="2057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-304800" y="1524000"/>
            <a:ext cx="502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ברוב הפקודות אין מחיקת כפילויות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שימו לב – אסור לערבב במשפט </a:t>
            </a:r>
            <a:r>
              <a:rPr lang="en-US" dirty="0"/>
              <a:t>select</a:t>
            </a:r>
            <a:r>
              <a:rPr lang="he-IL" dirty="0"/>
              <a:t> פעולה סוכמת עם שדות רגילים. למשל, השאילתה הבאה אינה חוקית:</a:t>
            </a:r>
          </a:p>
          <a:p>
            <a:pPr algn="l">
              <a:buNone/>
            </a:pPr>
            <a:r>
              <a:rPr lang="en-US" dirty="0"/>
              <a:t>select min(</a:t>
            </a:r>
            <a:r>
              <a:rPr lang="en-US" dirty="0" err="1"/>
              <a:t>d.quantity</a:t>
            </a:r>
            <a:r>
              <a:rPr lang="en-US" dirty="0"/>
              <a:t>), d.pid</a:t>
            </a:r>
          </a:p>
          <a:p>
            <a:pPr algn="l">
              <a:buNone/>
            </a:pPr>
            <a:r>
              <a:rPr lang="en-US" dirty="0"/>
              <a:t>from Delivery 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60198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select [distinct] </a:t>
            </a:r>
            <a:r>
              <a:rPr lang="en-US" sz="4000" dirty="0" err="1"/>
              <a:t>select_list</a:t>
            </a:r>
            <a:endParaRPr lang="en-US" sz="4000" dirty="0"/>
          </a:p>
          <a:p>
            <a:r>
              <a:rPr lang="en-US" sz="4000" dirty="0"/>
              <a:t>from </a:t>
            </a:r>
            <a:r>
              <a:rPr lang="en-US" sz="4000" dirty="0" err="1"/>
              <a:t>from_list</a:t>
            </a:r>
            <a:endParaRPr lang="en-US" sz="4000" dirty="0"/>
          </a:p>
          <a:p>
            <a:r>
              <a:rPr lang="en-US" sz="4000" dirty="0"/>
              <a:t>where qualifications</a:t>
            </a:r>
            <a:endParaRPr lang="he-IL" sz="4000" dirty="0"/>
          </a:p>
          <a:p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381000"/>
            <a:ext cx="4419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>
                <a:solidFill>
                  <a:srgbClr val="002060"/>
                </a:solidFill>
              </a:rPr>
              <a:t>סדר הפעולות בשאילתה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038600" y="2971800"/>
            <a:ext cx="2514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7086600" y="2866572"/>
            <a:ext cx="76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724400" y="3505200"/>
            <a:ext cx="1828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7086600" y="3352800"/>
            <a:ext cx="76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019800" y="2438400"/>
            <a:ext cx="533400" cy="27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7086600" y="2286000"/>
            <a:ext cx="76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3.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מסד נתונים לדוגמא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2800" dirty="0"/>
              <a:t>נעבוד על מסד נתונים ששומר מידע על ספקים ומוצרים.</a:t>
            </a:r>
          </a:p>
          <a:p>
            <a:pPr algn="l">
              <a:buNone/>
            </a:pPr>
            <a:r>
              <a:rPr lang="en-US" sz="2800" dirty="0"/>
              <a:t>Supplier(</a:t>
            </a:r>
            <a:r>
              <a:rPr lang="en-US" sz="2800" u="sng" dirty="0" err="1"/>
              <a:t>sid</a:t>
            </a:r>
            <a:r>
              <a:rPr lang="en-US" sz="2800" dirty="0"/>
              <a:t>, </a:t>
            </a:r>
            <a:r>
              <a:rPr lang="en-US" sz="2800" dirty="0" err="1"/>
              <a:t>sname</a:t>
            </a:r>
            <a:r>
              <a:rPr lang="en-US" sz="2800" dirty="0"/>
              <a:t>, city)</a:t>
            </a:r>
          </a:p>
          <a:p>
            <a:pPr algn="l">
              <a:buNone/>
            </a:pPr>
            <a:r>
              <a:rPr lang="en-US" sz="2800" dirty="0"/>
              <a:t>Product(</a:t>
            </a:r>
            <a:r>
              <a:rPr lang="en-US" sz="2800" u="sng" dirty="0" err="1"/>
              <a:t>pid</a:t>
            </a:r>
            <a:r>
              <a:rPr lang="en-US" sz="2800" dirty="0"/>
              <a:t>, </a:t>
            </a:r>
            <a:r>
              <a:rPr lang="en-US" sz="2800" dirty="0" err="1"/>
              <a:t>pname</a:t>
            </a:r>
            <a:r>
              <a:rPr lang="en-US" sz="2800" dirty="0"/>
              <a:t>, color)</a:t>
            </a:r>
          </a:p>
          <a:p>
            <a:pPr algn="l">
              <a:buNone/>
            </a:pPr>
            <a:r>
              <a:rPr lang="en-US" sz="2800" dirty="0"/>
              <a:t>Delivery(</a:t>
            </a:r>
            <a:r>
              <a:rPr lang="en-US" sz="2800" u="sng" dirty="0" err="1"/>
              <a:t>sid</a:t>
            </a:r>
            <a:r>
              <a:rPr lang="en-US" sz="2800" dirty="0"/>
              <a:t>, </a:t>
            </a:r>
            <a:r>
              <a:rPr lang="en-US" sz="2800" u="sng" dirty="0" err="1"/>
              <a:t>pid</a:t>
            </a:r>
            <a:r>
              <a:rPr lang="en-US" sz="2800" dirty="0"/>
              <a:t>, quantity)</a:t>
            </a:r>
          </a:p>
          <a:p>
            <a:pPr algn="r" rtl="1"/>
            <a:r>
              <a:rPr lang="he-IL" sz="2800" dirty="0"/>
              <a:t>היחס </a:t>
            </a:r>
            <a:r>
              <a:rPr lang="en-US" sz="2800" dirty="0"/>
              <a:t>Supplier</a:t>
            </a:r>
            <a:r>
              <a:rPr lang="he-IL" sz="2800" dirty="0"/>
              <a:t> שומר נתונים על ספקים – לכל ספק יש מספר ספק, שם והעיר בה הוא גר.</a:t>
            </a:r>
          </a:p>
          <a:p>
            <a:pPr algn="r" rtl="1"/>
            <a:r>
              <a:rPr lang="he-IL" sz="2800" dirty="0"/>
              <a:t>היחס </a:t>
            </a:r>
            <a:r>
              <a:rPr lang="en-US" sz="2800" dirty="0"/>
              <a:t>Product</a:t>
            </a:r>
            <a:r>
              <a:rPr lang="he-IL" sz="2800" dirty="0"/>
              <a:t> שומר נתונים על מוצרים – לכל מוצר יש מספר מוצר, שם וצבע.</a:t>
            </a:r>
          </a:p>
          <a:p>
            <a:pPr algn="r" rtl="1"/>
            <a:r>
              <a:rPr lang="he-IL" sz="2800" dirty="0"/>
              <a:t>היחס </a:t>
            </a:r>
            <a:r>
              <a:rPr lang="en-US" sz="2800" dirty="0"/>
              <a:t>Delivery</a:t>
            </a:r>
            <a:r>
              <a:rPr lang="he-IL" sz="2800" dirty="0"/>
              <a:t> שומר נתונים על הקשר בין הספקים למוצרים – איזה ספק סיפק איזה מוצר ובאיזו כמות.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מחזירה את מספריהם, שמותיהם וכתובותיהם של כל הספקים שקיימים: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city</a:t>
            </a:r>
          </a:p>
          <a:p>
            <a:pPr algn="l">
              <a:buNone/>
            </a:pPr>
            <a:r>
              <a:rPr lang="en-US" dirty="0"/>
              <a:t>from Supplier</a:t>
            </a:r>
          </a:p>
          <a:p>
            <a:pPr algn="r" rtl="1"/>
            <a:r>
              <a:rPr lang="he-IL" dirty="0"/>
              <a:t>דרך אחרת – </a:t>
            </a:r>
          </a:p>
          <a:p>
            <a:pPr algn="l">
              <a:buNone/>
            </a:pPr>
            <a:r>
              <a:rPr lang="en-US" dirty="0"/>
              <a:t>select *</a:t>
            </a:r>
          </a:p>
          <a:p>
            <a:pPr algn="l">
              <a:buNone/>
            </a:pPr>
            <a:r>
              <a:rPr lang="en-US" dirty="0"/>
              <a:t>from Supplier</a:t>
            </a:r>
          </a:p>
          <a:p>
            <a:pPr algn="r" rtl="1"/>
            <a:r>
              <a:rPr lang="he-IL" dirty="0"/>
              <a:t>אבל בדר"כ לא כדאי להשתמש בסימון הכוכבית, כי ככה פחות ברור מהם השדות שנשלפים.</a:t>
            </a:r>
            <a:endParaRPr lang="en-US" dirty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השאילתה הבאה מחזירה שמותיהם של כל הספקים: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</a:t>
            </a:r>
          </a:p>
          <a:p>
            <a:pPr algn="r" rtl="1"/>
            <a:r>
              <a:rPr lang="he-IL" dirty="0"/>
              <a:t>שימו לב שאם יש כמה ספקים עם אותו השם הם יופיעו בכפילות, שאילתות </a:t>
            </a:r>
            <a:r>
              <a:rPr lang="en-US" dirty="0"/>
              <a:t>SQL</a:t>
            </a:r>
            <a:r>
              <a:rPr lang="he-IL" dirty="0"/>
              <a:t> לא מונעות כפילויות.</a:t>
            </a:r>
          </a:p>
          <a:p>
            <a:pPr algn="r" rtl="1"/>
            <a:r>
              <a:rPr lang="he-IL" dirty="0"/>
              <a:t>אם רוצים להיפטר מכפילויות משתמשים בפקודה </a:t>
            </a:r>
            <a:r>
              <a:rPr lang="en-US" dirty="0"/>
              <a:t>distinct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select distinct </a:t>
            </a:r>
            <a:r>
              <a:rPr lang="en-US" dirty="0" err="1"/>
              <a:t>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השאילתה הבאה מחזירה שמותיהם של כל הספקים שגרים בירושלים: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pPr algn="l">
              <a:buNone/>
            </a:pPr>
            <a:r>
              <a:rPr lang="en-US" dirty="0"/>
              <a:t>from Supplier</a:t>
            </a:r>
          </a:p>
          <a:p>
            <a:pPr algn="l">
              <a:buNone/>
            </a:pPr>
            <a:r>
              <a:rPr lang="en-US" dirty="0"/>
              <a:t>where city = ‘Jerusalem’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2394</Words>
  <Application>Microsoft Macintosh PowerPoint</Application>
  <PresentationFormat>On-screen Show (4:3)</PresentationFormat>
  <Paragraphs>328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 חלק א'SQL</vt:lpstr>
      <vt:lpstr>SQL</vt:lpstr>
      <vt:lpstr>מבנה שאילתת אחזור</vt:lpstr>
      <vt:lpstr>PowerPoint Presentation</vt:lpstr>
      <vt:lpstr>PowerPoint Presentation</vt:lpstr>
      <vt:lpstr>מסד נתונים לדוגמא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פעולות על מחרוזות</vt:lpstr>
      <vt:lpstr>PowerPoint Presentation</vt:lpstr>
      <vt:lpstr>פעולות על קבוצות</vt:lpstr>
      <vt:lpstr>PowerPoint Presentation</vt:lpstr>
      <vt:lpstr>PowerPoint Presentation</vt:lpstr>
      <vt:lpstr>שאילתות מקוננות</vt:lpstr>
      <vt:lpstr>PowerPoint Presentation</vt:lpstr>
      <vt:lpstr>PowerPoint Presentation</vt:lpstr>
      <vt:lpstr>PowerPoint Presentation</vt:lpstr>
      <vt:lpstr>שאילתות תלויות</vt:lpstr>
      <vt:lpstr>PowerPoint Presentation</vt:lpstr>
      <vt:lpstr>PowerPoint Presentation</vt:lpstr>
      <vt:lpstr>השוואת קבוצות</vt:lpstr>
      <vt:lpstr>PowerPoint Presentation</vt:lpstr>
      <vt:lpstr>PowerPoint Presentation</vt:lpstr>
      <vt:lpstr>PowerPoint Presentation</vt:lpstr>
      <vt:lpstr>PowerPoint Presentation</vt:lpstr>
      <vt:lpstr>פעולות סכימה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Shay</dc:creator>
  <cp:lastModifiedBy>shay tavor</cp:lastModifiedBy>
  <cp:revision>55</cp:revision>
  <dcterms:created xsi:type="dcterms:W3CDTF">2006-08-16T00:00:00Z</dcterms:created>
  <dcterms:modified xsi:type="dcterms:W3CDTF">2020-07-21T09:46:04Z</dcterms:modified>
</cp:coreProperties>
</file>