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9" r:id="rId9"/>
    <p:sldId id="271" r:id="rId10"/>
    <p:sldId id="263" r:id="rId11"/>
    <p:sldId id="264" r:id="rId12"/>
    <p:sldId id="265" r:id="rId13"/>
    <p:sldId id="266" r:id="rId14"/>
    <p:sldId id="270"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4"/>
  </p:normalViewPr>
  <p:slideViewPr>
    <p:cSldViewPr>
      <p:cViewPr varScale="1">
        <p:scale>
          <a:sx n="94" d="100"/>
          <a:sy n="94" d="100"/>
        </p:scale>
        <p:origin x="162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EBA03FBA-9A5B-4087-85B1-ED67847FD7FB}" type="datetimeFigureOut">
              <a:rPr lang="he-IL" smtClean="0"/>
              <a:t>י"ב/אלול/תש"ף</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B13F02D5-CD81-429C-8747-13949631FA5A}" type="slidenum">
              <a:rPr lang="he-IL" smtClean="0"/>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B13F02D5-CD81-429C-8747-13949631FA5A}" type="slidenum">
              <a:rPr lang="he-IL" smtClean="0"/>
              <a:t>14</a:t>
            </a:fld>
            <a:endParaRPr lang="he-IL"/>
          </a:p>
        </p:txBody>
      </p:sp>
    </p:spTree>
    <p:extLst>
      <p:ext uri="{BB962C8B-B14F-4D97-AF65-F5344CB8AC3E}">
        <p14:creationId xmlns:p14="http://schemas.microsoft.com/office/powerpoint/2010/main" val="238071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B13F02D5-CD81-429C-8747-13949631FA5A}" type="slidenum">
              <a:rPr lang="he-IL" smtClean="0"/>
              <a:t>15</a:t>
            </a:fld>
            <a:endParaRPr lang="he-IL"/>
          </a:p>
        </p:txBody>
      </p:sp>
    </p:spTree>
    <p:extLst>
      <p:ext uri="{BB962C8B-B14F-4D97-AF65-F5344CB8AC3E}">
        <p14:creationId xmlns:p14="http://schemas.microsoft.com/office/powerpoint/2010/main" val="180411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B13F02D5-CD81-429C-8747-13949631FA5A}" type="slidenum">
              <a:rPr lang="he-IL" smtClean="0"/>
              <a:t>16</a:t>
            </a:fld>
            <a:endParaRPr lang="he-IL"/>
          </a:p>
        </p:txBody>
      </p:sp>
    </p:spTree>
    <p:extLst>
      <p:ext uri="{BB962C8B-B14F-4D97-AF65-F5344CB8AC3E}">
        <p14:creationId xmlns:p14="http://schemas.microsoft.com/office/powerpoint/2010/main" val="3090320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B13F02D5-CD81-429C-8747-13949631FA5A}" type="slidenum">
              <a:rPr lang="he-IL" smtClean="0"/>
              <a:t>17</a:t>
            </a:fld>
            <a:endParaRPr lang="he-IL"/>
          </a:p>
        </p:txBody>
      </p:sp>
    </p:spTree>
    <p:extLst>
      <p:ext uri="{BB962C8B-B14F-4D97-AF65-F5344CB8AC3E}">
        <p14:creationId xmlns:p14="http://schemas.microsoft.com/office/powerpoint/2010/main" val="26753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9FA0C4-2AF0-497E-A881-D8C21B6577AE}" type="datetime1">
              <a:rPr lang="en-US" smtClean="0"/>
              <a:t>9/1/20</a:t>
            </a:fld>
            <a:endParaRPr lang="en-US"/>
          </a:p>
        </p:txBody>
      </p:sp>
      <p:sp>
        <p:nvSpPr>
          <p:cNvPr id="5" name="Footer Placeholder 4"/>
          <p:cNvSpPr>
            <a:spLocks noGrp="1"/>
          </p:cNvSpPr>
          <p:nvPr>
            <p:ph type="ftr" sz="quarter" idx="11"/>
          </p:nvPr>
        </p:nvSpPr>
        <p:spPr/>
        <p:txBody>
          <a:bodyPr/>
          <a:lstStyle/>
          <a:p>
            <a:r>
              <a:rPr lang="en-US"/>
              <a:t>http://www.shaytavor.com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13D7C-C18B-4C63-BAF8-C3F6B8F604FD}" type="datetime1">
              <a:rPr lang="en-US" smtClean="0"/>
              <a:t>9/1/20</a:t>
            </a:fld>
            <a:endParaRPr lang="en-US"/>
          </a:p>
        </p:txBody>
      </p:sp>
      <p:sp>
        <p:nvSpPr>
          <p:cNvPr id="5" name="Footer Placeholder 4"/>
          <p:cNvSpPr>
            <a:spLocks noGrp="1"/>
          </p:cNvSpPr>
          <p:nvPr>
            <p:ph type="ftr" sz="quarter" idx="11"/>
          </p:nvPr>
        </p:nvSpPr>
        <p:spPr/>
        <p:txBody>
          <a:bodyPr/>
          <a:lstStyle/>
          <a:p>
            <a:r>
              <a:rPr lang="en-US"/>
              <a:t>http://www.shaytavor.com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F6E59E-69E5-4187-98FE-E4B96AB4319E}" type="datetime1">
              <a:rPr lang="en-US" smtClean="0"/>
              <a:t>9/1/20</a:t>
            </a:fld>
            <a:endParaRPr lang="en-US"/>
          </a:p>
        </p:txBody>
      </p:sp>
      <p:sp>
        <p:nvSpPr>
          <p:cNvPr id="5" name="Footer Placeholder 4"/>
          <p:cNvSpPr>
            <a:spLocks noGrp="1"/>
          </p:cNvSpPr>
          <p:nvPr>
            <p:ph type="ftr" sz="quarter" idx="11"/>
          </p:nvPr>
        </p:nvSpPr>
        <p:spPr/>
        <p:txBody>
          <a:bodyPr/>
          <a:lstStyle/>
          <a:p>
            <a:r>
              <a:rPr lang="en-US"/>
              <a:t>http://www.shaytavor.com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8672E6-E9F2-4621-A003-467F6818112E}" type="datetime1">
              <a:rPr lang="en-US" smtClean="0"/>
              <a:t>9/1/20</a:t>
            </a:fld>
            <a:endParaRPr lang="en-US"/>
          </a:p>
        </p:txBody>
      </p:sp>
      <p:sp>
        <p:nvSpPr>
          <p:cNvPr id="5" name="Footer Placeholder 4"/>
          <p:cNvSpPr>
            <a:spLocks noGrp="1"/>
          </p:cNvSpPr>
          <p:nvPr>
            <p:ph type="ftr" sz="quarter" idx="11"/>
          </p:nvPr>
        </p:nvSpPr>
        <p:spPr/>
        <p:txBody>
          <a:bodyPr/>
          <a:lstStyle/>
          <a:p>
            <a:r>
              <a:rPr lang="en-US"/>
              <a:t>http://www.shaytavor.com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55D59-4227-4EC1-91C3-2F80B78C253B}" type="datetime1">
              <a:rPr lang="en-US" smtClean="0"/>
              <a:t>9/1/20</a:t>
            </a:fld>
            <a:endParaRPr lang="en-US"/>
          </a:p>
        </p:txBody>
      </p:sp>
      <p:sp>
        <p:nvSpPr>
          <p:cNvPr id="5" name="Footer Placeholder 4"/>
          <p:cNvSpPr>
            <a:spLocks noGrp="1"/>
          </p:cNvSpPr>
          <p:nvPr>
            <p:ph type="ftr" sz="quarter" idx="11"/>
          </p:nvPr>
        </p:nvSpPr>
        <p:spPr/>
        <p:txBody>
          <a:bodyPr/>
          <a:lstStyle/>
          <a:p>
            <a:r>
              <a:rPr lang="en-US"/>
              <a:t>http://www.shaytavor.com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567AC9-E21A-4760-B2F7-97A9E266C6F1}" type="datetime1">
              <a:rPr lang="en-US" smtClean="0"/>
              <a:t>9/1/20</a:t>
            </a:fld>
            <a:endParaRPr lang="en-US"/>
          </a:p>
        </p:txBody>
      </p:sp>
      <p:sp>
        <p:nvSpPr>
          <p:cNvPr id="6" name="Footer Placeholder 5"/>
          <p:cNvSpPr>
            <a:spLocks noGrp="1"/>
          </p:cNvSpPr>
          <p:nvPr>
            <p:ph type="ftr" sz="quarter" idx="11"/>
          </p:nvPr>
        </p:nvSpPr>
        <p:spPr/>
        <p:txBody>
          <a:bodyPr/>
          <a:lstStyle/>
          <a:p>
            <a:r>
              <a:rPr lang="en-US"/>
              <a:t>http://www.shaytavor.com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70AE41-B434-4013-80A2-CAB073605CBC}" type="datetime1">
              <a:rPr lang="en-US" smtClean="0"/>
              <a:t>9/1/20</a:t>
            </a:fld>
            <a:endParaRPr lang="en-US"/>
          </a:p>
        </p:txBody>
      </p:sp>
      <p:sp>
        <p:nvSpPr>
          <p:cNvPr id="8" name="Footer Placeholder 7"/>
          <p:cNvSpPr>
            <a:spLocks noGrp="1"/>
          </p:cNvSpPr>
          <p:nvPr>
            <p:ph type="ftr" sz="quarter" idx="11"/>
          </p:nvPr>
        </p:nvSpPr>
        <p:spPr/>
        <p:txBody>
          <a:bodyPr/>
          <a:lstStyle/>
          <a:p>
            <a:r>
              <a:rPr lang="en-US"/>
              <a:t>http://www.shaytavor.com</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6E1626-71AC-4F95-AD44-2542BA91BA04}" type="datetime1">
              <a:rPr lang="en-US" smtClean="0"/>
              <a:t>9/1/20</a:t>
            </a:fld>
            <a:endParaRPr lang="en-US"/>
          </a:p>
        </p:txBody>
      </p:sp>
      <p:sp>
        <p:nvSpPr>
          <p:cNvPr id="4" name="Footer Placeholder 3"/>
          <p:cNvSpPr>
            <a:spLocks noGrp="1"/>
          </p:cNvSpPr>
          <p:nvPr>
            <p:ph type="ftr" sz="quarter" idx="11"/>
          </p:nvPr>
        </p:nvSpPr>
        <p:spPr/>
        <p:txBody>
          <a:bodyPr/>
          <a:lstStyle/>
          <a:p>
            <a:r>
              <a:rPr lang="en-US"/>
              <a:t>http://www.shaytavor.com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6680B-D0C9-4516-A67A-13DFBB480097}" type="datetime1">
              <a:rPr lang="en-US" smtClean="0"/>
              <a:t>9/1/20</a:t>
            </a:fld>
            <a:endParaRPr lang="en-US"/>
          </a:p>
        </p:txBody>
      </p:sp>
      <p:sp>
        <p:nvSpPr>
          <p:cNvPr id="3" name="Footer Placeholder 2"/>
          <p:cNvSpPr>
            <a:spLocks noGrp="1"/>
          </p:cNvSpPr>
          <p:nvPr>
            <p:ph type="ftr" sz="quarter" idx="11"/>
          </p:nvPr>
        </p:nvSpPr>
        <p:spPr/>
        <p:txBody>
          <a:bodyPr/>
          <a:lstStyle/>
          <a:p>
            <a:r>
              <a:rPr lang="en-US"/>
              <a:t>http://www.shaytavor.com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10A713-7945-486E-9B60-F32963333919}" type="datetime1">
              <a:rPr lang="en-US" smtClean="0"/>
              <a:t>9/1/20</a:t>
            </a:fld>
            <a:endParaRPr lang="en-US"/>
          </a:p>
        </p:txBody>
      </p:sp>
      <p:sp>
        <p:nvSpPr>
          <p:cNvPr id="6" name="Footer Placeholder 5"/>
          <p:cNvSpPr>
            <a:spLocks noGrp="1"/>
          </p:cNvSpPr>
          <p:nvPr>
            <p:ph type="ftr" sz="quarter" idx="11"/>
          </p:nvPr>
        </p:nvSpPr>
        <p:spPr/>
        <p:txBody>
          <a:bodyPr/>
          <a:lstStyle/>
          <a:p>
            <a:r>
              <a:rPr lang="en-US"/>
              <a:t>http://www.shaytavor.com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DB66F-EA29-4566-8204-0A7465FCE46D}" type="datetime1">
              <a:rPr lang="en-US" smtClean="0"/>
              <a:t>9/1/20</a:t>
            </a:fld>
            <a:endParaRPr lang="en-US"/>
          </a:p>
        </p:txBody>
      </p:sp>
      <p:sp>
        <p:nvSpPr>
          <p:cNvPr id="6" name="Footer Placeholder 5"/>
          <p:cNvSpPr>
            <a:spLocks noGrp="1"/>
          </p:cNvSpPr>
          <p:nvPr>
            <p:ph type="ftr" sz="quarter" idx="11"/>
          </p:nvPr>
        </p:nvSpPr>
        <p:spPr/>
        <p:txBody>
          <a:bodyPr/>
          <a:lstStyle/>
          <a:p>
            <a:r>
              <a:rPr lang="en-US"/>
              <a:t>http://www.shaytavor.com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A42BE-A4C5-4390-8254-4B23B1304D5B}" type="datetime1">
              <a:rPr lang="en-US" smtClean="0"/>
              <a:t>9/1/20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http://www.shaytavor.com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solidFill>
                  <a:srgbClr val="002060"/>
                </a:solidFill>
              </a:rPr>
              <a:t>אחסון ומבני קבצים</a:t>
            </a:r>
          </a:p>
        </p:txBody>
      </p:sp>
      <p:sp>
        <p:nvSpPr>
          <p:cNvPr id="3" name="Subtitle 2"/>
          <p:cNvSpPr>
            <a:spLocks noGrp="1"/>
          </p:cNvSpPr>
          <p:nvPr>
            <p:ph type="subTitle" idx="1"/>
          </p:nvPr>
        </p:nvSpPr>
        <p:spPr/>
        <p:txBody>
          <a:bodyPr/>
          <a:lstStyle/>
          <a:p>
            <a:r>
              <a:rPr lang="he-IL" dirty="0"/>
              <a:t>שי תבור</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US"/>
              <a:t>http://www.shaytavor.com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קבצים</a:t>
            </a:r>
          </a:p>
        </p:txBody>
      </p:sp>
      <p:sp>
        <p:nvSpPr>
          <p:cNvPr id="3" name="Content Placeholder 2"/>
          <p:cNvSpPr>
            <a:spLocks noGrp="1"/>
          </p:cNvSpPr>
          <p:nvPr>
            <p:ph idx="1"/>
          </p:nvPr>
        </p:nvSpPr>
        <p:spPr/>
        <p:txBody>
          <a:bodyPr/>
          <a:lstStyle/>
          <a:p>
            <a:pPr algn="r" rtl="1"/>
            <a:r>
              <a:rPr lang="he-IL" dirty="0"/>
              <a:t>קובץ הוא סדרה של </a:t>
            </a:r>
            <a:r>
              <a:rPr lang="he-IL" b="1" dirty="0"/>
              <a:t>רשומות</a:t>
            </a:r>
            <a:r>
              <a:rPr lang="he-IL" dirty="0"/>
              <a:t>. כל רשומה היא סדרה של </a:t>
            </a:r>
            <a:r>
              <a:rPr lang="he-IL" b="1" dirty="0"/>
              <a:t>שדות</a:t>
            </a:r>
            <a:r>
              <a:rPr lang="he-IL" dirty="0"/>
              <a:t>, שכל אחד מהם בעל טיפוס נתונים מוגדר.</a:t>
            </a:r>
          </a:p>
          <a:p>
            <a:pPr algn="r" rtl="1"/>
            <a:r>
              <a:rPr lang="he-IL" dirty="0"/>
              <a:t>מבנה הרשומות בכל קובץ יכול להיות שונה, ונפח האחסון הדרוש לכל רשומה משתנה בהתאם לטיפוסי הנתונים של השדות.</a:t>
            </a:r>
          </a:p>
        </p:txBody>
      </p:sp>
      <p:sp>
        <p:nvSpPr>
          <p:cNvPr id="4" name="Footer Placeholder 3"/>
          <p:cNvSpPr>
            <a:spLocks noGrp="1"/>
          </p:cNvSpPr>
          <p:nvPr>
            <p:ph type="ftr" sz="quarter" idx="11"/>
          </p:nvPr>
        </p:nvSpPr>
        <p:spPr/>
        <p:txBody>
          <a:bodyPr/>
          <a:lstStyle/>
          <a:p>
            <a:r>
              <a:rPr lang="en-US"/>
              <a:t>http://www.shaytavor.com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ניהול נתונים</a:t>
            </a:r>
          </a:p>
        </p:txBody>
      </p:sp>
      <p:sp>
        <p:nvSpPr>
          <p:cNvPr id="3" name="Content Placeholder 2"/>
          <p:cNvSpPr>
            <a:spLocks noGrp="1"/>
          </p:cNvSpPr>
          <p:nvPr>
            <p:ph idx="1"/>
          </p:nvPr>
        </p:nvSpPr>
        <p:spPr/>
        <p:txBody>
          <a:bodyPr/>
          <a:lstStyle/>
          <a:p>
            <a:pPr algn="r" rtl="1"/>
            <a:r>
              <a:rPr lang="he-IL" dirty="0"/>
              <a:t>מערכת ההפעלה אחראית לניהול הכתובות והמידע בדיסק. מערכת ההפעלה יודעת למצוא נתונים בתוך כתובות פיסיות על הדיסק ולקבל בקשות משתמשים לנתונים.</a:t>
            </a:r>
          </a:p>
          <a:p>
            <a:pPr algn="r" rtl="1"/>
            <a:r>
              <a:rPr lang="he-IL" dirty="0"/>
              <a:t>מערכת ההפעלה מקצה לתוכנת ניהול מערכת בסיסי הנתונים זיכרון עבודה שנקרא </a:t>
            </a:r>
            <a:r>
              <a:rPr lang="he-IL" b="1" dirty="0"/>
              <a:t>זיכרון חוצץ</a:t>
            </a:r>
            <a:r>
              <a:rPr lang="he-IL" dirty="0"/>
              <a:t> (</a:t>
            </a:r>
            <a:r>
              <a:rPr lang="en-US" dirty="0"/>
              <a:t>buffer</a:t>
            </a:r>
            <a:r>
              <a:rPr lang="he-IL" dirty="0"/>
              <a:t>). זיכרון זה משמש את התוכנה לצורך ניהול נתוניה השוטפים.</a:t>
            </a:r>
          </a:p>
        </p:txBody>
      </p:sp>
      <p:sp>
        <p:nvSpPr>
          <p:cNvPr id="4" name="Footer Placeholder 3"/>
          <p:cNvSpPr>
            <a:spLocks noGrp="1"/>
          </p:cNvSpPr>
          <p:nvPr>
            <p:ph type="ftr" sz="quarter" idx="11"/>
          </p:nvPr>
        </p:nvSpPr>
        <p:spPr/>
        <p:txBody>
          <a:bodyPr/>
          <a:lstStyle/>
          <a:p>
            <a:r>
              <a:rPr lang="en-US"/>
              <a:t>http://www.shaytavor.com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זיכרון חוצץ ודפדוף</a:t>
            </a:r>
          </a:p>
        </p:txBody>
      </p:sp>
      <p:sp>
        <p:nvSpPr>
          <p:cNvPr id="3" name="Content Placeholder 2"/>
          <p:cNvSpPr>
            <a:spLocks noGrp="1"/>
          </p:cNvSpPr>
          <p:nvPr>
            <p:ph idx="1"/>
          </p:nvPr>
        </p:nvSpPr>
        <p:spPr>
          <a:xfrm>
            <a:off x="457200" y="1371600"/>
            <a:ext cx="8229600" cy="4754563"/>
          </a:xfrm>
        </p:spPr>
        <p:txBody>
          <a:bodyPr>
            <a:normAutofit lnSpcReduction="10000"/>
          </a:bodyPr>
          <a:lstStyle/>
          <a:p>
            <a:pPr algn="r" rtl="1"/>
            <a:r>
              <a:rPr lang="he-IL" dirty="0"/>
              <a:t>חשוב להבין שכל פעולה חישובית על נתונים יכולה להתבצע אך ורק בזיכרון הראשי (</a:t>
            </a:r>
            <a:r>
              <a:rPr lang="en-US" dirty="0"/>
              <a:t>RAM</a:t>
            </a:r>
            <a:r>
              <a:rPr lang="he-IL" dirty="0"/>
              <a:t>) ולא על הדיסק. לכן, כדי לבצע פעולות על נתונים יש להביא תחילה את הנתונים הרלבנטים מהדיסק לחוצץ, ושם לעבוד עליהם.</a:t>
            </a:r>
          </a:p>
          <a:p>
            <a:pPr algn="r" rtl="1"/>
            <a:r>
              <a:rPr lang="he-IL" dirty="0"/>
              <a:t>כיוון שגודל החוצץ קטן מאוד יחסית לגודל הדיסק, צריך לפנות ממנו נתונים חזרה לדיסק כדי שיהיה אפשר להעלות אליו נתונים אחרים מהדיסק.</a:t>
            </a:r>
          </a:p>
          <a:p>
            <a:pPr algn="r" rtl="1"/>
            <a:r>
              <a:rPr lang="he-IL" dirty="0"/>
              <a:t>תהליך פינוי החוצץ ומילויו נקרא </a:t>
            </a:r>
            <a:r>
              <a:rPr lang="he-IL" b="1" dirty="0"/>
              <a:t>דפדוף</a:t>
            </a:r>
            <a:r>
              <a:rPr lang="he-IL" dirty="0"/>
              <a:t> ומנוהל ע"י תוכנה שנקראת </a:t>
            </a:r>
            <a:r>
              <a:rPr lang="he-IL" b="1" dirty="0"/>
              <a:t>מנהל החוצץ</a:t>
            </a:r>
            <a:r>
              <a:rPr lang="he-IL" dirty="0"/>
              <a:t>.</a:t>
            </a:r>
          </a:p>
        </p:txBody>
      </p:sp>
      <p:sp>
        <p:nvSpPr>
          <p:cNvPr id="4" name="Footer Placeholder 3"/>
          <p:cNvSpPr>
            <a:spLocks noGrp="1"/>
          </p:cNvSpPr>
          <p:nvPr>
            <p:ph type="ftr" sz="quarter" idx="11"/>
          </p:nvPr>
        </p:nvSpPr>
        <p:spPr/>
        <p:txBody>
          <a:bodyPr/>
          <a:lstStyle/>
          <a:p>
            <a:r>
              <a:rPr lang="en-US"/>
              <a:t>http://www.shaytavor.com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r" rtl="1"/>
            <a:r>
              <a:rPr lang="he-IL" dirty="0"/>
              <a:t>שימו לב שעם השנים מחירי הזיכרון הראשי יורדים, והנפח שלו עולה, ככה שכיום תוכנות ניהול מסדי נתונים יכולות לקבל שטחי חוצץ הולכים וגדלים, לפעמים עד כדי אחסון מסד הנתונים כולו בחוצץ.</a:t>
            </a:r>
          </a:p>
          <a:p>
            <a:pPr algn="r" rtl="1"/>
            <a:r>
              <a:rPr lang="he-IL" dirty="0"/>
              <a:t>אבל, כמובן שעדיין דרוש זיכרון משני, כיוון שה-</a:t>
            </a:r>
            <a:r>
              <a:rPr lang="en-US" dirty="0"/>
              <a:t>RAM</a:t>
            </a:r>
            <a:r>
              <a:rPr lang="he-IL" dirty="0"/>
              <a:t> הוא נדיף.</a:t>
            </a:r>
          </a:p>
        </p:txBody>
      </p:sp>
      <p:sp>
        <p:nvSpPr>
          <p:cNvPr id="4" name="Footer Placeholder 3"/>
          <p:cNvSpPr>
            <a:spLocks noGrp="1"/>
          </p:cNvSpPr>
          <p:nvPr>
            <p:ph type="ftr" sz="quarter" idx="11"/>
          </p:nvPr>
        </p:nvSpPr>
        <p:spPr/>
        <p:txBody>
          <a:bodyPr/>
          <a:lstStyle/>
          <a:p>
            <a:r>
              <a:rPr lang="en-US"/>
              <a:t>http://www.shaytavor.com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http://www.shaytavor.com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TextBox 3"/>
          <p:cNvSpPr txBox="1"/>
          <p:nvPr/>
        </p:nvSpPr>
        <p:spPr>
          <a:xfrm>
            <a:off x="7319010" y="152400"/>
            <a:ext cx="1371600" cy="584775"/>
          </a:xfrm>
          <a:prstGeom prst="rect">
            <a:avLst/>
          </a:prstGeom>
          <a:noFill/>
        </p:spPr>
        <p:txBody>
          <a:bodyPr wrap="square" rtlCol="1">
            <a:spAutoFit/>
          </a:bodyPr>
          <a:lstStyle/>
          <a:p>
            <a:pPr algn="r" rtl="1"/>
            <a:r>
              <a:rPr lang="he-IL" sz="3200" dirty="0">
                <a:solidFill>
                  <a:schemeClr val="tx2"/>
                </a:solidFill>
              </a:rPr>
              <a:t>תרגיל</a:t>
            </a:r>
          </a:p>
        </p:txBody>
      </p:sp>
      <p:sp>
        <p:nvSpPr>
          <p:cNvPr id="5" name="TextBox 4"/>
          <p:cNvSpPr txBox="1"/>
          <p:nvPr/>
        </p:nvSpPr>
        <p:spPr>
          <a:xfrm>
            <a:off x="533400" y="838200"/>
            <a:ext cx="8305800" cy="830997"/>
          </a:xfrm>
          <a:prstGeom prst="rect">
            <a:avLst/>
          </a:prstGeom>
          <a:noFill/>
        </p:spPr>
        <p:txBody>
          <a:bodyPr wrap="square" rtlCol="1">
            <a:spAutoFit/>
          </a:bodyPr>
          <a:lstStyle/>
          <a:p>
            <a:pPr algn="r" rtl="1"/>
            <a:r>
              <a:rPr lang="he-IL" sz="2400" dirty="0"/>
              <a:t>נתון דיסק מגנטי עם גודל גזרה של 512 בתים, 2000 מסלולים במשטח, 50 גזרות במסלול, 5 משטחים דו צדדיים.</a:t>
            </a:r>
          </a:p>
        </p:txBody>
      </p:sp>
      <p:sp>
        <p:nvSpPr>
          <p:cNvPr id="6" name="TextBox 5"/>
          <p:cNvSpPr txBox="1"/>
          <p:nvPr/>
        </p:nvSpPr>
        <p:spPr>
          <a:xfrm>
            <a:off x="533400" y="1905000"/>
            <a:ext cx="8305800" cy="461665"/>
          </a:xfrm>
          <a:prstGeom prst="rect">
            <a:avLst/>
          </a:prstGeom>
          <a:noFill/>
        </p:spPr>
        <p:txBody>
          <a:bodyPr wrap="square" rtlCol="1">
            <a:spAutoFit/>
          </a:bodyPr>
          <a:lstStyle/>
          <a:p>
            <a:pPr algn="r" rtl="1"/>
            <a:r>
              <a:rPr lang="he-IL" sz="2400" dirty="0"/>
              <a:t>א. מה קיבולת הדיסק? (כמה מידע הוא יכול לאחסן?).</a:t>
            </a:r>
          </a:p>
        </p:txBody>
      </p:sp>
      <p:sp>
        <p:nvSpPr>
          <p:cNvPr id="7" name="TextBox 6"/>
          <p:cNvSpPr txBox="1"/>
          <p:nvPr/>
        </p:nvSpPr>
        <p:spPr>
          <a:xfrm>
            <a:off x="533400" y="2611913"/>
            <a:ext cx="8305800" cy="830997"/>
          </a:xfrm>
          <a:prstGeom prst="rect">
            <a:avLst/>
          </a:prstGeom>
          <a:noFill/>
        </p:spPr>
        <p:txBody>
          <a:bodyPr wrap="square" rtlCol="1">
            <a:spAutoFit/>
          </a:bodyPr>
          <a:lstStyle/>
          <a:p>
            <a:pPr algn="r" rtl="1"/>
            <a:r>
              <a:rPr lang="he-IL" sz="2400" dirty="0"/>
              <a:t>במסלול אחד יש 50 גזרות כאשר גודל כל גזרה הוא 512 בתים, כך שבמסלול אחד ניתן לאחסן </a:t>
            </a:r>
            <a:r>
              <a:rPr lang="en-US" sz="2400" dirty="0"/>
              <a:t>50*512 = 25600Bytes = 25KB</a:t>
            </a:r>
            <a:endParaRPr lang="he-IL" sz="2400" dirty="0"/>
          </a:p>
        </p:txBody>
      </p:sp>
      <p:sp>
        <p:nvSpPr>
          <p:cNvPr id="8" name="TextBox 7"/>
          <p:cNvSpPr txBox="1"/>
          <p:nvPr/>
        </p:nvSpPr>
        <p:spPr>
          <a:xfrm>
            <a:off x="533400" y="3505200"/>
            <a:ext cx="8305800" cy="830997"/>
          </a:xfrm>
          <a:prstGeom prst="rect">
            <a:avLst/>
          </a:prstGeom>
          <a:noFill/>
        </p:spPr>
        <p:txBody>
          <a:bodyPr wrap="square" rtlCol="1">
            <a:spAutoFit/>
          </a:bodyPr>
          <a:lstStyle/>
          <a:p>
            <a:pPr algn="r" rtl="1"/>
            <a:r>
              <a:rPr lang="he-IL" sz="2400" dirty="0"/>
              <a:t>יש 2000 מסלולים במשטח, ולכן קיבולת כל משטח היא </a:t>
            </a:r>
          </a:p>
          <a:p>
            <a:pPr algn="l"/>
            <a:r>
              <a:rPr lang="en-US" sz="2400" dirty="0"/>
              <a:t>2000 * 26600 = 51200000B = 50000KB = 48MB</a:t>
            </a:r>
            <a:endParaRPr lang="he-IL" sz="2400" dirty="0"/>
          </a:p>
        </p:txBody>
      </p:sp>
      <p:sp>
        <p:nvSpPr>
          <p:cNvPr id="9" name="TextBox 8"/>
          <p:cNvSpPr txBox="1"/>
          <p:nvPr/>
        </p:nvSpPr>
        <p:spPr>
          <a:xfrm>
            <a:off x="533400" y="4515276"/>
            <a:ext cx="8305800" cy="830997"/>
          </a:xfrm>
          <a:prstGeom prst="rect">
            <a:avLst/>
          </a:prstGeom>
          <a:noFill/>
        </p:spPr>
        <p:txBody>
          <a:bodyPr wrap="square" rtlCol="1">
            <a:spAutoFit/>
          </a:bodyPr>
          <a:lstStyle/>
          <a:p>
            <a:pPr algn="r" rtl="1"/>
            <a:r>
              <a:rPr lang="he-IL" sz="2400" dirty="0"/>
              <a:t>יש חמישה משטחים דו צדדיים כלומר סה"כ 10 משטחים – </a:t>
            </a:r>
          </a:p>
          <a:p>
            <a:pPr algn="l"/>
            <a:r>
              <a:rPr lang="en-US" sz="2400" dirty="0"/>
              <a:t>10 * 48MB = 480MB</a:t>
            </a:r>
            <a:endParaRPr lang="he-IL" sz="2400" dirty="0"/>
          </a:p>
        </p:txBody>
      </p:sp>
    </p:spTree>
    <p:extLst>
      <p:ext uri="{BB962C8B-B14F-4D97-AF65-F5344CB8AC3E}">
        <p14:creationId xmlns:p14="http://schemas.microsoft.com/office/powerpoint/2010/main" val="240497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http://www.shaytavor.com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TextBox 3"/>
          <p:cNvSpPr txBox="1"/>
          <p:nvPr/>
        </p:nvSpPr>
        <p:spPr>
          <a:xfrm>
            <a:off x="7319010" y="152400"/>
            <a:ext cx="1371600" cy="584775"/>
          </a:xfrm>
          <a:prstGeom prst="rect">
            <a:avLst/>
          </a:prstGeom>
          <a:noFill/>
        </p:spPr>
        <p:txBody>
          <a:bodyPr wrap="square" rtlCol="1">
            <a:spAutoFit/>
          </a:bodyPr>
          <a:lstStyle/>
          <a:p>
            <a:pPr algn="r" rtl="1"/>
            <a:r>
              <a:rPr lang="he-IL" sz="3200" dirty="0">
                <a:solidFill>
                  <a:schemeClr val="tx2"/>
                </a:solidFill>
              </a:rPr>
              <a:t>תרגיל</a:t>
            </a:r>
          </a:p>
        </p:txBody>
      </p:sp>
      <p:sp>
        <p:nvSpPr>
          <p:cNvPr id="5" name="TextBox 4"/>
          <p:cNvSpPr txBox="1"/>
          <p:nvPr/>
        </p:nvSpPr>
        <p:spPr>
          <a:xfrm>
            <a:off x="533400" y="838200"/>
            <a:ext cx="8305800" cy="1938992"/>
          </a:xfrm>
          <a:prstGeom prst="rect">
            <a:avLst/>
          </a:prstGeom>
          <a:noFill/>
        </p:spPr>
        <p:txBody>
          <a:bodyPr wrap="square" rtlCol="1">
            <a:spAutoFit/>
          </a:bodyPr>
          <a:lstStyle/>
          <a:p>
            <a:pPr algn="r" rtl="1"/>
            <a:r>
              <a:rPr lang="he-IL" sz="2400" dirty="0"/>
              <a:t>נתון דיסק מגנטי עם גודל גזרה של 512 בתים, 2000 מסלולים במשטח, 50 גזרות במסלול, 5 משטחים דו צדדיים.</a:t>
            </a:r>
          </a:p>
          <a:p>
            <a:pPr algn="r" rtl="1"/>
            <a:r>
              <a:rPr lang="he-IL" sz="2400" dirty="0"/>
              <a:t>גודל בלוק (גוש)</a:t>
            </a:r>
            <a:r>
              <a:rPr lang="en-US" sz="2400" dirty="0"/>
              <a:t> </a:t>
            </a:r>
            <a:r>
              <a:rPr lang="he-IL" sz="2400" dirty="0"/>
              <a:t>הוא 1024 בתים.</a:t>
            </a:r>
          </a:p>
          <a:p>
            <a:pPr algn="r" rtl="1"/>
            <a:r>
              <a:rPr lang="he-IL" sz="2400" dirty="0"/>
              <a:t>נתון קובץ בן 100000 רשומות שכל אחת באורך 100 בתים שיש לאחסן על הדיסק, כך שרשומות לא יתפצלו בין גושים.</a:t>
            </a:r>
          </a:p>
        </p:txBody>
      </p:sp>
      <p:sp>
        <p:nvSpPr>
          <p:cNvPr id="6" name="TextBox 5"/>
          <p:cNvSpPr txBox="1"/>
          <p:nvPr/>
        </p:nvSpPr>
        <p:spPr>
          <a:xfrm>
            <a:off x="533400" y="2908697"/>
            <a:ext cx="8305800" cy="461665"/>
          </a:xfrm>
          <a:prstGeom prst="rect">
            <a:avLst/>
          </a:prstGeom>
          <a:noFill/>
        </p:spPr>
        <p:txBody>
          <a:bodyPr wrap="square" rtlCol="1">
            <a:spAutoFit/>
          </a:bodyPr>
          <a:lstStyle/>
          <a:p>
            <a:pPr algn="r" rtl="1"/>
            <a:r>
              <a:rPr lang="he-IL" sz="2400" dirty="0"/>
              <a:t>ב. כמה רשומות נכנסות בגוש?</a:t>
            </a:r>
          </a:p>
        </p:txBody>
      </p:sp>
      <p:sp>
        <p:nvSpPr>
          <p:cNvPr id="10" name="TextBox 9"/>
          <p:cNvSpPr txBox="1"/>
          <p:nvPr/>
        </p:nvSpPr>
        <p:spPr>
          <a:xfrm>
            <a:off x="533400" y="3577688"/>
            <a:ext cx="8305800" cy="1569660"/>
          </a:xfrm>
          <a:prstGeom prst="rect">
            <a:avLst/>
          </a:prstGeom>
          <a:noFill/>
        </p:spPr>
        <p:txBody>
          <a:bodyPr wrap="square" rtlCol="1">
            <a:spAutoFit/>
          </a:bodyPr>
          <a:lstStyle/>
          <a:p>
            <a:pPr algn="r" rtl="1"/>
            <a:r>
              <a:rPr lang="he-IL" sz="2400" dirty="0"/>
              <a:t>גודל גוש = 1024</a:t>
            </a:r>
          </a:p>
          <a:p>
            <a:pPr algn="r" rtl="1"/>
            <a:r>
              <a:rPr lang="he-IL" sz="2400" dirty="0"/>
              <a:t>גודל רשומה = 100</a:t>
            </a:r>
          </a:p>
          <a:p>
            <a:pPr algn="r" rtl="1"/>
            <a:r>
              <a:rPr lang="he-IL" sz="2400" dirty="0"/>
              <a:t>לכן מספר הרשומות המקסימליות בגוש – </a:t>
            </a:r>
            <a:r>
              <a:rPr lang="en-US" sz="2400" dirty="0"/>
              <a:t>1024 / 100 = 10.24 = 10</a:t>
            </a:r>
            <a:r>
              <a:rPr lang="he-IL" sz="2400" dirty="0"/>
              <a:t> (כיוון שאסור לפצל רשומות בין גושים).</a:t>
            </a:r>
          </a:p>
        </p:txBody>
      </p:sp>
    </p:spTree>
    <p:extLst>
      <p:ext uri="{BB962C8B-B14F-4D97-AF65-F5344CB8AC3E}">
        <p14:creationId xmlns:p14="http://schemas.microsoft.com/office/powerpoint/2010/main" val="73468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http://www.shaytavor.com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TextBox 3"/>
          <p:cNvSpPr txBox="1"/>
          <p:nvPr/>
        </p:nvSpPr>
        <p:spPr>
          <a:xfrm>
            <a:off x="7319010" y="152400"/>
            <a:ext cx="1371600" cy="584775"/>
          </a:xfrm>
          <a:prstGeom prst="rect">
            <a:avLst/>
          </a:prstGeom>
          <a:noFill/>
        </p:spPr>
        <p:txBody>
          <a:bodyPr wrap="square" rtlCol="1">
            <a:spAutoFit/>
          </a:bodyPr>
          <a:lstStyle/>
          <a:p>
            <a:pPr algn="r" rtl="1"/>
            <a:r>
              <a:rPr lang="he-IL" sz="3200" dirty="0">
                <a:solidFill>
                  <a:schemeClr val="tx2"/>
                </a:solidFill>
              </a:rPr>
              <a:t>תרגיל</a:t>
            </a:r>
          </a:p>
        </p:txBody>
      </p:sp>
      <p:sp>
        <p:nvSpPr>
          <p:cNvPr id="5" name="TextBox 4"/>
          <p:cNvSpPr txBox="1"/>
          <p:nvPr/>
        </p:nvSpPr>
        <p:spPr>
          <a:xfrm>
            <a:off x="533400" y="838200"/>
            <a:ext cx="8305800" cy="1938992"/>
          </a:xfrm>
          <a:prstGeom prst="rect">
            <a:avLst/>
          </a:prstGeom>
          <a:noFill/>
        </p:spPr>
        <p:txBody>
          <a:bodyPr wrap="square" rtlCol="1">
            <a:spAutoFit/>
          </a:bodyPr>
          <a:lstStyle/>
          <a:p>
            <a:pPr algn="r" rtl="1"/>
            <a:r>
              <a:rPr lang="he-IL" sz="2400" dirty="0"/>
              <a:t>נתון דיסק מגנטי עם גודל גזרה של 512 בתים, 2000 מסלולים במשטח, 50 גזרות במסלול, 5 משטחים דו צדדיים.</a:t>
            </a:r>
          </a:p>
          <a:p>
            <a:pPr algn="r" rtl="1"/>
            <a:r>
              <a:rPr lang="he-IL" sz="2400" dirty="0"/>
              <a:t>גודל בלוק (גוש)</a:t>
            </a:r>
            <a:r>
              <a:rPr lang="en-US" sz="2400" dirty="0"/>
              <a:t> </a:t>
            </a:r>
            <a:r>
              <a:rPr lang="he-IL" sz="2400" dirty="0"/>
              <a:t>הוא 1024 בתים.</a:t>
            </a:r>
          </a:p>
          <a:p>
            <a:pPr algn="r" rtl="1"/>
            <a:r>
              <a:rPr lang="he-IL" sz="2400" dirty="0"/>
              <a:t>נתון קובץ בן 100000 רשומות שכל אחת באורך 100 בתים שיש לאחסן על הדיסק, כך שרשומות לא יתפצלו בין גושים.</a:t>
            </a:r>
          </a:p>
        </p:txBody>
      </p:sp>
      <p:sp>
        <p:nvSpPr>
          <p:cNvPr id="6" name="TextBox 5"/>
          <p:cNvSpPr txBox="1"/>
          <p:nvPr/>
        </p:nvSpPr>
        <p:spPr>
          <a:xfrm>
            <a:off x="533400" y="2908697"/>
            <a:ext cx="8305800" cy="461665"/>
          </a:xfrm>
          <a:prstGeom prst="rect">
            <a:avLst/>
          </a:prstGeom>
          <a:noFill/>
        </p:spPr>
        <p:txBody>
          <a:bodyPr wrap="square" rtlCol="1">
            <a:spAutoFit/>
          </a:bodyPr>
          <a:lstStyle/>
          <a:p>
            <a:pPr algn="r" rtl="1"/>
            <a:r>
              <a:rPr lang="he-IL" sz="2400" dirty="0"/>
              <a:t>ג. כמה גושים נדרשים לאחסן את הקובץ כולו?</a:t>
            </a:r>
          </a:p>
        </p:txBody>
      </p:sp>
      <p:sp>
        <p:nvSpPr>
          <p:cNvPr id="10" name="TextBox 9"/>
          <p:cNvSpPr txBox="1"/>
          <p:nvPr/>
        </p:nvSpPr>
        <p:spPr>
          <a:xfrm>
            <a:off x="533400" y="3577688"/>
            <a:ext cx="8305800" cy="830997"/>
          </a:xfrm>
          <a:prstGeom prst="rect">
            <a:avLst/>
          </a:prstGeom>
          <a:noFill/>
        </p:spPr>
        <p:txBody>
          <a:bodyPr wrap="square" rtlCol="1">
            <a:spAutoFit/>
          </a:bodyPr>
          <a:lstStyle/>
          <a:p>
            <a:pPr algn="r" rtl="1"/>
            <a:r>
              <a:rPr lang="he-IL" sz="2400" dirty="0"/>
              <a:t>יש 10 רשומות בגוש, וצריך לאחסן 100000 רשומות, לכן מספר הגושים הנחוץ הוא: </a:t>
            </a:r>
            <a:r>
              <a:rPr lang="en-US" sz="2400" dirty="0"/>
              <a:t>100000 / 10 = 10000Blocks</a:t>
            </a:r>
            <a:endParaRPr lang="he-IL" sz="2400" dirty="0"/>
          </a:p>
        </p:txBody>
      </p:sp>
    </p:spTree>
    <p:extLst>
      <p:ext uri="{BB962C8B-B14F-4D97-AF65-F5344CB8AC3E}">
        <p14:creationId xmlns:p14="http://schemas.microsoft.com/office/powerpoint/2010/main" val="243432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http://www.shaytavor.com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TextBox 3"/>
          <p:cNvSpPr txBox="1"/>
          <p:nvPr/>
        </p:nvSpPr>
        <p:spPr>
          <a:xfrm>
            <a:off x="7319010" y="152400"/>
            <a:ext cx="1371600" cy="584775"/>
          </a:xfrm>
          <a:prstGeom prst="rect">
            <a:avLst/>
          </a:prstGeom>
          <a:noFill/>
        </p:spPr>
        <p:txBody>
          <a:bodyPr wrap="square" rtlCol="1">
            <a:spAutoFit/>
          </a:bodyPr>
          <a:lstStyle/>
          <a:p>
            <a:pPr algn="r" rtl="1"/>
            <a:r>
              <a:rPr lang="he-IL" sz="3200" dirty="0">
                <a:solidFill>
                  <a:schemeClr val="tx2"/>
                </a:solidFill>
              </a:rPr>
              <a:t>תרגיל</a:t>
            </a:r>
          </a:p>
        </p:txBody>
      </p:sp>
      <p:sp>
        <p:nvSpPr>
          <p:cNvPr id="5" name="TextBox 4"/>
          <p:cNvSpPr txBox="1"/>
          <p:nvPr/>
        </p:nvSpPr>
        <p:spPr>
          <a:xfrm>
            <a:off x="533400" y="838200"/>
            <a:ext cx="8305800" cy="1938992"/>
          </a:xfrm>
          <a:prstGeom prst="rect">
            <a:avLst/>
          </a:prstGeom>
          <a:noFill/>
        </p:spPr>
        <p:txBody>
          <a:bodyPr wrap="square" rtlCol="1">
            <a:spAutoFit/>
          </a:bodyPr>
          <a:lstStyle/>
          <a:p>
            <a:pPr algn="r" rtl="1"/>
            <a:r>
              <a:rPr lang="he-IL" sz="2400" dirty="0"/>
              <a:t>נתון דיסק מגנטי עם גודל גזרה של 512 בתים, 2000 מסלולים במשטח, 50 גזרות במסלול, 5 משטחים דו צדדיים.</a:t>
            </a:r>
          </a:p>
          <a:p>
            <a:pPr algn="r" rtl="1"/>
            <a:r>
              <a:rPr lang="he-IL" sz="2400" dirty="0"/>
              <a:t>גודל בלוק (גוש)</a:t>
            </a:r>
            <a:r>
              <a:rPr lang="en-US" sz="2400" dirty="0"/>
              <a:t> </a:t>
            </a:r>
            <a:r>
              <a:rPr lang="he-IL" sz="2400" dirty="0"/>
              <a:t>הוא 1024 בתים.</a:t>
            </a:r>
          </a:p>
          <a:p>
            <a:pPr algn="r" rtl="1"/>
            <a:r>
              <a:rPr lang="he-IL" sz="2400" dirty="0"/>
              <a:t>נתון קובץ בן 100000 רשומות שכל אחת באורך 100 בתים שיש לאחסן על הדיסק, כך שרשומות לא יתפצלו בין גושים.</a:t>
            </a:r>
          </a:p>
        </p:txBody>
      </p:sp>
      <p:sp>
        <p:nvSpPr>
          <p:cNvPr id="6" name="TextBox 5"/>
          <p:cNvSpPr txBox="1"/>
          <p:nvPr/>
        </p:nvSpPr>
        <p:spPr>
          <a:xfrm>
            <a:off x="533400" y="2908697"/>
            <a:ext cx="8305800" cy="830997"/>
          </a:xfrm>
          <a:prstGeom prst="rect">
            <a:avLst/>
          </a:prstGeom>
          <a:noFill/>
        </p:spPr>
        <p:txBody>
          <a:bodyPr wrap="square" rtlCol="1">
            <a:spAutoFit/>
          </a:bodyPr>
          <a:lstStyle/>
          <a:p>
            <a:pPr algn="r" rtl="1"/>
            <a:r>
              <a:rPr lang="he-IL" sz="2400" dirty="0"/>
              <a:t>ד. אם הקובץ מאוחסן סדרתית, בכמה משטחים נשתמש כדי לאחסן אותו?</a:t>
            </a:r>
          </a:p>
        </p:txBody>
      </p:sp>
      <p:sp>
        <p:nvSpPr>
          <p:cNvPr id="10" name="TextBox 9"/>
          <p:cNvSpPr txBox="1"/>
          <p:nvPr/>
        </p:nvSpPr>
        <p:spPr>
          <a:xfrm>
            <a:off x="533400" y="3844529"/>
            <a:ext cx="8305800" cy="830997"/>
          </a:xfrm>
          <a:prstGeom prst="rect">
            <a:avLst/>
          </a:prstGeom>
          <a:noFill/>
        </p:spPr>
        <p:txBody>
          <a:bodyPr wrap="square" rtlCol="1">
            <a:spAutoFit/>
          </a:bodyPr>
          <a:lstStyle/>
          <a:p>
            <a:pPr algn="r" rtl="1"/>
            <a:r>
              <a:rPr lang="he-IL" sz="2400" dirty="0"/>
              <a:t>גודל גזרה הוא 512 וגודל גוש 1024, לכן יש שתי גזרות בגוש. נדרשים סה"כ 10000 גושים ולכן נדרשות 20000 גזרות לאחסון כל הקובץ.</a:t>
            </a:r>
          </a:p>
        </p:txBody>
      </p:sp>
      <p:sp>
        <p:nvSpPr>
          <p:cNvPr id="8" name="TextBox 7"/>
          <p:cNvSpPr txBox="1"/>
          <p:nvPr/>
        </p:nvSpPr>
        <p:spPr>
          <a:xfrm>
            <a:off x="533400" y="4684940"/>
            <a:ext cx="8305800" cy="461665"/>
          </a:xfrm>
          <a:prstGeom prst="rect">
            <a:avLst/>
          </a:prstGeom>
          <a:noFill/>
        </p:spPr>
        <p:txBody>
          <a:bodyPr wrap="square" rtlCol="1">
            <a:spAutoFit/>
          </a:bodyPr>
          <a:lstStyle/>
          <a:p>
            <a:pPr algn="r" rtl="1"/>
            <a:r>
              <a:rPr lang="he-IL" sz="2400" dirty="0"/>
              <a:t>בכל מסלול יש 50 גזרות, לכן ניתן לאחסן בו 25 גושים.</a:t>
            </a:r>
          </a:p>
        </p:txBody>
      </p:sp>
      <p:sp>
        <p:nvSpPr>
          <p:cNvPr id="9" name="TextBox 8"/>
          <p:cNvSpPr txBox="1"/>
          <p:nvPr/>
        </p:nvSpPr>
        <p:spPr>
          <a:xfrm>
            <a:off x="502920" y="5156019"/>
            <a:ext cx="8305800" cy="830997"/>
          </a:xfrm>
          <a:prstGeom prst="rect">
            <a:avLst/>
          </a:prstGeom>
          <a:noFill/>
        </p:spPr>
        <p:txBody>
          <a:bodyPr wrap="square" rtlCol="1">
            <a:spAutoFit/>
          </a:bodyPr>
          <a:lstStyle/>
          <a:p>
            <a:pPr algn="r" rtl="1"/>
            <a:r>
              <a:rPr lang="he-IL" sz="2400" dirty="0"/>
              <a:t>בגליל יש 10 מסלולים, לכן סה"כ בגליל יהיו 250 גושים, ולכן כדי לאחסן את הקובץ כולו נצטרך להשתמש בכל המשטחים.</a:t>
            </a:r>
          </a:p>
        </p:txBody>
      </p:sp>
    </p:spTree>
    <p:extLst>
      <p:ext uri="{BB962C8B-B14F-4D97-AF65-F5344CB8AC3E}">
        <p14:creationId xmlns:p14="http://schemas.microsoft.com/office/powerpoint/2010/main" val="122608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התקני אחסון</a:t>
            </a:r>
          </a:p>
        </p:txBody>
      </p:sp>
      <p:sp>
        <p:nvSpPr>
          <p:cNvPr id="3" name="Content Placeholder 2"/>
          <p:cNvSpPr>
            <a:spLocks noGrp="1"/>
          </p:cNvSpPr>
          <p:nvPr>
            <p:ph idx="1"/>
          </p:nvPr>
        </p:nvSpPr>
        <p:spPr/>
        <p:txBody>
          <a:bodyPr/>
          <a:lstStyle/>
          <a:p>
            <a:pPr algn="r" rtl="1"/>
            <a:r>
              <a:rPr lang="he-IL" dirty="0"/>
              <a:t>קיימים התקני אחסון נדיפים ולא נדיפים.</a:t>
            </a:r>
          </a:p>
          <a:p>
            <a:pPr algn="r" rtl="1"/>
            <a:r>
              <a:rPr lang="he-IL" dirty="0"/>
              <a:t>התקן נדיף הוא התקן שהמידע בו נמחק כשהוא מנותק מזרם החשמל. </a:t>
            </a:r>
          </a:p>
          <a:p>
            <a:pPr algn="r" rtl="1"/>
            <a:r>
              <a:rPr lang="he-IL" dirty="0"/>
              <a:t>כמובן שאת נתוני ה-</a:t>
            </a:r>
            <a:r>
              <a:rPr lang="en-US" dirty="0"/>
              <a:t>DB</a:t>
            </a:r>
            <a:r>
              <a:rPr lang="he-IL" dirty="0"/>
              <a:t> יש לאחסן בהתקנים לא נדיפים.</a:t>
            </a:r>
          </a:p>
          <a:p>
            <a:pPr algn="r" rtl="1"/>
            <a:r>
              <a:rPr lang="he-IL" dirty="0"/>
              <a:t>התקני הזיכרון הנדיפים הם בדר"כ מהירים יותר, אבל גם קטנים יותר ויקרים יותר מהתקני אחסון לא נדיפים. התקנים אלו נקראים אחסון ראשי.</a:t>
            </a:r>
          </a:p>
        </p:txBody>
      </p:sp>
      <p:sp>
        <p:nvSpPr>
          <p:cNvPr id="4" name="Footer Placeholder 3"/>
          <p:cNvSpPr>
            <a:spLocks noGrp="1"/>
          </p:cNvSpPr>
          <p:nvPr>
            <p:ph type="ftr" sz="quarter" idx="11"/>
          </p:nvPr>
        </p:nvSpPr>
        <p:spPr/>
        <p:txBody>
          <a:bodyPr/>
          <a:lstStyle/>
          <a:p>
            <a:r>
              <a:rPr lang="en-US"/>
              <a:t>http://www.shaytavor.com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התקני אחסון</a:t>
            </a:r>
          </a:p>
        </p:txBody>
      </p:sp>
      <p:sp>
        <p:nvSpPr>
          <p:cNvPr id="3" name="Content Placeholder 2"/>
          <p:cNvSpPr>
            <a:spLocks noGrp="1"/>
          </p:cNvSpPr>
          <p:nvPr>
            <p:ph idx="1"/>
          </p:nvPr>
        </p:nvSpPr>
        <p:spPr/>
        <p:txBody>
          <a:bodyPr/>
          <a:lstStyle/>
          <a:p>
            <a:pPr algn="r" rtl="1"/>
            <a:r>
              <a:rPr lang="he-IL" dirty="0"/>
              <a:t>התקני אחסון משני, או חיצוני, כמו דיסק קשיח או תקליטור הם לא נדיפים. אפשר לאחסן בהם כמויות גדולות של מידע לטווח ארוך.</a:t>
            </a:r>
          </a:p>
          <a:p>
            <a:pPr algn="r" rtl="1"/>
            <a:r>
              <a:rPr lang="he-IL" dirty="0"/>
              <a:t>הגישה להתקנים אלו היא איטית יותר, אך גם היא מבוססת על גישה אקראית, כלומר שזמן הגישה לכל פריט מידע הוא אחיד פחות או יותר.</a:t>
            </a:r>
          </a:p>
        </p:txBody>
      </p:sp>
      <p:sp>
        <p:nvSpPr>
          <p:cNvPr id="4" name="Footer Placeholder 3"/>
          <p:cNvSpPr>
            <a:spLocks noGrp="1"/>
          </p:cNvSpPr>
          <p:nvPr>
            <p:ph type="ftr" sz="quarter" idx="11"/>
          </p:nvPr>
        </p:nvSpPr>
        <p:spPr/>
        <p:txBody>
          <a:bodyPr/>
          <a:lstStyle/>
          <a:p>
            <a:r>
              <a:rPr lang="en-US"/>
              <a:t>http://www.shaytavor.com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rgbClr val="002060"/>
                </a:solidFill>
              </a:rPr>
              <a:t>מבנה הדיסק הקשיח</a:t>
            </a:r>
          </a:p>
        </p:txBody>
      </p:sp>
      <p:sp>
        <p:nvSpPr>
          <p:cNvPr id="3" name="Content Placeholder 2"/>
          <p:cNvSpPr>
            <a:spLocks noGrp="1"/>
          </p:cNvSpPr>
          <p:nvPr>
            <p:ph idx="1"/>
          </p:nvPr>
        </p:nvSpPr>
        <p:spPr/>
        <p:txBody>
          <a:bodyPr/>
          <a:lstStyle/>
          <a:p>
            <a:pPr algn="r" rtl="1"/>
            <a:r>
              <a:rPr lang="he-IL" dirty="0"/>
              <a:t>הדיסק הקשיח בנוי ממשטחים עגולים (תקליט)</a:t>
            </a:r>
            <a:r>
              <a:rPr lang="en-US" dirty="0"/>
              <a:t> </a:t>
            </a:r>
            <a:r>
              <a:rPr lang="he-IL" dirty="0"/>
              <a:t>שמסתובבים בקצב קבוע, ומראש קורא וכותב.</a:t>
            </a:r>
          </a:p>
          <a:p>
            <a:pPr algn="r" rtl="1"/>
            <a:r>
              <a:rPr lang="he-IL" dirty="0"/>
              <a:t>כל תקליט מחולק למסלולים, וכל מסלול מחולק לגזרות (</a:t>
            </a:r>
            <a:r>
              <a:rPr lang="en-US" dirty="0"/>
              <a:t>sectors</a:t>
            </a:r>
            <a:r>
              <a:rPr lang="he-IL" dirty="0"/>
              <a:t>).</a:t>
            </a:r>
          </a:p>
        </p:txBody>
      </p:sp>
      <p:sp>
        <p:nvSpPr>
          <p:cNvPr id="4" name="Footer Placeholder 3"/>
          <p:cNvSpPr>
            <a:spLocks noGrp="1"/>
          </p:cNvSpPr>
          <p:nvPr>
            <p:ph type="ftr" sz="quarter" idx="11"/>
          </p:nvPr>
        </p:nvSpPr>
        <p:spPr/>
        <p:txBody>
          <a:bodyPr/>
          <a:lstStyle/>
          <a:p>
            <a:r>
              <a:rPr lang="en-US"/>
              <a:t>http://www.shaytavor.com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http://www.shaytavor.com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Flowchart: Magnetic Disk 3"/>
          <p:cNvSpPr/>
          <p:nvPr/>
        </p:nvSpPr>
        <p:spPr>
          <a:xfrm>
            <a:off x="1219200" y="1981200"/>
            <a:ext cx="2057400" cy="2895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1219200" y="2971800"/>
            <a:ext cx="20574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219200" y="3505200"/>
            <a:ext cx="20574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Oval 6"/>
          <p:cNvSpPr/>
          <p:nvPr/>
        </p:nvSpPr>
        <p:spPr>
          <a:xfrm>
            <a:off x="1219200" y="2514600"/>
            <a:ext cx="20574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ight Brace 7"/>
          <p:cNvSpPr/>
          <p:nvPr/>
        </p:nvSpPr>
        <p:spPr>
          <a:xfrm>
            <a:off x="3276600" y="2362200"/>
            <a:ext cx="457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9" name="Right Arrow 8"/>
          <p:cNvSpPr/>
          <p:nvPr/>
        </p:nvSpPr>
        <p:spPr>
          <a:xfrm>
            <a:off x="3810000" y="25908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Oval 9"/>
          <p:cNvSpPr/>
          <p:nvPr/>
        </p:nvSpPr>
        <p:spPr>
          <a:xfrm>
            <a:off x="5029200" y="2057400"/>
            <a:ext cx="28956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Oval 10"/>
          <p:cNvSpPr/>
          <p:nvPr/>
        </p:nvSpPr>
        <p:spPr>
          <a:xfrm>
            <a:off x="5334000" y="2362200"/>
            <a:ext cx="2286000"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Oval 11"/>
          <p:cNvSpPr/>
          <p:nvPr/>
        </p:nvSpPr>
        <p:spPr>
          <a:xfrm>
            <a:off x="5715000" y="2667000"/>
            <a:ext cx="15240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Oval 12"/>
          <p:cNvSpPr/>
          <p:nvPr/>
        </p:nvSpPr>
        <p:spPr>
          <a:xfrm>
            <a:off x="6019800" y="2971800"/>
            <a:ext cx="9144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Righ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5029200" y="2057400"/>
            <a:ext cx="2895600" cy="27432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Oval 10"/>
          <p:cNvSpPr/>
          <p:nvPr/>
        </p:nvSpPr>
        <p:spPr>
          <a:xfrm>
            <a:off x="5334000" y="2362200"/>
            <a:ext cx="2286000" cy="2133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Footer Placeholder 1"/>
          <p:cNvSpPr>
            <a:spLocks noGrp="1"/>
          </p:cNvSpPr>
          <p:nvPr>
            <p:ph type="ftr" sz="quarter" idx="11"/>
          </p:nvPr>
        </p:nvSpPr>
        <p:spPr/>
        <p:txBody>
          <a:bodyPr/>
          <a:lstStyle/>
          <a:p>
            <a:r>
              <a:rPr lang="en-US"/>
              <a:t>http://www.shaytavor.com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Flowchart: Magnetic Disk 3"/>
          <p:cNvSpPr/>
          <p:nvPr/>
        </p:nvSpPr>
        <p:spPr>
          <a:xfrm>
            <a:off x="1219200" y="1981200"/>
            <a:ext cx="2057400" cy="2895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1219200" y="2971800"/>
            <a:ext cx="20574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219200" y="3505200"/>
            <a:ext cx="20574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Oval 6"/>
          <p:cNvSpPr/>
          <p:nvPr/>
        </p:nvSpPr>
        <p:spPr>
          <a:xfrm>
            <a:off x="1219200" y="2514600"/>
            <a:ext cx="20574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ight Brace 7"/>
          <p:cNvSpPr/>
          <p:nvPr/>
        </p:nvSpPr>
        <p:spPr>
          <a:xfrm>
            <a:off x="3276600" y="2362200"/>
            <a:ext cx="457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9" name="Right Arrow 8"/>
          <p:cNvSpPr/>
          <p:nvPr/>
        </p:nvSpPr>
        <p:spPr>
          <a:xfrm>
            <a:off x="3810000" y="25908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Oval 11"/>
          <p:cNvSpPr/>
          <p:nvPr/>
        </p:nvSpPr>
        <p:spPr>
          <a:xfrm>
            <a:off x="5715000" y="2667000"/>
            <a:ext cx="1524000" cy="152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Oval 12"/>
          <p:cNvSpPr/>
          <p:nvPr/>
        </p:nvSpPr>
        <p:spPr>
          <a:xfrm>
            <a:off x="6019800" y="2971800"/>
            <a:ext cx="9144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TextBox 13"/>
          <p:cNvSpPr txBox="1"/>
          <p:nvPr/>
        </p:nvSpPr>
        <p:spPr>
          <a:xfrm>
            <a:off x="5867400" y="5105400"/>
            <a:ext cx="2209800" cy="523220"/>
          </a:xfrm>
          <a:prstGeom prst="rect">
            <a:avLst/>
          </a:prstGeom>
          <a:noFill/>
        </p:spPr>
        <p:txBody>
          <a:bodyPr wrap="square" rtlCol="1">
            <a:spAutoFit/>
          </a:bodyPr>
          <a:lstStyle/>
          <a:p>
            <a:pPr algn="r" rtl="1"/>
            <a:r>
              <a:rPr lang="he-IL" sz="2800" dirty="0"/>
              <a:t>מסלול - </a:t>
            </a:r>
            <a:r>
              <a:rPr lang="en-US" sz="2800" dirty="0"/>
              <a:t>track</a:t>
            </a:r>
            <a:endParaRPr lang="he-IL" sz="2800" dirty="0"/>
          </a:p>
        </p:txBody>
      </p:sp>
      <p:cxnSp>
        <p:nvCxnSpPr>
          <p:cNvPr id="16" name="Straight Connector 15"/>
          <p:cNvCxnSpPr>
            <a:stCxn id="10" idx="0"/>
            <a:endCxn id="10" idx="4"/>
          </p:cNvCxnSpPr>
          <p:nvPr/>
        </p:nvCxnSpPr>
        <p:spPr>
          <a:xfrm rot="16200000" flipH="1">
            <a:off x="5105400" y="3429000"/>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1"/>
            <a:endCxn id="10" idx="5"/>
          </p:cNvCxnSpPr>
          <p:nvPr/>
        </p:nvCxnSpPr>
        <p:spPr>
          <a:xfrm rot="16200000" flipH="1">
            <a:off x="5507132" y="2405251"/>
            <a:ext cx="1939736" cy="2047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0" idx="6"/>
          </p:cNvCxnSpPr>
          <p:nvPr/>
        </p:nvCxnSpPr>
        <p:spPr>
          <a:xfrm rot="10800000" flipH="1">
            <a:off x="5029200" y="34290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3"/>
            <a:endCxn id="10" idx="7"/>
          </p:cNvCxnSpPr>
          <p:nvPr/>
        </p:nvCxnSpPr>
        <p:spPr>
          <a:xfrm rot="5400000" flipH="1" flipV="1">
            <a:off x="5507132" y="2405251"/>
            <a:ext cx="1939736" cy="2047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Line Callout 1 (No Border) 22"/>
          <p:cNvSpPr/>
          <p:nvPr/>
        </p:nvSpPr>
        <p:spPr>
          <a:xfrm>
            <a:off x="7467600" y="1066800"/>
            <a:ext cx="1295400" cy="914400"/>
          </a:xfrm>
          <a:prstGeom prst="callout1">
            <a:avLst>
              <a:gd name="adj1" fmla="val 18750"/>
              <a:gd name="adj2" fmla="val -8333"/>
              <a:gd name="adj3" fmla="val 128374"/>
              <a:gd name="adj4" fmla="val -50160"/>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a:solidFill>
                  <a:schemeClr val="tx1"/>
                </a:solidFill>
              </a:rPr>
              <a:t>גזרה - </a:t>
            </a:r>
            <a:r>
              <a:rPr lang="en-US" sz="2800" dirty="0">
                <a:solidFill>
                  <a:schemeClr val="tx1"/>
                </a:solidFill>
              </a:rPr>
              <a:t>Sector</a:t>
            </a:r>
            <a:r>
              <a:rPr lang="he-IL" sz="2800" dirty="0"/>
              <a:t>ג</a:t>
            </a:r>
          </a:p>
        </p:txBody>
      </p:sp>
      <p:sp>
        <p:nvSpPr>
          <p:cNvPr id="24" name="Up-Down Arrow 23"/>
          <p:cNvSpPr/>
          <p:nvPr/>
        </p:nvSpPr>
        <p:spPr>
          <a:xfrm>
            <a:off x="1447800" y="2286000"/>
            <a:ext cx="304800" cy="2362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TextBox 24"/>
          <p:cNvSpPr txBox="1"/>
          <p:nvPr/>
        </p:nvSpPr>
        <p:spPr>
          <a:xfrm>
            <a:off x="685800" y="5029200"/>
            <a:ext cx="2590800" cy="523220"/>
          </a:xfrm>
          <a:prstGeom prst="rect">
            <a:avLst/>
          </a:prstGeom>
          <a:noFill/>
        </p:spPr>
        <p:txBody>
          <a:bodyPr wrap="square" rtlCol="1">
            <a:spAutoFit/>
          </a:bodyPr>
          <a:lstStyle/>
          <a:p>
            <a:pPr algn="r" rtl="1"/>
            <a:r>
              <a:rPr lang="he-IL" sz="2800" dirty="0"/>
              <a:t>גליל - </a:t>
            </a:r>
            <a:r>
              <a:rPr lang="en-US" sz="2800" dirty="0"/>
              <a:t>Cylinder</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par>
                                <p:cTn id="19" presetID="9"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dissolv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dissolv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dissolve">
                                      <p:cBhvr>
                                        <p:cTn id="3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r" rtl="1"/>
            <a:r>
              <a:rPr lang="he-IL" dirty="0"/>
              <a:t>הראש הקורא והכותב מסוגל להעביר נתונים ביחידת גודל קבועה שנקראת בלוק.</a:t>
            </a:r>
          </a:p>
          <a:p>
            <a:pPr algn="r" rtl="1"/>
            <a:r>
              <a:rPr lang="he-IL" dirty="0"/>
              <a:t>בדר"כ גודל בלוק שווה לכפולה שלמה של מספר סקטורים.</a:t>
            </a:r>
          </a:p>
          <a:p>
            <a:pPr algn="r" rtl="1"/>
            <a:r>
              <a:rPr lang="he-IL" dirty="0"/>
              <a:t>הגישה לנתונים המאוחסנים בדיסק נעשית ע"י תוכנה שמבצעת את בקשות המשתמשים.</a:t>
            </a:r>
          </a:p>
          <a:p>
            <a:pPr algn="r" rtl="1"/>
            <a:r>
              <a:rPr lang="he-IL" dirty="0"/>
              <a:t>מבחינת תוכנת המחשב, הגישה היא תמיד לרשומות בקבצים.</a:t>
            </a:r>
          </a:p>
        </p:txBody>
      </p:sp>
      <p:sp>
        <p:nvSpPr>
          <p:cNvPr id="4" name="Footer Placeholder 3"/>
          <p:cNvSpPr>
            <a:spLocks noGrp="1"/>
          </p:cNvSpPr>
          <p:nvPr>
            <p:ph type="ftr" sz="quarter" idx="11"/>
          </p:nvPr>
        </p:nvSpPr>
        <p:spPr/>
        <p:txBody>
          <a:bodyPr/>
          <a:lstStyle/>
          <a:p>
            <a:r>
              <a:rPr lang="en-US"/>
              <a:t>http://www.shaytavor.com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solidFill>
                  <a:srgbClr val="002060"/>
                </a:solidFill>
              </a:rPr>
              <a:t>יחידות מידע</a:t>
            </a:r>
          </a:p>
        </p:txBody>
      </p:sp>
      <p:sp>
        <p:nvSpPr>
          <p:cNvPr id="3" name="מציין מיקום תוכן 2"/>
          <p:cNvSpPr>
            <a:spLocks noGrp="1"/>
          </p:cNvSpPr>
          <p:nvPr>
            <p:ph idx="1"/>
          </p:nvPr>
        </p:nvSpPr>
        <p:spPr/>
        <p:txBody>
          <a:bodyPr/>
          <a:lstStyle/>
          <a:p>
            <a:pPr algn="r" rtl="1"/>
            <a:r>
              <a:rPr lang="he-IL" dirty="0"/>
              <a:t>המחשב שומר נתונים כסדרות של מספרים בינאריים – מספרים שמורכבים מהספרות 0 או 1.</a:t>
            </a:r>
          </a:p>
          <a:p>
            <a:pPr algn="r" rtl="1"/>
            <a:r>
              <a:rPr lang="he-IL" dirty="0"/>
              <a:t>ביט (</a:t>
            </a:r>
            <a:r>
              <a:rPr lang="en-US" dirty="0"/>
              <a:t>bit</a:t>
            </a:r>
            <a:r>
              <a:rPr lang="he-IL" dirty="0"/>
              <a:t>) – ספרה בינארית אחת.</a:t>
            </a:r>
          </a:p>
          <a:p>
            <a:pPr algn="r" rtl="1"/>
            <a:r>
              <a:rPr lang="he-IL" dirty="0"/>
              <a:t>בית (</a:t>
            </a:r>
            <a:r>
              <a:rPr lang="en-US" dirty="0"/>
              <a:t>byte</a:t>
            </a:r>
            <a:r>
              <a:rPr lang="he-IL" dirty="0"/>
              <a:t>) – שמונה ביטים. ניתן לייצג </a:t>
            </a:r>
            <a:r>
              <a:rPr lang="en-US" dirty="0"/>
              <a:t>2</a:t>
            </a:r>
            <a:r>
              <a:rPr lang="en-US" baseline="30000" dirty="0"/>
              <a:t>8</a:t>
            </a:r>
            <a:r>
              <a:rPr lang="he-IL" dirty="0"/>
              <a:t> מספרים בבית אחד.</a:t>
            </a:r>
          </a:p>
          <a:p>
            <a:pPr algn="r" rtl="1"/>
            <a:r>
              <a:rPr lang="he-IL" dirty="0"/>
              <a:t>מילה (</a:t>
            </a:r>
            <a:r>
              <a:rPr lang="en-US" dirty="0"/>
              <a:t>word</a:t>
            </a:r>
            <a:r>
              <a:rPr lang="he-IL" dirty="0"/>
              <a:t>)</a:t>
            </a:r>
            <a:r>
              <a:rPr lang="en-US" dirty="0"/>
              <a:t> </a:t>
            </a:r>
            <a:r>
              <a:rPr lang="he-IL" dirty="0"/>
              <a:t>– שני בתים, 16 ביטים.</a:t>
            </a:r>
          </a:p>
        </p:txBody>
      </p:sp>
      <p:sp>
        <p:nvSpPr>
          <p:cNvPr id="4" name="מציין מיקום של כותרת תחתונה 3"/>
          <p:cNvSpPr>
            <a:spLocks noGrp="1"/>
          </p:cNvSpPr>
          <p:nvPr>
            <p:ph type="ftr" sz="quarter" idx="11"/>
          </p:nvPr>
        </p:nvSpPr>
        <p:spPr/>
        <p:txBody>
          <a:bodyPr/>
          <a:lstStyle/>
          <a:p>
            <a:r>
              <a:rPr lang="en-US"/>
              <a:t>http://www.shaytavor.com</a:t>
            </a:r>
          </a:p>
        </p:txBody>
      </p:sp>
      <p:sp>
        <p:nvSpPr>
          <p:cNvPr id="5" name="מציין מיקום של מספר שקופית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9041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solidFill>
                  <a:srgbClr val="002060"/>
                </a:solidFill>
              </a:rPr>
              <a:t>יחידות מידע</a:t>
            </a:r>
          </a:p>
        </p:txBody>
      </p:sp>
      <p:sp>
        <p:nvSpPr>
          <p:cNvPr id="3" name="מציין מיקום תוכן 2"/>
          <p:cNvSpPr>
            <a:spLocks noGrp="1"/>
          </p:cNvSpPr>
          <p:nvPr>
            <p:ph idx="1"/>
          </p:nvPr>
        </p:nvSpPr>
        <p:spPr/>
        <p:txBody>
          <a:bodyPr/>
          <a:lstStyle/>
          <a:p>
            <a:pPr algn="l"/>
            <a:r>
              <a:rPr lang="en-US" dirty="0"/>
              <a:t>1KB = 1024Bytes</a:t>
            </a:r>
          </a:p>
          <a:p>
            <a:pPr algn="l"/>
            <a:r>
              <a:rPr lang="en-US" dirty="0"/>
              <a:t>1MB = 1024KB = 1,048,576Bytes</a:t>
            </a:r>
          </a:p>
          <a:p>
            <a:r>
              <a:rPr lang="en-US" dirty="0"/>
              <a:t>1GB = 1024KB = </a:t>
            </a:r>
            <a:r>
              <a:rPr lang="he-IL" dirty="0"/>
              <a:t>1,073,741,824</a:t>
            </a:r>
            <a:r>
              <a:rPr lang="en-US" dirty="0"/>
              <a:t>Bytes</a:t>
            </a:r>
            <a:endParaRPr lang="he-IL" dirty="0"/>
          </a:p>
        </p:txBody>
      </p:sp>
      <p:sp>
        <p:nvSpPr>
          <p:cNvPr id="4" name="מציין מיקום של כותרת תחתונה 3"/>
          <p:cNvSpPr>
            <a:spLocks noGrp="1"/>
          </p:cNvSpPr>
          <p:nvPr>
            <p:ph type="ftr" sz="quarter" idx="11"/>
          </p:nvPr>
        </p:nvSpPr>
        <p:spPr/>
        <p:txBody>
          <a:bodyPr/>
          <a:lstStyle/>
          <a:p>
            <a:r>
              <a:rPr lang="en-US"/>
              <a:t>http://www.shaytavor.com</a:t>
            </a:r>
          </a:p>
        </p:txBody>
      </p:sp>
      <p:sp>
        <p:nvSpPr>
          <p:cNvPr id="5" name="מציין מיקום של מספר שקופית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2721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TotalTime>
  <Words>1034</Words>
  <Application>Microsoft Macintosh PowerPoint</Application>
  <PresentationFormat>On-screen Show (4:3)</PresentationFormat>
  <Paragraphs>109</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אחסון ומבני קבצים</vt:lpstr>
      <vt:lpstr>התקני אחסון</vt:lpstr>
      <vt:lpstr>התקני אחסון</vt:lpstr>
      <vt:lpstr>מבנה הדיסק הקשיח</vt:lpstr>
      <vt:lpstr>PowerPoint Presentation</vt:lpstr>
      <vt:lpstr>PowerPoint Presentation</vt:lpstr>
      <vt:lpstr>PowerPoint Presentation</vt:lpstr>
      <vt:lpstr>יחידות מידע</vt:lpstr>
      <vt:lpstr>יחידות מידע</vt:lpstr>
      <vt:lpstr>קבצים</vt:lpstr>
      <vt:lpstr>ניהול נתונים</vt:lpstr>
      <vt:lpstr>זיכרון חוצץ ודפדוף</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אחסון ומבני קבצים</dc:title>
  <dc:creator>Shay</dc:creator>
  <cp:lastModifiedBy>shay tavor</cp:lastModifiedBy>
  <cp:revision>23</cp:revision>
  <dcterms:created xsi:type="dcterms:W3CDTF">2006-08-16T00:00:00Z</dcterms:created>
  <dcterms:modified xsi:type="dcterms:W3CDTF">2020-09-02T05:38:06Z</dcterms:modified>
</cp:coreProperties>
</file>