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6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>
      <p:cViewPr varScale="1">
        <p:scale>
          <a:sx n="94" d="100"/>
          <a:sy n="94" d="100"/>
        </p:scale>
        <p:origin x="16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4821088-0BC7-41D6-A629-27AB60D5DB65}" type="datetimeFigureOut">
              <a:rPr lang="he-IL" smtClean="0"/>
              <a:t>י"ח/אלול/תש"ף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10F2BA3-D9B0-4257-9E23-5774EAEA75DD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ADF-EAA5-46AD-A5E6-9F785DB2BA77}" type="datetime1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A85F-DF38-41CB-8C4D-4CE48C1596D0}" type="datetime1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E11AC-921D-477D-A824-DB0F29A9E38E}" type="datetime1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3984-6B09-4385-8421-65C52B034FA7}" type="datetime1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760E-75E8-403A-ABC2-48903FC85D3F}" type="datetime1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9850-15A6-4AC3-9816-CB734507DE9A}" type="datetime1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D69B-F697-43D4-8F44-EE2B6932CB69}" type="datetime1">
              <a:rPr lang="en-US" smtClean="0"/>
              <a:t>9/7/20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9F5E-6057-43F1-BC6E-882310169D21}" type="datetime1">
              <a:rPr lang="en-US" smtClean="0"/>
              <a:t>9/7/20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F11B-992F-41A3-AE2D-DF71B675A2EB}" type="datetime1">
              <a:rPr lang="en-US" smtClean="0"/>
              <a:t>9/7/20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CE94-FFD4-4FCB-98F5-ABB7421C2126}" type="datetime1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AE5A-0BCF-4C56-B80B-43517B312499}" type="datetime1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71A35-7AF5-4BC6-A71D-EFE6BFD6CAB6}" type="datetime1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http://www.shaytavor.com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אינדקסים וגיבוב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שי תבור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אינדקס גיבוב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הרעיון באינדקס גיבוב הוא להחזיק טבלה שמכילה את כל ערכי הגיבוב האפשריים. עבור כל תא בטבלה יוקצה מצביע ל</a:t>
            </a:r>
            <a:r>
              <a:rPr lang="he-IL" b="1" dirty="0"/>
              <a:t>סל</a:t>
            </a:r>
            <a:r>
              <a:rPr lang="he-IL" dirty="0"/>
              <a:t> שמכיל את כל כתובות הנתונים שזהו ערך הגיבוב שלהם.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0" y="1447800"/>
          <a:ext cx="1371600" cy="29667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53000" y="990600"/>
          <a:ext cx="1752600" cy="148336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2040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953000" y="2819400"/>
          <a:ext cx="1752600" cy="148336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1550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2090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953000" y="4572000"/>
          <a:ext cx="1752600" cy="148336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2133600" y="1219200"/>
            <a:ext cx="28194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33600" y="1981200"/>
            <a:ext cx="2743200" cy="1066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133600" y="2362200"/>
            <a:ext cx="2819400" cy="2438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190500" y="3238500"/>
            <a:ext cx="5867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90600" y="228600"/>
            <a:ext cx="1371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RAM</a:t>
            </a:r>
            <a:endParaRPr lang="he-IL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5257800" y="152400"/>
            <a:ext cx="1371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דיסק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0" y="1447800"/>
          <a:ext cx="1371600" cy="29667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53000" y="990600"/>
          <a:ext cx="1752600" cy="148336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2040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953000" y="2819400"/>
          <a:ext cx="1752600" cy="148336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1550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2090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953000" y="4572000"/>
          <a:ext cx="1752600" cy="148336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2133600" y="1219200"/>
            <a:ext cx="28194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33600" y="1981200"/>
            <a:ext cx="2743200" cy="1066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133600" y="2362200"/>
            <a:ext cx="2819400" cy="2438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190500" y="3238500"/>
            <a:ext cx="5867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90600" y="228600"/>
            <a:ext cx="1371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RAM</a:t>
            </a:r>
            <a:endParaRPr lang="he-IL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5257800" y="152400"/>
            <a:ext cx="1371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דיסק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34200" y="304800"/>
            <a:ext cx="198120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כדי לאתר נתון, ראשית מחשבים עבורו את ערך פונקצית הגיבוב.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4800" y="4876800"/>
            <a:ext cx="243840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10?</a:t>
            </a:r>
          </a:p>
          <a:p>
            <a:r>
              <a:rPr lang="en-US" sz="3200" dirty="0"/>
              <a:t>h(10) = 2</a:t>
            </a:r>
            <a:endParaRPr lang="he-IL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0" y="1447800"/>
          <a:ext cx="1371600" cy="29667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53000" y="990600"/>
          <a:ext cx="1752600" cy="148336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2040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953000" y="2819400"/>
          <a:ext cx="1752600" cy="148336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1550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2090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953000" y="4572000"/>
          <a:ext cx="1752600" cy="148336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2133600" y="1219200"/>
            <a:ext cx="28194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33600" y="1981200"/>
            <a:ext cx="2743200" cy="1066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133600" y="2362200"/>
            <a:ext cx="2819400" cy="2438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190500" y="3238500"/>
            <a:ext cx="5867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90600" y="228600"/>
            <a:ext cx="1371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RAM</a:t>
            </a:r>
            <a:endParaRPr lang="he-IL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5257800" y="152400"/>
            <a:ext cx="1371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דיסק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34200" y="304800"/>
            <a:ext cx="19812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מאתרים את ערך הגיבוב בטבלת הגיבוב.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4800" y="4876800"/>
            <a:ext cx="243840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10?</a:t>
            </a:r>
          </a:p>
          <a:p>
            <a:r>
              <a:rPr lang="en-US" sz="3200" dirty="0"/>
              <a:t>h(10) = 2</a:t>
            </a:r>
            <a:endParaRPr lang="he-IL" sz="3200" dirty="0"/>
          </a:p>
        </p:txBody>
      </p:sp>
      <p:sp>
        <p:nvSpPr>
          <p:cNvPr id="21" name="Right Arrow 20"/>
          <p:cNvSpPr/>
          <p:nvPr/>
        </p:nvSpPr>
        <p:spPr>
          <a:xfrm>
            <a:off x="228600" y="220980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0" y="1447800"/>
          <a:ext cx="1371600" cy="29667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53000" y="990600"/>
          <a:ext cx="1752600" cy="148336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2040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953000" y="2819400"/>
          <a:ext cx="1752600" cy="148336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1550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2090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953000" y="4572000"/>
          <a:ext cx="1752600" cy="148336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2133600" y="1219200"/>
            <a:ext cx="28194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33600" y="1981200"/>
            <a:ext cx="2743200" cy="1066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133600" y="2362200"/>
            <a:ext cx="2819400" cy="2438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190500" y="3238500"/>
            <a:ext cx="5867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90600" y="228600"/>
            <a:ext cx="1371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RAM</a:t>
            </a:r>
            <a:endParaRPr lang="he-IL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5257800" y="152400"/>
            <a:ext cx="1371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דיסק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34200" y="304800"/>
            <a:ext cx="198120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ודרך הטבלה מגיעים לסל שמכיל את הכתובות של הנתון הזה.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4800" y="4876800"/>
            <a:ext cx="243840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10?</a:t>
            </a:r>
          </a:p>
          <a:p>
            <a:r>
              <a:rPr lang="en-US" sz="3200" dirty="0"/>
              <a:t>h(10) = 2</a:t>
            </a:r>
            <a:endParaRPr lang="he-IL" sz="3200" dirty="0"/>
          </a:p>
        </p:txBody>
      </p:sp>
      <p:sp>
        <p:nvSpPr>
          <p:cNvPr id="21" name="Right Arrow 20"/>
          <p:cNvSpPr/>
          <p:nvPr/>
        </p:nvSpPr>
        <p:spPr>
          <a:xfrm>
            <a:off x="228600" y="220980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Oval 21"/>
          <p:cNvSpPr/>
          <p:nvPr/>
        </p:nvSpPr>
        <p:spPr>
          <a:xfrm>
            <a:off x="4495800" y="4267200"/>
            <a:ext cx="2819400" cy="2057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גיבוב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את טבלת הגיבוב עצמה בדר"כ אפשר לשמור בזיכרון ה-</a:t>
            </a:r>
            <a:r>
              <a:rPr lang="en-US" dirty="0"/>
              <a:t>RAM</a:t>
            </a:r>
            <a:r>
              <a:rPr lang="he-IL" dirty="0"/>
              <a:t> כי היא מספיק קטנה.</a:t>
            </a:r>
          </a:p>
          <a:p>
            <a:pPr algn="r" rtl="1"/>
            <a:r>
              <a:rPr lang="he-IL" dirty="0"/>
              <a:t>באמצעות פונקצית הגיבוב אנחנו מעלים מהדיסק רק את הנתונים הרלבנטים, וכך נמנעים מסריקה סדרתית של כל הקובץ.</a:t>
            </a:r>
          </a:p>
          <a:p>
            <a:pPr algn="r" rtl="1"/>
            <a:r>
              <a:rPr lang="he-IL" dirty="0"/>
              <a:t>כמובן שאינדקס גיבוב עוזר לשאילתות שוויון, אבל לשאילתות טווח כדוגמת "כל הסטודנטים שגילם גדול מ..." האינדקס לא יעיל.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גיבוב סטטי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גודל הסלים ששומרים את הכתובות הוא קבוע. מה קורה כאשר ישנם הרבה ערכים שממופים לסל אחד, כך שמספר הערכים גדול ממספר המקומות בסל?</a:t>
            </a:r>
          </a:p>
          <a:p>
            <a:pPr algn="r" rtl="1"/>
            <a:r>
              <a:rPr lang="he-IL" dirty="0"/>
              <a:t>מקצים "סל גלישה", כלומר, סל נוסף שמכיל נתונים עם אותו ערך גיבוב.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0" y="1447800"/>
          <a:ext cx="1371600" cy="29667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53000" y="990600"/>
          <a:ext cx="1752600" cy="148336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2040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953000" y="2819400"/>
          <a:ext cx="1752600" cy="148336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1550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2090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953000" y="4572000"/>
          <a:ext cx="1752600" cy="148336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2133600" y="1219200"/>
            <a:ext cx="28194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33600" y="1981200"/>
            <a:ext cx="2743200" cy="1066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133600" y="2362200"/>
            <a:ext cx="2819400" cy="2438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190500" y="3238500"/>
            <a:ext cx="5867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90600" y="228600"/>
            <a:ext cx="1371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RAM</a:t>
            </a:r>
            <a:endParaRPr lang="he-IL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5257800" y="152400"/>
            <a:ext cx="1371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דיסק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162800" y="990600"/>
          <a:ext cx="1752600" cy="148336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6705600" y="15240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סלי גלישה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גודל הסל נקבע בדר"כ בהתאם לנתונים הפיסיים של הדיסק, כלומר השאיפה היא שניתן יהיה לקרוא את הסל כולו בבת אחת מהדיסק. </a:t>
            </a:r>
          </a:p>
          <a:p>
            <a:pPr algn="r" rtl="1"/>
            <a:r>
              <a:rPr lang="he-IL" dirty="0"/>
              <a:t>אם ישנם כמה סלי גלישה, זה אומר שכדי לאתר רשומה עם אינדקס גיבוב מסויים, נצטרך לסרוק את </a:t>
            </a:r>
            <a:r>
              <a:rPr lang="he-IL" b="1" dirty="0"/>
              <a:t>כל</a:t>
            </a:r>
            <a:r>
              <a:rPr lang="he-IL" dirty="0"/>
              <a:t> הסלים של אותו ערך (אין סדר פנימי בין הרשומות עם אותו ערך גיבוב).</a:t>
            </a:r>
          </a:p>
          <a:p>
            <a:pPr algn="r" rtl="1"/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גיבוב סטטי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ככל שמסד הנתונים גדל, כך גדלה כמות סלי הגלישה, וניהול הגיבוב נהיה פחות יעיל.</a:t>
            </a:r>
          </a:p>
          <a:p>
            <a:pPr algn="r" rtl="1"/>
            <a:r>
              <a:rPr lang="he-IL" dirty="0"/>
              <a:t>מהסיבה הזאת נקרא הגיבוב הזה "גיבוב סטטי" – גודל טבלת הגיבוב הוא קבוע ונקבע בעת הקמת המערכת, וכדי לשנות אותה צריך בדר"כ לעצור את פעולת המערכת ולבצע עבודות תחזוקה שפוגעות בתפעול הרגיל של המערכת.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אינדקסים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השימוש בבסיס נתונים כרוך תמיד באיתור נתונים בתוך הדיסק.</a:t>
            </a:r>
          </a:p>
          <a:p>
            <a:pPr algn="r" rtl="1"/>
            <a:r>
              <a:rPr lang="he-IL" dirty="0"/>
              <a:t>כיוון שהנתונים נמצאים בדיסק, וזמן הגישה לדיסק הוא איטי יחסית, היה אידיאלי אם היתה לנו גישה ישירה לכל נתון ונתון כדי לאפשר איתור ישיר ומהיר של נתונים.</a:t>
            </a:r>
          </a:p>
          <a:p>
            <a:pPr algn="r" rtl="1"/>
            <a:r>
              <a:rPr lang="he-IL" dirty="0"/>
              <a:t>אינדקסים הם מבני עזר שנועדו לקצר את זמן הגישה לנתונים ולאפשר גישה מהירה יותר.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גיבוב דינמי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גיבוב דינמי נותן מענה לבעית גדילת ה-</a:t>
            </a:r>
            <a:r>
              <a:rPr lang="en-US" dirty="0"/>
              <a:t>DB</a:t>
            </a:r>
            <a:r>
              <a:rPr lang="he-IL" dirty="0"/>
              <a:t>, ואנחנו נראה שיטה אחת לגיבוב דינמי שנקראת </a:t>
            </a:r>
            <a:r>
              <a:rPr lang="he-IL" b="1" dirty="0"/>
              <a:t>גיבוב מתרחב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גיבוב מתרחב מתמודד עם שינויים בגודל הקובץ ע"י פיצול סלים כאשר הקובץ מתרחב, ואיחוד סלים כאשר הקובץ קטן. </a:t>
            </a:r>
          </a:p>
          <a:p>
            <a:pPr algn="r" rtl="1">
              <a:buNone/>
            </a:pP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algn="r" rtl="1"/>
            <a:r>
              <a:rPr lang="he-IL" dirty="0"/>
              <a:t>אופן השימוש בגיבוב מתרחב:</a:t>
            </a:r>
          </a:p>
          <a:p>
            <a:pPr lvl="1" algn="r" rtl="1"/>
            <a:r>
              <a:rPr lang="he-IL" dirty="0"/>
              <a:t>בוחרים פונקצית גיבוב </a:t>
            </a:r>
            <a:r>
              <a:rPr lang="en-US" dirty="0"/>
              <a:t>h</a:t>
            </a:r>
            <a:r>
              <a:rPr lang="he-IL" dirty="0"/>
              <a:t> שמחזירה ערכים בטווח גדול יחסית. הערכים מיוצגים כמספרים בינארים, בדר"כ ברוחב 32 ביטים. נייצג את רוחב המספר ב-</a:t>
            </a:r>
            <a:r>
              <a:rPr lang="en-US" dirty="0"/>
              <a:t>b</a:t>
            </a:r>
            <a:r>
              <a:rPr lang="he-IL" dirty="0"/>
              <a:t>.</a:t>
            </a:r>
          </a:p>
          <a:p>
            <a:pPr lvl="1" algn="r" rtl="1"/>
            <a:r>
              <a:rPr lang="he-IL" dirty="0"/>
              <a:t>מספר הערכים האפשריים לייצוג ב-32 ביטים הוא 2 בחזקת 32, אולם בהתחלה אנחנו לא משתמשים בכל הערכים האפשריים.</a:t>
            </a:r>
          </a:p>
          <a:p>
            <a:pPr lvl="1" algn="r" rtl="1"/>
            <a:r>
              <a:rPr lang="he-IL" dirty="0"/>
              <a:t>הפונקציה יוצרת ערכים ברוחב </a:t>
            </a:r>
            <a:r>
              <a:rPr lang="en-US" dirty="0"/>
              <a:t>b</a:t>
            </a:r>
            <a:r>
              <a:rPr lang="he-IL" dirty="0"/>
              <a:t> ביטים, אבל בכל שלב אנחנו משתמשים רק ב-</a:t>
            </a:r>
            <a:r>
              <a:rPr lang="en-US" dirty="0" err="1"/>
              <a:t>i</a:t>
            </a:r>
            <a:r>
              <a:rPr lang="he-IL" dirty="0"/>
              <a:t> ביטים מתוכם כאשר </a:t>
            </a:r>
            <a:r>
              <a:rPr lang="en-US" dirty="0"/>
              <a:t>0&lt;</a:t>
            </a:r>
            <a:r>
              <a:rPr lang="en-US" dirty="0" err="1"/>
              <a:t>i</a:t>
            </a:r>
            <a:r>
              <a:rPr lang="en-US" dirty="0"/>
              <a:t>&lt;b</a:t>
            </a:r>
            <a:r>
              <a:rPr lang="he-IL" dirty="0"/>
              <a:t> ו-</a:t>
            </a:r>
            <a:r>
              <a:rPr lang="en-US" dirty="0" err="1"/>
              <a:t>i</a:t>
            </a:r>
            <a:r>
              <a:rPr lang="he-IL" dirty="0"/>
              <a:t> ישתנה עם הזמן.</a:t>
            </a:r>
          </a:p>
          <a:p>
            <a:pPr lvl="1" algn="r" rtl="1"/>
            <a:r>
              <a:rPr lang="he-IL" dirty="0"/>
              <a:t>כל הרשומות שערכי </a:t>
            </a:r>
            <a:r>
              <a:rPr lang="en-US" dirty="0"/>
              <a:t>h</a:t>
            </a:r>
            <a:r>
              <a:rPr lang="he-IL" dirty="0"/>
              <a:t> שלהן זהים ב-</a:t>
            </a:r>
            <a:r>
              <a:rPr lang="en-US" dirty="0" err="1"/>
              <a:t>i</a:t>
            </a:r>
            <a:r>
              <a:rPr lang="he-IL" dirty="0"/>
              <a:t> הביטים הראשונים (משמאל) מאוחסנות באותו סל.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lvl="1" algn="r" rtl="1"/>
            <a:r>
              <a:rPr lang="he-IL" dirty="0"/>
              <a:t>רוחב </a:t>
            </a:r>
            <a:r>
              <a:rPr lang="en-US" dirty="0" err="1"/>
              <a:t>i</a:t>
            </a:r>
            <a:r>
              <a:rPr lang="he-IL" dirty="0"/>
              <a:t> בכל סל יכול להיות שונה, בהתאם לערך </a:t>
            </a:r>
            <a:r>
              <a:rPr lang="en-US" dirty="0" err="1"/>
              <a:t>i</a:t>
            </a:r>
            <a:r>
              <a:rPr lang="he-IL" dirty="0"/>
              <a:t> שהיה קיים כשהרשומות הוכנסו לסל.</a:t>
            </a:r>
          </a:p>
          <a:p>
            <a:pPr lvl="1" algn="r" rtl="1"/>
            <a:r>
              <a:rPr lang="he-IL" dirty="0"/>
              <a:t>למשל, רשומות שהוכנסו לסל מסויים כאשר </a:t>
            </a:r>
            <a:r>
              <a:rPr lang="en-US" dirty="0" err="1"/>
              <a:t>i</a:t>
            </a:r>
            <a:r>
              <a:rPr lang="he-IL" dirty="0"/>
              <a:t> היה 3, זהות רק ב-3 הביטים הראשונים שלהן, גם אם בנתיים </a:t>
            </a:r>
            <a:r>
              <a:rPr lang="en-US" dirty="0" err="1"/>
              <a:t>i</a:t>
            </a:r>
            <a:r>
              <a:rPr lang="he-IL" dirty="0"/>
              <a:t> גדל.</a:t>
            </a:r>
          </a:p>
          <a:p>
            <a:pPr lvl="1" algn="r" rtl="1"/>
            <a:r>
              <a:rPr lang="he-IL" dirty="0"/>
              <a:t>לפיכך צריך לשמור לכל סל גם את רוחב ה-</a:t>
            </a:r>
            <a:r>
              <a:rPr lang="en-US" dirty="0" err="1"/>
              <a:t>i</a:t>
            </a:r>
            <a:r>
              <a:rPr lang="he-IL" dirty="0"/>
              <a:t> שלו, וכן לנהל טבלת עזר ששומרת את </a:t>
            </a:r>
            <a:r>
              <a:rPr lang="en-US" dirty="0" err="1"/>
              <a:t>i</a:t>
            </a:r>
            <a:r>
              <a:rPr lang="he-IL" dirty="0"/>
              <a:t> הנוכחי ואת המיפוי של הערכים לסלים.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r" rtl="1"/>
            <a:r>
              <a:rPr lang="he-IL" dirty="0"/>
              <a:t>נניח שערך פונקצית הגיבוב הוא שארית החלוקה ב-8 (במספר בינארי). נרצה להכניס לגיבוב מתרחב את הערכים הבאים לפי סדר:</a:t>
            </a:r>
          </a:p>
          <a:p>
            <a:pPr algn="l">
              <a:buNone/>
            </a:pPr>
            <a:r>
              <a:rPr lang="en-US" dirty="0"/>
              <a:t>2369 = 1 = 001</a:t>
            </a:r>
          </a:p>
          <a:p>
            <a:pPr algn="l">
              <a:buNone/>
            </a:pPr>
            <a:r>
              <a:rPr lang="en-US" dirty="0"/>
              <a:t>3760 = 0 = 000</a:t>
            </a:r>
          </a:p>
          <a:p>
            <a:pPr algn="l">
              <a:buNone/>
            </a:pPr>
            <a:r>
              <a:rPr lang="en-US" dirty="0"/>
              <a:t>4692 = 4 = 100</a:t>
            </a:r>
          </a:p>
          <a:p>
            <a:pPr algn="l">
              <a:buNone/>
            </a:pPr>
            <a:r>
              <a:rPr lang="en-US" dirty="0"/>
              <a:t>4871 = 7 = 111</a:t>
            </a:r>
          </a:p>
          <a:p>
            <a:pPr algn="l">
              <a:buNone/>
            </a:pPr>
            <a:r>
              <a:rPr lang="en-US" dirty="0"/>
              <a:t>5659 = 3 = 011</a:t>
            </a:r>
          </a:p>
          <a:p>
            <a:pPr algn="l">
              <a:buNone/>
            </a:pPr>
            <a:r>
              <a:rPr lang="en-US" dirty="0"/>
              <a:t>1821 = 5 = 101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0" y="2514600"/>
            <a:ext cx="38100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נניח שכל סל יכול להכיל לכל היותר שתי שורות.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86106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בהתחלה המבנה ריק, ולכן אפשר להצביע לסל אחד ולהכניס לתוכו שני ערכים בלי התייחסות לפונקצית הגיבוב.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1219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52800" y="2286000"/>
          <a:ext cx="2133600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2133600" y="2470666"/>
            <a:ext cx="1219200" cy="439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371600"/>
            <a:ext cx="8839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שני הערכים הראשונים יכולים להיכנס לסל הזה – 2369 ו-3760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86106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בהתחלה המבנה ריק, ולכן אפשר להצביע לסל אחד ולהכניס לתוכו שני ערכים בלי התייחסות לפונקצית הגיבוב.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1219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52800" y="2286000"/>
          <a:ext cx="2133600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3760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2369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2133600" y="2470666"/>
            <a:ext cx="1219200" cy="439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371600"/>
            <a:ext cx="8839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שני הערכים הראשונים יכולים להיכנס לסל הזה – 2369 ו-3760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86106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כעת רוצים להכניס את הערך  4692, אבל הסל מלא. לכן יש להכפיל את הטבלה ולהתייחס לביט הראשון של כל מספר: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52800" y="1981200"/>
          <a:ext cx="2133600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3760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2369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2133600" y="2209800"/>
            <a:ext cx="1219200" cy="2608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90600" y="2286000"/>
          <a:ext cx="1066800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rapezoid 11"/>
          <p:cNvSpPr/>
          <p:nvPr/>
        </p:nvSpPr>
        <p:spPr>
          <a:xfrm>
            <a:off x="990600" y="1905000"/>
            <a:ext cx="533400" cy="381000"/>
          </a:xfrm>
          <a:prstGeom prst="trapezoi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Trapezoid 12"/>
          <p:cNvSpPr/>
          <p:nvPr/>
        </p:nvSpPr>
        <p:spPr>
          <a:xfrm>
            <a:off x="3352800" y="1600200"/>
            <a:ext cx="533400" cy="381000"/>
          </a:xfrm>
          <a:prstGeom prst="trapezoi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1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352800" y="2895600"/>
          <a:ext cx="2133600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4692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2133600" y="2851666"/>
            <a:ext cx="1219200" cy="1963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/>
          <p:cNvSpPr/>
          <p:nvPr/>
        </p:nvSpPr>
        <p:spPr>
          <a:xfrm>
            <a:off x="3352800" y="2514600"/>
            <a:ext cx="533400" cy="381000"/>
          </a:xfrm>
          <a:prstGeom prst="trapezoi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72200" y="1752600"/>
            <a:ext cx="2667000" cy="13849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1">
            <a:spAutoFit/>
          </a:bodyPr>
          <a:lstStyle/>
          <a:p>
            <a:r>
              <a:rPr lang="en-US" sz="2800" dirty="0"/>
              <a:t>2369 = 1 = 001</a:t>
            </a:r>
          </a:p>
          <a:p>
            <a:r>
              <a:rPr lang="en-US" sz="2800" dirty="0"/>
              <a:t>3760 = 0 = 000</a:t>
            </a:r>
          </a:p>
          <a:p>
            <a:r>
              <a:rPr lang="en-US" sz="2800" dirty="0"/>
              <a:t>4692 = 4 = 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8610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הערך הבא הוא 4871 שנכנס לסל השני: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52800" y="1981200"/>
          <a:ext cx="2133600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3760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2369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2133600" y="2209800"/>
            <a:ext cx="1219200" cy="2608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90600" y="2286000"/>
          <a:ext cx="1066800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rapezoid 11"/>
          <p:cNvSpPr/>
          <p:nvPr/>
        </p:nvSpPr>
        <p:spPr>
          <a:xfrm>
            <a:off x="990600" y="1905000"/>
            <a:ext cx="533400" cy="381000"/>
          </a:xfrm>
          <a:prstGeom prst="trapezoi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Trapezoid 12"/>
          <p:cNvSpPr/>
          <p:nvPr/>
        </p:nvSpPr>
        <p:spPr>
          <a:xfrm>
            <a:off x="3352800" y="1600200"/>
            <a:ext cx="533400" cy="381000"/>
          </a:xfrm>
          <a:prstGeom prst="trapezoi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1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352800" y="2895600"/>
          <a:ext cx="2133600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4871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4692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2133600" y="2851666"/>
            <a:ext cx="1219200" cy="1963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/>
          <p:cNvSpPr/>
          <p:nvPr/>
        </p:nvSpPr>
        <p:spPr>
          <a:xfrm>
            <a:off x="3352800" y="2514600"/>
            <a:ext cx="533400" cy="381000"/>
          </a:xfrm>
          <a:prstGeom prst="trapezoi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72200" y="1752600"/>
            <a:ext cx="2667000" cy="181588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1">
            <a:spAutoFit/>
          </a:bodyPr>
          <a:lstStyle/>
          <a:p>
            <a:r>
              <a:rPr lang="en-US" sz="2800" dirty="0"/>
              <a:t>2369 = 1 = 001</a:t>
            </a:r>
          </a:p>
          <a:p>
            <a:r>
              <a:rPr lang="en-US" sz="2800" dirty="0"/>
              <a:t>3760 = 0 = 000</a:t>
            </a:r>
          </a:p>
          <a:p>
            <a:r>
              <a:rPr lang="en-US" sz="2800" dirty="0"/>
              <a:t>4692 = 4 = 100</a:t>
            </a:r>
          </a:p>
          <a:p>
            <a:r>
              <a:rPr lang="en-US" sz="2800" dirty="0"/>
              <a:t>4871 = 7 = 111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86106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הערך הבא הוא 5659 שאמור להיכנס לסל הראשון. אבל כיוון שאין שם מקום, נפצל אותו לשני סלים ונגדיל את הטבלה פי 2: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52800" y="1981200"/>
          <a:ext cx="2133600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3760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2369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2133600" y="2209800"/>
            <a:ext cx="1219200" cy="2608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90600" y="2286000"/>
          <a:ext cx="1066800" cy="148336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rapezoid 11"/>
          <p:cNvSpPr/>
          <p:nvPr/>
        </p:nvSpPr>
        <p:spPr>
          <a:xfrm>
            <a:off x="990600" y="1905000"/>
            <a:ext cx="533400" cy="381000"/>
          </a:xfrm>
          <a:prstGeom prst="trapezoi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Trapezoid 12"/>
          <p:cNvSpPr/>
          <p:nvPr/>
        </p:nvSpPr>
        <p:spPr>
          <a:xfrm>
            <a:off x="3352800" y="1600200"/>
            <a:ext cx="533400" cy="381000"/>
          </a:xfrm>
          <a:prstGeom prst="trapezoi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352800" y="3962400"/>
          <a:ext cx="2133600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4871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4692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2133600" y="2851666"/>
            <a:ext cx="1219200" cy="1963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/>
          <p:cNvSpPr/>
          <p:nvPr/>
        </p:nvSpPr>
        <p:spPr>
          <a:xfrm>
            <a:off x="3352800" y="3581400"/>
            <a:ext cx="533400" cy="381000"/>
          </a:xfrm>
          <a:prstGeom prst="trapezoi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72200" y="1752600"/>
            <a:ext cx="2667000" cy="224676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1">
            <a:spAutoFit/>
          </a:bodyPr>
          <a:lstStyle/>
          <a:p>
            <a:r>
              <a:rPr lang="en-US" sz="2800" dirty="0"/>
              <a:t>2369 = 1 = 001</a:t>
            </a:r>
          </a:p>
          <a:p>
            <a:r>
              <a:rPr lang="en-US" sz="2800" dirty="0"/>
              <a:t>3760 = 0 = 000</a:t>
            </a:r>
          </a:p>
          <a:p>
            <a:r>
              <a:rPr lang="en-US" sz="2800" dirty="0"/>
              <a:t>4692 = 4 = 100</a:t>
            </a:r>
          </a:p>
          <a:p>
            <a:r>
              <a:rPr lang="en-US" sz="2800" dirty="0"/>
              <a:t>4871 = 7 = 111</a:t>
            </a:r>
          </a:p>
          <a:p>
            <a:r>
              <a:rPr lang="en-US" sz="2800" dirty="0"/>
              <a:t>5659 = 3 = 011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057400" y="3200400"/>
            <a:ext cx="1295400" cy="91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57400" y="3581400"/>
            <a:ext cx="12954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352800" y="2895600"/>
          <a:ext cx="2133600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5659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rapezoid 22"/>
          <p:cNvSpPr/>
          <p:nvPr/>
        </p:nvSpPr>
        <p:spPr>
          <a:xfrm>
            <a:off x="3352800" y="2514600"/>
            <a:ext cx="533400" cy="381000"/>
          </a:xfrm>
          <a:prstGeom prst="trapezoi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86106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הערך הבא הוא 1821שאמור להיכנס לסל השלישי. אבל כיוון שאין שם מקום, נפצל אותו לשני סלים: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52800" y="1981200"/>
          <a:ext cx="2133600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3760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2369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2133600" y="2209800"/>
            <a:ext cx="1219200" cy="2608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90600" y="2286000"/>
          <a:ext cx="1066800" cy="148336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rapezoid 11"/>
          <p:cNvSpPr/>
          <p:nvPr/>
        </p:nvSpPr>
        <p:spPr>
          <a:xfrm>
            <a:off x="990600" y="1905000"/>
            <a:ext cx="533400" cy="381000"/>
          </a:xfrm>
          <a:prstGeom prst="trapezoi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Trapezoid 12"/>
          <p:cNvSpPr/>
          <p:nvPr/>
        </p:nvSpPr>
        <p:spPr>
          <a:xfrm>
            <a:off x="3352800" y="1600200"/>
            <a:ext cx="533400" cy="381000"/>
          </a:xfrm>
          <a:prstGeom prst="trapezoi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352800" y="3962400"/>
          <a:ext cx="2133600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4871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4692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2133600" y="2851666"/>
            <a:ext cx="1219200" cy="1963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/>
          <p:cNvSpPr/>
          <p:nvPr/>
        </p:nvSpPr>
        <p:spPr>
          <a:xfrm>
            <a:off x="3352800" y="3581400"/>
            <a:ext cx="533400" cy="381000"/>
          </a:xfrm>
          <a:prstGeom prst="trapezoi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72200" y="1752600"/>
            <a:ext cx="2667000" cy="26776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1">
            <a:spAutoFit/>
          </a:bodyPr>
          <a:lstStyle/>
          <a:p>
            <a:r>
              <a:rPr lang="en-US" sz="2800" dirty="0"/>
              <a:t>2369 = 1 = 001</a:t>
            </a:r>
          </a:p>
          <a:p>
            <a:r>
              <a:rPr lang="en-US" sz="2800" dirty="0"/>
              <a:t>3760 = 0 = 000</a:t>
            </a:r>
          </a:p>
          <a:p>
            <a:r>
              <a:rPr lang="en-US" sz="2800" dirty="0"/>
              <a:t>4692 = 4 = 100</a:t>
            </a:r>
          </a:p>
          <a:p>
            <a:r>
              <a:rPr lang="en-US" sz="2800" dirty="0"/>
              <a:t>4871 = 7 = 111</a:t>
            </a:r>
          </a:p>
          <a:p>
            <a:r>
              <a:rPr lang="en-US" sz="2800" dirty="0"/>
              <a:t>5659 = 3 = 011</a:t>
            </a:r>
          </a:p>
          <a:p>
            <a:r>
              <a:rPr lang="en-US" sz="2800" dirty="0"/>
              <a:t>1821 = 5 = 101</a:t>
            </a:r>
            <a:endParaRPr lang="he-IL" sz="28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057400" y="3200400"/>
            <a:ext cx="1295400" cy="91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57400" y="3581400"/>
            <a:ext cx="12954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352800" y="2895600"/>
          <a:ext cx="2133600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5659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rapezoid 22"/>
          <p:cNvSpPr/>
          <p:nvPr/>
        </p:nvSpPr>
        <p:spPr>
          <a:xfrm>
            <a:off x="3352800" y="2514600"/>
            <a:ext cx="533400" cy="381000"/>
          </a:xfrm>
          <a:prstGeom prst="trapezoi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he-IL" dirty="0"/>
              <a:t>נניח שנתונים היחסים הבאים:</a:t>
            </a:r>
          </a:p>
          <a:p>
            <a:pPr algn="l">
              <a:buNone/>
            </a:pPr>
            <a:r>
              <a:rPr lang="en-US" dirty="0"/>
              <a:t>Lecturer(lid, </a:t>
            </a:r>
            <a:r>
              <a:rPr lang="en-US" dirty="0" err="1"/>
              <a:t>lname</a:t>
            </a:r>
            <a:r>
              <a:rPr lang="en-US" dirty="0"/>
              <a:t>)</a:t>
            </a:r>
          </a:p>
          <a:p>
            <a:pPr algn="l">
              <a:buNone/>
            </a:pPr>
            <a:r>
              <a:rPr lang="en-US" dirty="0"/>
              <a:t>Course(cid, </a:t>
            </a:r>
            <a:r>
              <a:rPr lang="en-US" dirty="0" err="1"/>
              <a:t>cname</a:t>
            </a:r>
            <a:r>
              <a:rPr lang="en-US" dirty="0"/>
              <a:t>, category)</a:t>
            </a:r>
          </a:p>
          <a:p>
            <a:pPr algn="l">
              <a:buNone/>
            </a:pPr>
            <a:r>
              <a:rPr lang="en-US" dirty="0"/>
              <a:t>Teaches(lid, cid, semester)</a:t>
            </a:r>
          </a:p>
          <a:p>
            <a:pPr algn="r" rtl="1">
              <a:buNone/>
            </a:pPr>
            <a:r>
              <a:rPr lang="he-IL" dirty="0"/>
              <a:t>היחסים שומרים נתונים על מרצים וקורסים.</a:t>
            </a:r>
          </a:p>
          <a:p>
            <a:pPr algn="r" rtl="1">
              <a:buNone/>
            </a:pPr>
            <a:r>
              <a:rPr lang="he-IL" dirty="0"/>
              <a:t>הטבלה </a:t>
            </a:r>
            <a:r>
              <a:rPr lang="en-US" dirty="0"/>
              <a:t>Lecturer</a:t>
            </a:r>
            <a:r>
              <a:rPr lang="he-IL" dirty="0"/>
              <a:t> שומרת נתונים על מרצים.</a:t>
            </a:r>
          </a:p>
          <a:p>
            <a:pPr algn="r" rtl="1">
              <a:buNone/>
            </a:pPr>
            <a:r>
              <a:rPr lang="he-IL" dirty="0"/>
              <a:t>הטבלה </a:t>
            </a:r>
            <a:r>
              <a:rPr lang="en-US" dirty="0"/>
              <a:t>Courses</a:t>
            </a:r>
            <a:r>
              <a:rPr lang="he-IL" dirty="0"/>
              <a:t> שומרת נתונים על קורסים, כאשר </a:t>
            </a:r>
            <a:r>
              <a:rPr lang="en-US" dirty="0"/>
              <a:t>Category</a:t>
            </a:r>
            <a:r>
              <a:rPr lang="he-IL" dirty="0"/>
              <a:t> הוא תחום הקורס (מדעי המחשב, תעשיה וניהול, וכו').</a:t>
            </a:r>
          </a:p>
          <a:p>
            <a:pPr algn="r" rtl="1">
              <a:buNone/>
            </a:pPr>
            <a:r>
              <a:rPr lang="he-IL" dirty="0"/>
              <a:t>הטבלה </a:t>
            </a:r>
            <a:r>
              <a:rPr lang="en-US" dirty="0"/>
              <a:t>Teaches</a:t>
            </a:r>
            <a:r>
              <a:rPr lang="he-IL" dirty="0"/>
              <a:t> שומרת נתונים על איזה מרצה לימד איזה קורס ובאיזה סמסטר.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86106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הערך הבא הוא 1821שאמור להיכנס לסל השלישי. אבל כיוון שאין שם מקום, נפצל אותו לשני סלים: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52800" y="1981200"/>
          <a:ext cx="2133600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3760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2369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2133600" y="2209800"/>
            <a:ext cx="1219200" cy="2608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90600" y="2286000"/>
          <a:ext cx="1066800" cy="148336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rapezoid 11"/>
          <p:cNvSpPr/>
          <p:nvPr/>
        </p:nvSpPr>
        <p:spPr>
          <a:xfrm>
            <a:off x="990600" y="1905000"/>
            <a:ext cx="533400" cy="381000"/>
          </a:xfrm>
          <a:prstGeom prst="trapezoi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Trapezoid 12"/>
          <p:cNvSpPr/>
          <p:nvPr/>
        </p:nvSpPr>
        <p:spPr>
          <a:xfrm>
            <a:off x="3352800" y="1600200"/>
            <a:ext cx="533400" cy="381000"/>
          </a:xfrm>
          <a:prstGeom prst="trapezoi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352800" y="4724400"/>
          <a:ext cx="2133600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4871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2133600" y="2851666"/>
            <a:ext cx="1219200" cy="1963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/>
          <p:cNvSpPr/>
          <p:nvPr/>
        </p:nvSpPr>
        <p:spPr>
          <a:xfrm>
            <a:off x="3352800" y="4343400"/>
            <a:ext cx="533400" cy="381000"/>
          </a:xfrm>
          <a:prstGeom prst="trapezoi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72200" y="1752600"/>
            <a:ext cx="2667000" cy="26776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1">
            <a:spAutoFit/>
          </a:bodyPr>
          <a:lstStyle/>
          <a:p>
            <a:r>
              <a:rPr lang="en-US" sz="2800" dirty="0"/>
              <a:t>2369 = 1 = 001</a:t>
            </a:r>
          </a:p>
          <a:p>
            <a:r>
              <a:rPr lang="en-US" sz="2800" dirty="0"/>
              <a:t>3760 = 0 = 000</a:t>
            </a:r>
          </a:p>
          <a:p>
            <a:r>
              <a:rPr lang="en-US" sz="2800" dirty="0"/>
              <a:t>4692 = 4 = 100</a:t>
            </a:r>
          </a:p>
          <a:p>
            <a:r>
              <a:rPr lang="en-US" sz="2800" dirty="0"/>
              <a:t>4871 = 7 = 111</a:t>
            </a:r>
          </a:p>
          <a:p>
            <a:r>
              <a:rPr lang="en-US" sz="2800" dirty="0"/>
              <a:t>5659 = 3 = 011</a:t>
            </a:r>
          </a:p>
          <a:p>
            <a:r>
              <a:rPr lang="en-US" sz="2800" dirty="0"/>
              <a:t>1821 = 5 = 101</a:t>
            </a:r>
            <a:endParaRPr lang="he-IL" sz="28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057400" y="3200400"/>
            <a:ext cx="12954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2057400" y="3581400"/>
            <a:ext cx="1295400" cy="1295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352800" y="2895600"/>
          <a:ext cx="2133600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5659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rapezoid 22"/>
          <p:cNvSpPr/>
          <p:nvPr/>
        </p:nvSpPr>
        <p:spPr>
          <a:xfrm>
            <a:off x="3352800" y="2514600"/>
            <a:ext cx="533400" cy="381000"/>
          </a:xfrm>
          <a:prstGeom prst="trapezoi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352800" y="3810000"/>
          <a:ext cx="2133600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1821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4692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rapezoid 23"/>
          <p:cNvSpPr/>
          <p:nvPr/>
        </p:nvSpPr>
        <p:spPr>
          <a:xfrm>
            <a:off x="3352800" y="3429000"/>
            <a:ext cx="533400" cy="381000"/>
          </a:xfrm>
          <a:prstGeom prst="trapezoi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/>
              <a:t>היתרון בגיבוב מתרחב הוא שהפונקציה מתאימה לגידול של הנתונים ואין צורך לשנות את הפונקציה או לפזר את הנתונים מחדש.</a:t>
            </a:r>
          </a:p>
          <a:p>
            <a:pPr algn="r" rtl="1"/>
            <a:r>
              <a:rPr lang="he-IL" dirty="0"/>
              <a:t>החסרון הוא שכמעט בכל פיצול של סל טבלת הגיבוב תגדל פי שניים. במספרים הגדולים זהו גידול עצום במקום שרובו מתבזבז לשווא.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/>
              <a:t>נתון המידע הבא על הטבלאות:</a:t>
            </a:r>
          </a:p>
          <a:p>
            <a:pPr lvl="1" algn="r" rtl="1"/>
            <a:r>
              <a:rPr lang="he-IL" dirty="0"/>
              <a:t>יש 4 קטגוריות לקורסים, וטבלת הקורסים מכילה 20 שורות שונות.</a:t>
            </a:r>
          </a:p>
          <a:p>
            <a:pPr lvl="1" algn="r" rtl="1"/>
            <a:r>
              <a:rPr lang="he-IL" dirty="0"/>
              <a:t>טבלת המרצים מכילה 10 שורות.</a:t>
            </a:r>
          </a:p>
          <a:p>
            <a:pPr lvl="1" algn="r" rtl="1"/>
            <a:r>
              <a:rPr lang="he-IL" dirty="0"/>
              <a:t>שטבלת </a:t>
            </a:r>
            <a:r>
              <a:rPr lang="en-US" dirty="0"/>
              <a:t>teaches</a:t>
            </a:r>
            <a:r>
              <a:rPr lang="he-IL" dirty="0"/>
              <a:t> מכילה 200 שורות.</a:t>
            </a:r>
          </a:p>
          <a:p>
            <a:pPr lvl="1" algn="r" rtl="1"/>
            <a:r>
              <a:rPr lang="he-IL" dirty="0"/>
              <a:t>הטבלאות מאורגנות בקבצים סדרתיים בדיסק.</a:t>
            </a:r>
          </a:p>
          <a:p>
            <a:pPr algn="r" rtl="1"/>
            <a:r>
              <a:rPr lang="he-IL" dirty="0"/>
              <a:t>נניח שנרצה למצוא את שמות הקורסים בקטגוריה "מדעי המחשב". איך נמצא את המידע?</a:t>
            </a:r>
          </a:p>
          <a:p>
            <a:pPr algn="r" rtl="1"/>
            <a:r>
              <a:rPr lang="he-IL" dirty="0"/>
              <a:t>נצטרך לסרוק את טבלת </a:t>
            </a:r>
            <a:r>
              <a:rPr lang="en-US" dirty="0"/>
              <a:t>Courses</a:t>
            </a:r>
            <a:r>
              <a:rPr lang="he-IL" dirty="0"/>
              <a:t> שורה אחרי שורה כדי למצוא את כל המידע, סה"כ 20 שורות.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algn="r" rtl="1"/>
            <a:r>
              <a:rPr lang="he-IL" dirty="0"/>
              <a:t>מה גודל התוצאה הצפוי?</a:t>
            </a:r>
          </a:p>
          <a:p>
            <a:pPr algn="r" rtl="1"/>
            <a:r>
              <a:rPr lang="he-IL" dirty="0"/>
              <a:t>כיוון שיש 20 קורסים שונים, וארבע קטגוריות שונות, בהנחת התפלגות אחידה אפשר להניח שיש חמישה קורסים בכל קטגוריה, כלומר ישנם חמישה קורסים מ"מדעי המחשב".</a:t>
            </a:r>
          </a:p>
          <a:p>
            <a:pPr algn="r" rtl="1"/>
            <a:r>
              <a:rPr lang="he-IL" dirty="0"/>
              <a:t>כלומר, ביצענו סריקה של פי ארבע יותר נתונים ממה שרצינו באמת.</a:t>
            </a:r>
          </a:p>
          <a:p>
            <a:pPr algn="r" rtl="1"/>
            <a:r>
              <a:rPr lang="he-IL" dirty="0"/>
              <a:t>אם השאילתה הזאת נפוצה, כדאי לשקול בניית </a:t>
            </a:r>
            <a:r>
              <a:rPr lang="he-IL" b="1" dirty="0"/>
              <a:t>אינדקס </a:t>
            </a:r>
            <a:r>
              <a:rPr lang="he-IL" dirty="0"/>
              <a:t>לטבלת הקורסים לפי קטגוריות, כך שנוכל למצוא בבת אחת את כל הרשומות בקטגוריה מסויימת.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r" rtl="1"/>
            <a:r>
              <a:rPr lang="he-IL" dirty="0"/>
              <a:t>אם היינו רוצים למצוא את שמות המרצים שמלמדים קורסים מ"מדעי המחשב" איך היינו מבצעים זאת?</a:t>
            </a:r>
            <a:r>
              <a:rPr lang="en-US" dirty="0"/>
              <a:t> </a:t>
            </a:r>
            <a:r>
              <a:rPr lang="he-IL" dirty="0"/>
              <a:t>מה היה גודל התוצאה הצפוי?</a:t>
            </a:r>
          </a:p>
          <a:p>
            <a:pPr algn="r" rtl="1"/>
            <a:r>
              <a:rPr lang="he-IL" dirty="0"/>
              <a:t>גם פה יש לסרוק סדרתית את הטבלאות כדי להשיג את הנתון. במקרה הזה, יש לסרוק את טבלת </a:t>
            </a:r>
            <a:r>
              <a:rPr lang="en-US" dirty="0"/>
              <a:t>Teaches</a:t>
            </a:r>
            <a:r>
              <a:rPr lang="he-IL" dirty="0"/>
              <a:t> ואז את טבלת </a:t>
            </a:r>
            <a:r>
              <a:rPr lang="en-US" dirty="0"/>
              <a:t>Lecturers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ישנם 20 קורסים ו-200 שורות ב-</a:t>
            </a:r>
            <a:r>
              <a:rPr lang="en-US" dirty="0"/>
              <a:t>Teaches</a:t>
            </a:r>
            <a:r>
              <a:rPr lang="he-IL" dirty="0"/>
              <a:t>, כלומר כל קורס מופיע 10 פעמים בטבלה. אם יש חמישה קורסים בכל קטגוריה, אזי יש 50 קורסים ממדעי המחשב בטבלה.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אינדקס גיבוב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השיטה הראשונה לבניית אינדקס לקובץ היא שיטת הגיבוב.  שיטה זו מבוססת על </a:t>
            </a:r>
            <a:r>
              <a:rPr lang="he-IL" b="1" dirty="0"/>
              <a:t>פונקצית גיבוב (</a:t>
            </a:r>
            <a:r>
              <a:rPr lang="en-US" b="1" dirty="0"/>
              <a:t>hash</a:t>
            </a:r>
            <a:r>
              <a:rPr lang="he-IL" b="1" dirty="0"/>
              <a:t>) </a:t>
            </a:r>
            <a:r>
              <a:rPr lang="he-IL" dirty="0"/>
              <a:t>כלשהי.</a:t>
            </a:r>
          </a:p>
          <a:p>
            <a:pPr algn="r" rtl="1"/>
            <a:r>
              <a:rPr lang="he-IL" dirty="0"/>
              <a:t>פונקצית גיבוב היא פונקציה שבהינתן קלט מסויים, מחשבת פלט שנקרא "ערך הגיבוב".</a:t>
            </a:r>
          </a:p>
          <a:p>
            <a:pPr algn="r" rtl="1"/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פונקצית גיבוב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למשל, נניח שנתונה פונקצית הגיבוב הבאה:</a:t>
            </a:r>
          </a:p>
          <a:p>
            <a:pPr algn="l">
              <a:buNone/>
            </a:pPr>
            <a:r>
              <a:rPr lang="en-US" dirty="0"/>
              <a:t>h(x) = x mod 8</a:t>
            </a:r>
          </a:p>
          <a:p>
            <a:pPr algn="r" rtl="1">
              <a:buNone/>
            </a:pPr>
            <a:r>
              <a:rPr lang="he-IL" dirty="0"/>
              <a:t>כלומר, ערך הגיבוב של </a:t>
            </a:r>
            <a:r>
              <a:rPr lang="en-US" dirty="0"/>
              <a:t>x</a:t>
            </a:r>
            <a:r>
              <a:rPr lang="he-IL" dirty="0"/>
              <a:t> הוא שארית החלוקה של </a:t>
            </a:r>
            <a:r>
              <a:rPr lang="en-US" dirty="0"/>
              <a:t>x</a:t>
            </a:r>
            <a:r>
              <a:rPr lang="he-IL" dirty="0"/>
              <a:t> ב-8.</a:t>
            </a:r>
          </a:p>
          <a:p>
            <a:pPr algn="r" rtl="1">
              <a:buNone/>
            </a:pPr>
            <a:r>
              <a:rPr lang="he-IL" dirty="0"/>
              <a:t>הנה כמה דוגמאות לחישובי הפונקציה עבור ערכים שונים:</a:t>
            </a:r>
          </a:p>
          <a:p>
            <a:pPr algn="l">
              <a:buNone/>
            </a:pPr>
            <a:r>
              <a:rPr lang="en-US" dirty="0"/>
              <a:t>h(2) = 2, h(5) = 5, h(9) = 1, h(10) = 2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7200" y="4800600"/>
            <a:ext cx="13716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4876800" y="4800600"/>
            <a:ext cx="15240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פונקצית גיבוב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התכונות של פונקצית הגיבוב:</a:t>
            </a:r>
          </a:p>
          <a:p>
            <a:pPr lvl="1" algn="r" rtl="1"/>
            <a:r>
              <a:rPr lang="he-IL" dirty="0"/>
              <a:t>הפונקציה ממפה תחום ערכים גדול למרחב תמונות קטן.</a:t>
            </a:r>
          </a:p>
          <a:p>
            <a:pPr lvl="1" algn="r" rtl="1"/>
            <a:r>
              <a:rPr lang="he-IL" dirty="0"/>
              <a:t>מיפוי הערכים הוא פחות או יותר אחיד, כלומר כל ערך גיבוב ממופה למספר זהה של קלטים.</a:t>
            </a:r>
          </a:p>
          <a:p>
            <a:pPr lvl="1" algn="r" rtl="1"/>
            <a:r>
              <a:rPr lang="he-IL" dirty="0"/>
              <a:t>מיפוי הערכים הוא אקראי, כלומר הוא אינו תלוי בהתפלגות הערכים בטבלה עצמה.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1810</Words>
  <Application>Microsoft Macintosh PowerPoint</Application>
  <PresentationFormat>On-screen Show (4:3)</PresentationFormat>
  <Paragraphs>352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Times New Roman</vt:lpstr>
      <vt:lpstr>Office Theme</vt:lpstr>
      <vt:lpstr>אינדקסים וגיבוב</vt:lpstr>
      <vt:lpstr>אינדקסים</vt:lpstr>
      <vt:lpstr>PowerPoint Presentation</vt:lpstr>
      <vt:lpstr>PowerPoint Presentation</vt:lpstr>
      <vt:lpstr>PowerPoint Presentation</vt:lpstr>
      <vt:lpstr>PowerPoint Presentation</vt:lpstr>
      <vt:lpstr>אינדקס גיבוב</vt:lpstr>
      <vt:lpstr>פונקצית גיבוב</vt:lpstr>
      <vt:lpstr>פונקצית גיבוב</vt:lpstr>
      <vt:lpstr>אינדקס גיבוב</vt:lpstr>
      <vt:lpstr>PowerPoint Presentation</vt:lpstr>
      <vt:lpstr>PowerPoint Presentation</vt:lpstr>
      <vt:lpstr>PowerPoint Presentation</vt:lpstr>
      <vt:lpstr>PowerPoint Presentation</vt:lpstr>
      <vt:lpstr>גיבוב</vt:lpstr>
      <vt:lpstr>גיבוב סטטי</vt:lpstr>
      <vt:lpstr>PowerPoint Presentation</vt:lpstr>
      <vt:lpstr>סלי גלישה</vt:lpstr>
      <vt:lpstr>גיבוב סטטי</vt:lpstr>
      <vt:lpstr>גיבוב דינמי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אינדקסים וגיבוב</dc:title>
  <dc:creator>Shay</dc:creator>
  <cp:lastModifiedBy>shay tavor</cp:lastModifiedBy>
  <cp:revision>22</cp:revision>
  <dcterms:created xsi:type="dcterms:W3CDTF">2006-08-16T00:00:00Z</dcterms:created>
  <dcterms:modified xsi:type="dcterms:W3CDTF">2020-09-07T12:26:07Z</dcterms:modified>
</cp:coreProperties>
</file>