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4"/>
  </p:normalViewPr>
  <p:slideViewPr>
    <p:cSldViewPr>
      <p:cViewPr varScale="1">
        <p:scale>
          <a:sx n="94" d="100"/>
          <a:sy n="94" d="100"/>
        </p:scale>
        <p:origin x="16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89172C7-4D60-4E95-A584-F2B56C963D16}" type="datetimeFigureOut">
              <a:rPr lang="he-IL" smtClean="0"/>
              <a:t>י"ח/אלול/תש"ף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F774002-9F06-409C-88EA-A61A7ED7DE15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24BB-7C98-4F98-930E-BFAAB054A964}" type="datetime1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027F-845B-4A44-989C-6E2845D10C17}" type="datetime1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7CC2-15DF-49E9-94F8-F5238EB8F476}" type="datetime1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5671-8B0E-4DC4-ABC3-D2B7DF2BCA33}" type="datetime1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BCDC-1899-44F3-B242-0265002CD398}" type="datetime1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77C9-2CF0-4CF0-99C8-01815E3E43B9}" type="datetime1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F036-31C5-43A1-88B7-55D5D03A038E}" type="datetime1">
              <a:rPr lang="en-US" smtClean="0"/>
              <a:t>9/7/20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6489-141B-4727-BCC3-4E1286897390}" type="datetime1">
              <a:rPr lang="en-US" smtClean="0"/>
              <a:t>9/7/20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5576-ADD7-426D-AFF2-3BF28218544D}" type="datetime1">
              <a:rPr lang="en-US" smtClean="0"/>
              <a:t>9/7/20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AEFB-75B8-41CC-A0C7-AB98064071A9}" type="datetime1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DE87-CE0E-470D-B61E-517203C65BD7}" type="datetime1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9E0A-DF4B-4783-9272-BA73D25EDAD0}" type="datetime1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http://www.shaytavor.com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he-IL" dirty="0">
                <a:solidFill>
                  <a:srgbClr val="002060"/>
                </a:solidFill>
              </a:rPr>
              <a:t>עצי </a:t>
            </a:r>
            <a:r>
              <a:rPr lang="en-US" dirty="0">
                <a:solidFill>
                  <a:srgbClr val="002060"/>
                </a:solidFill>
              </a:rPr>
              <a:t>B+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שי תבור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>
                <a:solidFill>
                  <a:srgbClr val="002060"/>
                </a:solidFill>
              </a:rPr>
              <a:t>יעילות עץ </a:t>
            </a:r>
            <a:r>
              <a:rPr lang="en-US" dirty="0">
                <a:solidFill>
                  <a:srgbClr val="002060"/>
                </a:solidFill>
              </a:rPr>
              <a:t>B+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האם אינדקס מבוסס על עץ </a:t>
            </a:r>
            <a:r>
              <a:rPr lang="en-US" dirty="0"/>
              <a:t>B+</a:t>
            </a:r>
            <a:r>
              <a:rPr lang="he-IL" dirty="0"/>
              <a:t> הוא יעיל? </a:t>
            </a:r>
          </a:p>
          <a:p>
            <a:pPr algn="r" rtl="1"/>
            <a:r>
              <a:rPr lang="he-IL" dirty="0"/>
              <a:t>נניח שנתון עץ עם פרמטר </a:t>
            </a:r>
            <a:r>
              <a:rPr lang="en-US" dirty="0"/>
              <a:t>d = 100</a:t>
            </a:r>
            <a:r>
              <a:rPr lang="he-IL" dirty="0"/>
              <a:t>, וגובה העץ הוא 3, כלומר שורש, רמה פנימית ורמת עלים.</a:t>
            </a:r>
          </a:p>
          <a:p>
            <a:pPr algn="r" rtl="1"/>
            <a:r>
              <a:rPr lang="he-IL" dirty="0"/>
              <a:t>מה מספר הערכים המקסימלי שאפשר לאנדקס באמצעות העץ הנתון?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00400" y="13716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3505200" y="1676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4114800" y="1676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0" y="14478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...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457200"/>
            <a:ext cx="5334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השורש יכול להכיל לכל היותר 100 מצביעים, שכל אחד מהם מצביע על צומת פנימי.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2590800" y="1981200"/>
            <a:ext cx="6096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4953000" y="2057400"/>
            <a:ext cx="6096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39456" y="2057400"/>
            <a:ext cx="9144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100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419600" y="2286000"/>
            <a:ext cx="838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Left Arrow 15"/>
          <p:cNvSpPr/>
          <p:nvPr/>
        </p:nvSpPr>
        <p:spPr>
          <a:xfrm>
            <a:off x="2971800" y="2286000"/>
            <a:ext cx="7620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Rectangle 16"/>
          <p:cNvSpPr/>
          <p:nvPr/>
        </p:nvSpPr>
        <p:spPr>
          <a:xfrm>
            <a:off x="1066800" y="25908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1371600" y="28956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1981200" y="28956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76400" y="26670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...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76800" y="25908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5181600" y="28956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5791200" y="28956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86400" y="26670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...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53200" y="1752600"/>
            <a:ext cx="236220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כל אחד מהצמתים הפנימיים יכול להכיל 100 מצביעים, שכל אחד מהם מצביע על עלה.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rot="10800000" flipV="1">
            <a:off x="475344" y="3200400"/>
            <a:ext cx="6096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 flipH="1">
            <a:off x="2837544" y="3276600"/>
            <a:ext cx="6096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24000" y="3276600"/>
            <a:ext cx="9144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100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2304144" y="3505200"/>
            <a:ext cx="838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Left Arrow 29"/>
          <p:cNvSpPr/>
          <p:nvPr/>
        </p:nvSpPr>
        <p:spPr>
          <a:xfrm>
            <a:off x="856344" y="3505200"/>
            <a:ext cx="7620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1" name="Straight Arrow Connector 30"/>
          <p:cNvCxnSpPr/>
          <p:nvPr/>
        </p:nvCxnSpPr>
        <p:spPr>
          <a:xfrm rot="10800000" flipV="1">
            <a:off x="4285344" y="3200400"/>
            <a:ext cx="6096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H="1">
            <a:off x="6647544" y="3276600"/>
            <a:ext cx="6096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34000" y="3276600"/>
            <a:ext cx="9144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100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6114144" y="3505200"/>
            <a:ext cx="838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Left Arrow 34"/>
          <p:cNvSpPr/>
          <p:nvPr/>
        </p:nvSpPr>
        <p:spPr>
          <a:xfrm>
            <a:off x="4666344" y="3505200"/>
            <a:ext cx="7620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TextBox 35"/>
          <p:cNvSpPr txBox="1"/>
          <p:nvPr/>
        </p:nvSpPr>
        <p:spPr>
          <a:xfrm>
            <a:off x="685800" y="5715000"/>
            <a:ext cx="7696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וכל אחד מהעלים מכיל 99 ערכים שהם הערכים האמיתיים בקובץ</a:t>
            </a:r>
          </a:p>
        </p:txBody>
      </p:sp>
      <p:sp>
        <p:nvSpPr>
          <p:cNvPr id="37" name="Rectangle 36"/>
          <p:cNvSpPr/>
          <p:nvPr/>
        </p:nvSpPr>
        <p:spPr>
          <a:xfrm>
            <a:off x="0" y="39624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304800" y="4267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914400" y="4267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9600" y="4038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...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057400" y="39624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2362200" y="4267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2971800" y="4267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67000" y="4038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...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191000" y="39624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4495800" y="4267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5105400" y="4267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800600" y="4038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...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324600" y="39624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0" name="Straight Connector 49"/>
          <p:cNvCxnSpPr/>
          <p:nvPr/>
        </p:nvCxnSpPr>
        <p:spPr>
          <a:xfrm rot="5400000">
            <a:off x="6629400" y="4267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7239000" y="4267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34200" y="4038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...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667000" y="4648200"/>
            <a:ext cx="9144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99</a:t>
            </a:r>
          </a:p>
        </p:txBody>
      </p:sp>
      <p:sp>
        <p:nvSpPr>
          <p:cNvPr id="54" name="Right Arrow 53"/>
          <p:cNvSpPr/>
          <p:nvPr/>
        </p:nvSpPr>
        <p:spPr>
          <a:xfrm>
            <a:off x="3447144" y="4876800"/>
            <a:ext cx="515256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Left Arrow 54"/>
          <p:cNvSpPr/>
          <p:nvPr/>
        </p:nvSpPr>
        <p:spPr>
          <a:xfrm>
            <a:off x="2133600" y="4876800"/>
            <a:ext cx="4572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  <p:bldP spid="17" grpId="0" animBg="1"/>
      <p:bldP spid="20" grpId="0"/>
      <p:bldP spid="21" grpId="0" animBg="1"/>
      <p:bldP spid="24" grpId="0"/>
      <p:bldP spid="25" grpId="0"/>
      <p:bldP spid="28" grpId="0"/>
      <p:bldP spid="29" grpId="0" animBg="1"/>
      <p:bldP spid="30" grpId="0" animBg="1"/>
      <p:bldP spid="33" grpId="0"/>
      <p:bldP spid="34" grpId="0" animBg="1"/>
      <p:bldP spid="35" grpId="0" animBg="1"/>
      <p:bldP spid="37" grpId="0" animBg="1"/>
      <p:bldP spid="40" grpId="0"/>
      <p:bldP spid="41" grpId="0" animBg="1"/>
      <p:bldP spid="44" grpId="0"/>
      <p:bldP spid="45" grpId="0" animBg="1"/>
      <p:bldP spid="48" grpId="0"/>
      <p:bldP spid="49" grpId="0" animBg="1"/>
      <p:bldP spid="52" grpId="0"/>
      <p:bldP spid="53" grpId="0"/>
      <p:bldP spid="54" grpId="0" animBg="1"/>
      <p:bldP spid="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r" rtl="1"/>
            <a:r>
              <a:rPr lang="he-IL" dirty="0"/>
              <a:t>אז סך כל הערכים שמאונדקסים ע"י העץ הזה הוא 100 *</a:t>
            </a:r>
            <a:r>
              <a:rPr lang="en-US" dirty="0"/>
              <a:t> </a:t>
            </a:r>
            <a:r>
              <a:rPr lang="he-IL" dirty="0"/>
              <a:t>100 * 99 שהם 990000 ערכים, שזה לא מעט!</a:t>
            </a:r>
          </a:p>
          <a:p>
            <a:pPr algn="r" rtl="1"/>
            <a:r>
              <a:rPr lang="he-IL" dirty="0"/>
              <a:t>שימו לב שאת המספר העצום של הערכים הצלחנו למפות באמצעות עץ מאוד נמוך, ומכאן יעילותו הרבה של העץ.</a:t>
            </a:r>
          </a:p>
          <a:p>
            <a:pPr algn="r" rtl="1"/>
            <a:r>
              <a:rPr lang="he-IL" dirty="0"/>
              <a:t>למעשה, בדר"כ את השורש כולו ניתן לשמור ב-</a:t>
            </a:r>
            <a:r>
              <a:rPr lang="en-US" dirty="0"/>
              <a:t>RAM</a:t>
            </a:r>
            <a:r>
              <a:rPr lang="he-IL" dirty="0"/>
              <a:t>, וכל צומת אחר יושב בדיסק. ככה שככל שהעץ נמוך יותר, כך המרחק מהשורש לקובץ קצר יותר, ולכן גם מספר פעולות הקריאה מהדיסק הוא מינימלי.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בניית עץ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dirty="0"/>
              <a:t>בהוספת ערך חדש – מאתרים את העלה שאליו הערך אמור להיכנס.</a:t>
            </a:r>
          </a:p>
          <a:p>
            <a:pPr algn="r" rtl="1"/>
            <a:r>
              <a:rPr lang="he-IL" dirty="0"/>
              <a:t>אם עדיין יש מקום בצומת העלה, מוסיפים את הערך בצורה ממויינת.</a:t>
            </a:r>
          </a:p>
          <a:p>
            <a:pPr algn="r" rtl="1"/>
            <a:r>
              <a:rPr lang="he-IL" dirty="0"/>
              <a:t>אם אין מקום, מפצלים את העלה לשני עלים, כאשר          הערכים הקטנים נכנסים לעלה השמאלי, ו-         הערכים הגדולים נכנסים לעלה הימני. הערך הקטן ביותר בעלה הימני משוכפל ומועתק גם לרמה שמעל העלים.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400800" y="4038600"/>
          <a:ext cx="9080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419040" imgH="228600" progId="Equation.3">
                  <p:embed/>
                </p:oleObj>
              </mc:Choice>
              <mc:Fallback>
                <p:oleObj name="Equation" r:id="rId3" imgW="41904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038600"/>
                        <a:ext cx="90805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562600" y="4495800"/>
          <a:ext cx="9080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5" imgW="419040" imgH="228600" progId="Equation.3">
                  <p:embed/>
                </p:oleObj>
              </mc:Choice>
              <mc:Fallback>
                <p:oleObj name="Equation" r:id="rId5" imgW="41904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95800"/>
                        <a:ext cx="90805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בניית עץ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נדגים את האלגוריתם ע"י הכנסת סדרת הערכים הבאים (משמאל לימין):</a:t>
            </a:r>
          </a:p>
          <a:p>
            <a:pPr algn="l">
              <a:buNone/>
            </a:pPr>
            <a:r>
              <a:rPr lang="en-US" dirty="0"/>
              <a:t>1, 7, 3, 14, 20, 10, 12, 13, 4, 5</a:t>
            </a:r>
          </a:p>
          <a:p>
            <a:pPr algn="r" rtl="1"/>
            <a:r>
              <a:rPr lang="he-IL" dirty="0"/>
              <a:t>נכניס את הערכים לעץ שהפרמטר </a:t>
            </a:r>
            <a:r>
              <a:rPr lang="en-US" dirty="0"/>
              <a:t>d = 4</a:t>
            </a:r>
            <a:r>
              <a:rPr lang="he-IL" dirty="0"/>
              <a:t> כלומר בכל צומת יכולים להיות בין 1 ל-3 ערכים ובין 2 ל-4 מצביעים.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228600"/>
            <a:ext cx="4953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1, 7, 3, 14, 20, 10, 12, 13, 4, 5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85800"/>
            <a:ext cx="76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90600" y="990600"/>
            <a:ext cx="7696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שלוש הערכים הראשונים נכנסים לשורש בצורה ממויינת.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76600" y="17526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581400" y="2057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4191000" y="2057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52800" y="18288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62400" y="18288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0" y="18288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3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228600"/>
            <a:ext cx="4953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1, 7, 3, 14, 20, 10, 12, 13, 4, 5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447800" y="685800"/>
            <a:ext cx="381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90600" y="990600"/>
            <a:ext cx="7696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הוספת 14 תגרום לפיצול השורש ויצירת שני עלים חדשים.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76600" y="17526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581400" y="2057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4191000" y="2057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52800" y="18288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62400" y="18288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0" y="18288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10200" y="18288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14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4114800" y="251460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Rectangle 19"/>
          <p:cNvSpPr/>
          <p:nvPr/>
        </p:nvSpPr>
        <p:spPr>
          <a:xfrm>
            <a:off x="1371600" y="44196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1676400" y="4724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2286000" y="4724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47800" y="44958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57400" y="44958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105400" y="44196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5410200" y="4724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6019800" y="4724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181600" y="44958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91200" y="44958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14</a:t>
            </a:r>
          </a:p>
        </p:txBody>
      </p:sp>
      <p:sp>
        <p:nvSpPr>
          <p:cNvPr id="32" name="Oval 31"/>
          <p:cNvSpPr/>
          <p:nvPr/>
        </p:nvSpPr>
        <p:spPr>
          <a:xfrm>
            <a:off x="5105400" y="4343400"/>
            <a:ext cx="5334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Rectangle 32"/>
          <p:cNvSpPr/>
          <p:nvPr/>
        </p:nvSpPr>
        <p:spPr>
          <a:xfrm>
            <a:off x="3200400" y="30480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3505200" y="33528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4114800" y="33528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76600" y="31242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7</a:t>
            </a:r>
          </a:p>
        </p:txBody>
      </p:sp>
      <p:cxnSp>
        <p:nvCxnSpPr>
          <p:cNvPr id="40" name="Straight Arrow Connector 39"/>
          <p:cNvCxnSpPr>
            <a:endCxn id="20" idx="0"/>
          </p:cNvCxnSpPr>
          <p:nvPr/>
        </p:nvCxnSpPr>
        <p:spPr>
          <a:xfrm rot="10800000" flipV="1">
            <a:off x="2286000" y="3657600"/>
            <a:ext cx="9144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6" idx="0"/>
          </p:cNvCxnSpPr>
          <p:nvPr/>
        </p:nvCxnSpPr>
        <p:spPr>
          <a:xfrm>
            <a:off x="3810000" y="3657600"/>
            <a:ext cx="22098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19" grpId="0" animBg="1"/>
      <p:bldP spid="20" grpId="0" animBg="1"/>
      <p:bldP spid="23" grpId="0"/>
      <p:bldP spid="24" grpId="0"/>
      <p:bldP spid="26" grpId="0" animBg="1"/>
      <p:bldP spid="29" grpId="0"/>
      <p:bldP spid="30" grpId="0"/>
      <p:bldP spid="32" grpId="0" animBg="1"/>
      <p:bldP spid="33" grpId="0" animBg="1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228600"/>
            <a:ext cx="4953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1, 7, 3, 14, 20, 10, 12, 13, 4, 5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685800"/>
            <a:ext cx="381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90600" y="990600"/>
            <a:ext cx="7696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20 נוסף בעלה הימני.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52600" y="32004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2057400" y="3505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2667000" y="3505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8800" y="3276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38400" y="3276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86400" y="32004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5791200" y="3505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6400800" y="3505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62600" y="3276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72200" y="3276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81400" y="18288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3886200" y="21336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4495800" y="21336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57600" y="19050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7</a:t>
            </a:r>
          </a:p>
        </p:txBody>
      </p:sp>
      <p:cxnSp>
        <p:nvCxnSpPr>
          <p:cNvPr id="40" name="Straight Arrow Connector 39"/>
          <p:cNvCxnSpPr>
            <a:endCxn id="20" idx="0"/>
          </p:cNvCxnSpPr>
          <p:nvPr/>
        </p:nvCxnSpPr>
        <p:spPr>
          <a:xfrm rot="10800000" flipV="1">
            <a:off x="2667000" y="2438400"/>
            <a:ext cx="9144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6" idx="0"/>
          </p:cNvCxnSpPr>
          <p:nvPr/>
        </p:nvCxnSpPr>
        <p:spPr>
          <a:xfrm>
            <a:off x="4191000" y="2438400"/>
            <a:ext cx="22098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81800" y="3276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228600"/>
            <a:ext cx="4953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1, 7, 3, 14, 20, 10, 12, 13, 4, 5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438400" y="685800"/>
            <a:ext cx="381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90600" y="990600"/>
            <a:ext cx="7696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הוספת 10 תגרום לפיצול העלה הימני.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52600" y="32004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2057400" y="3505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2667000" y="3505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8800" y="3276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38400" y="3276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86400" y="32004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5791200" y="3505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6400800" y="3505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62600" y="3276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72200" y="3276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81400" y="18288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3886200" y="21336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4495800" y="21336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57600" y="19050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7</a:t>
            </a:r>
          </a:p>
        </p:txBody>
      </p:sp>
      <p:cxnSp>
        <p:nvCxnSpPr>
          <p:cNvPr id="40" name="Straight Arrow Connector 39"/>
          <p:cNvCxnSpPr>
            <a:endCxn id="20" idx="0"/>
          </p:cNvCxnSpPr>
          <p:nvPr/>
        </p:nvCxnSpPr>
        <p:spPr>
          <a:xfrm rot="10800000" flipV="1">
            <a:off x="2667000" y="2438400"/>
            <a:ext cx="9144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6" idx="0"/>
          </p:cNvCxnSpPr>
          <p:nvPr/>
        </p:nvCxnSpPr>
        <p:spPr>
          <a:xfrm>
            <a:off x="4191000" y="2438400"/>
            <a:ext cx="22098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81800" y="3276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20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20000" y="3276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10</a:t>
            </a:r>
          </a:p>
        </p:txBody>
      </p:sp>
      <p:sp>
        <p:nvSpPr>
          <p:cNvPr id="31" name="Down Arrow 30"/>
          <p:cNvSpPr/>
          <p:nvPr/>
        </p:nvSpPr>
        <p:spPr>
          <a:xfrm>
            <a:off x="6400800" y="3962400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Rectangle 31"/>
          <p:cNvSpPr/>
          <p:nvPr/>
        </p:nvSpPr>
        <p:spPr>
          <a:xfrm>
            <a:off x="4191000" y="48768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4495800" y="51816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5105400" y="51816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267200" y="49530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76800" y="49530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77000" y="48768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6781800" y="51816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7391400" y="51816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553200" y="49530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162800" y="49530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20</a:t>
            </a:r>
          </a:p>
        </p:txBody>
      </p:sp>
      <p:sp>
        <p:nvSpPr>
          <p:cNvPr id="50" name="Oval 49"/>
          <p:cNvSpPr/>
          <p:nvPr/>
        </p:nvSpPr>
        <p:spPr>
          <a:xfrm>
            <a:off x="6553200" y="4876800"/>
            <a:ext cx="5334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5" grpId="0"/>
      <p:bldP spid="31" grpId="0" animBg="1"/>
      <p:bldP spid="32" grpId="0" animBg="1"/>
      <p:bldP spid="41" grpId="0"/>
      <p:bldP spid="43" grpId="0"/>
      <p:bldP spid="45" grpId="0" animBg="1"/>
      <p:bldP spid="48" grpId="0"/>
      <p:bldP spid="49" grpId="0"/>
      <p:bldP spid="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228600"/>
            <a:ext cx="4953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1, 7, 3, 14, 20, 10, 12, 13, 4, 5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0" y="685800"/>
            <a:ext cx="381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90600" y="990600"/>
            <a:ext cx="7696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12 נוסף לעלה האמצעי.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3400" y="32004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838200" y="3505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1447800" y="3505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600" y="3276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19200" y="3276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81400" y="18288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3886200" y="21336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4495800" y="21336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57600" y="19050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7</a:t>
            </a:r>
          </a:p>
        </p:txBody>
      </p:sp>
      <p:cxnSp>
        <p:nvCxnSpPr>
          <p:cNvPr id="40" name="Straight Arrow Connector 39"/>
          <p:cNvCxnSpPr>
            <a:endCxn id="20" idx="0"/>
          </p:cNvCxnSpPr>
          <p:nvPr/>
        </p:nvCxnSpPr>
        <p:spPr>
          <a:xfrm rot="10800000" flipV="1">
            <a:off x="1447800" y="2438400"/>
            <a:ext cx="21336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2" idx="0"/>
          </p:cNvCxnSpPr>
          <p:nvPr/>
        </p:nvCxnSpPr>
        <p:spPr>
          <a:xfrm rot="5400000">
            <a:off x="3543300" y="2552700"/>
            <a:ext cx="7620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743200" y="32004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3048000" y="3505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3657600" y="3505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19400" y="3276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29000" y="3276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029200" y="32004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5334000" y="3505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5943600" y="3505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105400" y="3276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15000" y="3276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20</a:t>
            </a:r>
          </a:p>
        </p:txBody>
      </p:sp>
      <p:cxnSp>
        <p:nvCxnSpPr>
          <p:cNvPr id="54" name="Straight Arrow Connector 53"/>
          <p:cNvCxnSpPr>
            <a:endCxn id="45" idx="0"/>
          </p:cNvCxnSpPr>
          <p:nvPr/>
        </p:nvCxnSpPr>
        <p:spPr>
          <a:xfrm>
            <a:off x="4800600" y="2438400"/>
            <a:ext cx="11430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191000" y="19050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62400" y="3276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>
                <a:solidFill>
                  <a:srgbClr val="002060"/>
                </a:solidFill>
              </a:rPr>
              <a:t>עץ </a:t>
            </a:r>
            <a:r>
              <a:rPr lang="en-US" dirty="0">
                <a:solidFill>
                  <a:srgbClr val="002060"/>
                </a:solidFill>
              </a:rPr>
              <a:t>B+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עץ </a:t>
            </a:r>
            <a:r>
              <a:rPr lang="en-US" dirty="0"/>
              <a:t>B+</a:t>
            </a:r>
            <a:r>
              <a:rPr lang="he-IL" dirty="0"/>
              <a:t> הוא סוג נוסף של אינדקס שבנוי במבנה </a:t>
            </a:r>
            <a:r>
              <a:rPr lang="he-IL" b="1" dirty="0"/>
              <a:t>רב רמות</a:t>
            </a:r>
            <a:r>
              <a:rPr lang="he-IL" dirty="0"/>
              <a:t>. המבנה הוא עץ מאוזן, כלומר, כל הענפים שלו הם באותו אורך. </a:t>
            </a:r>
          </a:p>
          <a:p>
            <a:pPr algn="r" rtl="1"/>
            <a:r>
              <a:rPr lang="he-IL" dirty="0"/>
              <a:t>כמו כן, הענפים קצרים יחסית, כיוון שבכל צומת ניתן לאחסן ערכים רבים.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228600"/>
            <a:ext cx="4953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1, 7, 3, 14, 20, 10, 12, 13, 4, 5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505200" y="685800"/>
            <a:ext cx="381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90600" y="990600"/>
            <a:ext cx="7696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הוספת 13 גורמת לפיצול העלה האמצעי.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3400" y="32004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838200" y="3505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1447800" y="3505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600" y="3276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19200" y="3276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81400" y="18288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3886200" y="21336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4495800" y="21336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57600" y="19050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7</a:t>
            </a:r>
          </a:p>
        </p:txBody>
      </p:sp>
      <p:cxnSp>
        <p:nvCxnSpPr>
          <p:cNvPr id="40" name="Straight Arrow Connector 39"/>
          <p:cNvCxnSpPr>
            <a:endCxn id="20" idx="0"/>
          </p:cNvCxnSpPr>
          <p:nvPr/>
        </p:nvCxnSpPr>
        <p:spPr>
          <a:xfrm rot="10800000" flipV="1">
            <a:off x="1447800" y="2438400"/>
            <a:ext cx="21336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2" idx="0"/>
          </p:cNvCxnSpPr>
          <p:nvPr/>
        </p:nvCxnSpPr>
        <p:spPr>
          <a:xfrm rot="5400000">
            <a:off x="3543300" y="2552700"/>
            <a:ext cx="7620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743200" y="32004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3048000" y="3505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3657600" y="3505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19400" y="3276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29000" y="3276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029200" y="32004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5334000" y="3505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5943600" y="3505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105400" y="3276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15000" y="3276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20</a:t>
            </a:r>
          </a:p>
        </p:txBody>
      </p:sp>
      <p:cxnSp>
        <p:nvCxnSpPr>
          <p:cNvPr id="54" name="Straight Arrow Connector 53"/>
          <p:cNvCxnSpPr>
            <a:endCxn id="45" idx="0"/>
          </p:cNvCxnSpPr>
          <p:nvPr/>
        </p:nvCxnSpPr>
        <p:spPr>
          <a:xfrm>
            <a:off x="4800600" y="2438400"/>
            <a:ext cx="11430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191000" y="19050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62400" y="3276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19600" y="28194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13</a:t>
            </a:r>
          </a:p>
        </p:txBody>
      </p:sp>
      <p:sp>
        <p:nvSpPr>
          <p:cNvPr id="37" name="Down Arrow 36"/>
          <p:cNvSpPr/>
          <p:nvPr/>
        </p:nvSpPr>
        <p:spPr>
          <a:xfrm>
            <a:off x="3657600" y="4038600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Rectangle 43"/>
          <p:cNvSpPr/>
          <p:nvPr/>
        </p:nvSpPr>
        <p:spPr>
          <a:xfrm>
            <a:off x="1600200" y="48006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0" name="Straight Connector 49"/>
          <p:cNvCxnSpPr/>
          <p:nvPr/>
        </p:nvCxnSpPr>
        <p:spPr>
          <a:xfrm rot="5400000">
            <a:off x="1905000" y="5105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2514600" y="5105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676400" y="48768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7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286000" y="48768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038600" y="48006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9" name="Straight Connector 58"/>
          <p:cNvCxnSpPr/>
          <p:nvPr/>
        </p:nvCxnSpPr>
        <p:spPr>
          <a:xfrm rot="5400000">
            <a:off x="4343400" y="5105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4953000" y="5105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114800" y="48768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724400" y="48768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13</a:t>
            </a:r>
          </a:p>
        </p:txBody>
      </p:sp>
      <p:sp>
        <p:nvSpPr>
          <p:cNvPr id="64" name="Oval 63"/>
          <p:cNvSpPr/>
          <p:nvPr/>
        </p:nvSpPr>
        <p:spPr>
          <a:xfrm>
            <a:off x="4038600" y="4800600"/>
            <a:ext cx="6858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1" grpId="0"/>
      <p:bldP spid="37" grpId="0" animBg="1"/>
      <p:bldP spid="44" grpId="0" animBg="1"/>
      <p:bldP spid="52" grpId="0"/>
      <p:bldP spid="53" grpId="0"/>
      <p:bldP spid="58" grpId="0" animBg="1"/>
      <p:bldP spid="61" grpId="0"/>
      <p:bldP spid="62" grpId="0"/>
      <p:bldP spid="6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228600"/>
            <a:ext cx="4953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1, 7, 3, 14, 20, 10, 12, 13, 4, 5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962400" y="685800"/>
            <a:ext cx="381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90600" y="990600"/>
            <a:ext cx="7696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4 נוסף לעלה השמאלי.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3400" y="32004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838200" y="3505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1447800" y="3505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600" y="3276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19200" y="3276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81400" y="18288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3886200" y="21336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4495800" y="21336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57600" y="19050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7</a:t>
            </a:r>
          </a:p>
        </p:txBody>
      </p:sp>
      <p:cxnSp>
        <p:nvCxnSpPr>
          <p:cNvPr id="40" name="Straight Arrow Connector 39"/>
          <p:cNvCxnSpPr>
            <a:endCxn id="20" idx="0"/>
          </p:cNvCxnSpPr>
          <p:nvPr/>
        </p:nvCxnSpPr>
        <p:spPr>
          <a:xfrm rot="10800000" flipV="1">
            <a:off x="1447800" y="2438400"/>
            <a:ext cx="21336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2" idx="0"/>
          </p:cNvCxnSpPr>
          <p:nvPr/>
        </p:nvCxnSpPr>
        <p:spPr>
          <a:xfrm rot="5400000">
            <a:off x="3543300" y="2552700"/>
            <a:ext cx="7620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743200" y="32004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3048000" y="3505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3657600" y="3505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19400" y="3276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29000" y="3276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05600" y="32004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7010400" y="3505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7620000" y="3505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781800" y="3276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91400" y="3276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20</a:t>
            </a:r>
          </a:p>
        </p:txBody>
      </p:sp>
      <p:cxnSp>
        <p:nvCxnSpPr>
          <p:cNvPr id="54" name="Straight Arrow Connector 53"/>
          <p:cNvCxnSpPr>
            <a:endCxn id="45" idx="0"/>
          </p:cNvCxnSpPr>
          <p:nvPr/>
        </p:nvCxnSpPr>
        <p:spPr>
          <a:xfrm>
            <a:off x="5410200" y="2438400"/>
            <a:ext cx="22098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191000" y="19050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876800" y="19050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14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724400" y="32004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5" name="Straight Connector 64"/>
          <p:cNvCxnSpPr/>
          <p:nvPr/>
        </p:nvCxnSpPr>
        <p:spPr>
          <a:xfrm rot="5400000">
            <a:off x="5029200" y="3505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5638800" y="3505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800600" y="3276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410200" y="3276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13</a:t>
            </a:r>
          </a:p>
        </p:txBody>
      </p:sp>
      <p:cxnSp>
        <p:nvCxnSpPr>
          <p:cNvPr id="71" name="Straight Arrow Connector 70"/>
          <p:cNvCxnSpPr>
            <a:endCxn id="63" idx="0"/>
          </p:cNvCxnSpPr>
          <p:nvPr/>
        </p:nvCxnSpPr>
        <p:spPr>
          <a:xfrm>
            <a:off x="4800600" y="2438400"/>
            <a:ext cx="8382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828800" y="3276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228600"/>
            <a:ext cx="4953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1, 7, 3, 14, 20, 10, 12, 13, 4, 5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343400" y="685800"/>
            <a:ext cx="381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90600" y="990600"/>
            <a:ext cx="7696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הוספת 5 גורמת לפיצול העלה השמאלי.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3400" y="32004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838200" y="3505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1447800" y="3505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600" y="3276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19200" y="3276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81400" y="18288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3886200" y="21336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4495800" y="21336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57600" y="19050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7</a:t>
            </a:r>
          </a:p>
        </p:txBody>
      </p:sp>
      <p:cxnSp>
        <p:nvCxnSpPr>
          <p:cNvPr id="40" name="Straight Arrow Connector 39"/>
          <p:cNvCxnSpPr>
            <a:endCxn id="20" idx="0"/>
          </p:cNvCxnSpPr>
          <p:nvPr/>
        </p:nvCxnSpPr>
        <p:spPr>
          <a:xfrm rot="10800000" flipV="1">
            <a:off x="1447800" y="2438400"/>
            <a:ext cx="21336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2" idx="0"/>
          </p:cNvCxnSpPr>
          <p:nvPr/>
        </p:nvCxnSpPr>
        <p:spPr>
          <a:xfrm rot="5400000">
            <a:off x="3543300" y="2552700"/>
            <a:ext cx="7620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743200" y="32004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3048000" y="3505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3657600" y="3505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19400" y="3276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29000" y="3276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05600" y="32004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7010400" y="3505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7620000" y="3505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781800" y="3276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91400" y="3276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20</a:t>
            </a:r>
          </a:p>
        </p:txBody>
      </p:sp>
      <p:cxnSp>
        <p:nvCxnSpPr>
          <p:cNvPr id="54" name="Straight Arrow Connector 53"/>
          <p:cNvCxnSpPr>
            <a:endCxn id="45" idx="0"/>
          </p:cNvCxnSpPr>
          <p:nvPr/>
        </p:nvCxnSpPr>
        <p:spPr>
          <a:xfrm>
            <a:off x="5410200" y="2438400"/>
            <a:ext cx="22098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191000" y="19050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876800" y="19050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14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724400" y="32004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5" name="Straight Connector 64"/>
          <p:cNvCxnSpPr/>
          <p:nvPr/>
        </p:nvCxnSpPr>
        <p:spPr>
          <a:xfrm rot="5400000">
            <a:off x="5029200" y="3505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5638800" y="3505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800600" y="3276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410200" y="3276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13</a:t>
            </a:r>
          </a:p>
        </p:txBody>
      </p:sp>
      <p:cxnSp>
        <p:nvCxnSpPr>
          <p:cNvPr id="71" name="Straight Arrow Connector 70"/>
          <p:cNvCxnSpPr>
            <a:endCxn id="63" idx="0"/>
          </p:cNvCxnSpPr>
          <p:nvPr/>
        </p:nvCxnSpPr>
        <p:spPr>
          <a:xfrm>
            <a:off x="4800600" y="2438400"/>
            <a:ext cx="8382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828800" y="3276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62200" y="2895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5</a:t>
            </a:r>
          </a:p>
        </p:txBody>
      </p:sp>
      <p:sp>
        <p:nvSpPr>
          <p:cNvPr id="50" name="Down Arrow 49"/>
          <p:cNvSpPr/>
          <p:nvPr/>
        </p:nvSpPr>
        <p:spPr>
          <a:xfrm>
            <a:off x="1524000" y="3962400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Rectangle 50"/>
          <p:cNvSpPr/>
          <p:nvPr/>
        </p:nvSpPr>
        <p:spPr>
          <a:xfrm>
            <a:off x="152400" y="48768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2" name="Straight Connector 51"/>
          <p:cNvCxnSpPr/>
          <p:nvPr/>
        </p:nvCxnSpPr>
        <p:spPr>
          <a:xfrm rot="5400000">
            <a:off x="457200" y="51816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1066800" y="51816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28600" y="49530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8200" y="49530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209800" y="48768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1" name="Straight Connector 60"/>
          <p:cNvCxnSpPr/>
          <p:nvPr/>
        </p:nvCxnSpPr>
        <p:spPr>
          <a:xfrm rot="5400000">
            <a:off x="2514600" y="51816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>
            <a:off x="3124200" y="51816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286000" y="49530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895600" y="49530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5</a:t>
            </a:r>
          </a:p>
        </p:txBody>
      </p:sp>
      <p:sp>
        <p:nvSpPr>
          <p:cNvPr id="70" name="Oval 69"/>
          <p:cNvSpPr/>
          <p:nvPr/>
        </p:nvSpPr>
        <p:spPr>
          <a:xfrm>
            <a:off x="2286000" y="49530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4" grpId="0"/>
      <p:bldP spid="50" grpId="0" animBg="1"/>
      <p:bldP spid="51" grpId="0" animBg="1"/>
      <p:bldP spid="56" grpId="0"/>
      <p:bldP spid="58" grpId="0"/>
      <p:bldP spid="60" grpId="0" animBg="1"/>
      <p:bldP spid="64" grpId="0"/>
      <p:bldP spid="69" grpId="0"/>
      <p:bldP spid="7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228600"/>
            <a:ext cx="4953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1, 7, 3, 14, 20, 10, 12, 13, 4, 5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343400" y="685800"/>
            <a:ext cx="381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8600" y="990600"/>
            <a:ext cx="845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אבל 4 אמור להתווסף לשורש, ושם אין מקום, לכן השורש מתפצל.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81400" y="39624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3886200" y="4267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4495800" y="4267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57600" y="4038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7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886200" y="5334000"/>
            <a:ext cx="16764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4191000" y="56388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4800600" y="56388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962400" y="54102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72000" y="54102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543800" y="5334000"/>
            <a:ext cx="16002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7848600" y="56388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8458200" y="56388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620000" y="54102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29600" y="54102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20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91000" y="4038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876800" y="4038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14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715000" y="5334000"/>
            <a:ext cx="16764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5" name="Straight Connector 64"/>
          <p:cNvCxnSpPr/>
          <p:nvPr/>
        </p:nvCxnSpPr>
        <p:spPr>
          <a:xfrm rot="5400000">
            <a:off x="6019800" y="56388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6629400" y="56388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791200" y="54102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400800" y="54102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13</a:t>
            </a:r>
          </a:p>
        </p:txBody>
      </p:sp>
      <p:sp>
        <p:nvSpPr>
          <p:cNvPr id="51" name="Rectangle 50"/>
          <p:cNvSpPr/>
          <p:nvPr/>
        </p:nvSpPr>
        <p:spPr>
          <a:xfrm>
            <a:off x="0" y="53340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2" name="Straight Connector 51"/>
          <p:cNvCxnSpPr/>
          <p:nvPr/>
        </p:nvCxnSpPr>
        <p:spPr>
          <a:xfrm rot="5400000">
            <a:off x="304800" y="56388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914400" y="56388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200" y="54102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85800" y="54102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905000" y="53340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1" name="Straight Connector 60"/>
          <p:cNvCxnSpPr/>
          <p:nvPr/>
        </p:nvCxnSpPr>
        <p:spPr>
          <a:xfrm rot="5400000">
            <a:off x="2209800" y="56388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>
            <a:off x="2819400" y="56388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981200" y="54102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90800" y="54102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743200" y="4038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28600" y="1524000"/>
            <a:ext cx="84582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בפיצול צומת פנימי                 הערכים הקטנים עוברים לצומת השמאלי, ו-                הערכים הגדולים עוברים לצומת הימני. הערך האמצעי עולה לרמה שמעל.</a:t>
            </a:r>
          </a:p>
        </p:txBody>
      </p:sp>
      <p:graphicFrame>
        <p:nvGraphicFramePr>
          <p:cNvPr id="77" name="Object 76"/>
          <p:cNvGraphicFramePr>
            <a:graphicFrameLocks noChangeAspect="1"/>
          </p:cNvGraphicFramePr>
          <p:nvPr/>
        </p:nvGraphicFramePr>
        <p:xfrm>
          <a:off x="5105400" y="1600200"/>
          <a:ext cx="128058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698400" imgH="228600" progId="Equation.3">
                  <p:embed/>
                </p:oleObj>
              </mc:Choice>
              <mc:Fallback>
                <p:oleObj name="Equation" r:id="rId3" imgW="6984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600200"/>
                        <a:ext cx="128058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7"/>
          <p:cNvGraphicFramePr>
            <a:graphicFrameLocks noChangeAspect="1"/>
          </p:cNvGraphicFramePr>
          <p:nvPr/>
        </p:nvGraphicFramePr>
        <p:xfrm>
          <a:off x="6019800" y="1981200"/>
          <a:ext cx="128058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5" imgW="698400" imgH="228600" progId="Equation.3">
                  <p:embed/>
                </p:oleObj>
              </mc:Choice>
              <mc:Fallback>
                <p:oleObj name="Equation" r:id="rId5" imgW="6984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981200"/>
                        <a:ext cx="128058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5" grpId="0"/>
      <p:bldP spid="7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228600"/>
            <a:ext cx="4953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1, 7, 3, 14, 20, 10, 12, 13, 4, 5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343400" y="685800"/>
            <a:ext cx="381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905000" y="38862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2209800" y="41910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2819400" y="41910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81200" y="39624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886200" y="5334000"/>
            <a:ext cx="16764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4191000" y="56388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4800600" y="56388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962400" y="54102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72000" y="54102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543800" y="5334000"/>
            <a:ext cx="16002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7848600" y="56388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8458200" y="56388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620000" y="54102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29600" y="54102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20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715000" y="5334000"/>
            <a:ext cx="16764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5" name="Straight Connector 64"/>
          <p:cNvCxnSpPr/>
          <p:nvPr/>
        </p:nvCxnSpPr>
        <p:spPr>
          <a:xfrm rot="5400000">
            <a:off x="6019800" y="56388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6629400" y="56388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791200" y="54102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400800" y="54102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13</a:t>
            </a:r>
          </a:p>
        </p:txBody>
      </p:sp>
      <p:sp>
        <p:nvSpPr>
          <p:cNvPr id="51" name="Rectangle 50"/>
          <p:cNvSpPr/>
          <p:nvPr/>
        </p:nvSpPr>
        <p:spPr>
          <a:xfrm>
            <a:off x="0" y="53340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2" name="Straight Connector 51"/>
          <p:cNvCxnSpPr/>
          <p:nvPr/>
        </p:nvCxnSpPr>
        <p:spPr>
          <a:xfrm rot="5400000">
            <a:off x="304800" y="56388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914400" y="56388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200" y="54102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85800" y="54102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905000" y="53340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1" name="Straight Connector 60"/>
          <p:cNvCxnSpPr/>
          <p:nvPr/>
        </p:nvCxnSpPr>
        <p:spPr>
          <a:xfrm rot="5400000">
            <a:off x="2209800" y="56388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>
            <a:off x="2819400" y="56388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981200" y="54102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90800" y="54102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486400" y="3857172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4" name="Straight Connector 43"/>
          <p:cNvCxnSpPr/>
          <p:nvPr/>
        </p:nvCxnSpPr>
        <p:spPr>
          <a:xfrm rot="5400000">
            <a:off x="5791200" y="4161972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6400800" y="4161972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562600" y="3933372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96000" y="3933372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14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733800" y="27432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2" name="Straight Connector 71"/>
          <p:cNvCxnSpPr/>
          <p:nvPr/>
        </p:nvCxnSpPr>
        <p:spPr>
          <a:xfrm rot="5400000">
            <a:off x="4038600" y="30480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>
            <a:off x="4648200" y="30480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810000" y="28194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7</a:t>
            </a:r>
          </a:p>
        </p:txBody>
      </p:sp>
      <p:cxnSp>
        <p:nvCxnSpPr>
          <p:cNvPr id="81" name="Straight Arrow Connector 80"/>
          <p:cNvCxnSpPr>
            <a:endCxn id="51" idx="0"/>
          </p:cNvCxnSpPr>
          <p:nvPr/>
        </p:nvCxnSpPr>
        <p:spPr>
          <a:xfrm rot="10800000" flipV="1">
            <a:off x="914400" y="4495800"/>
            <a:ext cx="9906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60" idx="0"/>
          </p:cNvCxnSpPr>
          <p:nvPr/>
        </p:nvCxnSpPr>
        <p:spPr>
          <a:xfrm rot="16200000" flipH="1">
            <a:off x="2247900" y="4762500"/>
            <a:ext cx="8382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32" idx="0"/>
          </p:cNvCxnSpPr>
          <p:nvPr/>
        </p:nvCxnSpPr>
        <p:spPr>
          <a:xfrm rot="5400000">
            <a:off x="4648200" y="4495800"/>
            <a:ext cx="9144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63" idx="0"/>
          </p:cNvCxnSpPr>
          <p:nvPr/>
        </p:nvCxnSpPr>
        <p:spPr>
          <a:xfrm rot="16200000" flipH="1">
            <a:off x="5867400" y="4648200"/>
            <a:ext cx="9144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45" idx="0"/>
          </p:cNvCxnSpPr>
          <p:nvPr/>
        </p:nvCxnSpPr>
        <p:spPr>
          <a:xfrm>
            <a:off x="6705600" y="4495800"/>
            <a:ext cx="16383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33" idx="0"/>
          </p:cNvCxnSpPr>
          <p:nvPr/>
        </p:nvCxnSpPr>
        <p:spPr>
          <a:xfrm rot="10800000" flipV="1">
            <a:off x="2819400" y="3352800"/>
            <a:ext cx="9144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42" idx="0"/>
          </p:cNvCxnSpPr>
          <p:nvPr/>
        </p:nvCxnSpPr>
        <p:spPr>
          <a:xfrm>
            <a:off x="4267200" y="3352800"/>
            <a:ext cx="2133600" cy="5043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0"/>
            <a:ext cx="86106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מה כמות הערכים המינימלית הדרושה כדי שצומת פנימי כלשהו יפוצל?</a:t>
            </a:r>
            <a:endParaRPr lang="en-US" sz="2800" dirty="0"/>
          </a:p>
        </p:txBody>
      </p:sp>
      <p:sp>
        <p:nvSpPr>
          <p:cNvPr id="33" name="Rectangle 32"/>
          <p:cNvSpPr/>
          <p:nvPr/>
        </p:nvSpPr>
        <p:spPr>
          <a:xfrm>
            <a:off x="1905000" y="38862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2209800" y="41910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2819400" y="41910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81200" y="39624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886200" y="5334000"/>
            <a:ext cx="16764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4191000" y="56388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4800600" y="56388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962400" y="54102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72000" y="54102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543800" y="5334000"/>
            <a:ext cx="16002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7848600" y="56388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8458200" y="56388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620000" y="54102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29600" y="54102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20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715000" y="5334000"/>
            <a:ext cx="16764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5" name="Straight Connector 64"/>
          <p:cNvCxnSpPr/>
          <p:nvPr/>
        </p:nvCxnSpPr>
        <p:spPr>
          <a:xfrm rot="5400000">
            <a:off x="6019800" y="56388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6629400" y="56388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791200" y="54102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400800" y="54102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13</a:t>
            </a:r>
          </a:p>
        </p:txBody>
      </p:sp>
      <p:sp>
        <p:nvSpPr>
          <p:cNvPr id="51" name="Rectangle 50"/>
          <p:cNvSpPr/>
          <p:nvPr/>
        </p:nvSpPr>
        <p:spPr>
          <a:xfrm>
            <a:off x="0" y="53340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2" name="Straight Connector 51"/>
          <p:cNvCxnSpPr/>
          <p:nvPr/>
        </p:nvCxnSpPr>
        <p:spPr>
          <a:xfrm rot="5400000">
            <a:off x="304800" y="56388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914400" y="56388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200" y="54102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85800" y="54102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905000" y="53340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1" name="Straight Connector 60"/>
          <p:cNvCxnSpPr/>
          <p:nvPr/>
        </p:nvCxnSpPr>
        <p:spPr>
          <a:xfrm rot="5400000">
            <a:off x="2209800" y="56388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>
            <a:off x="2819400" y="56388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981200" y="54102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90800" y="54102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486400" y="3857172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4" name="Straight Connector 43"/>
          <p:cNvCxnSpPr/>
          <p:nvPr/>
        </p:nvCxnSpPr>
        <p:spPr>
          <a:xfrm rot="5400000">
            <a:off x="5791200" y="4161972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6400800" y="4161972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562600" y="3933372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96000" y="3933372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14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733800" y="27432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2" name="Straight Connector 71"/>
          <p:cNvCxnSpPr/>
          <p:nvPr/>
        </p:nvCxnSpPr>
        <p:spPr>
          <a:xfrm rot="5400000">
            <a:off x="4038600" y="30480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>
            <a:off x="4648200" y="30480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810000" y="28194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7</a:t>
            </a:r>
          </a:p>
        </p:txBody>
      </p:sp>
      <p:cxnSp>
        <p:nvCxnSpPr>
          <p:cNvPr id="81" name="Straight Arrow Connector 80"/>
          <p:cNvCxnSpPr>
            <a:endCxn id="51" idx="0"/>
          </p:cNvCxnSpPr>
          <p:nvPr/>
        </p:nvCxnSpPr>
        <p:spPr>
          <a:xfrm rot="10800000" flipV="1">
            <a:off x="914400" y="4495800"/>
            <a:ext cx="9906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60" idx="0"/>
          </p:cNvCxnSpPr>
          <p:nvPr/>
        </p:nvCxnSpPr>
        <p:spPr>
          <a:xfrm rot="16200000" flipH="1">
            <a:off x="2247900" y="4762500"/>
            <a:ext cx="8382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32" idx="0"/>
          </p:cNvCxnSpPr>
          <p:nvPr/>
        </p:nvCxnSpPr>
        <p:spPr>
          <a:xfrm rot="5400000">
            <a:off x="4648200" y="4495800"/>
            <a:ext cx="9144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63" idx="0"/>
          </p:cNvCxnSpPr>
          <p:nvPr/>
        </p:nvCxnSpPr>
        <p:spPr>
          <a:xfrm rot="16200000" flipH="1">
            <a:off x="5867400" y="4648200"/>
            <a:ext cx="9144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45" idx="0"/>
          </p:cNvCxnSpPr>
          <p:nvPr/>
        </p:nvCxnSpPr>
        <p:spPr>
          <a:xfrm>
            <a:off x="6705600" y="4495800"/>
            <a:ext cx="16383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33" idx="0"/>
          </p:cNvCxnSpPr>
          <p:nvPr/>
        </p:nvCxnSpPr>
        <p:spPr>
          <a:xfrm rot="10800000" flipV="1">
            <a:off x="2819400" y="3352800"/>
            <a:ext cx="9144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42" idx="0"/>
          </p:cNvCxnSpPr>
          <p:nvPr/>
        </p:nvCxnSpPr>
        <p:spPr>
          <a:xfrm>
            <a:off x="4267200" y="3352800"/>
            <a:ext cx="2133600" cy="5043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04800" y="914400"/>
            <a:ext cx="8610600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ארבעה ערכים. למשל, נוסיף את 21 ו-22 שיגרמו לפיצול העלה הימני ולהוספת ערך לצומת הפנימי הימני. כעת נוסיף את 23 ו-24 שיגרמו לפיצול נוסף של העלה הימני, להוספת ערך לצומת הפנימי ולפיצולו.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>
                <a:solidFill>
                  <a:srgbClr val="002060"/>
                </a:solidFill>
              </a:rPr>
              <a:t>איך קובעים את הפרמטר </a:t>
            </a:r>
            <a:r>
              <a:rPr lang="en-US" dirty="0">
                <a:solidFill>
                  <a:srgbClr val="002060"/>
                </a:solidFill>
              </a:rPr>
              <a:t>d</a:t>
            </a:r>
            <a:r>
              <a:rPr lang="he-IL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כמו שראינו, גודל הפרמטר </a:t>
            </a:r>
            <a:r>
              <a:rPr lang="en-US" dirty="0"/>
              <a:t>d</a:t>
            </a:r>
            <a:r>
              <a:rPr lang="he-IL" dirty="0"/>
              <a:t> קובע את גובה העץ, מה שקובע את יעילות האינדקס. איך נקבע הפרמטר </a:t>
            </a:r>
            <a:r>
              <a:rPr lang="en-US" dirty="0"/>
              <a:t>d</a:t>
            </a:r>
            <a:r>
              <a:rPr lang="he-IL" dirty="0"/>
              <a:t>?</a:t>
            </a:r>
          </a:p>
          <a:p>
            <a:pPr algn="r" rtl="1"/>
            <a:r>
              <a:rPr lang="he-IL" dirty="0"/>
              <a:t>בדר"כ אנו מעוניינים שגודל צומת יתאים לגודל בלוק שלם, כך שניתן יהיה לשלוף בקריאה אחת מהדיסק צומת שלם.</a:t>
            </a:r>
          </a:p>
          <a:p>
            <a:pPr algn="r" rtl="1"/>
            <a:r>
              <a:rPr lang="he-IL" dirty="0"/>
              <a:t>אנחנו יודעים שבכל צומת יכולים להיות לכל היותר </a:t>
            </a:r>
            <a:r>
              <a:rPr lang="en-US" dirty="0"/>
              <a:t>d</a:t>
            </a:r>
            <a:r>
              <a:rPr lang="he-IL" dirty="0"/>
              <a:t> מצביעים ו </a:t>
            </a:r>
            <a:r>
              <a:rPr lang="en-US" dirty="0"/>
              <a:t>d-1</a:t>
            </a:r>
            <a:r>
              <a:rPr lang="he-IL" dirty="0"/>
              <a:t> ערכים.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>
                <a:solidFill>
                  <a:srgbClr val="002060"/>
                </a:solidFill>
              </a:rPr>
              <a:t>איך קובעים את הפרמטר </a:t>
            </a:r>
            <a:r>
              <a:rPr lang="en-US" dirty="0">
                <a:solidFill>
                  <a:srgbClr val="002060"/>
                </a:solidFill>
              </a:rPr>
              <a:t>d</a:t>
            </a:r>
            <a:r>
              <a:rPr lang="he-IL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נניח שגודל מצביע בבתים הוא </a:t>
            </a:r>
            <a:r>
              <a:rPr lang="en-US" dirty="0"/>
              <a:t>p</a:t>
            </a:r>
            <a:r>
              <a:rPr lang="he-IL" dirty="0"/>
              <a:t> וגודל ערך בבתים הוא </a:t>
            </a:r>
            <a:r>
              <a:rPr lang="en-US" dirty="0"/>
              <a:t>v</a:t>
            </a:r>
            <a:r>
              <a:rPr lang="he-IL" dirty="0"/>
              <a:t>, וגודל בלוק הוא </a:t>
            </a:r>
            <a:r>
              <a:rPr lang="en-US" dirty="0"/>
              <a:t>B</a:t>
            </a:r>
            <a:r>
              <a:rPr lang="he-IL" dirty="0"/>
              <a:t>. לכן, גודל הפרמטר </a:t>
            </a:r>
            <a:r>
              <a:rPr lang="en-US" dirty="0"/>
              <a:t>d</a:t>
            </a:r>
            <a:r>
              <a:rPr lang="he-IL" dirty="0"/>
              <a:t> הוא:</a:t>
            </a:r>
          </a:p>
          <a:p>
            <a:pPr algn="r" rtl="1">
              <a:buNone/>
            </a:pP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048000" y="3327400"/>
          <a:ext cx="3810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3" imgW="1218960" imgH="203040" progId="Equation.3">
                  <p:embed/>
                </p:oleObj>
              </mc:Choice>
              <mc:Fallback>
                <p:oleObj name="Equation" r:id="rId3" imgW="121896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327400"/>
                        <a:ext cx="38100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>
                <a:solidFill>
                  <a:srgbClr val="002060"/>
                </a:solidFill>
              </a:rPr>
              <a:t>איך קובעים את הפרמטר </a:t>
            </a:r>
            <a:r>
              <a:rPr lang="en-US" dirty="0">
                <a:solidFill>
                  <a:srgbClr val="002060"/>
                </a:solidFill>
              </a:rPr>
              <a:t>d</a:t>
            </a:r>
            <a:r>
              <a:rPr lang="he-IL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לדוגמא, נניח שנתונים הפרטים הבאים:</a:t>
            </a:r>
          </a:p>
          <a:p>
            <a:pPr algn="l">
              <a:buNone/>
            </a:pPr>
            <a:r>
              <a:rPr lang="en-US" dirty="0"/>
              <a:t>B = 4096</a:t>
            </a:r>
          </a:p>
          <a:p>
            <a:pPr algn="l">
              <a:buNone/>
            </a:pPr>
            <a:r>
              <a:rPr lang="en-US" dirty="0"/>
              <a:t>p = 8</a:t>
            </a:r>
          </a:p>
          <a:p>
            <a:pPr algn="l">
              <a:buNone/>
            </a:pPr>
            <a:r>
              <a:rPr lang="en-US" dirty="0"/>
              <a:t>v = 14</a:t>
            </a:r>
          </a:p>
          <a:p>
            <a:pPr algn="r" rtl="1">
              <a:buNone/>
            </a:pPr>
            <a:r>
              <a:rPr lang="he-IL" dirty="0"/>
              <a:t>מה גודל </a:t>
            </a:r>
            <a:r>
              <a:rPr lang="en-US" dirty="0"/>
              <a:t>d</a:t>
            </a:r>
            <a:r>
              <a:rPr lang="he-IL" dirty="0"/>
              <a:t> המתאים לעץ?</a:t>
            </a:r>
          </a:p>
          <a:p>
            <a:pPr algn="r" rtl="1">
              <a:buNone/>
            </a:pP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4724400"/>
          <a:ext cx="4564062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3" imgW="1460160" imgH="406080" progId="Equation.3">
                  <p:embed/>
                </p:oleObj>
              </mc:Choice>
              <mc:Fallback>
                <p:oleObj name="Equation" r:id="rId3" imgW="1460160" imgH="4060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24400"/>
                        <a:ext cx="4564062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algn="r" rtl="1"/>
            <a:r>
              <a:rPr lang="he-IL" dirty="0"/>
              <a:t>נתונה טבלה עם 50000 שורות ואנו בונים אינדקס </a:t>
            </a:r>
            <a:r>
              <a:rPr lang="en-US" dirty="0"/>
              <a:t>B+</a:t>
            </a:r>
            <a:r>
              <a:rPr lang="he-IL" dirty="0"/>
              <a:t> על שדה המפתח, כאשר </a:t>
            </a:r>
            <a:r>
              <a:rPr lang="en-US" dirty="0"/>
              <a:t>d = 200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כמה עלים יהיו בעץ לכל הפחות וכמה לכל היותר?</a:t>
            </a:r>
          </a:p>
          <a:p>
            <a:pPr algn="r" rtl="1"/>
            <a:r>
              <a:rPr lang="he-IL" dirty="0"/>
              <a:t>נחשב את מספר העלים המינימלי – מצב כזה יתקבל כאשר כל עלה יכיל את מספר הערכים המקסימלי שהוא יכול להכיל. </a:t>
            </a:r>
          </a:p>
          <a:p>
            <a:pPr algn="r" rtl="1"/>
            <a:r>
              <a:rPr lang="he-IL" dirty="0"/>
              <a:t>כל עלה יכול להכיל 199 ערכים.</a:t>
            </a:r>
          </a:p>
          <a:p>
            <a:pPr algn="r" rtl="1"/>
            <a:r>
              <a:rPr lang="he-IL" dirty="0"/>
              <a:t>יש סה"כ 50000 ערכים אותם יש לפזר בין העלים, ככה שמספר העלים יהיה 252.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מבנה צומת בעץ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pPr algn="r" rtl="1"/>
            <a:r>
              <a:rPr lang="he-IL" dirty="0"/>
              <a:t>מבנה צומת בעצץ </a:t>
            </a:r>
            <a:r>
              <a:rPr lang="en-US" dirty="0"/>
              <a:t>B+</a:t>
            </a:r>
            <a:r>
              <a:rPr lang="he-IL" dirty="0"/>
              <a:t> נראה כך: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0" y="2895600"/>
            <a:ext cx="54864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1524000" y="3200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2057400" y="3200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362200" y="3200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895600" y="3200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4038600" y="3200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3200400" y="3200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3733800" y="3200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5791200" y="3200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6400800" y="3200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47800" y="2971800"/>
            <a:ext cx="60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P1</a:t>
            </a:r>
            <a:endParaRPr lang="he-IL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828800" y="2971800"/>
            <a:ext cx="60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V1</a:t>
            </a:r>
            <a:endParaRPr lang="he-IL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667000" y="2971800"/>
            <a:ext cx="60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V2</a:t>
            </a:r>
            <a:endParaRPr lang="he-IL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6629400" y="2971800"/>
            <a:ext cx="60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err="1"/>
              <a:t>Pk</a:t>
            </a:r>
            <a:endParaRPr lang="he-IL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5638800" y="2971800"/>
            <a:ext cx="685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Pk-1</a:t>
            </a:r>
            <a:endParaRPr lang="he-IL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3962400" y="2971800"/>
            <a:ext cx="60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P4</a:t>
            </a:r>
            <a:endParaRPr lang="he-IL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124200" y="29718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P3</a:t>
            </a:r>
            <a:endParaRPr lang="he-IL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0" y="2971800"/>
            <a:ext cx="60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P2</a:t>
            </a:r>
            <a:endParaRPr lang="he-IL" sz="2400" dirty="0"/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5486400" y="3200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05200" y="2971800"/>
            <a:ext cx="60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V3</a:t>
            </a:r>
            <a:endParaRPr lang="he-IL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6096000" y="2971800"/>
            <a:ext cx="762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Vk-1</a:t>
            </a:r>
            <a:endParaRPr lang="he-IL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85800" y="4038600"/>
            <a:ext cx="7696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כאשר </a:t>
            </a:r>
            <a:r>
              <a:rPr lang="en-US" sz="2800" dirty="0"/>
              <a:t>Pi</a:t>
            </a:r>
            <a:r>
              <a:rPr lang="he-IL" sz="2800" dirty="0"/>
              <a:t> הם מצביעים, ו-</a:t>
            </a:r>
            <a:r>
              <a:rPr lang="en-US" sz="2800" dirty="0"/>
              <a:t>Vi</a:t>
            </a:r>
            <a:r>
              <a:rPr lang="he-IL" sz="2800" dirty="0"/>
              <a:t> הם שדות חיפוש באינדקס.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algn="r" rtl="1"/>
            <a:r>
              <a:rPr lang="he-IL" dirty="0"/>
              <a:t>נחשב את מספר העלים המקסימלי – מצב כזה יתקבל כאשר כל עלה יכיל את מספר הערכים המינימלי שהוא יכול להכיל. </a:t>
            </a:r>
          </a:p>
          <a:p>
            <a:pPr algn="r" rtl="1"/>
            <a:r>
              <a:rPr lang="he-IL" dirty="0"/>
              <a:t>כל עלה יכול להכיל 99 ערכים.</a:t>
            </a:r>
          </a:p>
          <a:p>
            <a:pPr algn="r" rtl="1"/>
            <a:r>
              <a:rPr lang="he-IL" dirty="0"/>
              <a:t>יש סה"כ 50000 ערכים אותם יש לפזר בין העלים, ככה שמספר העלים יהיה 506.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r" rtl="1"/>
            <a:r>
              <a:rPr lang="he-IL" dirty="0"/>
              <a:t>מה יהיה גובה העץ לכל היותר?</a:t>
            </a:r>
          </a:p>
          <a:p>
            <a:pPr algn="r" rtl="1"/>
            <a:r>
              <a:rPr lang="he-IL" dirty="0"/>
              <a:t>ניקח את מספר העלים המקסימלי – 506. </a:t>
            </a:r>
          </a:p>
          <a:p>
            <a:pPr algn="r" rtl="1"/>
            <a:r>
              <a:rPr lang="he-IL" dirty="0"/>
              <a:t>אנחנו צריכים 506 מצביעים ברמת הביניים שיצביעו לעלים.</a:t>
            </a:r>
          </a:p>
          <a:p>
            <a:pPr algn="r" rtl="1"/>
            <a:r>
              <a:rPr lang="he-IL" dirty="0"/>
              <a:t>כל צומת ברמת הביניים יכול להצביע ל-200 עלים. לכן נצטרך שלושה צמתים ברמת הביניים כדי להצביע לכל העלים.</a:t>
            </a:r>
          </a:p>
          <a:p>
            <a:pPr algn="r" rtl="1"/>
            <a:r>
              <a:rPr lang="he-IL" dirty="0"/>
              <a:t>לכן נצטרך גם רמה נוספת (שורש)</a:t>
            </a:r>
            <a:r>
              <a:rPr lang="en-US" dirty="0"/>
              <a:t> </a:t>
            </a:r>
            <a:r>
              <a:rPr lang="he-IL" dirty="0"/>
              <a:t>כדי שתצביע לשלוש הצמתים ברמת הביניים, ולכן סה"כ גובה העץ יהיה 3.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חוקיות המצביעים והערכים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מספר המצביעים בצומת תמיד גדול באחד ממספר הערכים בצומת.</a:t>
            </a:r>
          </a:p>
          <a:p>
            <a:pPr algn="r" rtl="1"/>
            <a:r>
              <a:rPr lang="he-IL" dirty="0"/>
              <a:t>לכל עץ </a:t>
            </a:r>
            <a:r>
              <a:rPr lang="en-US" dirty="0"/>
              <a:t>B+</a:t>
            </a:r>
            <a:r>
              <a:rPr lang="he-IL" dirty="0"/>
              <a:t> ישנו פרמטר </a:t>
            </a:r>
            <a:r>
              <a:rPr lang="en-US" dirty="0"/>
              <a:t>d</a:t>
            </a:r>
            <a:r>
              <a:rPr lang="he-IL" dirty="0"/>
              <a:t>. מספר המצביעים בכל צומת יהיה בין           לבין </a:t>
            </a:r>
            <a:r>
              <a:rPr lang="en-US" dirty="0"/>
              <a:t>d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בהתאם לכך, מספר הערכים המקסימלי הוא </a:t>
            </a:r>
            <a:r>
              <a:rPr lang="en-US" dirty="0"/>
              <a:t>d-1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בשורש מותר שיהיו פחות מ-         מצביעים.</a:t>
            </a:r>
          </a:p>
          <a:p>
            <a:pPr algn="r" rtl="1"/>
            <a:r>
              <a:rPr lang="he-IL" dirty="0"/>
              <a:t>הערכים </a:t>
            </a:r>
            <a:r>
              <a:rPr lang="en-US" dirty="0"/>
              <a:t>V1…Vk-1</a:t>
            </a:r>
            <a:r>
              <a:rPr lang="he-IL" dirty="0"/>
              <a:t> בכל צומת ממויינים בסדר עולה משמאל לימין.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029200" y="3200400"/>
          <a:ext cx="971550" cy="529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419040" imgH="228600" progId="Equation.3">
                  <p:embed/>
                </p:oleObj>
              </mc:Choice>
              <mc:Fallback>
                <p:oleObj name="Equation" r:id="rId3" imgW="41904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200400"/>
                        <a:ext cx="971550" cy="5299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2895600" y="4343400"/>
          <a:ext cx="9715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419040" imgH="228600" progId="Equation.3">
                  <p:embed/>
                </p:oleObj>
              </mc:Choice>
              <mc:Fallback>
                <p:oleObj name="Equation" r:id="rId5" imgW="41904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343400"/>
                        <a:ext cx="97155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צמתי עלים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הצמתים האחרונים בעץ נקראים עלים. בצמתים אלו המצביעים מצביעים אל הנתונים האמיתיים.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כלומר, </a:t>
            </a:r>
            <a:r>
              <a:rPr lang="en-US" dirty="0"/>
              <a:t>P1</a:t>
            </a:r>
            <a:r>
              <a:rPr lang="he-IL" dirty="0"/>
              <a:t> מצביע לרשומה בקובץ המכילה את הערך </a:t>
            </a:r>
            <a:r>
              <a:rPr lang="en-US" dirty="0"/>
              <a:t>V1</a:t>
            </a:r>
            <a:r>
              <a:rPr lang="he-IL" dirty="0"/>
              <a:t>, </a:t>
            </a:r>
            <a:r>
              <a:rPr lang="en-US" dirty="0"/>
              <a:t>P2</a:t>
            </a:r>
            <a:r>
              <a:rPr lang="he-IL" dirty="0"/>
              <a:t> מצביע לרשומה המכילה את </a:t>
            </a:r>
            <a:r>
              <a:rPr lang="en-US" dirty="0"/>
              <a:t>V2</a:t>
            </a:r>
            <a:r>
              <a:rPr lang="he-IL" dirty="0"/>
              <a:t> וכן הלאה. </a:t>
            </a:r>
            <a:r>
              <a:rPr lang="en-US" dirty="0" err="1"/>
              <a:t>Pk</a:t>
            </a:r>
            <a:r>
              <a:rPr lang="he-IL" dirty="0"/>
              <a:t> מצביע לצומת העלה הבא מימין.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0" y="2895600"/>
            <a:ext cx="54864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1524000" y="3200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057400" y="3200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2362200" y="3200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895600" y="3200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4038600" y="3200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3200400" y="3200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3733800" y="3200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5791200" y="3200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6400800" y="3200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47800" y="2971800"/>
            <a:ext cx="60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P1</a:t>
            </a:r>
            <a:endParaRPr lang="he-IL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828800" y="2971800"/>
            <a:ext cx="60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V1</a:t>
            </a:r>
            <a:endParaRPr lang="he-IL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667000" y="2971800"/>
            <a:ext cx="60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V2</a:t>
            </a:r>
            <a:endParaRPr lang="he-IL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629400" y="2971800"/>
            <a:ext cx="60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err="1"/>
              <a:t>Pk</a:t>
            </a:r>
            <a:endParaRPr lang="he-IL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5638800" y="2971800"/>
            <a:ext cx="685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Pk-1</a:t>
            </a:r>
            <a:endParaRPr lang="he-IL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3962400" y="2971800"/>
            <a:ext cx="60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P4</a:t>
            </a:r>
            <a:endParaRPr lang="he-IL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124200" y="29718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P3</a:t>
            </a:r>
            <a:endParaRPr lang="he-IL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0" y="2971800"/>
            <a:ext cx="60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P2</a:t>
            </a:r>
            <a:endParaRPr lang="he-IL" sz="2400" dirty="0"/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5486400" y="3200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05200" y="2971800"/>
            <a:ext cx="60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V3</a:t>
            </a:r>
            <a:endParaRPr lang="he-IL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0" y="2971800"/>
            <a:ext cx="762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Vk-1</a:t>
            </a:r>
            <a:endParaRPr lang="he-IL" sz="2400" dirty="0"/>
          </a:p>
        </p:txBody>
      </p:sp>
      <p:cxnSp>
        <p:nvCxnSpPr>
          <p:cNvPr id="28" name="Straight Arrow Connector 27"/>
          <p:cNvCxnSpPr/>
          <p:nvPr/>
        </p:nvCxnSpPr>
        <p:spPr>
          <a:xfrm rot="16200000" flipH="1">
            <a:off x="1409700" y="3771901"/>
            <a:ext cx="53340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010400" y="3200400"/>
            <a:ext cx="7620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H="1">
            <a:off x="5676900" y="3771901"/>
            <a:ext cx="53340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6200000" flipH="1">
            <a:off x="3924300" y="3771901"/>
            <a:ext cx="53340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6200000" flipH="1">
            <a:off x="3086100" y="3771901"/>
            <a:ext cx="53340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H="1">
            <a:off x="2247900" y="3771900"/>
            <a:ext cx="53340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צמתים פנימיים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כל שאר הצמתים נקראים צמתים פנימיים, והם משמשים לניווט בעץ.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המצביע שמשמאל לערך </a:t>
            </a:r>
            <a:r>
              <a:rPr lang="en-US" dirty="0"/>
              <a:t>V</a:t>
            </a:r>
            <a:r>
              <a:rPr lang="he-IL" dirty="0"/>
              <a:t> מצביע לתת עץ שכל הערכים בו קטנים מ-</a:t>
            </a:r>
            <a:r>
              <a:rPr lang="en-US" dirty="0"/>
              <a:t>V</a:t>
            </a:r>
            <a:r>
              <a:rPr lang="he-IL" dirty="0"/>
              <a:t>, והמצביע שמימין ל-</a:t>
            </a:r>
            <a:r>
              <a:rPr lang="en-US" dirty="0"/>
              <a:t>V</a:t>
            </a:r>
            <a:r>
              <a:rPr lang="he-IL" dirty="0"/>
              <a:t> מצביע לתת עץ שכל הערכים בו גדולים או שווים ל-</a:t>
            </a:r>
            <a:r>
              <a:rPr lang="en-US" dirty="0"/>
              <a:t>V</a:t>
            </a:r>
            <a:r>
              <a:rPr lang="he-IL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0" y="2743200"/>
            <a:ext cx="54864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1524000" y="30480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057400" y="30480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2362200" y="30480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895600" y="30480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4038600" y="30480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3200400" y="30480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3733800" y="30480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5791200" y="30480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6400800" y="30480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47800" y="2819400"/>
            <a:ext cx="60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P1</a:t>
            </a:r>
            <a:endParaRPr lang="he-IL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828800" y="2819400"/>
            <a:ext cx="60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V1</a:t>
            </a:r>
            <a:endParaRPr lang="he-IL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667000" y="2819400"/>
            <a:ext cx="60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V2</a:t>
            </a:r>
            <a:endParaRPr lang="he-IL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629400" y="2819400"/>
            <a:ext cx="60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err="1"/>
              <a:t>Pk</a:t>
            </a:r>
            <a:endParaRPr lang="he-IL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5638800" y="2819400"/>
            <a:ext cx="685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Pk-1</a:t>
            </a:r>
            <a:endParaRPr lang="he-IL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3962400" y="2819400"/>
            <a:ext cx="60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P4</a:t>
            </a:r>
            <a:endParaRPr lang="he-IL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124200" y="28194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P3</a:t>
            </a:r>
            <a:endParaRPr lang="he-IL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0" y="2819400"/>
            <a:ext cx="60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P2</a:t>
            </a:r>
            <a:endParaRPr lang="he-IL" sz="2400" dirty="0"/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5486400" y="30480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05200" y="2819400"/>
            <a:ext cx="60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V3</a:t>
            </a:r>
            <a:endParaRPr lang="he-IL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0" y="2819400"/>
            <a:ext cx="762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Vk-1</a:t>
            </a:r>
            <a:endParaRPr lang="he-IL" sz="2400" dirty="0"/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1371601" y="3429002"/>
            <a:ext cx="381001" cy="2285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49" idx="0"/>
          </p:cNvCxnSpPr>
          <p:nvPr/>
        </p:nvCxnSpPr>
        <p:spPr>
          <a:xfrm rot="16200000" flipH="1">
            <a:off x="6762750" y="3448050"/>
            <a:ext cx="381000" cy="190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4" idx="0"/>
          </p:cNvCxnSpPr>
          <p:nvPr/>
        </p:nvCxnSpPr>
        <p:spPr>
          <a:xfrm rot="5400000">
            <a:off x="5695954" y="3486147"/>
            <a:ext cx="380999" cy="1143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42" idx="0"/>
          </p:cNvCxnSpPr>
          <p:nvPr/>
        </p:nvCxnSpPr>
        <p:spPr>
          <a:xfrm rot="16200000" flipH="1">
            <a:off x="4019551" y="3524250"/>
            <a:ext cx="380999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40" idx="0"/>
          </p:cNvCxnSpPr>
          <p:nvPr/>
        </p:nvCxnSpPr>
        <p:spPr>
          <a:xfrm rot="5400000">
            <a:off x="3143251" y="3524250"/>
            <a:ext cx="380999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H="1">
            <a:off x="2324100" y="3543300"/>
            <a:ext cx="3810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Isosceles Triangle 36"/>
          <p:cNvSpPr/>
          <p:nvPr/>
        </p:nvSpPr>
        <p:spPr>
          <a:xfrm>
            <a:off x="1066800" y="3733800"/>
            <a:ext cx="838200" cy="685800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L1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9" name="Isosceles Triangle 38"/>
          <p:cNvSpPr/>
          <p:nvPr/>
        </p:nvSpPr>
        <p:spPr>
          <a:xfrm>
            <a:off x="2057400" y="3733800"/>
            <a:ext cx="838200" cy="685800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L2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40" name="Isosceles Triangle 39"/>
          <p:cNvSpPr/>
          <p:nvPr/>
        </p:nvSpPr>
        <p:spPr>
          <a:xfrm>
            <a:off x="2895600" y="3733800"/>
            <a:ext cx="838200" cy="685800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L3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>
            <a:off x="3810000" y="3733800"/>
            <a:ext cx="838200" cy="685800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L4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44" name="Isosceles Triangle 43"/>
          <p:cNvSpPr/>
          <p:nvPr/>
        </p:nvSpPr>
        <p:spPr>
          <a:xfrm>
            <a:off x="5257800" y="3733800"/>
            <a:ext cx="1143000" cy="685800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Lk-1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49" name="Isosceles Triangle 48"/>
          <p:cNvSpPr/>
          <p:nvPr/>
        </p:nvSpPr>
        <p:spPr>
          <a:xfrm>
            <a:off x="6629400" y="3733800"/>
            <a:ext cx="838200" cy="685800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LK</a:t>
            </a:r>
            <a:endParaRPr lang="he-IL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00400" y="13716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3505200" y="1676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4114800" y="1676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76600" y="14478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90600" y="26670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1295400" y="29718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1905000" y="29718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66800" y="27432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14800" y="26670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4419600" y="29718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5029200" y="29718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91000" y="27432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315200" y="43434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7620000" y="4648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8229600" y="4648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91400" y="4419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57800" y="43434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5562600" y="4648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6172200" y="4648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34000" y="4419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905000" y="4343400"/>
            <a:ext cx="16002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2209800" y="4648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2971800" y="4648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81200" y="4419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4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43434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304800" y="4648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914400" y="4648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6200" y="4419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01000" y="4419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20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67400" y="4419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90800" y="4419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24400" y="27432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5800" y="4419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3</a:t>
            </a:r>
          </a:p>
        </p:txBody>
      </p:sp>
      <p:cxnSp>
        <p:nvCxnSpPr>
          <p:cNvPr id="42" name="Straight Arrow Connector 41"/>
          <p:cNvCxnSpPr>
            <a:endCxn id="11" idx="0"/>
          </p:cNvCxnSpPr>
          <p:nvPr/>
        </p:nvCxnSpPr>
        <p:spPr>
          <a:xfrm rot="10800000" flipV="1">
            <a:off x="1905000" y="1981200"/>
            <a:ext cx="12954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5" idx="0"/>
          </p:cNvCxnSpPr>
          <p:nvPr/>
        </p:nvCxnSpPr>
        <p:spPr>
          <a:xfrm>
            <a:off x="3810000" y="1981200"/>
            <a:ext cx="12192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1" idx="0"/>
          </p:cNvCxnSpPr>
          <p:nvPr/>
        </p:nvCxnSpPr>
        <p:spPr>
          <a:xfrm rot="5400000">
            <a:off x="381000" y="3733800"/>
            <a:ext cx="11430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27" idx="0"/>
          </p:cNvCxnSpPr>
          <p:nvPr/>
        </p:nvCxnSpPr>
        <p:spPr>
          <a:xfrm>
            <a:off x="1600200" y="3276600"/>
            <a:ext cx="1104900" cy="1066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8" idx="0"/>
          </p:cNvCxnSpPr>
          <p:nvPr/>
        </p:nvCxnSpPr>
        <p:spPr>
          <a:xfrm rot="16200000" flipH="1">
            <a:off x="3752850" y="3676650"/>
            <a:ext cx="1066800" cy="266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23" idx="0"/>
          </p:cNvCxnSpPr>
          <p:nvPr/>
        </p:nvCxnSpPr>
        <p:spPr>
          <a:xfrm>
            <a:off x="4724400" y="3276600"/>
            <a:ext cx="1447800" cy="1066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19" idx="0"/>
          </p:cNvCxnSpPr>
          <p:nvPr/>
        </p:nvCxnSpPr>
        <p:spPr>
          <a:xfrm>
            <a:off x="5410200" y="3276600"/>
            <a:ext cx="2819400" cy="1066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33400" y="228600"/>
            <a:ext cx="81534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דוגמא לעץ עם פרמטר </a:t>
            </a:r>
            <a:r>
              <a:rPr lang="en-US" sz="2800" dirty="0"/>
              <a:t>d=4</a:t>
            </a:r>
            <a:r>
              <a:rPr lang="he-IL" sz="2800" dirty="0"/>
              <a:t>, כלומר, בכל צומת יכולים להיות בין 1 ל-3 ערכים.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657600" y="4343400"/>
            <a:ext cx="15240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9" name="Straight Connector 58"/>
          <p:cNvCxnSpPr/>
          <p:nvPr/>
        </p:nvCxnSpPr>
        <p:spPr>
          <a:xfrm rot="5400000">
            <a:off x="3962400" y="4648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4572000" y="4648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733800" y="4419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343400" y="4419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33400" y="228600"/>
            <a:ext cx="81534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איתור רשומה בעץ נעשה על סמך העובדה שהצמתים ממויינים, ובעזרת המצביעים. למשל, כדי לאתר את 4: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90600" y="26670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5" name="Straight Connector 54"/>
          <p:cNvCxnSpPr/>
          <p:nvPr/>
        </p:nvCxnSpPr>
        <p:spPr>
          <a:xfrm rot="5400000">
            <a:off x="1295400" y="29718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1905000" y="29718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66800" y="27432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4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114800" y="26670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1" name="Straight Connector 60"/>
          <p:cNvCxnSpPr/>
          <p:nvPr/>
        </p:nvCxnSpPr>
        <p:spPr>
          <a:xfrm rot="5400000">
            <a:off x="4419600" y="29718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>
            <a:off x="5029200" y="29718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191000" y="27432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315200" y="43434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5" name="Straight Connector 64"/>
          <p:cNvCxnSpPr/>
          <p:nvPr/>
        </p:nvCxnSpPr>
        <p:spPr>
          <a:xfrm rot="5400000">
            <a:off x="7620000" y="4648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8229600" y="4648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391400" y="4419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57800" y="43434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9" name="Straight Connector 68"/>
          <p:cNvCxnSpPr/>
          <p:nvPr/>
        </p:nvCxnSpPr>
        <p:spPr>
          <a:xfrm rot="5400000">
            <a:off x="5562600" y="4648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6172200" y="4648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334000" y="4419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12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905000" y="4343400"/>
            <a:ext cx="16002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3" name="Straight Connector 72"/>
          <p:cNvCxnSpPr/>
          <p:nvPr/>
        </p:nvCxnSpPr>
        <p:spPr>
          <a:xfrm rot="5400000">
            <a:off x="2209800" y="4648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>
            <a:off x="2971800" y="4648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981200" y="4419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4</a:t>
            </a:r>
          </a:p>
        </p:txBody>
      </p:sp>
      <p:sp>
        <p:nvSpPr>
          <p:cNvPr id="76" name="Rectangle 75"/>
          <p:cNvSpPr/>
          <p:nvPr/>
        </p:nvSpPr>
        <p:spPr>
          <a:xfrm>
            <a:off x="0" y="43434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7" name="Straight Connector 76"/>
          <p:cNvCxnSpPr/>
          <p:nvPr/>
        </p:nvCxnSpPr>
        <p:spPr>
          <a:xfrm rot="5400000">
            <a:off x="304800" y="4648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>
            <a:off x="914400" y="4648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200" y="4419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001000" y="4419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20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867400" y="4419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590800" y="4419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5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724400" y="27432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14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85800" y="4419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3</a:t>
            </a:r>
          </a:p>
        </p:txBody>
      </p:sp>
      <p:cxnSp>
        <p:nvCxnSpPr>
          <p:cNvPr id="85" name="Straight Arrow Connector 84"/>
          <p:cNvCxnSpPr>
            <a:endCxn id="53" idx="0"/>
          </p:cNvCxnSpPr>
          <p:nvPr/>
        </p:nvCxnSpPr>
        <p:spPr>
          <a:xfrm rot="10800000" flipV="1">
            <a:off x="1905000" y="1981200"/>
            <a:ext cx="12954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60" idx="0"/>
          </p:cNvCxnSpPr>
          <p:nvPr/>
        </p:nvCxnSpPr>
        <p:spPr>
          <a:xfrm>
            <a:off x="3810000" y="1981200"/>
            <a:ext cx="12192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76" idx="0"/>
          </p:cNvCxnSpPr>
          <p:nvPr/>
        </p:nvCxnSpPr>
        <p:spPr>
          <a:xfrm rot="5400000">
            <a:off x="381000" y="3733800"/>
            <a:ext cx="11430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72" idx="0"/>
          </p:cNvCxnSpPr>
          <p:nvPr/>
        </p:nvCxnSpPr>
        <p:spPr>
          <a:xfrm>
            <a:off x="1600200" y="3276600"/>
            <a:ext cx="1104900" cy="1066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92" idx="0"/>
          </p:cNvCxnSpPr>
          <p:nvPr/>
        </p:nvCxnSpPr>
        <p:spPr>
          <a:xfrm rot="16200000" flipH="1">
            <a:off x="3752850" y="3676650"/>
            <a:ext cx="1066800" cy="266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68" idx="0"/>
          </p:cNvCxnSpPr>
          <p:nvPr/>
        </p:nvCxnSpPr>
        <p:spPr>
          <a:xfrm>
            <a:off x="4724400" y="3276600"/>
            <a:ext cx="1447800" cy="1066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64" idx="0"/>
          </p:cNvCxnSpPr>
          <p:nvPr/>
        </p:nvCxnSpPr>
        <p:spPr>
          <a:xfrm>
            <a:off x="5410200" y="3276600"/>
            <a:ext cx="2819400" cy="1066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657600" y="4343400"/>
            <a:ext cx="15240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3" name="Straight Connector 92"/>
          <p:cNvCxnSpPr/>
          <p:nvPr/>
        </p:nvCxnSpPr>
        <p:spPr>
          <a:xfrm rot="5400000">
            <a:off x="3962400" y="4648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5400000">
            <a:off x="4572000" y="4648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733800" y="4419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343400" y="4419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11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200400" y="13716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8" name="Straight Connector 97"/>
          <p:cNvCxnSpPr/>
          <p:nvPr/>
        </p:nvCxnSpPr>
        <p:spPr>
          <a:xfrm rot="5400000">
            <a:off x="3505200" y="1676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5400000">
            <a:off x="4114800" y="1676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276600" y="14478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7</a:t>
            </a:r>
          </a:p>
        </p:txBody>
      </p:sp>
      <p:cxnSp>
        <p:nvCxnSpPr>
          <p:cNvPr id="102" name="Straight Arrow Connector 101"/>
          <p:cNvCxnSpPr>
            <a:stCxn id="97" idx="1"/>
          </p:cNvCxnSpPr>
          <p:nvPr/>
        </p:nvCxnSpPr>
        <p:spPr>
          <a:xfrm rot="10800000" flipV="1">
            <a:off x="1600200" y="1676400"/>
            <a:ext cx="1600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53" idx="2"/>
          </p:cNvCxnSpPr>
          <p:nvPr/>
        </p:nvCxnSpPr>
        <p:spPr>
          <a:xfrm rot="16200000" flipH="1">
            <a:off x="1943100" y="3238500"/>
            <a:ext cx="990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9" name="Right Brace 48"/>
          <p:cNvSpPr/>
          <p:nvPr/>
        </p:nvSpPr>
        <p:spPr>
          <a:xfrm>
            <a:off x="6400800" y="1295400"/>
            <a:ext cx="304800" cy="2057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TextBox 50"/>
          <p:cNvSpPr txBox="1"/>
          <p:nvPr/>
        </p:nvSpPr>
        <p:spPr>
          <a:xfrm>
            <a:off x="6629400" y="1447800"/>
            <a:ext cx="2057400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צמתים שמשמשים לניווט פנימי בעץ</a:t>
            </a:r>
          </a:p>
        </p:txBody>
      </p:sp>
      <p:sp>
        <p:nvSpPr>
          <p:cNvPr id="53" name="Right Brace 52"/>
          <p:cNvSpPr/>
          <p:nvPr/>
        </p:nvSpPr>
        <p:spPr>
          <a:xfrm rot="5400000">
            <a:off x="4343400" y="914400"/>
            <a:ext cx="381000" cy="87630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TextBox 54"/>
          <p:cNvSpPr txBox="1"/>
          <p:nvPr/>
        </p:nvSpPr>
        <p:spPr>
          <a:xfrm>
            <a:off x="381000" y="5410200"/>
            <a:ext cx="84582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עלים – כל אחד מהמצביעים מצביע לקובץ האמיתי בדיסק שם נמצאת הרשומה שמכילה את הערך בעלה.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200400" y="13716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3" name="Straight Connector 102"/>
          <p:cNvCxnSpPr/>
          <p:nvPr/>
        </p:nvCxnSpPr>
        <p:spPr>
          <a:xfrm rot="5400000">
            <a:off x="3505200" y="1676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>
            <a:off x="4114800" y="1676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276600" y="14478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990600" y="26670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7" name="Straight Connector 106"/>
          <p:cNvCxnSpPr/>
          <p:nvPr/>
        </p:nvCxnSpPr>
        <p:spPr>
          <a:xfrm rot="5400000">
            <a:off x="1295400" y="29718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>
            <a:off x="1905000" y="29718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066800" y="27432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4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114800" y="26670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1" name="Straight Connector 110"/>
          <p:cNvCxnSpPr/>
          <p:nvPr/>
        </p:nvCxnSpPr>
        <p:spPr>
          <a:xfrm rot="5400000">
            <a:off x="4419600" y="29718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5400000">
            <a:off x="5029200" y="29718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191000" y="27432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12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7315200" y="43434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5" name="Straight Connector 114"/>
          <p:cNvCxnSpPr/>
          <p:nvPr/>
        </p:nvCxnSpPr>
        <p:spPr>
          <a:xfrm rot="5400000">
            <a:off x="7620000" y="4648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5400000">
            <a:off x="8229600" y="4648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391400" y="4419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14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5257800" y="43434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9" name="Straight Connector 118"/>
          <p:cNvCxnSpPr/>
          <p:nvPr/>
        </p:nvCxnSpPr>
        <p:spPr>
          <a:xfrm rot="5400000">
            <a:off x="5562600" y="4648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5400000">
            <a:off x="6172200" y="4648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334000" y="4419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12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1905000" y="4343400"/>
            <a:ext cx="16002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3" name="Straight Connector 122"/>
          <p:cNvCxnSpPr/>
          <p:nvPr/>
        </p:nvCxnSpPr>
        <p:spPr>
          <a:xfrm rot="5400000">
            <a:off x="2209800" y="4648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5400000">
            <a:off x="2971800" y="4648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81200" y="4419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4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0" y="43434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7" name="Straight Connector 126"/>
          <p:cNvCxnSpPr/>
          <p:nvPr/>
        </p:nvCxnSpPr>
        <p:spPr>
          <a:xfrm rot="5400000">
            <a:off x="304800" y="4648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5400000">
            <a:off x="914400" y="4648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6200" y="4419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001000" y="4419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20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867400" y="4419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590800" y="4419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5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724400" y="27432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14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685800" y="4419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3</a:t>
            </a:r>
          </a:p>
        </p:txBody>
      </p:sp>
      <p:cxnSp>
        <p:nvCxnSpPr>
          <p:cNvPr id="135" name="Straight Arrow Connector 134"/>
          <p:cNvCxnSpPr>
            <a:endCxn id="106" idx="0"/>
          </p:cNvCxnSpPr>
          <p:nvPr/>
        </p:nvCxnSpPr>
        <p:spPr>
          <a:xfrm rot="10800000" flipV="1">
            <a:off x="1905000" y="1981200"/>
            <a:ext cx="12954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110" idx="0"/>
          </p:cNvCxnSpPr>
          <p:nvPr/>
        </p:nvCxnSpPr>
        <p:spPr>
          <a:xfrm>
            <a:off x="3810000" y="1981200"/>
            <a:ext cx="12192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endCxn id="126" idx="0"/>
          </p:cNvCxnSpPr>
          <p:nvPr/>
        </p:nvCxnSpPr>
        <p:spPr>
          <a:xfrm rot="5400000">
            <a:off x="381000" y="3733800"/>
            <a:ext cx="11430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122" idx="0"/>
          </p:cNvCxnSpPr>
          <p:nvPr/>
        </p:nvCxnSpPr>
        <p:spPr>
          <a:xfrm>
            <a:off x="1600200" y="3276600"/>
            <a:ext cx="1104900" cy="1066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endCxn id="142" idx="0"/>
          </p:cNvCxnSpPr>
          <p:nvPr/>
        </p:nvCxnSpPr>
        <p:spPr>
          <a:xfrm rot="16200000" flipH="1">
            <a:off x="3752850" y="3676650"/>
            <a:ext cx="1066800" cy="266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118" idx="0"/>
          </p:cNvCxnSpPr>
          <p:nvPr/>
        </p:nvCxnSpPr>
        <p:spPr>
          <a:xfrm>
            <a:off x="4724400" y="3276600"/>
            <a:ext cx="1447800" cy="1066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14" idx="0"/>
          </p:cNvCxnSpPr>
          <p:nvPr/>
        </p:nvCxnSpPr>
        <p:spPr>
          <a:xfrm>
            <a:off x="5410200" y="3276600"/>
            <a:ext cx="2819400" cy="1066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3657600" y="4343400"/>
            <a:ext cx="15240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3" name="Straight Connector 142"/>
          <p:cNvCxnSpPr/>
          <p:nvPr/>
        </p:nvCxnSpPr>
        <p:spPr>
          <a:xfrm rot="5400000">
            <a:off x="3962400" y="4648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5400000">
            <a:off x="4572000" y="4648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3733800" y="4419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10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343400" y="441960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/>
      <p:bldP spid="53" grpId="0" animBg="1"/>
      <p:bldP spid="5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2716</TotalTime>
  <Words>1657</Words>
  <Application>Microsoft Macintosh PowerPoint</Application>
  <PresentationFormat>On-screen Show (4:3)</PresentationFormat>
  <Paragraphs>369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Times New Roman</vt:lpstr>
      <vt:lpstr>Office Theme</vt:lpstr>
      <vt:lpstr>Equation</vt:lpstr>
      <vt:lpstr>עצי B+</vt:lpstr>
      <vt:lpstr>עץ B+</vt:lpstr>
      <vt:lpstr>מבנה צומת בעץ</vt:lpstr>
      <vt:lpstr>חוקיות המצביעים והערכים</vt:lpstr>
      <vt:lpstr>צמתי עלים</vt:lpstr>
      <vt:lpstr>צמתים פנימיים</vt:lpstr>
      <vt:lpstr>PowerPoint Presentation</vt:lpstr>
      <vt:lpstr>PowerPoint Presentation</vt:lpstr>
      <vt:lpstr>PowerPoint Presentation</vt:lpstr>
      <vt:lpstr>יעילות עץ B+</vt:lpstr>
      <vt:lpstr>PowerPoint Presentation</vt:lpstr>
      <vt:lpstr>PowerPoint Presentation</vt:lpstr>
      <vt:lpstr>בניית עץ</vt:lpstr>
      <vt:lpstr>בניית עץ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איך קובעים את הפרמטר d?</vt:lpstr>
      <vt:lpstr>איך קובעים את הפרמטר d?</vt:lpstr>
      <vt:lpstr>איך קובעים את הפרמטר d?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עצי B+</dc:title>
  <dc:creator>Shay</dc:creator>
  <cp:lastModifiedBy>shay tavor</cp:lastModifiedBy>
  <cp:revision>35</cp:revision>
  <dcterms:created xsi:type="dcterms:W3CDTF">2006-08-16T00:00:00Z</dcterms:created>
  <dcterms:modified xsi:type="dcterms:W3CDTF">2020-09-08T17:49:29Z</dcterms:modified>
</cp:coreProperties>
</file>