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7" r:id="rId17"/>
    <p:sldId id="271" r:id="rId18"/>
    <p:sldId id="272" r:id="rId19"/>
    <p:sldId id="273" r:id="rId20"/>
    <p:sldId id="274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75" r:id="rId29"/>
    <p:sldId id="276" r:id="rId30"/>
    <p:sldId id="278" r:id="rId31"/>
    <p:sldId id="279" r:id="rId32"/>
    <p:sldId id="280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סגנון ביניים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71" autoAdjust="0"/>
  </p:normalViewPr>
  <p:slideViewPr>
    <p:cSldViewPr>
      <p:cViewPr varScale="1">
        <p:scale>
          <a:sx n="88" d="100"/>
          <a:sy n="88" d="100"/>
        </p:scale>
        <p:origin x="648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9E0C3C15-262C-4123-AC87-44E95610025E}" type="datetimeFigureOut">
              <a:rPr lang="he-IL" smtClean="0"/>
              <a:t>י"א/אדר/תשע"ז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60BD79D8-6F1E-4D79-8DB3-11C5BE230E3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268211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3255E-B498-4A52-B2E8-66F01A3A1599}" type="datetime1">
              <a:rPr lang="en-US" smtClean="0"/>
              <a:t>3/9/2017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D36AE-ABC6-4F87-8A04-9C6C85C29E80}" type="datetime1">
              <a:rPr lang="en-US" smtClean="0"/>
              <a:t>3/9/2017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F8F91-7287-4303-917A-189B22FF6869}" type="datetime1">
              <a:rPr lang="en-US" smtClean="0"/>
              <a:t>3/9/2017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D5B63-3E03-4604-9EE0-2F9E792C123B}" type="datetime1">
              <a:rPr lang="en-US" smtClean="0"/>
              <a:t>3/9/2017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shay.tavor@gmail.com </a:t>
            </a:r>
          </a:p>
          <a:p>
            <a:r>
              <a:rPr lang="en-US" dirty="0"/>
              <a:t>www.shaytavor.com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B07BD-F5CA-44CF-9F4C-F92AE393E0C6}" type="datetime1">
              <a:rPr lang="en-US" smtClean="0"/>
              <a:t>3/9/2017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56E8C-2E6D-4F2F-80AD-B7681AD84F40}" type="datetime1">
              <a:rPr lang="en-US" smtClean="0"/>
              <a:t>3/9/2017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CE845-70ED-4C43-A1B6-1840CF616A08}" type="datetime1">
              <a:rPr lang="en-US" smtClean="0"/>
              <a:t>3/9/2017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8B1A1-1FF9-4F34-9F9A-A9C8F30DD919}" type="datetime1">
              <a:rPr lang="en-US" smtClean="0"/>
              <a:t>3/9/2017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DBC97-BEFA-4E8B-BF6F-975EC45F89AE}" type="datetime1">
              <a:rPr lang="en-US" smtClean="0"/>
              <a:t>3/9/2017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1FDB2-53BD-4946-8298-13D869AC97A7}" type="datetime1">
              <a:rPr lang="en-US" smtClean="0"/>
              <a:t>3/9/2017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DF9C7-6E3C-44D3-A4F8-5D9C6F70A09D}" type="datetime1">
              <a:rPr lang="en-US" smtClean="0"/>
              <a:t>3/9/2017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CAD462-0407-46B7-A160-579B8A67F0BC}" type="datetime1">
              <a:rPr lang="en-US" smtClean="0"/>
              <a:t>3/9/2017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shay.tavor@gmail.com  www.shaytavor.com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7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0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1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/>
              <a:t>מבוא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e-IL" dirty="0"/>
              <a:t>שי תבור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0367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err="1"/>
              <a:t>פסאודו</a:t>
            </a:r>
            <a:r>
              <a:rPr lang="he-IL" dirty="0"/>
              <a:t> קוד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 err="1"/>
              <a:t>פסאודו</a:t>
            </a:r>
            <a:r>
              <a:rPr lang="he-IL" dirty="0"/>
              <a:t> קוד הוא תיאור פחות או יותר פורמלי בלי פרטים יותר מידי טכניים.</a:t>
            </a:r>
          </a:p>
          <a:p>
            <a:pPr algn="r" rtl="1"/>
            <a:r>
              <a:rPr lang="he-IL" dirty="0"/>
              <a:t>"שפת תכנות שלא מתלוננת על שגיאות קומפילציה"</a:t>
            </a:r>
          </a:p>
          <a:p>
            <a:pPr algn="r" rtl="1"/>
            <a:r>
              <a:rPr lang="he-IL" dirty="0" err="1"/>
              <a:t>פסאודו</a:t>
            </a:r>
            <a:r>
              <a:rPr lang="he-IL" dirty="0"/>
              <a:t> קוד הוא שילוב של שפה טבעית ושל שפת תכנות. אפשר להיות גמישים ככל שנרצה ולשלב בין השתיים באיזו רמה שנרצה.</a:t>
            </a:r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</a:t>
            </a:r>
          </a:p>
          <a:p>
            <a:r>
              <a:rPr lang="en-US"/>
              <a:t>www.shaytavor.com</a:t>
            </a:r>
            <a:endParaRPr lang="en-US" dirty="0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375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err="1"/>
              <a:t>פסאודו</a:t>
            </a:r>
            <a:r>
              <a:rPr lang="he-IL" dirty="0"/>
              <a:t> קוד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914400"/>
          </a:xfrm>
        </p:spPr>
        <p:txBody>
          <a:bodyPr/>
          <a:lstStyle/>
          <a:p>
            <a:pPr algn="r" rtl="1"/>
            <a:r>
              <a:rPr lang="he-IL" dirty="0"/>
              <a:t>הנה תיאור האלגוריתם </a:t>
            </a:r>
            <a:r>
              <a:rPr lang="he-IL" dirty="0" err="1"/>
              <a:t>בפסאודו</a:t>
            </a:r>
            <a:r>
              <a:rPr lang="he-IL" dirty="0"/>
              <a:t> קוד:</a:t>
            </a:r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</a:t>
            </a:r>
          </a:p>
          <a:p>
            <a:r>
              <a:rPr lang="en-US"/>
              <a:t>www.shaytavor.com</a:t>
            </a:r>
            <a:endParaRPr lang="en-US" dirty="0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676400" y="2209800"/>
            <a:ext cx="4572000" cy="163121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000" u="sng" dirty="0">
                <a:solidFill>
                  <a:schemeClr val="tx2"/>
                </a:solidFill>
              </a:rPr>
              <a:t>סכום מספרים במערך (</a:t>
            </a:r>
            <a:r>
              <a:rPr lang="en-US" sz="2000" u="sng" dirty="0">
                <a:solidFill>
                  <a:schemeClr val="tx2"/>
                </a:solidFill>
              </a:rPr>
              <a:t>a</a:t>
            </a:r>
            <a:r>
              <a:rPr lang="he-IL" sz="2000" u="sng" dirty="0">
                <a:solidFill>
                  <a:schemeClr val="tx2"/>
                </a:solidFill>
              </a:rPr>
              <a:t>)</a:t>
            </a:r>
          </a:p>
          <a:p>
            <a:pPr marL="342900" indent="-342900" algn="r" rtl="1">
              <a:buAutoNum type="arabicPeriod"/>
            </a:pPr>
            <a:r>
              <a:rPr lang="he-IL" sz="2000" dirty="0">
                <a:solidFill>
                  <a:schemeClr val="tx2"/>
                </a:solidFill>
              </a:rPr>
              <a:t>הגדר </a:t>
            </a:r>
            <a:r>
              <a:rPr lang="en-US" sz="2000" dirty="0">
                <a:solidFill>
                  <a:schemeClr val="tx2"/>
                </a:solidFill>
              </a:rPr>
              <a:t>sum = 0</a:t>
            </a:r>
            <a:r>
              <a:rPr lang="he-IL" sz="2000" dirty="0">
                <a:solidFill>
                  <a:schemeClr val="tx2"/>
                </a:solidFill>
              </a:rPr>
              <a:t>.</a:t>
            </a:r>
          </a:p>
          <a:p>
            <a:pPr marL="342900" indent="-342900" algn="r" rtl="1">
              <a:buAutoNum type="arabicPeriod"/>
            </a:pPr>
            <a:r>
              <a:rPr lang="he-IL" sz="2000" dirty="0">
                <a:solidFill>
                  <a:schemeClr val="tx2"/>
                </a:solidFill>
              </a:rPr>
              <a:t>עבור כל תא </a:t>
            </a:r>
            <a:r>
              <a:rPr lang="en-US" sz="2000" dirty="0" err="1">
                <a:solidFill>
                  <a:schemeClr val="tx2"/>
                </a:solidFill>
              </a:rPr>
              <a:t>i</a:t>
            </a:r>
            <a:r>
              <a:rPr lang="he-IL" sz="2000" dirty="0">
                <a:solidFill>
                  <a:schemeClr val="tx2"/>
                </a:solidFill>
              </a:rPr>
              <a:t> במערך </a:t>
            </a:r>
            <a:r>
              <a:rPr lang="en-US" sz="2000" dirty="0">
                <a:solidFill>
                  <a:schemeClr val="tx2"/>
                </a:solidFill>
              </a:rPr>
              <a:t>a</a:t>
            </a:r>
            <a:endParaRPr lang="he-IL" sz="2000" dirty="0">
              <a:solidFill>
                <a:schemeClr val="tx2"/>
              </a:solidFill>
            </a:endParaRPr>
          </a:p>
          <a:p>
            <a:pPr lvl="1" algn="r" rtl="1"/>
            <a:r>
              <a:rPr lang="he-IL" sz="2000" dirty="0">
                <a:solidFill>
                  <a:schemeClr val="tx2"/>
                </a:solidFill>
              </a:rPr>
              <a:t>2.1 הוסף ל-</a:t>
            </a:r>
            <a:r>
              <a:rPr lang="en-US" sz="2000" dirty="0">
                <a:solidFill>
                  <a:schemeClr val="tx2"/>
                </a:solidFill>
              </a:rPr>
              <a:t>sum</a:t>
            </a:r>
            <a:r>
              <a:rPr lang="he-IL" sz="2000" dirty="0">
                <a:solidFill>
                  <a:schemeClr val="tx2"/>
                </a:solidFill>
              </a:rPr>
              <a:t> את הערך בתא ה-</a:t>
            </a:r>
            <a:r>
              <a:rPr lang="en-US" sz="2000" dirty="0" err="1">
                <a:solidFill>
                  <a:schemeClr val="tx2"/>
                </a:solidFill>
              </a:rPr>
              <a:t>i</a:t>
            </a:r>
            <a:r>
              <a:rPr lang="he-IL" sz="2000" dirty="0">
                <a:solidFill>
                  <a:schemeClr val="tx2"/>
                </a:solidFill>
              </a:rPr>
              <a:t>.</a:t>
            </a:r>
          </a:p>
          <a:p>
            <a:pPr algn="r" rtl="1"/>
            <a:r>
              <a:rPr lang="he-IL" sz="2000" dirty="0">
                <a:solidFill>
                  <a:schemeClr val="tx2"/>
                </a:solidFill>
              </a:rPr>
              <a:t>3. החזר את </a:t>
            </a:r>
            <a:r>
              <a:rPr lang="en-US" sz="2000" dirty="0">
                <a:solidFill>
                  <a:schemeClr val="tx2"/>
                </a:solidFill>
              </a:rPr>
              <a:t>sum</a:t>
            </a:r>
            <a:r>
              <a:rPr lang="he-IL" sz="2000" dirty="0">
                <a:solidFill>
                  <a:schemeClr val="tx2"/>
                </a:solidFill>
              </a:rPr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4038600"/>
            <a:ext cx="8305800" cy="15696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400" dirty="0" err="1"/>
              <a:t>הפסאודו</a:t>
            </a:r>
            <a:r>
              <a:rPr lang="he-IL" sz="2400" dirty="0"/>
              <a:t> קוד מתאר את הרעיון בלי </a:t>
            </a:r>
            <a:r>
              <a:rPr lang="he-IL" sz="2400" dirty="0" err="1"/>
              <a:t>להכנס</a:t>
            </a:r>
            <a:r>
              <a:rPr lang="he-IL" sz="2400" dirty="0"/>
              <a:t> ליותר מידי פרטים </a:t>
            </a:r>
            <a:r>
              <a:rPr lang="he-IL" sz="2400" dirty="0" err="1"/>
              <a:t>טכנים</a:t>
            </a:r>
            <a:r>
              <a:rPr lang="he-IL" sz="2400" dirty="0"/>
              <a:t>. </a:t>
            </a:r>
          </a:p>
          <a:p>
            <a:pPr algn="r" rtl="1"/>
            <a:r>
              <a:rPr lang="he-IL" sz="2400" dirty="0"/>
              <a:t>למשל "עבור כל תא במערך" היא פקודה שלא מוגדרת היטב בשפת תכנות, אבל היא מספיק פורמלית בשביל שנבין את הרעיון של האלגוריתם.</a:t>
            </a:r>
          </a:p>
        </p:txBody>
      </p:sp>
    </p:spTree>
    <p:extLst>
      <p:ext uri="{BB962C8B-B14F-4D97-AF65-F5344CB8AC3E}">
        <p14:creationId xmlns:p14="http://schemas.microsoft.com/office/powerpoint/2010/main" val="147161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במה נבחר?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צריך לזכור שהחלק העיקרי באלגוריתם הוא הרעיון שלו.</a:t>
            </a:r>
          </a:p>
          <a:p>
            <a:pPr algn="r" rtl="1"/>
            <a:r>
              <a:rPr lang="he-IL" dirty="0"/>
              <a:t>השתמשו בכל דרך שנוחה לכם לתאר את האלגוריתם, בתנאי שהדרך הזאת מצליחה להביע נכון את הרעיון.</a:t>
            </a:r>
          </a:p>
          <a:p>
            <a:pPr algn="r" rtl="1"/>
            <a:r>
              <a:rPr lang="he-IL" dirty="0"/>
              <a:t>המטרה היא בהירות והבנה של האלגוריתם!</a:t>
            </a:r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</a:t>
            </a:r>
          </a:p>
          <a:p>
            <a:r>
              <a:rPr lang="en-US"/>
              <a:t>www.shaytavor.com</a:t>
            </a:r>
            <a:endParaRPr lang="en-US" dirty="0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204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תחומי הבעיה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כדי להגדיר אלגוריתם נכון, חשוב לציין את תחום הקלט שהאלגוריתם יכול לקבל, והפלט שהוא אמור להחזיר.</a:t>
            </a:r>
          </a:p>
          <a:p>
            <a:pPr algn="r" rtl="1"/>
            <a:r>
              <a:rPr lang="he-IL" dirty="0"/>
              <a:t>למשל, עבור אלגוריתם הסכימה, הקלט הוא מערך שמכיל </a:t>
            </a:r>
            <a:r>
              <a:rPr lang="en-US" dirty="0"/>
              <a:t>n</a:t>
            </a:r>
            <a:r>
              <a:rPr lang="he-IL" dirty="0"/>
              <a:t> מספרים שלמים. הפלט הוא מספר שלם שהוא סכום </a:t>
            </a:r>
            <a:r>
              <a:rPr lang="en-US" dirty="0"/>
              <a:t>n</a:t>
            </a:r>
            <a:r>
              <a:rPr lang="he-IL" dirty="0"/>
              <a:t> המספרים.</a:t>
            </a:r>
          </a:p>
          <a:p>
            <a:pPr algn="r" rtl="1"/>
            <a:r>
              <a:rPr lang="he-IL" dirty="0"/>
              <a:t>האם המערך יכול להיות ריק?</a:t>
            </a:r>
            <a:r>
              <a:rPr lang="en-US" dirty="0"/>
              <a:t> </a:t>
            </a:r>
            <a:r>
              <a:rPr lang="he-IL" dirty="0"/>
              <a:t>האם האלגוריתם ישתנה אם המערך יכיל מספרים ממשיים?</a:t>
            </a:r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</a:t>
            </a:r>
          </a:p>
          <a:p>
            <a:r>
              <a:rPr lang="en-US"/>
              <a:t>www.shaytavor.com</a:t>
            </a:r>
            <a:endParaRPr lang="en-US" dirty="0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517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הוכחת נכונות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איך נדע שאלגוריתם </a:t>
            </a:r>
            <a:r>
              <a:rPr lang="he-IL" dirty="0" err="1"/>
              <a:t>מסויים</a:t>
            </a:r>
            <a:r>
              <a:rPr lang="he-IL" dirty="0"/>
              <a:t> תמיד נכון?</a:t>
            </a:r>
          </a:p>
          <a:p>
            <a:pPr algn="r" rtl="1"/>
            <a:r>
              <a:rPr lang="he-IL" dirty="0"/>
              <a:t>אלגוריתם נכון – עבור כל קלט מקבוצת </a:t>
            </a:r>
            <a:r>
              <a:rPr lang="he-IL" dirty="0" err="1"/>
              <a:t>הקלטים</a:t>
            </a:r>
            <a:r>
              <a:rPr lang="he-IL" dirty="0"/>
              <a:t> המותרת, האלגוריתם יפיק פלט נכון.</a:t>
            </a:r>
          </a:p>
          <a:p>
            <a:pPr algn="r" rtl="1"/>
            <a:r>
              <a:rPr lang="he-IL" dirty="0"/>
              <a:t>שימו לב שדוגמא נגדית אחת מוכיחה בוודאות שהאלגוריתם </a:t>
            </a:r>
            <a:r>
              <a:rPr lang="he-IL" b="1" dirty="0"/>
              <a:t>לא</a:t>
            </a:r>
            <a:r>
              <a:rPr lang="he-IL" dirty="0"/>
              <a:t> נכון.</a:t>
            </a:r>
          </a:p>
          <a:p>
            <a:pPr algn="r" rtl="1"/>
            <a:r>
              <a:rPr lang="he-IL" dirty="0"/>
              <a:t>אבל לרוב אנחנו לא יכולים להריץ את האלגוריתם על כל קלט אפשרי כדי לוודא שהוא </a:t>
            </a:r>
            <a:r>
              <a:rPr lang="he-IL" b="1" dirty="0"/>
              <a:t>כן</a:t>
            </a:r>
            <a:r>
              <a:rPr lang="he-IL" dirty="0"/>
              <a:t> נכון.</a:t>
            </a:r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</a:t>
            </a:r>
          </a:p>
          <a:p>
            <a:r>
              <a:rPr lang="en-US"/>
              <a:t>www.shaytavor.com</a:t>
            </a:r>
            <a:endParaRPr lang="en-US" dirty="0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707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אינדוקציה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אחת השיטות הכי יעילות להוכחת נכונות אלגוריתם היא באמצעות אינדוקציה מתמטית.</a:t>
            </a:r>
          </a:p>
          <a:p>
            <a:pPr algn="r" rtl="1"/>
            <a:r>
              <a:rPr lang="he-IL" dirty="0"/>
              <a:t>שלבי האינדוקציה – </a:t>
            </a:r>
          </a:p>
          <a:p>
            <a:pPr algn="r" rtl="1"/>
            <a:r>
              <a:rPr lang="he-IL" dirty="0"/>
              <a:t>בסיס:</a:t>
            </a:r>
            <a:r>
              <a:rPr lang="en-US" dirty="0"/>
              <a:t> </a:t>
            </a:r>
            <a:r>
              <a:rPr lang="he-IL" dirty="0"/>
              <a:t>אנחנו מוכיחים את הטענה על מקרה בסיס.</a:t>
            </a:r>
          </a:p>
          <a:p>
            <a:pPr algn="r" rtl="1"/>
            <a:r>
              <a:rPr lang="he-IL" dirty="0"/>
              <a:t>הנחה:</a:t>
            </a:r>
            <a:r>
              <a:rPr lang="en-US" dirty="0"/>
              <a:t> </a:t>
            </a:r>
            <a:r>
              <a:rPr lang="he-IL" dirty="0"/>
              <a:t>אנחנו מניחים את נכונות הטענה עבור </a:t>
            </a:r>
            <a:r>
              <a:rPr lang="en-US" dirty="0"/>
              <a:t>n</a:t>
            </a:r>
            <a:r>
              <a:rPr lang="he-IL" dirty="0"/>
              <a:t> כלשהו.</a:t>
            </a:r>
          </a:p>
          <a:p>
            <a:pPr algn="r" rtl="1"/>
            <a:r>
              <a:rPr lang="he-IL" dirty="0"/>
              <a:t>הוכחה:</a:t>
            </a:r>
            <a:r>
              <a:rPr lang="en-US" dirty="0"/>
              <a:t> </a:t>
            </a:r>
            <a:r>
              <a:rPr lang="he-IL" dirty="0"/>
              <a:t>אנחנו מוכיחים את הטענה עבור </a:t>
            </a:r>
            <a:r>
              <a:rPr lang="en-US" dirty="0"/>
              <a:t>n+1</a:t>
            </a:r>
            <a:r>
              <a:rPr lang="he-IL" dirty="0"/>
              <a:t>.</a:t>
            </a:r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</a:t>
            </a:r>
          </a:p>
          <a:p>
            <a:r>
              <a:rPr lang="en-US"/>
              <a:t>www.shaytavor.com</a:t>
            </a:r>
            <a:endParaRPr lang="en-US" dirty="0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4067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657600" y="304800"/>
            <a:ext cx="53340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400" dirty="0">
                <a:solidFill>
                  <a:schemeClr val="tx2"/>
                </a:solidFill>
              </a:rPr>
              <a:t>תרגיל: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he-IL" sz="2400" dirty="0">
                <a:solidFill>
                  <a:schemeClr val="tx2"/>
                </a:solidFill>
              </a:rPr>
              <a:t>הוכיחו באינדוקציה עבור </a:t>
            </a:r>
            <a:r>
              <a:rPr lang="en-US" sz="2400" dirty="0">
                <a:solidFill>
                  <a:schemeClr val="tx2"/>
                </a:solidFill>
              </a:rPr>
              <a:t>n &gt;= 1 </a:t>
            </a:r>
            <a:endParaRPr lang="he-IL" sz="2400" dirty="0">
              <a:solidFill>
                <a:schemeClr val="tx2"/>
              </a:solidFill>
            </a:endParaRPr>
          </a:p>
        </p:txBody>
      </p:sp>
      <p:graphicFrame>
        <p:nvGraphicFramePr>
          <p:cNvPr id="5" name="אובייקט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6274420"/>
              </p:ext>
            </p:extLst>
          </p:nvPr>
        </p:nvGraphicFramePr>
        <p:xfrm>
          <a:off x="609600" y="76200"/>
          <a:ext cx="2201209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1" name="משוואה" r:id="rId3" imgW="901440" imgH="431640" progId="Equation.3">
                  <p:embed/>
                </p:oleObj>
              </mc:Choice>
              <mc:Fallback>
                <p:oleObj name="משוואה" r:id="rId3" imgW="90144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9600" y="76200"/>
                        <a:ext cx="2201209" cy="1054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657600" y="1066800"/>
            <a:ext cx="53340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400" u="sng" dirty="0"/>
              <a:t>בסיס</a:t>
            </a:r>
            <a:r>
              <a:rPr lang="he-IL" sz="2400" dirty="0"/>
              <a:t>: עבור </a:t>
            </a:r>
            <a:r>
              <a:rPr lang="en-US" sz="2400" dirty="0"/>
              <a:t>n = 1</a:t>
            </a:r>
            <a:r>
              <a:rPr lang="he-IL" sz="2400" dirty="0"/>
              <a:t> המשוואה מתקיימת.</a:t>
            </a:r>
            <a:endParaRPr lang="he-IL" sz="2400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3429000" y="1520114"/>
            <a:ext cx="5600178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400" u="sng" dirty="0"/>
              <a:t>הנחה</a:t>
            </a:r>
            <a:r>
              <a:rPr lang="he-IL" sz="2400" dirty="0"/>
              <a:t>: נניח שהמשוואה מתקיימת עבור </a:t>
            </a:r>
            <a:r>
              <a:rPr lang="en-US" sz="2400" dirty="0"/>
              <a:t>n = k</a:t>
            </a:r>
            <a:r>
              <a:rPr lang="he-IL" sz="2400" dirty="0"/>
              <a:t>.</a:t>
            </a:r>
            <a:endParaRPr lang="he-IL" sz="2400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3444658" y="1973428"/>
            <a:ext cx="5600178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400" dirty="0"/>
              <a:t>נוכיח את המשוואה עבור </a:t>
            </a:r>
            <a:r>
              <a:rPr lang="en-US" sz="2400" dirty="0"/>
              <a:t>n = k+1</a:t>
            </a:r>
            <a:r>
              <a:rPr lang="he-IL" sz="2400" dirty="0"/>
              <a:t>:</a:t>
            </a:r>
          </a:p>
        </p:txBody>
      </p:sp>
      <p:graphicFrame>
        <p:nvGraphicFramePr>
          <p:cNvPr id="9" name="אובייקט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5717721"/>
              </p:ext>
            </p:extLst>
          </p:nvPr>
        </p:nvGraphicFramePr>
        <p:xfrm>
          <a:off x="499040" y="2495046"/>
          <a:ext cx="3194050" cy="1116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2" name="משוואה" r:id="rId5" imgW="1307880" imgH="457200" progId="Equation.3">
                  <p:embed/>
                </p:oleObj>
              </mc:Choice>
              <mc:Fallback>
                <p:oleObj name="משוואה" r:id="rId5" imgW="1307880" imgH="457200" progId="Equation.3">
                  <p:embed/>
                  <p:pic>
                    <p:nvPicPr>
                      <p:cNvPr id="5" name="אובייקט 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99040" y="2495046"/>
                        <a:ext cx="3194050" cy="11160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אובייקט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7285659"/>
              </p:ext>
            </p:extLst>
          </p:nvPr>
        </p:nvGraphicFramePr>
        <p:xfrm>
          <a:off x="3756025" y="2562052"/>
          <a:ext cx="2263775" cy="960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3" name="משוואה" r:id="rId7" imgW="927000" imgH="393480" progId="Equation.3">
                  <p:embed/>
                </p:oleObj>
              </mc:Choice>
              <mc:Fallback>
                <p:oleObj name="משוואה" r:id="rId7" imgW="927000" imgH="393480" progId="Equation.3">
                  <p:embed/>
                  <p:pic>
                    <p:nvPicPr>
                      <p:cNvPr id="9" name="אובייקט 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756025" y="2562052"/>
                        <a:ext cx="2263775" cy="960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867400" y="2796596"/>
            <a:ext cx="30480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400" dirty="0">
                <a:solidFill>
                  <a:schemeClr val="tx2"/>
                </a:solidFill>
              </a:rPr>
              <a:t>לפי הנחת האינדוקציה</a:t>
            </a:r>
          </a:p>
        </p:txBody>
      </p:sp>
      <p:graphicFrame>
        <p:nvGraphicFramePr>
          <p:cNvPr id="12" name="אובייקט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9184001"/>
              </p:ext>
            </p:extLst>
          </p:nvPr>
        </p:nvGraphicFramePr>
        <p:xfrm>
          <a:off x="609600" y="3915502"/>
          <a:ext cx="5581650" cy="960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4" name="משוואה" r:id="rId9" imgW="2286000" imgH="393480" progId="Equation.3">
                  <p:embed/>
                </p:oleObj>
              </mc:Choice>
              <mc:Fallback>
                <p:oleObj name="משוואה" r:id="rId9" imgW="2286000" imgH="393480" progId="Equation.3">
                  <p:embed/>
                  <p:pic>
                    <p:nvPicPr>
                      <p:cNvPr id="10" name="אובייקט 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09600" y="3915502"/>
                        <a:ext cx="5581650" cy="960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819378" y="4038600"/>
            <a:ext cx="21336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400" dirty="0">
                <a:solidFill>
                  <a:schemeClr val="tx2"/>
                </a:solidFill>
              </a:rPr>
              <a:t>נחליף </a:t>
            </a:r>
            <a:r>
              <a:rPr lang="en-US" sz="2400" dirty="0">
                <a:solidFill>
                  <a:schemeClr val="tx2"/>
                </a:solidFill>
              </a:rPr>
              <a:t>k+1 = n</a:t>
            </a:r>
            <a:endParaRPr lang="he-IL" sz="2400" dirty="0">
              <a:solidFill>
                <a:schemeClr val="tx2"/>
              </a:solidFill>
            </a:endParaRPr>
          </a:p>
        </p:txBody>
      </p:sp>
      <p:graphicFrame>
        <p:nvGraphicFramePr>
          <p:cNvPr id="14" name="אובייקט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8132103"/>
              </p:ext>
            </p:extLst>
          </p:nvPr>
        </p:nvGraphicFramePr>
        <p:xfrm>
          <a:off x="612732" y="4975804"/>
          <a:ext cx="1549400" cy="960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5" name="משוואה" r:id="rId11" imgW="634680" imgH="393480" progId="Equation.3">
                  <p:embed/>
                </p:oleObj>
              </mc:Choice>
              <mc:Fallback>
                <p:oleObj name="משוואה" r:id="rId11" imgW="634680" imgH="393480" progId="Equation.3">
                  <p:embed/>
                  <p:pic>
                    <p:nvPicPr>
                      <p:cNvPr id="12" name="אובייקט 1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12732" y="4975804"/>
                        <a:ext cx="1549400" cy="960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2712928" y="5474576"/>
            <a:ext cx="930058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400" dirty="0" err="1">
                <a:solidFill>
                  <a:schemeClr val="tx2"/>
                </a:solidFill>
              </a:rPr>
              <a:t>מ.ש.ל</a:t>
            </a:r>
            <a:endParaRPr lang="he-IL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5319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1" grpId="0"/>
      <p:bldP spid="13" grpId="0"/>
      <p:bldP spid="1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38200" y="228600"/>
            <a:ext cx="80772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400" dirty="0">
                <a:solidFill>
                  <a:schemeClr val="tx2"/>
                </a:solidFill>
              </a:rPr>
              <a:t>נוכיח באינדוקציה את נכונות האלגוריתם </a:t>
            </a:r>
            <a:r>
              <a:rPr lang="he-IL" sz="2400" dirty="0" err="1">
                <a:solidFill>
                  <a:schemeClr val="tx2"/>
                </a:solidFill>
              </a:rPr>
              <a:t>לסכימת</a:t>
            </a:r>
            <a:r>
              <a:rPr lang="he-IL" sz="2400" dirty="0">
                <a:solidFill>
                  <a:schemeClr val="tx2"/>
                </a:solidFill>
              </a:rPr>
              <a:t> מספרים במערך: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67200" y="838200"/>
            <a:ext cx="4572000" cy="163121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000" u="sng" dirty="0">
                <a:solidFill>
                  <a:schemeClr val="tx2"/>
                </a:solidFill>
              </a:rPr>
              <a:t>סכום מספרים במערך (</a:t>
            </a:r>
            <a:r>
              <a:rPr lang="en-US" sz="2000" u="sng" dirty="0">
                <a:solidFill>
                  <a:schemeClr val="tx2"/>
                </a:solidFill>
              </a:rPr>
              <a:t>a</a:t>
            </a:r>
            <a:r>
              <a:rPr lang="he-IL" sz="2000" u="sng" dirty="0">
                <a:solidFill>
                  <a:schemeClr val="tx2"/>
                </a:solidFill>
              </a:rPr>
              <a:t>)</a:t>
            </a:r>
          </a:p>
          <a:p>
            <a:pPr marL="342900" indent="-342900" algn="r" rtl="1">
              <a:buAutoNum type="arabicPeriod"/>
            </a:pPr>
            <a:r>
              <a:rPr lang="he-IL" sz="2000" dirty="0">
                <a:solidFill>
                  <a:schemeClr val="tx2"/>
                </a:solidFill>
              </a:rPr>
              <a:t>הגדר </a:t>
            </a:r>
            <a:r>
              <a:rPr lang="en-US" sz="2000" dirty="0">
                <a:solidFill>
                  <a:schemeClr val="tx2"/>
                </a:solidFill>
              </a:rPr>
              <a:t>sum = 0</a:t>
            </a:r>
            <a:r>
              <a:rPr lang="he-IL" sz="2000" dirty="0">
                <a:solidFill>
                  <a:schemeClr val="tx2"/>
                </a:solidFill>
              </a:rPr>
              <a:t>.</a:t>
            </a:r>
          </a:p>
          <a:p>
            <a:pPr marL="342900" indent="-342900" algn="r" rtl="1">
              <a:buAutoNum type="arabicPeriod"/>
            </a:pPr>
            <a:r>
              <a:rPr lang="he-IL" sz="2000" dirty="0">
                <a:solidFill>
                  <a:schemeClr val="tx2"/>
                </a:solidFill>
              </a:rPr>
              <a:t>עבור כל תא </a:t>
            </a:r>
            <a:r>
              <a:rPr lang="en-US" sz="2000" dirty="0" err="1">
                <a:solidFill>
                  <a:schemeClr val="tx2"/>
                </a:solidFill>
              </a:rPr>
              <a:t>i</a:t>
            </a:r>
            <a:r>
              <a:rPr lang="he-IL" sz="2000" dirty="0">
                <a:solidFill>
                  <a:schemeClr val="tx2"/>
                </a:solidFill>
              </a:rPr>
              <a:t> במערך </a:t>
            </a:r>
            <a:r>
              <a:rPr lang="en-US" sz="2000" dirty="0">
                <a:solidFill>
                  <a:schemeClr val="tx2"/>
                </a:solidFill>
              </a:rPr>
              <a:t>a</a:t>
            </a:r>
            <a:endParaRPr lang="he-IL" sz="2000" dirty="0">
              <a:solidFill>
                <a:schemeClr val="tx2"/>
              </a:solidFill>
            </a:endParaRPr>
          </a:p>
          <a:p>
            <a:pPr lvl="1" algn="r" rtl="1"/>
            <a:r>
              <a:rPr lang="he-IL" sz="2000" dirty="0">
                <a:solidFill>
                  <a:schemeClr val="tx2"/>
                </a:solidFill>
              </a:rPr>
              <a:t>2.1 הוסף ל-</a:t>
            </a:r>
            <a:r>
              <a:rPr lang="en-US" sz="2000" dirty="0">
                <a:solidFill>
                  <a:schemeClr val="tx2"/>
                </a:solidFill>
              </a:rPr>
              <a:t>sum</a:t>
            </a:r>
            <a:r>
              <a:rPr lang="he-IL" sz="2000" dirty="0">
                <a:solidFill>
                  <a:schemeClr val="tx2"/>
                </a:solidFill>
              </a:rPr>
              <a:t> את הערך בתא ה-</a:t>
            </a:r>
            <a:r>
              <a:rPr lang="en-US" sz="2000" dirty="0" err="1">
                <a:solidFill>
                  <a:schemeClr val="tx2"/>
                </a:solidFill>
              </a:rPr>
              <a:t>i</a:t>
            </a:r>
            <a:r>
              <a:rPr lang="he-IL" sz="2000" dirty="0">
                <a:solidFill>
                  <a:schemeClr val="tx2"/>
                </a:solidFill>
              </a:rPr>
              <a:t>.</a:t>
            </a:r>
          </a:p>
          <a:p>
            <a:pPr algn="r" rtl="1"/>
            <a:r>
              <a:rPr lang="he-IL" sz="2000" dirty="0">
                <a:solidFill>
                  <a:schemeClr val="tx2"/>
                </a:solidFill>
              </a:rPr>
              <a:t>3. החזר את </a:t>
            </a:r>
            <a:r>
              <a:rPr lang="en-US" sz="2000" dirty="0">
                <a:solidFill>
                  <a:schemeClr val="tx2"/>
                </a:solidFill>
              </a:rPr>
              <a:t>sum</a:t>
            </a:r>
            <a:r>
              <a:rPr lang="he-IL" sz="2000" dirty="0">
                <a:solidFill>
                  <a:schemeClr val="tx2"/>
                </a:solidFill>
              </a:rPr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9329" y="2580052"/>
            <a:ext cx="830580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000" u="sng" dirty="0"/>
              <a:t>בסיס</a:t>
            </a:r>
            <a:r>
              <a:rPr lang="he-IL" sz="2000" dirty="0"/>
              <a:t>: עבור מערך בגודל 1, האלגוריתם יבצע את הלולאה פעם אחת ויוסיף ל-</a:t>
            </a:r>
            <a:r>
              <a:rPr lang="en-US" sz="2000" dirty="0"/>
              <a:t>sum</a:t>
            </a:r>
            <a:r>
              <a:rPr lang="he-IL" sz="2000" dirty="0"/>
              <a:t> את ערך התא היחיד, שהוא גם סכום כל איברי המערך.</a:t>
            </a:r>
            <a:endParaRPr lang="he-IL" sz="2000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609600" y="3266907"/>
            <a:ext cx="83058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000" u="sng" dirty="0"/>
              <a:t>הנחה</a:t>
            </a:r>
            <a:r>
              <a:rPr lang="he-IL" sz="2000" dirty="0"/>
              <a:t>: נניח שעבור מערך בגודל </a:t>
            </a:r>
            <a:r>
              <a:rPr lang="en-US" sz="2000" dirty="0"/>
              <a:t>n</a:t>
            </a:r>
            <a:r>
              <a:rPr lang="he-IL" sz="2000" dirty="0"/>
              <a:t> איברים האלגוריתם מחזיר את סכום </a:t>
            </a:r>
            <a:r>
              <a:rPr lang="en-US" sz="2000" dirty="0"/>
              <a:t>n</a:t>
            </a:r>
            <a:r>
              <a:rPr lang="he-IL" sz="2000" dirty="0"/>
              <a:t> האיברים.</a:t>
            </a:r>
            <a:endParaRPr lang="he-IL" sz="2000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601250" y="3695201"/>
            <a:ext cx="8305800" cy="224676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000" u="sng" dirty="0"/>
              <a:t>הוכחה</a:t>
            </a:r>
            <a:r>
              <a:rPr lang="he-IL" sz="2000" dirty="0"/>
              <a:t>: נוכיח את הטענה עבור מערך בגודל </a:t>
            </a:r>
            <a:r>
              <a:rPr lang="en-US" sz="2000" dirty="0"/>
              <a:t>n+1 </a:t>
            </a:r>
            <a:r>
              <a:rPr lang="he-IL" sz="2000" dirty="0"/>
              <a:t> איברים.</a:t>
            </a:r>
          </a:p>
          <a:p>
            <a:pPr marL="457200" indent="-457200" algn="r" rtl="1">
              <a:buAutoNum type="arabicPeriod"/>
            </a:pPr>
            <a:r>
              <a:rPr lang="he-IL" sz="2000" dirty="0"/>
              <a:t>הלולאה תרוץ </a:t>
            </a:r>
            <a:r>
              <a:rPr lang="en-US" sz="2000" dirty="0"/>
              <a:t>n+1</a:t>
            </a:r>
            <a:r>
              <a:rPr lang="he-IL" sz="2000" dirty="0"/>
              <a:t> </a:t>
            </a:r>
            <a:r>
              <a:rPr lang="he-IL" sz="2000" dirty="0" err="1"/>
              <a:t>איטרציות</a:t>
            </a:r>
            <a:r>
              <a:rPr lang="he-IL" sz="2000" dirty="0"/>
              <a:t>.</a:t>
            </a:r>
          </a:p>
          <a:p>
            <a:pPr marL="457200" indent="-457200" algn="r" rtl="1">
              <a:buAutoNum type="arabicPeriod"/>
            </a:pPr>
            <a:r>
              <a:rPr lang="he-IL" sz="2000" dirty="0"/>
              <a:t>אחרי </a:t>
            </a:r>
            <a:r>
              <a:rPr lang="en-US" sz="2000" dirty="0"/>
              <a:t>n</a:t>
            </a:r>
            <a:r>
              <a:rPr lang="he-IL" sz="2000" dirty="0"/>
              <a:t> </a:t>
            </a:r>
            <a:r>
              <a:rPr lang="he-IL" sz="2000" dirty="0" err="1"/>
              <a:t>האיטרציות</a:t>
            </a:r>
            <a:r>
              <a:rPr lang="he-IL" sz="2000" dirty="0"/>
              <a:t> הראשונות, </a:t>
            </a:r>
            <a:r>
              <a:rPr lang="en-US" sz="2000" dirty="0"/>
              <a:t>sum</a:t>
            </a:r>
            <a:r>
              <a:rPr lang="he-IL" sz="2000" dirty="0"/>
              <a:t> יכיל את סכום </a:t>
            </a:r>
            <a:r>
              <a:rPr lang="en-US" sz="2000" dirty="0"/>
              <a:t>n</a:t>
            </a:r>
            <a:r>
              <a:rPr lang="he-IL" sz="2000" dirty="0"/>
              <a:t> האיברים הראשונים (לפי הנחת האינדוקציה).</a:t>
            </a:r>
          </a:p>
          <a:p>
            <a:pPr marL="457200" indent="-457200" algn="r" rtl="1">
              <a:buAutoNum type="arabicPeriod"/>
            </a:pPr>
            <a:r>
              <a:rPr lang="he-IL" sz="2000" dirty="0" err="1"/>
              <a:t>באיטרציה</a:t>
            </a:r>
            <a:r>
              <a:rPr lang="he-IL" sz="2000" dirty="0"/>
              <a:t> ה-</a:t>
            </a:r>
            <a:r>
              <a:rPr lang="en-US" sz="2000" dirty="0"/>
              <a:t>n+1</a:t>
            </a:r>
            <a:r>
              <a:rPr lang="he-IL" sz="2000" dirty="0"/>
              <a:t> נוסיף ל-</a:t>
            </a:r>
            <a:r>
              <a:rPr lang="en-US" sz="2000" dirty="0"/>
              <a:t>sum</a:t>
            </a:r>
            <a:r>
              <a:rPr lang="he-IL" sz="2000" dirty="0"/>
              <a:t> את האיבר ה-</a:t>
            </a:r>
            <a:r>
              <a:rPr lang="en-US" sz="2000" dirty="0"/>
              <a:t>n+1</a:t>
            </a:r>
            <a:r>
              <a:rPr lang="he-IL" sz="2000" dirty="0"/>
              <a:t> ולכן </a:t>
            </a:r>
            <a:r>
              <a:rPr lang="en-US" sz="2000" dirty="0"/>
              <a:t>sum</a:t>
            </a:r>
            <a:r>
              <a:rPr lang="he-IL" sz="2000" dirty="0"/>
              <a:t> יכיל את סכום </a:t>
            </a:r>
            <a:r>
              <a:rPr lang="en-US" sz="2000" dirty="0"/>
              <a:t>n+1</a:t>
            </a:r>
            <a:r>
              <a:rPr lang="he-IL" sz="2000" dirty="0"/>
              <a:t> האיברים.</a:t>
            </a:r>
          </a:p>
          <a:p>
            <a:pPr algn="r" rtl="1"/>
            <a:r>
              <a:rPr lang="he-IL" sz="2000" dirty="0" err="1"/>
              <a:t>מ.ש.ל</a:t>
            </a:r>
            <a:endParaRPr lang="he-IL" sz="2000" dirty="0"/>
          </a:p>
        </p:txBody>
      </p:sp>
    </p:spTree>
    <p:extLst>
      <p:ext uri="{BB962C8B-B14F-4D97-AF65-F5344CB8AC3E}">
        <p14:creationId xmlns:p14="http://schemas.microsoft.com/office/powerpoint/2010/main" val="1110174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219200" y="152400"/>
            <a:ext cx="76200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400" dirty="0">
                <a:solidFill>
                  <a:schemeClr val="tx2"/>
                </a:solidFill>
              </a:rPr>
              <a:t>נתון האלגוריתם הבא: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3400" y="685800"/>
            <a:ext cx="6553200" cy="267765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u="sng" dirty="0"/>
              <a:t>increment(x)</a:t>
            </a:r>
          </a:p>
          <a:p>
            <a:r>
              <a:rPr lang="en-US" sz="2400" dirty="0"/>
              <a:t>if(x == 0)</a:t>
            </a:r>
          </a:p>
          <a:p>
            <a:r>
              <a:rPr lang="en-US" sz="2400" dirty="0"/>
              <a:t>    return 1;</a:t>
            </a:r>
          </a:p>
          <a:p>
            <a:r>
              <a:rPr lang="en-US" sz="2400" dirty="0"/>
              <a:t>else if(x % 2 == 1)</a:t>
            </a:r>
          </a:p>
          <a:p>
            <a:r>
              <a:rPr lang="en-US" sz="2400" dirty="0"/>
              <a:t>    return 2 * increment(           )</a:t>
            </a:r>
          </a:p>
          <a:p>
            <a:r>
              <a:rPr lang="en-US" sz="2400" dirty="0"/>
              <a:t>else</a:t>
            </a:r>
          </a:p>
          <a:p>
            <a:r>
              <a:rPr lang="en-US" sz="2400" dirty="0"/>
              <a:t>    return x + 1;</a:t>
            </a:r>
            <a:endParaRPr lang="he-IL" sz="2400" dirty="0"/>
          </a:p>
        </p:txBody>
      </p:sp>
      <p:graphicFrame>
        <p:nvGraphicFramePr>
          <p:cNvPr id="6" name="אובייקט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5367186"/>
              </p:ext>
            </p:extLst>
          </p:nvPr>
        </p:nvGraphicFramePr>
        <p:xfrm>
          <a:off x="3547110" y="2176700"/>
          <a:ext cx="720090" cy="4050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" name="משוואה" r:id="rId3" imgW="406080" imgH="228600" progId="Equation.3">
                  <p:embed/>
                </p:oleObj>
              </mc:Choice>
              <mc:Fallback>
                <p:oleObj name="משוואה" r:id="rId3" imgW="40608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47110" y="2176700"/>
                        <a:ext cx="720090" cy="4050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7200" y="3581400"/>
            <a:ext cx="83820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400" dirty="0"/>
              <a:t>טענה: </a:t>
            </a:r>
            <a:r>
              <a:rPr lang="he-IL" sz="2400" dirty="0" err="1"/>
              <a:t>בהנתן</a:t>
            </a:r>
            <a:r>
              <a:rPr lang="he-IL" sz="2400" dirty="0"/>
              <a:t> מספר שלם לא שלילי </a:t>
            </a:r>
            <a:r>
              <a:rPr lang="en-US" sz="2400" dirty="0"/>
              <a:t>x</a:t>
            </a:r>
            <a:r>
              <a:rPr lang="he-IL" sz="2400" dirty="0"/>
              <a:t> האלגוריתם מחזיר את </a:t>
            </a:r>
            <a:r>
              <a:rPr lang="en-US" sz="2400" dirty="0"/>
              <a:t>x+1</a:t>
            </a:r>
            <a:r>
              <a:rPr lang="he-IL" sz="2400" dirty="0"/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4030176"/>
            <a:ext cx="83820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400" dirty="0"/>
              <a:t>הוכיחו באינדוקציה את נכונות האלגוריתם.</a:t>
            </a:r>
          </a:p>
        </p:txBody>
      </p:sp>
    </p:spTree>
    <p:extLst>
      <p:ext uri="{BB962C8B-B14F-4D97-AF65-F5344CB8AC3E}">
        <p14:creationId xmlns:p14="http://schemas.microsoft.com/office/powerpoint/2010/main" val="2018925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3400" y="129436"/>
            <a:ext cx="6553200" cy="267765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u="sng" dirty="0"/>
              <a:t>increment(x)</a:t>
            </a:r>
          </a:p>
          <a:p>
            <a:r>
              <a:rPr lang="en-US" sz="2400" dirty="0"/>
              <a:t>if(x == 0)</a:t>
            </a:r>
          </a:p>
          <a:p>
            <a:r>
              <a:rPr lang="en-US" sz="2400" dirty="0"/>
              <a:t>    return 1;</a:t>
            </a:r>
          </a:p>
          <a:p>
            <a:r>
              <a:rPr lang="en-US" sz="2400" dirty="0"/>
              <a:t>else if(x % 2 == 1)</a:t>
            </a:r>
          </a:p>
          <a:p>
            <a:r>
              <a:rPr lang="en-US" sz="2400" dirty="0"/>
              <a:t>    return 2 * increment(           )</a:t>
            </a:r>
          </a:p>
          <a:p>
            <a:r>
              <a:rPr lang="en-US" sz="2400" dirty="0"/>
              <a:t>else</a:t>
            </a:r>
          </a:p>
          <a:p>
            <a:r>
              <a:rPr lang="en-US" sz="2400" dirty="0"/>
              <a:t>    return x + 1;</a:t>
            </a:r>
            <a:endParaRPr lang="he-IL" sz="2400" dirty="0"/>
          </a:p>
        </p:txBody>
      </p:sp>
      <p:graphicFrame>
        <p:nvGraphicFramePr>
          <p:cNvPr id="6" name="אובייקט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4513084"/>
              </p:ext>
            </p:extLst>
          </p:nvPr>
        </p:nvGraphicFramePr>
        <p:xfrm>
          <a:off x="3581400" y="1692680"/>
          <a:ext cx="720090" cy="4050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1" name="משוואה" r:id="rId3" imgW="406080" imgH="228600" progId="Equation.3">
                  <p:embed/>
                </p:oleObj>
              </mc:Choice>
              <mc:Fallback>
                <p:oleObj name="משוואה" r:id="rId3" imgW="406080" imgH="228600" progId="Equation.3">
                  <p:embed/>
                  <p:pic>
                    <p:nvPicPr>
                      <p:cNvPr id="6" name="אובייקט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81400" y="1692680"/>
                        <a:ext cx="720090" cy="4050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876800" y="238763"/>
            <a:ext cx="4038600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400" u="sng" dirty="0"/>
              <a:t>בסיס</a:t>
            </a:r>
            <a:r>
              <a:rPr lang="he-IL" sz="2400" dirty="0"/>
              <a:t>: עבור </a:t>
            </a:r>
            <a:r>
              <a:rPr lang="en-US" sz="2400" dirty="0"/>
              <a:t>x = 0</a:t>
            </a:r>
            <a:r>
              <a:rPr lang="he-IL" sz="2400" dirty="0"/>
              <a:t> האלגוריתם מחזיר 1 ולכן הוא נכון.</a:t>
            </a:r>
            <a:endParaRPr lang="he-IL" sz="2400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5410200" y="1245928"/>
            <a:ext cx="3505200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400" u="sng" dirty="0"/>
              <a:t>הנחה</a:t>
            </a:r>
            <a:r>
              <a:rPr lang="he-IL" sz="2400" dirty="0"/>
              <a:t>: נניח שעבור כל </a:t>
            </a:r>
            <a:r>
              <a:rPr lang="en-US" sz="2400" dirty="0"/>
              <a:t>x ≥n</a:t>
            </a:r>
            <a:r>
              <a:rPr lang="he-IL" sz="2400" dirty="0"/>
              <a:t> האלגוריתם נכון, כלומר מחזיר את </a:t>
            </a:r>
            <a:r>
              <a:rPr lang="en-US" sz="2400" dirty="0"/>
              <a:t>x+1</a:t>
            </a:r>
            <a:r>
              <a:rPr lang="he-IL" sz="2400" dirty="0"/>
              <a:t>.</a:t>
            </a:r>
            <a:endParaRPr lang="he-IL" sz="2400" u="sng" dirty="0"/>
          </a:p>
        </p:txBody>
      </p:sp>
      <p:sp>
        <p:nvSpPr>
          <p:cNvPr id="9" name="TextBox 8"/>
          <p:cNvSpPr txBox="1"/>
          <p:nvPr/>
        </p:nvSpPr>
        <p:spPr>
          <a:xfrm>
            <a:off x="685800" y="2961645"/>
            <a:ext cx="8253608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400" dirty="0"/>
              <a:t>נוכיח את נכונות האלגוריתם עבור </a:t>
            </a:r>
            <a:r>
              <a:rPr lang="en-US" sz="2400" dirty="0"/>
              <a:t>x = n + 1</a:t>
            </a:r>
            <a:r>
              <a:rPr lang="he-IL" sz="2400" dirty="0"/>
              <a:t>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85800" y="3363690"/>
            <a:ext cx="8253608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400" dirty="0"/>
              <a:t>יש שני מקרים:</a:t>
            </a:r>
            <a:r>
              <a:rPr lang="en-US" sz="2400" dirty="0"/>
              <a:t> </a:t>
            </a:r>
            <a:r>
              <a:rPr lang="he-IL" sz="2400" dirty="0"/>
              <a:t>אם </a:t>
            </a:r>
            <a:r>
              <a:rPr lang="en-US" sz="2400" dirty="0"/>
              <a:t>x</a:t>
            </a:r>
            <a:r>
              <a:rPr lang="he-IL" sz="2400" dirty="0"/>
              <a:t> הוא מספר זוגי, האלגוריתם מחזיר </a:t>
            </a:r>
            <a:r>
              <a:rPr lang="en-US" sz="2400" dirty="0"/>
              <a:t>x+1</a:t>
            </a:r>
            <a:r>
              <a:rPr lang="he-IL" sz="2400" dirty="0"/>
              <a:t> והוכחנו.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98326" y="3790653"/>
            <a:ext cx="8253608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400" dirty="0"/>
              <a:t>אם </a:t>
            </a:r>
            <a:r>
              <a:rPr lang="en-US" sz="2400" dirty="0"/>
              <a:t>x</a:t>
            </a:r>
            <a:r>
              <a:rPr lang="he-IL" sz="2400" dirty="0"/>
              <a:t> הוא מספר אי זוגי, האלגוריתם קורא רקורסיבית לעצמו.</a:t>
            </a:r>
          </a:p>
        </p:txBody>
      </p:sp>
    </p:spTree>
    <p:extLst>
      <p:ext uri="{BB962C8B-B14F-4D97-AF65-F5344CB8AC3E}">
        <p14:creationId xmlns:p14="http://schemas.microsoft.com/office/powerpoint/2010/main" val="3147641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מבני נתונים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לקורס יש שני נושאים עיקריים – </a:t>
            </a:r>
          </a:p>
          <a:p>
            <a:pPr lvl="1" algn="r" rtl="1"/>
            <a:r>
              <a:rPr lang="he-IL" dirty="0"/>
              <a:t>אלגוריתמים</a:t>
            </a:r>
          </a:p>
          <a:p>
            <a:pPr lvl="1" algn="r" rtl="1"/>
            <a:r>
              <a:rPr lang="he-IL" dirty="0"/>
              <a:t>מבני נתונים.</a:t>
            </a:r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</a:t>
            </a:r>
          </a:p>
          <a:p>
            <a:r>
              <a:rPr lang="en-US"/>
              <a:t>www.shaytavor.com</a:t>
            </a:r>
            <a:endParaRPr lang="en-US" dirty="0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1053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3400" y="129436"/>
            <a:ext cx="6553200" cy="267765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u="sng" dirty="0"/>
              <a:t>increment(x)</a:t>
            </a:r>
          </a:p>
          <a:p>
            <a:r>
              <a:rPr lang="en-US" sz="2400" dirty="0"/>
              <a:t>if(x == 0)</a:t>
            </a:r>
          </a:p>
          <a:p>
            <a:r>
              <a:rPr lang="en-US" sz="2400" dirty="0"/>
              <a:t>    return 1;</a:t>
            </a:r>
          </a:p>
          <a:p>
            <a:r>
              <a:rPr lang="en-US" sz="2400" dirty="0"/>
              <a:t>else if(x % 2 == 1)</a:t>
            </a:r>
          </a:p>
          <a:p>
            <a:r>
              <a:rPr lang="en-US" sz="2400" dirty="0"/>
              <a:t>    return 2 * increment(           )</a:t>
            </a:r>
          </a:p>
          <a:p>
            <a:r>
              <a:rPr lang="en-US" sz="2400" dirty="0"/>
              <a:t>else</a:t>
            </a:r>
          </a:p>
          <a:p>
            <a:r>
              <a:rPr lang="en-US" sz="2400" dirty="0"/>
              <a:t>    return x + 1;</a:t>
            </a:r>
            <a:endParaRPr lang="he-IL" sz="2400" dirty="0"/>
          </a:p>
        </p:txBody>
      </p:sp>
      <p:graphicFrame>
        <p:nvGraphicFramePr>
          <p:cNvPr id="6" name="אובייקט 5"/>
          <p:cNvGraphicFramePr>
            <a:graphicFrameLocks noChangeAspect="1"/>
          </p:cNvGraphicFramePr>
          <p:nvPr/>
        </p:nvGraphicFramePr>
        <p:xfrm>
          <a:off x="3581400" y="1692680"/>
          <a:ext cx="720090" cy="4050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4" name="משוואה" r:id="rId3" imgW="406080" imgH="228600" progId="Equation.3">
                  <p:embed/>
                </p:oleObj>
              </mc:Choice>
              <mc:Fallback>
                <p:oleObj name="משוואה" r:id="rId3" imgW="406080" imgH="228600" progId="Equation.3">
                  <p:embed/>
                  <p:pic>
                    <p:nvPicPr>
                      <p:cNvPr id="6" name="אובייקט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81400" y="1692680"/>
                        <a:ext cx="720090" cy="4050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876800" y="238763"/>
            <a:ext cx="4038600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400" dirty="0"/>
              <a:t>כיוון ש-</a:t>
            </a:r>
            <a:r>
              <a:rPr lang="en-US" sz="2400" dirty="0"/>
              <a:t>x</a:t>
            </a:r>
            <a:r>
              <a:rPr lang="he-IL" sz="2400" dirty="0"/>
              <a:t> הוא אי זוגי, קיים מספר שלם </a:t>
            </a:r>
            <a:r>
              <a:rPr lang="en-US" sz="2400" dirty="0"/>
              <a:t>m</a:t>
            </a:r>
            <a:r>
              <a:rPr lang="he-IL" sz="2400" dirty="0"/>
              <a:t> כלשהו כך ש </a:t>
            </a:r>
            <a:r>
              <a:rPr lang="en-US" sz="2400" dirty="0"/>
              <a:t>x = 2m+1</a:t>
            </a:r>
            <a:r>
              <a:rPr lang="he-IL" sz="2400" dirty="0"/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3400" y="2995514"/>
            <a:ext cx="8253608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2400" dirty="0"/>
              <a:t>increment (x) = increment(2m + 1) = </a:t>
            </a:r>
            <a:endParaRPr lang="he-IL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749996" y="3430143"/>
            <a:ext cx="8253608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2400" dirty="0"/>
              <a:t>	= 2 * increment(                     ) = </a:t>
            </a:r>
            <a:endParaRPr lang="he-IL" sz="2400" dirty="0"/>
          </a:p>
        </p:txBody>
      </p:sp>
      <p:graphicFrame>
        <p:nvGraphicFramePr>
          <p:cNvPr id="12" name="אובייקט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1457889"/>
              </p:ext>
            </p:extLst>
          </p:nvPr>
        </p:nvGraphicFramePr>
        <p:xfrm>
          <a:off x="3791211" y="3485408"/>
          <a:ext cx="1417637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5" name="משוואה" r:id="rId5" imgW="799920" imgH="228600" progId="Equation.3">
                  <p:embed/>
                </p:oleObj>
              </mc:Choice>
              <mc:Fallback>
                <p:oleObj name="משוואה" r:id="rId5" imgW="799920" imgH="228600" progId="Equation.3">
                  <p:embed/>
                  <p:pic>
                    <p:nvPicPr>
                      <p:cNvPr id="6" name="אובייקט 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791211" y="3485408"/>
                        <a:ext cx="1417637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749996" y="3867461"/>
            <a:ext cx="8253608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2400" dirty="0"/>
              <a:t>	= 2 * increment(                 ) = </a:t>
            </a:r>
            <a:endParaRPr lang="he-IL" sz="2400" dirty="0"/>
          </a:p>
        </p:txBody>
      </p:sp>
      <p:graphicFrame>
        <p:nvGraphicFramePr>
          <p:cNvPr id="14" name="אובייקט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1007939"/>
              </p:ext>
            </p:extLst>
          </p:nvPr>
        </p:nvGraphicFramePr>
        <p:xfrm>
          <a:off x="3810000" y="3963936"/>
          <a:ext cx="110172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6" name="משוואה" r:id="rId7" imgW="622080" imgH="228600" progId="Equation.3">
                  <p:embed/>
                </p:oleObj>
              </mc:Choice>
              <mc:Fallback>
                <p:oleObj name="משוואה" r:id="rId7" imgW="622080" imgH="228600" progId="Equation.3">
                  <p:embed/>
                  <p:pic>
                    <p:nvPicPr>
                      <p:cNvPr id="12" name="אובייקט 1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810000" y="3963936"/>
                        <a:ext cx="1101725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749996" y="4340185"/>
            <a:ext cx="412680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2400" dirty="0"/>
              <a:t>	= 2 * increment( m ) = </a:t>
            </a:r>
            <a:endParaRPr lang="he-IL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4477065" y="4340185"/>
            <a:ext cx="464274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en-US" sz="2400" dirty="0"/>
              <a:t>m</a:t>
            </a:r>
            <a:r>
              <a:rPr lang="he-IL" sz="2400" dirty="0"/>
              <a:t> קטן מ-</a:t>
            </a:r>
            <a:r>
              <a:rPr lang="en-US" sz="2400" dirty="0"/>
              <a:t>x</a:t>
            </a:r>
            <a:r>
              <a:rPr lang="he-IL" sz="2400" dirty="0"/>
              <a:t> ולכן לפי הנחת האינדוקציה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36426" y="4821907"/>
            <a:ext cx="459757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2400" dirty="0"/>
              <a:t>	= 2 * (m+1) = 2m + 2 = x + 1 </a:t>
            </a:r>
            <a:endParaRPr lang="he-IL" sz="2400" dirty="0"/>
          </a:p>
        </p:txBody>
      </p:sp>
      <p:cxnSp>
        <p:nvCxnSpPr>
          <p:cNvPr id="18" name="מחבר ישר 17"/>
          <p:cNvCxnSpPr>
            <a:cxnSpLocks/>
          </p:cNvCxnSpPr>
          <p:nvPr/>
        </p:nvCxnSpPr>
        <p:spPr>
          <a:xfrm>
            <a:off x="152400" y="2895600"/>
            <a:ext cx="533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8682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1" grpId="0"/>
      <p:bldP spid="13" grpId="0"/>
      <p:bldP spid="15" grpId="0"/>
      <p:bldP spid="16" grpId="0"/>
      <p:bldP spid="1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" y="152400"/>
            <a:ext cx="853440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000" dirty="0">
                <a:solidFill>
                  <a:schemeClr val="tx2"/>
                </a:solidFill>
              </a:rPr>
              <a:t>האלגוריתם הבא מוצא מקסימום במערך לא ריק של מספרים שלמים. הוכיחו את נכונותו באינדוקציה.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800" y="972511"/>
            <a:ext cx="5334000" cy="267765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findMax</a:t>
            </a:r>
            <a:r>
              <a:rPr lang="en-US" sz="2400" dirty="0"/>
              <a:t>(a) {</a:t>
            </a:r>
          </a:p>
          <a:p>
            <a:r>
              <a:rPr lang="en-US" sz="2400" dirty="0"/>
              <a:t>   </a:t>
            </a:r>
            <a:r>
              <a:rPr lang="en-US" sz="2400" dirty="0" err="1"/>
              <a:t>int</a:t>
            </a:r>
            <a:r>
              <a:rPr lang="en-US" sz="2400" dirty="0"/>
              <a:t> max = a[0];</a:t>
            </a:r>
          </a:p>
          <a:p>
            <a:r>
              <a:rPr lang="en-US" sz="2400" dirty="0"/>
              <a:t>   for(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= 1; </a:t>
            </a:r>
            <a:r>
              <a:rPr lang="en-US" sz="2400" dirty="0" err="1"/>
              <a:t>i</a:t>
            </a:r>
            <a:r>
              <a:rPr lang="en-US" sz="2400" dirty="0"/>
              <a:t> &lt; </a:t>
            </a:r>
            <a:r>
              <a:rPr lang="en-US" sz="2400" dirty="0" err="1"/>
              <a:t>a.length</a:t>
            </a:r>
            <a:r>
              <a:rPr lang="en-US" sz="2400" dirty="0"/>
              <a:t>; </a:t>
            </a:r>
            <a:r>
              <a:rPr lang="en-US" sz="2400" dirty="0" err="1"/>
              <a:t>i</a:t>
            </a:r>
            <a:r>
              <a:rPr lang="en-US" sz="2400" dirty="0"/>
              <a:t>++)</a:t>
            </a:r>
          </a:p>
          <a:p>
            <a:r>
              <a:rPr lang="en-US" sz="2400" dirty="0"/>
              <a:t>       if(a[</a:t>
            </a:r>
            <a:r>
              <a:rPr lang="en-US" sz="2400" dirty="0" err="1"/>
              <a:t>i</a:t>
            </a:r>
            <a:r>
              <a:rPr lang="en-US" sz="2400" dirty="0"/>
              <a:t>] &gt; max)</a:t>
            </a:r>
          </a:p>
          <a:p>
            <a:r>
              <a:rPr lang="en-US" sz="2400" dirty="0"/>
              <a:t>	max = a[</a:t>
            </a:r>
            <a:r>
              <a:rPr lang="en-US" sz="2400" dirty="0" err="1"/>
              <a:t>i</a:t>
            </a:r>
            <a:r>
              <a:rPr lang="en-US" sz="2400" dirty="0"/>
              <a:t>];</a:t>
            </a:r>
          </a:p>
          <a:p>
            <a:r>
              <a:rPr lang="en-US" sz="2400" dirty="0"/>
              <a:t>   return max;</a:t>
            </a:r>
          </a:p>
          <a:p>
            <a:r>
              <a:rPr lang="en-US" sz="2400" dirty="0"/>
              <a:t>}</a:t>
            </a:r>
            <a:endParaRPr lang="he-IL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3912454"/>
            <a:ext cx="85344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000" dirty="0">
                <a:solidFill>
                  <a:schemeClr val="tx2"/>
                </a:solidFill>
              </a:rPr>
              <a:t>נוכיח באינדוקציה על גודל המערך: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9857" y="4374796"/>
            <a:ext cx="8534400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000" dirty="0"/>
              <a:t>בסיס – מערך בגודל 1. המקסימום הוא כמובן התא היחיד. האלגוריתם מציב בתוך המשתנה </a:t>
            </a:r>
            <a:r>
              <a:rPr lang="en-US" sz="2000" dirty="0"/>
              <a:t>max</a:t>
            </a:r>
            <a:r>
              <a:rPr lang="he-IL" sz="2000" dirty="0"/>
              <a:t> את התא היחיד, הלולאה לא רצה בכלל ולכן האלגוריתם מחזיר את </a:t>
            </a:r>
            <a:r>
              <a:rPr lang="en-US" sz="2000" dirty="0"/>
              <a:t>max</a:t>
            </a:r>
            <a:r>
              <a:rPr lang="he-IL" sz="2000" dirty="0"/>
              <a:t> שהוא התשובה הנכונה.</a:t>
            </a:r>
          </a:p>
        </p:txBody>
      </p:sp>
    </p:spTree>
    <p:extLst>
      <p:ext uri="{BB962C8B-B14F-4D97-AF65-F5344CB8AC3E}">
        <p14:creationId xmlns:p14="http://schemas.microsoft.com/office/powerpoint/2010/main" val="1446129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4800" y="327196"/>
            <a:ext cx="4114800" cy="267765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findMax</a:t>
            </a:r>
            <a:r>
              <a:rPr lang="en-US" sz="2400" dirty="0"/>
              <a:t>(a) {</a:t>
            </a:r>
          </a:p>
          <a:p>
            <a:r>
              <a:rPr lang="en-US" sz="2400" dirty="0"/>
              <a:t>   </a:t>
            </a:r>
            <a:r>
              <a:rPr lang="en-US" sz="2400" dirty="0" err="1"/>
              <a:t>int</a:t>
            </a:r>
            <a:r>
              <a:rPr lang="en-US" sz="2400" dirty="0"/>
              <a:t> max = a[0];</a:t>
            </a:r>
          </a:p>
          <a:p>
            <a:r>
              <a:rPr lang="en-US" sz="2400" dirty="0"/>
              <a:t>   for(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= 1; </a:t>
            </a:r>
            <a:r>
              <a:rPr lang="en-US" sz="2400" dirty="0" err="1"/>
              <a:t>i</a:t>
            </a:r>
            <a:r>
              <a:rPr lang="en-US" sz="2400" dirty="0"/>
              <a:t> &lt; </a:t>
            </a:r>
            <a:r>
              <a:rPr lang="en-US" sz="2400" dirty="0" err="1"/>
              <a:t>a.length</a:t>
            </a:r>
            <a:r>
              <a:rPr lang="en-US" sz="2400" dirty="0"/>
              <a:t>; </a:t>
            </a:r>
            <a:r>
              <a:rPr lang="en-US" sz="2400" dirty="0" err="1"/>
              <a:t>i</a:t>
            </a:r>
            <a:r>
              <a:rPr lang="en-US" sz="2400" dirty="0"/>
              <a:t>++)</a:t>
            </a:r>
          </a:p>
          <a:p>
            <a:r>
              <a:rPr lang="en-US" sz="2400" dirty="0"/>
              <a:t>       if(a[</a:t>
            </a:r>
            <a:r>
              <a:rPr lang="en-US" sz="2400" dirty="0" err="1"/>
              <a:t>i</a:t>
            </a:r>
            <a:r>
              <a:rPr lang="en-US" sz="2400" dirty="0"/>
              <a:t>] &gt; max)</a:t>
            </a:r>
          </a:p>
          <a:p>
            <a:r>
              <a:rPr lang="en-US" sz="2400" dirty="0"/>
              <a:t>	max = a[</a:t>
            </a:r>
            <a:r>
              <a:rPr lang="en-US" sz="2400" dirty="0" err="1"/>
              <a:t>i</a:t>
            </a:r>
            <a:r>
              <a:rPr lang="en-US" sz="2400" dirty="0"/>
              <a:t>];</a:t>
            </a:r>
          </a:p>
          <a:p>
            <a:r>
              <a:rPr lang="en-US" sz="2400" dirty="0"/>
              <a:t>   return max;</a:t>
            </a:r>
          </a:p>
          <a:p>
            <a:r>
              <a:rPr lang="en-US" sz="2400" dirty="0"/>
              <a:t>}</a:t>
            </a:r>
            <a:endParaRPr lang="he-IL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5181600" y="338082"/>
            <a:ext cx="3657600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000" dirty="0"/>
              <a:t>הנחה – עבור מערך בגודל </a:t>
            </a:r>
            <a:r>
              <a:rPr lang="en-US" sz="2000" dirty="0"/>
              <a:t>n</a:t>
            </a:r>
            <a:r>
              <a:rPr lang="he-IL" sz="2000" dirty="0"/>
              <a:t> האלגוריתם מחזיר את המספר הגדול מבין </a:t>
            </a:r>
            <a:r>
              <a:rPr lang="en-US" sz="2000" dirty="0"/>
              <a:t>n</a:t>
            </a:r>
            <a:r>
              <a:rPr lang="he-IL" sz="2000" dirty="0"/>
              <a:t> האיברים.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24400" y="1524000"/>
            <a:ext cx="41148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000" dirty="0"/>
              <a:t>נוכיח את הטענה עבור מערך בגודל </a:t>
            </a:r>
            <a:r>
              <a:rPr lang="en-US" sz="2000" dirty="0"/>
              <a:t>n+1</a:t>
            </a:r>
            <a:r>
              <a:rPr lang="he-IL" sz="2000" dirty="0"/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038600" y="2094365"/>
            <a:ext cx="4833257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000" dirty="0"/>
              <a:t>ישנם שני מקרים עבור האיבר ה-</a:t>
            </a:r>
            <a:r>
              <a:rPr lang="en-US" sz="2000" dirty="0"/>
              <a:t>n+1</a:t>
            </a:r>
            <a:r>
              <a:rPr lang="he-IL" sz="2000" dirty="0"/>
              <a:t>: או שהוא גדול מ-</a:t>
            </a:r>
            <a:r>
              <a:rPr lang="en-US" sz="2000" dirty="0"/>
              <a:t>max</a:t>
            </a:r>
            <a:r>
              <a:rPr lang="he-IL" sz="2000" dirty="0"/>
              <a:t> או שהוא לא.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29344" y="2957788"/>
            <a:ext cx="8109856" cy="132343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000" dirty="0"/>
              <a:t>אם האיבר ה-</a:t>
            </a:r>
            <a:r>
              <a:rPr lang="en-US" sz="2000" dirty="0"/>
              <a:t>n+1</a:t>
            </a:r>
            <a:r>
              <a:rPr lang="he-IL" sz="2000" dirty="0"/>
              <a:t> יותר גדול מ-</a:t>
            </a:r>
            <a:r>
              <a:rPr lang="en-US" sz="2000" dirty="0"/>
              <a:t>max</a:t>
            </a:r>
            <a:r>
              <a:rPr lang="he-IL" sz="2000" dirty="0"/>
              <a:t>, האלגוריתם יציב אותו במקום </a:t>
            </a:r>
            <a:r>
              <a:rPr lang="en-US" sz="2000" dirty="0"/>
              <a:t>max</a:t>
            </a:r>
            <a:r>
              <a:rPr lang="he-IL" sz="2000" dirty="0"/>
              <a:t>. אבל לפי הנחת האינדוקציה, </a:t>
            </a:r>
            <a:r>
              <a:rPr lang="en-US" sz="2000" dirty="0"/>
              <a:t>max</a:t>
            </a:r>
            <a:r>
              <a:rPr lang="he-IL" sz="2000" dirty="0"/>
              <a:t> הוא האיבר המקסימלי מבין </a:t>
            </a:r>
            <a:r>
              <a:rPr lang="en-US" sz="2000" dirty="0"/>
              <a:t>n</a:t>
            </a:r>
            <a:r>
              <a:rPr lang="he-IL" sz="2000" dirty="0"/>
              <a:t> האיברים הקודמים. לכן, אם האיבר ה-</a:t>
            </a:r>
            <a:r>
              <a:rPr lang="en-US" sz="2000" dirty="0"/>
              <a:t>n+1</a:t>
            </a:r>
            <a:r>
              <a:rPr lang="he-IL" sz="2000" dirty="0"/>
              <a:t> גדול מ-</a:t>
            </a:r>
            <a:r>
              <a:rPr lang="en-US" sz="2000" dirty="0"/>
              <a:t>max</a:t>
            </a:r>
            <a:r>
              <a:rPr lang="he-IL" sz="2000" dirty="0"/>
              <a:t> הוא גם האיבר המקסימלי, והאלגוריתם מחזיר אותו, ולכן מחזיר תשובה נכונה.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72887" y="4281227"/>
            <a:ext cx="8109856" cy="132343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000" dirty="0"/>
              <a:t>אם האיבר ה-</a:t>
            </a:r>
            <a:r>
              <a:rPr lang="en-US" sz="2000" dirty="0"/>
              <a:t>n+1</a:t>
            </a:r>
            <a:r>
              <a:rPr lang="he-IL" sz="2000" dirty="0"/>
              <a:t> לא יותר גדול מ-</a:t>
            </a:r>
            <a:r>
              <a:rPr lang="en-US" sz="2000" dirty="0"/>
              <a:t>max</a:t>
            </a:r>
            <a:r>
              <a:rPr lang="he-IL" sz="2000" dirty="0"/>
              <a:t>, האלגוריתם משאיר את </a:t>
            </a:r>
            <a:r>
              <a:rPr lang="en-US" sz="2000" dirty="0"/>
              <a:t>max</a:t>
            </a:r>
            <a:r>
              <a:rPr lang="he-IL" sz="2000" dirty="0"/>
              <a:t> כשהיה. כיוון שלפי הנחת האינדוקציה, </a:t>
            </a:r>
            <a:r>
              <a:rPr lang="en-US" sz="2000" dirty="0"/>
              <a:t>max</a:t>
            </a:r>
            <a:r>
              <a:rPr lang="he-IL" sz="2000" dirty="0"/>
              <a:t> הוא האיבר המקסימלי מבין </a:t>
            </a:r>
            <a:r>
              <a:rPr lang="en-US" sz="2000" dirty="0"/>
              <a:t>n</a:t>
            </a:r>
            <a:r>
              <a:rPr lang="he-IL" sz="2000" dirty="0"/>
              <a:t> האיברים הקודמים, והוא יותר גדול גם מהאיבר ה-</a:t>
            </a:r>
            <a:r>
              <a:rPr lang="en-US" sz="2000" dirty="0"/>
              <a:t>n+1</a:t>
            </a:r>
            <a:r>
              <a:rPr lang="he-IL" sz="2000" dirty="0"/>
              <a:t>, אזי הוא המקסימום מבין </a:t>
            </a:r>
            <a:r>
              <a:rPr lang="en-US" sz="2000" dirty="0"/>
              <a:t>n+1</a:t>
            </a:r>
            <a:r>
              <a:rPr lang="he-IL" sz="2000" dirty="0"/>
              <a:t> איברים והאלגוריתם מחזיר תשובה נכונה.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29344" y="5626565"/>
            <a:ext cx="8109856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000" dirty="0" err="1">
                <a:solidFill>
                  <a:schemeClr val="tx2"/>
                </a:solidFill>
              </a:rPr>
              <a:t>מ.ש.ל</a:t>
            </a:r>
            <a:r>
              <a:rPr lang="he-IL" sz="2000" dirty="0">
                <a:solidFill>
                  <a:schemeClr val="tx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16461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04800" y="152400"/>
            <a:ext cx="868680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000" dirty="0">
                <a:solidFill>
                  <a:schemeClr val="tx2"/>
                </a:solidFill>
              </a:rPr>
              <a:t>נגדיר – מערך יקרא </a:t>
            </a:r>
            <a:r>
              <a:rPr lang="he-IL" sz="2000" b="1" dirty="0">
                <a:solidFill>
                  <a:schemeClr val="tx2"/>
                </a:solidFill>
              </a:rPr>
              <a:t>סופר-עולה</a:t>
            </a:r>
            <a:r>
              <a:rPr lang="he-IL" sz="2000" dirty="0">
                <a:solidFill>
                  <a:schemeClr val="tx2"/>
                </a:solidFill>
              </a:rPr>
              <a:t> אם הערך בכל תא במערך גדול ממש מסכום כל התאים הקודמים לו.</a:t>
            </a:r>
          </a:p>
        </p:txBody>
      </p:sp>
      <p:graphicFrame>
        <p:nvGraphicFramePr>
          <p:cNvPr id="5" name="טבלה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7693381"/>
              </p:ext>
            </p:extLst>
          </p:nvPr>
        </p:nvGraphicFramePr>
        <p:xfrm>
          <a:off x="3124200" y="860286"/>
          <a:ext cx="3657600" cy="76200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66781469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70911055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68181617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3083496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52219589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260853719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50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24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10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660148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6785100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04800" y="1622286"/>
            <a:ext cx="8686800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000" dirty="0">
                <a:solidFill>
                  <a:schemeClr val="tx2"/>
                </a:solidFill>
              </a:rPr>
              <a:t>האלגוריתם הבא מקבל כפרמטרים מערך סופר עולה ומספר </a:t>
            </a:r>
            <a:r>
              <a:rPr lang="en-US" sz="2000" dirty="0" err="1">
                <a:solidFill>
                  <a:schemeClr val="tx2"/>
                </a:solidFill>
              </a:rPr>
              <a:t>num</a:t>
            </a:r>
            <a:r>
              <a:rPr lang="he-IL" sz="2000" dirty="0">
                <a:solidFill>
                  <a:schemeClr val="tx2"/>
                </a:solidFill>
              </a:rPr>
              <a:t>. האלגוריתם בודק האם ישנה תת קבוצה של איברי המערך שסכומם שווה בדיוק ל-</a:t>
            </a:r>
            <a:r>
              <a:rPr lang="en-US" sz="2000" dirty="0" err="1">
                <a:solidFill>
                  <a:schemeClr val="tx2"/>
                </a:solidFill>
              </a:rPr>
              <a:t>num</a:t>
            </a:r>
            <a:r>
              <a:rPr lang="he-IL" sz="2000" dirty="0">
                <a:solidFill>
                  <a:schemeClr val="tx2"/>
                </a:solidFill>
              </a:rPr>
              <a:t>. אם יש, האלגוריתם מחזיר את תת הקבוצה. אם אין, האלגוריתם יחזיר </a:t>
            </a:r>
            <a:r>
              <a:rPr lang="en-US" sz="2000" dirty="0">
                <a:solidFill>
                  <a:schemeClr val="tx2"/>
                </a:solidFill>
              </a:rPr>
              <a:t>null</a:t>
            </a:r>
            <a:r>
              <a:rPr lang="he-IL" sz="2000" dirty="0">
                <a:solidFill>
                  <a:schemeClr val="tx2"/>
                </a:solidFill>
              </a:rPr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1000" y="2751157"/>
            <a:ext cx="3733800" cy="409342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u="sng" dirty="0"/>
              <a:t>sum (</a:t>
            </a:r>
            <a:r>
              <a:rPr lang="en-US" sz="2000" u="sng" dirty="0" err="1"/>
              <a:t>int</a:t>
            </a:r>
            <a:r>
              <a:rPr lang="en-US" sz="2000" u="sng" dirty="0"/>
              <a:t>[] a, </a:t>
            </a:r>
            <a:r>
              <a:rPr lang="en-US" sz="2000" u="sng" dirty="0" err="1"/>
              <a:t>int</a:t>
            </a:r>
            <a:r>
              <a:rPr lang="en-US" sz="2000" u="sng" dirty="0"/>
              <a:t> </a:t>
            </a:r>
            <a:r>
              <a:rPr lang="en-US" sz="2000" u="sng" dirty="0" err="1"/>
              <a:t>num</a:t>
            </a:r>
            <a:r>
              <a:rPr lang="en-US" sz="2000" u="sng" dirty="0"/>
              <a:t>)</a:t>
            </a:r>
            <a:endParaRPr lang="en-US" sz="2000" dirty="0"/>
          </a:p>
          <a:p>
            <a:r>
              <a:rPr lang="en-US" sz="2000" dirty="0"/>
              <a:t>S &lt;---  ᴓ</a:t>
            </a:r>
          </a:p>
          <a:p>
            <a:r>
              <a:rPr lang="en-US" sz="2000" dirty="0"/>
              <a:t>for (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 = a.length-1 to 0) {</a:t>
            </a:r>
          </a:p>
          <a:p>
            <a:r>
              <a:rPr lang="en-US" sz="2000" dirty="0"/>
              <a:t>   if(a[</a:t>
            </a:r>
            <a:r>
              <a:rPr lang="en-US" sz="2000" dirty="0" err="1"/>
              <a:t>i</a:t>
            </a:r>
            <a:r>
              <a:rPr lang="en-US" sz="2000" dirty="0"/>
              <a:t>] == </a:t>
            </a:r>
            <a:r>
              <a:rPr lang="en-US" sz="2000" dirty="0" err="1"/>
              <a:t>num</a:t>
            </a:r>
            <a:r>
              <a:rPr lang="en-US" sz="2000" dirty="0"/>
              <a:t>) {</a:t>
            </a:r>
          </a:p>
          <a:p>
            <a:r>
              <a:rPr lang="en-US" sz="2000" dirty="0"/>
              <a:t>       add a[</a:t>
            </a:r>
            <a:r>
              <a:rPr lang="en-US" sz="2000" dirty="0" err="1"/>
              <a:t>i</a:t>
            </a:r>
            <a:r>
              <a:rPr lang="en-US" sz="2000" dirty="0"/>
              <a:t>] to S</a:t>
            </a:r>
          </a:p>
          <a:p>
            <a:r>
              <a:rPr lang="en-US" sz="2000" dirty="0"/>
              <a:t>       return S</a:t>
            </a:r>
          </a:p>
          <a:p>
            <a:r>
              <a:rPr lang="en-US" sz="2000" dirty="0"/>
              <a:t>  }</a:t>
            </a:r>
          </a:p>
          <a:p>
            <a:r>
              <a:rPr lang="en-US" sz="2000" dirty="0"/>
              <a:t>  else if (a[</a:t>
            </a:r>
            <a:r>
              <a:rPr lang="en-US" sz="2000" dirty="0" err="1"/>
              <a:t>i</a:t>
            </a:r>
            <a:r>
              <a:rPr lang="en-US" sz="2000" dirty="0"/>
              <a:t>] &lt; </a:t>
            </a:r>
            <a:r>
              <a:rPr lang="en-US" sz="2000" dirty="0" err="1"/>
              <a:t>num</a:t>
            </a:r>
            <a:r>
              <a:rPr lang="en-US" sz="2000" dirty="0"/>
              <a:t>) {</a:t>
            </a:r>
          </a:p>
          <a:p>
            <a:r>
              <a:rPr lang="en-US" sz="2000" dirty="0"/>
              <a:t>        add a[</a:t>
            </a:r>
            <a:r>
              <a:rPr lang="en-US" sz="2000" dirty="0" err="1"/>
              <a:t>i</a:t>
            </a:r>
            <a:r>
              <a:rPr lang="en-US" sz="2000" dirty="0"/>
              <a:t>] to S</a:t>
            </a:r>
          </a:p>
          <a:p>
            <a:r>
              <a:rPr lang="en-US" sz="2000" dirty="0"/>
              <a:t>         </a:t>
            </a:r>
            <a:r>
              <a:rPr lang="en-US" sz="2000" dirty="0" err="1"/>
              <a:t>num</a:t>
            </a:r>
            <a:r>
              <a:rPr lang="en-US" sz="2000" dirty="0"/>
              <a:t> = </a:t>
            </a:r>
            <a:r>
              <a:rPr lang="en-US" sz="2000" dirty="0" err="1"/>
              <a:t>num</a:t>
            </a:r>
            <a:r>
              <a:rPr lang="en-US" sz="2000" dirty="0"/>
              <a:t> – a[</a:t>
            </a:r>
            <a:r>
              <a:rPr lang="en-US" sz="2000" dirty="0" err="1"/>
              <a:t>i</a:t>
            </a:r>
            <a:r>
              <a:rPr lang="en-US" sz="2000" dirty="0"/>
              <a:t>];</a:t>
            </a:r>
          </a:p>
          <a:p>
            <a:r>
              <a:rPr lang="en-US" sz="2000" dirty="0"/>
              <a:t>  }</a:t>
            </a:r>
          </a:p>
          <a:p>
            <a:r>
              <a:rPr lang="en-US" sz="2000" dirty="0"/>
              <a:t>}</a:t>
            </a:r>
          </a:p>
          <a:p>
            <a:r>
              <a:rPr lang="en-US" sz="2000" dirty="0"/>
              <a:t>return null</a:t>
            </a:r>
            <a:endParaRPr lang="he-IL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3581400" y="2892117"/>
            <a:ext cx="54102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000" dirty="0">
                <a:solidFill>
                  <a:schemeClr val="tx2"/>
                </a:solidFill>
              </a:rPr>
              <a:t>הוכיחו באינדוקציה את נכונות האלגוריתם.</a:t>
            </a:r>
          </a:p>
        </p:txBody>
      </p:sp>
    </p:spTree>
    <p:extLst>
      <p:ext uri="{BB962C8B-B14F-4D97-AF65-F5344CB8AC3E}">
        <p14:creationId xmlns:p14="http://schemas.microsoft.com/office/powerpoint/2010/main" val="561509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52400" y="76200"/>
            <a:ext cx="3429000" cy="409342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u="sng" dirty="0"/>
              <a:t>sum (</a:t>
            </a:r>
            <a:r>
              <a:rPr lang="en-US" sz="2000" u="sng" dirty="0" err="1"/>
              <a:t>int</a:t>
            </a:r>
            <a:r>
              <a:rPr lang="en-US" sz="2000" u="sng" dirty="0"/>
              <a:t>[] a, </a:t>
            </a:r>
            <a:r>
              <a:rPr lang="en-US" sz="2000" u="sng" dirty="0" err="1"/>
              <a:t>int</a:t>
            </a:r>
            <a:r>
              <a:rPr lang="en-US" sz="2000" u="sng" dirty="0"/>
              <a:t> </a:t>
            </a:r>
            <a:r>
              <a:rPr lang="en-US" sz="2000" u="sng" dirty="0" err="1"/>
              <a:t>num</a:t>
            </a:r>
            <a:r>
              <a:rPr lang="en-US" sz="2000" u="sng" dirty="0"/>
              <a:t>)</a:t>
            </a:r>
            <a:endParaRPr lang="en-US" sz="2000" dirty="0"/>
          </a:p>
          <a:p>
            <a:r>
              <a:rPr lang="en-US" sz="2000" dirty="0"/>
              <a:t>S &lt;---  ᴓ</a:t>
            </a:r>
          </a:p>
          <a:p>
            <a:r>
              <a:rPr lang="en-US" sz="2000" dirty="0"/>
              <a:t>for (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 = a.length-1 to 0) {</a:t>
            </a:r>
          </a:p>
          <a:p>
            <a:r>
              <a:rPr lang="en-US" sz="2000" dirty="0"/>
              <a:t>   if(a[</a:t>
            </a:r>
            <a:r>
              <a:rPr lang="en-US" sz="2000" dirty="0" err="1"/>
              <a:t>i</a:t>
            </a:r>
            <a:r>
              <a:rPr lang="en-US" sz="2000" dirty="0"/>
              <a:t>] == </a:t>
            </a:r>
            <a:r>
              <a:rPr lang="en-US" sz="2000" dirty="0" err="1"/>
              <a:t>num</a:t>
            </a:r>
            <a:r>
              <a:rPr lang="en-US" sz="2000" dirty="0"/>
              <a:t>) {</a:t>
            </a:r>
          </a:p>
          <a:p>
            <a:r>
              <a:rPr lang="en-US" sz="2000" dirty="0"/>
              <a:t>       add a[</a:t>
            </a:r>
            <a:r>
              <a:rPr lang="en-US" sz="2000" dirty="0" err="1"/>
              <a:t>i</a:t>
            </a:r>
            <a:r>
              <a:rPr lang="en-US" sz="2000" dirty="0"/>
              <a:t>] to S</a:t>
            </a:r>
          </a:p>
          <a:p>
            <a:r>
              <a:rPr lang="en-US" sz="2000" dirty="0"/>
              <a:t>       return S</a:t>
            </a:r>
          </a:p>
          <a:p>
            <a:r>
              <a:rPr lang="en-US" sz="2000" dirty="0"/>
              <a:t>  }</a:t>
            </a:r>
          </a:p>
          <a:p>
            <a:r>
              <a:rPr lang="en-US" sz="2000" dirty="0"/>
              <a:t>  else if (a[</a:t>
            </a:r>
            <a:r>
              <a:rPr lang="en-US" sz="2000" dirty="0" err="1"/>
              <a:t>i</a:t>
            </a:r>
            <a:r>
              <a:rPr lang="en-US" sz="2000" dirty="0"/>
              <a:t>] &lt; </a:t>
            </a:r>
            <a:r>
              <a:rPr lang="en-US" sz="2000" dirty="0" err="1"/>
              <a:t>num</a:t>
            </a:r>
            <a:r>
              <a:rPr lang="en-US" sz="2000" dirty="0"/>
              <a:t>) {</a:t>
            </a:r>
          </a:p>
          <a:p>
            <a:r>
              <a:rPr lang="en-US" sz="2000" dirty="0"/>
              <a:t>        add a[</a:t>
            </a:r>
            <a:r>
              <a:rPr lang="en-US" sz="2000" dirty="0" err="1"/>
              <a:t>i</a:t>
            </a:r>
            <a:r>
              <a:rPr lang="en-US" sz="2000" dirty="0"/>
              <a:t>] to S</a:t>
            </a:r>
          </a:p>
          <a:p>
            <a:r>
              <a:rPr lang="en-US" sz="2000" dirty="0"/>
              <a:t>         </a:t>
            </a:r>
            <a:r>
              <a:rPr lang="en-US" sz="2000" dirty="0" err="1"/>
              <a:t>num</a:t>
            </a:r>
            <a:r>
              <a:rPr lang="en-US" sz="2000" dirty="0"/>
              <a:t> = </a:t>
            </a:r>
            <a:r>
              <a:rPr lang="en-US" sz="2000" dirty="0" err="1"/>
              <a:t>num</a:t>
            </a:r>
            <a:r>
              <a:rPr lang="en-US" sz="2000" dirty="0"/>
              <a:t> – a[</a:t>
            </a:r>
            <a:r>
              <a:rPr lang="en-US" sz="2000" dirty="0" err="1"/>
              <a:t>i</a:t>
            </a:r>
            <a:r>
              <a:rPr lang="en-US" sz="2000" dirty="0"/>
              <a:t>];</a:t>
            </a:r>
          </a:p>
          <a:p>
            <a:r>
              <a:rPr lang="en-US" sz="2000" dirty="0"/>
              <a:t>  }</a:t>
            </a:r>
          </a:p>
          <a:p>
            <a:r>
              <a:rPr lang="en-US" sz="2000" dirty="0"/>
              <a:t>}</a:t>
            </a:r>
          </a:p>
          <a:p>
            <a:r>
              <a:rPr lang="en-US" sz="2000" dirty="0"/>
              <a:t>return null</a:t>
            </a:r>
            <a:endParaRPr lang="he-IL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3810000" y="228600"/>
            <a:ext cx="5181600" cy="132343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000" dirty="0"/>
              <a:t>בסיס – מערך בגודל 1. עבור מערך כזה ומספר </a:t>
            </a:r>
            <a:r>
              <a:rPr lang="en-US" sz="2000" dirty="0" err="1"/>
              <a:t>num</a:t>
            </a:r>
            <a:r>
              <a:rPr lang="he-IL" sz="2000" dirty="0"/>
              <a:t> יש שני מקרים – או שהמספר </a:t>
            </a:r>
            <a:r>
              <a:rPr lang="en-US" sz="2000" dirty="0" err="1"/>
              <a:t>num</a:t>
            </a:r>
            <a:r>
              <a:rPr lang="he-IL" sz="2000" dirty="0"/>
              <a:t> שווה בדיוק לאיבר היחיד במערך ואז קיים סכום איברים ששווה ל-</a:t>
            </a:r>
            <a:r>
              <a:rPr lang="en-US" sz="2000" dirty="0" err="1"/>
              <a:t>num</a:t>
            </a:r>
            <a:r>
              <a:rPr lang="he-IL" sz="2000" dirty="0"/>
              <a:t>, או שלא, ואז האלגוריתם צריך להחזיר </a:t>
            </a:r>
            <a:r>
              <a:rPr lang="en-US" sz="2000" dirty="0"/>
              <a:t>null</a:t>
            </a:r>
            <a:r>
              <a:rPr lang="he-IL" sz="2000" dirty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10000" y="1676400"/>
            <a:ext cx="5181600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000" dirty="0"/>
              <a:t>לפי הקוד, הלולאה תרוץ פעם אחת בלבד. אם </a:t>
            </a:r>
            <a:r>
              <a:rPr lang="en-US" sz="2000" dirty="0"/>
              <a:t>a[0]</a:t>
            </a:r>
            <a:r>
              <a:rPr lang="he-IL" sz="2000" dirty="0"/>
              <a:t> שווה ל-</a:t>
            </a:r>
            <a:r>
              <a:rPr lang="en-US" sz="2000" dirty="0" err="1"/>
              <a:t>num</a:t>
            </a:r>
            <a:r>
              <a:rPr lang="he-IL" sz="2000" dirty="0"/>
              <a:t>, נוסיף אותו לקבוצת התוצאה ונחזיר אותה.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10000" y="2723098"/>
            <a:ext cx="5181600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000" dirty="0"/>
              <a:t>בשני המקרים האחרים (אם האיבר היחיד במערך גדול מ-</a:t>
            </a:r>
            <a:r>
              <a:rPr lang="en-US" sz="2000" dirty="0" err="1"/>
              <a:t>num</a:t>
            </a:r>
            <a:r>
              <a:rPr lang="he-IL" sz="2000" dirty="0"/>
              <a:t> או קטן ממנו) הלולאה תסתיים והאלגוריתם יחזיר </a:t>
            </a:r>
            <a:r>
              <a:rPr lang="en-US" sz="2000" dirty="0"/>
              <a:t>null</a:t>
            </a:r>
            <a:r>
              <a:rPr lang="he-IL" sz="2000" dirty="0"/>
              <a:t> ולכן מקרה הבסיס נכון.</a:t>
            </a:r>
          </a:p>
        </p:txBody>
      </p:sp>
    </p:spTree>
    <p:extLst>
      <p:ext uri="{BB962C8B-B14F-4D97-AF65-F5344CB8AC3E}">
        <p14:creationId xmlns:p14="http://schemas.microsoft.com/office/powerpoint/2010/main" val="2147745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52400" y="76200"/>
            <a:ext cx="3429000" cy="409342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u="sng" dirty="0"/>
              <a:t>sum (</a:t>
            </a:r>
            <a:r>
              <a:rPr lang="en-US" sz="2000" u="sng" dirty="0" err="1"/>
              <a:t>int</a:t>
            </a:r>
            <a:r>
              <a:rPr lang="en-US" sz="2000" u="sng" dirty="0"/>
              <a:t>[] a, </a:t>
            </a:r>
            <a:r>
              <a:rPr lang="en-US" sz="2000" u="sng" dirty="0" err="1"/>
              <a:t>int</a:t>
            </a:r>
            <a:r>
              <a:rPr lang="en-US" sz="2000" u="sng" dirty="0"/>
              <a:t> </a:t>
            </a:r>
            <a:r>
              <a:rPr lang="en-US" sz="2000" u="sng" dirty="0" err="1"/>
              <a:t>num</a:t>
            </a:r>
            <a:r>
              <a:rPr lang="en-US" sz="2000" u="sng" dirty="0"/>
              <a:t>)</a:t>
            </a:r>
            <a:endParaRPr lang="en-US" sz="2000" dirty="0"/>
          </a:p>
          <a:p>
            <a:r>
              <a:rPr lang="en-US" sz="2000" dirty="0"/>
              <a:t>S &lt;---  ᴓ</a:t>
            </a:r>
          </a:p>
          <a:p>
            <a:r>
              <a:rPr lang="en-US" sz="2000" dirty="0"/>
              <a:t>for (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 = a.length-1 to 0) {</a:t>
            </a:r>
          </a:p>
          <a:p>
            <a:r>
              <a:rPr lang="en-US" sz="2000" dirty="0"/>
              <a:t>   if(a[</a:t>
            </a:r>
            <a:r>
              <a:rPr lang="en-US" sz="2000" dirty="0" err="1"/>
              <a:t>i</a:t>
            </a:r>
            <a:r>
              <a:rPr lang="en-US" sz="2000" dirty="0"/>
              <a:t>] == </a:t>
            </a:r>
            <a:r>
              <a:rPr lang="en-US" sz="2000" dirty="0" err="1"/>
              <a:t>num</a:t>
            </a:r>
            <a:r>
              <a:rPr lang="en-US" sz="2000" dirty="0"/>
              <a:t>) {</a:t>
            </a:r>
          </a:p>
          <a:p>
            <a:r>
              <a:rPr lang="en-US" sz="2000" dirty="0"/>
              <a:t>       add a[</a:t>
            </a:r>
            <a:r>
              <a:rPr lang="en-US" sz="2000" dirty="0" err="1"/>
              <a:t>i</a:t>
            </a:r>
            <a:r>
              <a:rPr lang="en-US" sz="2000" dirty="0"/>
              <a:t>] to S</a:t>
            </a:r>
          </a:p>
          <a:p>
            <a:r>
              <a:rPr lang="en-US" sz="2000" dirty="0"/>
              <a:t>       return S</a:t>
            </a:r>
          </a:p>
          <a:p>
            <a:r>
              <a:rPr lang="en-US" sz="2000" dirty="0"/>
              <a:t>  }</a:t>
            </a:r>
          </a:p>
          <a:p>
            <a:r>
              <a:rPr lang="en-US" sz="2000" dirty="0"/>
              <a:t>  else if (a[</a:t>
            </a:r>
            <a:r>
              <a:rPr lang="en-US" sz="2000" dirty="0" err="1"/>
              <a:t>i</a:t>
            </a:r>
            <a:r>
              <a:rPr lang="en-US" sz="2000" dirty="0"/>
              <a:t>] &lt; </a:t>
            </a:r>
            <a:r>
              <a:rPr lang="en-US" sz="2000" dirty="0" err="1"/>
              <a:t>num</a:t>
            </a:r>
            <a:r>
              <a:rPr lang="en-US" sz="2000" dirty="0"/>
              <a:t>) {</a:t>
            </a:r>
          </a:p>
          <a:p>
            <a:r>
              <a:rPr lang="en-US" sz="2000" dirty="0"/>
              <a:t>        add a[</a:t>
            </a:r>
            <a:r>
              <a:rPr lang="en-US" sz="2000" dirty="0" err="1"/>
              <a:t>i</a:t>
            </a:r>
            <a:r>
              <a:rPr lang="en-US" sz="2000" dirty="0"/>
              <a:t>] to S</a:t>
            </a:r>
          </a:p>
          <a:p>
            <a:r>
              <a:rPr lang="en-US" sz="2000" dirty="0"/>
              <a:t>        </a:t>
            </a:r>
            <a:r>
              <a:rPr lang="en-US" sz="2000" dirty="0" err="1"/>
              <a:t>num</a:t>
            </a:r>
            <a:r>
              <a:rPr lang="en-US" sz="2000" dirty="0"/>
              <a:t> = </a:t>
            </a:r>
            <a:r>
              <a:rPr lang="en-US" sz="2000" dirty="0" err="1"/>
              <a:t>num</a:t>
            </a:r>
            <a:r>
              <a:rPr lang="en-US" sz="2000" dirty="0"/>
              <a:t> – a[</a:t>
            </a:r>
            <a:r>
              <a:rPr lang="en-US" sz="2000" dirty="0" err="1"/>
              <a:t>i</a:t>
            </a:r>
            <a:r>
              <a:rPr lang="en-US" sz="2000" dirty="0"/>
              <a:t>];</a:t>
            </a:r>
          </a:p>
          <a:p>
            <a:r>
              <a:rPr lang="en-US" sz="2000" dirty="0"/>
              <a:t>  }</a:t>
            </a:r>
          </a:p>
          <a:p>
            <a:r>
              <a:rPr lang="en-US" sz="2000" dirty="0"/>
              <a:t>}</a:t>
            </a:r>
          </a:p>
          <a:p>
            <a:r>
              <a:rPr lang="en-US" sz="2000" dirty="0"/>
              <a:t>return null</a:t>
            </a:r>
            <a:endParaRPr lang="he-IL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3657600" y="228600"/>
            <a:ext cx="5334000" cy="193899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000" dirty="0"/>
              <a:t>טענה – נניח את נכונות הטענה עבור מערך בגודל </a:t>
            </a:r>
            <a:r>
              <a:rPr lang="en-US" sz="2000" dirty="0"/>
              <a:t>n</a:t>
            </a:r>
            <a:r>
              <a:rPr lang="he-IL" sz="2000" dirty="0"/>
              <a:t>. </a:t>
            </a:r>
            <a:r>
              <a:rPr lang="he-IL" sz="2000"/>
              <a:t>כלומר נניח </a:t>
            </a:r>
            <a:r>
              <a:rPr lang="he-IL" sz="2000" dirty="0"/>
              <a:t>שעבור מערך בגודל </a:t>
            </a:r>
            <a:r>
              <a:rPr lang="en-US" sz="2000" dirty="0"/>
              <a:t>n</a:t>
            </a:r>
            <a:r>
              <a:rPr lang="he-IL" sz="2000" dirty="0"/>
              <a:t> איברים ומספר כלשהו </a:t>
            </a:r>
            <a:r>
              <a:rPr lang="en-US" sz="2000" dirty="0" err="1"/>
              <a:t>num</a:t>
            </a:r>
            <a:r>
              <a:rPr lang="he-IL" sz="2000" dirty="0"/>
              <a:t>, אם קיימת תת קבוצה של איברי המערך שסכומם שווה ל-</a:t>
            </a:r>
            <a:r>
              <a:rPr lang="en-US" sz="2000" dirty="0" err="1"/>
              <a:t>num</a:t>
            </a:r>
            <a:r>
              <a:rPr lang="he-IL" sz="2000" dirty="0"/>
              <a:t>, האלגוריתם יחזיר את תת הקבוצה, ואם לא קיימת תת קבוצה כזאת, האלגוריתם יחזיר </a:t>
            </a:r>
            <a:r>
              <a:rPr lang="en-US" sz="2000" dirty="0"/>
              <a:t>null</a:t>
            </a:r>
            <a:r>
              <a:rPr lang="he-IL" sz="2000" dirty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57600" y="2362200"/>
            <a:ext cx="53340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000" dirty="0">
                <a:solidFill>
                  <a:schemeClr val="tx2"/>
                </a:solidFill>
              </a:rPr>
              <a:t>נוכיח את הטענה עבור מערך בגודל </a:t>
            </a:r>
            <a:r>
              <a:rPr lang="en-US" sz="2000" dirty="0">
                <a:solidFill>
                  <a:schemeClr val="tx2"/>
                </a:solidFill>
              </a:rPr>
              <a:t>n+1</a:t>
            </a:r>
            <a:r>
              <a:rPr lang="he-IL" sz="2000" dirty="0">
                <a:solidFill>
                  <a:schemeClr val="tx2"/>
                </a:solidFill>
              </a:rPr>
              <a:t>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57600" y="2919747"/>
            <a:ext cx="533400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000" dirty="0"/>
              <a:t>נסתכל על האיבר ה-</a:t>
            </a:r>
            <a:r>
              <a:rPr lang="en-US" sz="2000" dirty="0"/>
              <a:t>n+1</a:t>
            </a:r>
            <a:r>
              <a:rPr lang="he-IL" sz="2000" dirty="0"/>
              <a:t>: האיבר הזה יכול להיות גדול, קטן או שווה ל-</a:t>
            </a:r>
            <a:r>
              <a:rPr lang="en-US" sz="2000" dirty="0" err="1"/>
              <a:t>num</a:t>
            </a:r>
            <a:r>
              <a:rPr lang="he-IL" sz="2000" dirty="0"/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657600" y="3785070"/>
            <a:ext cx="5334000" cy="132343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000" dirty="0"/>
              <a:t>מקרה קל – אם האיבר ה-</a:t>
            </a:r>
            <a:r>
              <a:rPr lang="en-US" sz="2000" dirty="0"/>
              <a:t>n+1</a:t>
            </a:r>
            <a:r>
              <a:rPr lang="he-IL" sz="2000" dirty="0"/>
              <a:t> יותר גדול מ-</a:t>
            </a:r>
            <a:r>
              <a:rPr lang="en-US" sz="2000" dirty="0" err="1"/>
              <a:t>num</a:t>
            </a:r>
            <a:r>
              <a:rPr lang="he-IL" sz="2000" dirty="0"/>
              <a:t> אזי הוא בטוח לא חלק מתת קבוצה שסכומה הוא </a:t>
            </a:r>
            <a:r>
              <a:rPr lang="en-US" sz="2000" dirty="0" err="1"/>
              <a:t>num</a:t>
            </a:r>
            <a:r>
              <a:rPr lang="he-IL" sz="2000" dirty="0"/>
              <a:t>. במקרה הזה הלולאה תמשיך לאיבר ה-</a:t>
            </a:r>
            <a:r>
              <a:rPr lang="en-US" sz="2000" dirty="0"/>
              <a:t>n</a:t>
            </a:r>
            <a:r>
              <a:rPr lang="he-IL" sz="2000" dirty="0"/>
              <a:t> ולכן משם לפי הנחת האינדוקציה האלגוריתם יעבוד נכון.</a:t>
            </a:r>
          </a:p>
        </p:txBody>
      </p:sp>
    </p:spTree>
    <p:extLst>
      <p:ext uri="{BB962C8B-B14F-4D97-AF65-F5344CB8AC3E}">
        <p14:creationId xmlns:p14="http://schemas.microsoft.com/office/powerpoint/2010/main" val="3635830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52400" y="76200"/>
            <a:ext cx="3429000" cy="409342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u="sng" dirty="0"/>
              <a:t>sum (</a:t>
            </a:r>
            <a:r>
              <a:rPr lang="en-US" sz="2000" u="sng" dirty="0" err="1"/>
              <a:t>int</a:t>
            </a:r>
            <a:r>
              <a:rPr lang="en-US" sz="2000" u="sng" dirty="0"/>
              <a:t>[] a, </a:t>
            </a:r>
            <a:r>
              <a:rPr lang="en-US" sz="2000" u="sng" dirty="0" err="1"/>
              <a:t>int</a:t>
            </a:r>
            <a:r>
              <a:rPr lang="en-US" sz="2000" u="sng" dirty="0"/>
              <a:t> </a:t>
            </a:r>
            <a:r>
              <a:rPr lang="en-US" sz="2000" u="sng" dirty="0" err="1"/>
              <a:t>num</a:t>
            </a:r>
            <a:r>
              <a:rPr lang="en-US" sz="2000" u="sng" dirty="0"/>
              <a:t>)</a:t>
            </a:r>
            <a:endParaRPr lang="en-US" sz="2000" dirty="0"/>
          </a:p>
          <a:p>
            <a:r>
              <a:rPr lang="en-US" sz="2000" dirty="0"/>
              <a:t>S &lt;---  ᴓ</a:t>
            </a:r>
          </a:p>
          <a:p>
            <a:r>
              <a:rPr lang="en-US" sz="2000" dirty="0"/>
              <a:t>for (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 = a.length-1 to 0) {</a:t>
            </a:r>
          </a:p>
          <a:p>
            <a:r>
              <a:rPr lang="en-US" sz="2000" dirty="0"/>
              <a:t>   if(a[</a:t>
            </a:r>
            <a:r>
              <a:rPr lang="en-US" sz="2000" dirty="0" err="1"/>
              <a:t>i</a:t>
            </a:r>
            <a:r>
              <a:rPr lang="en-US" sz="2000" dirty="0"/>
              <a:t>] == </a:t>
            </a:r>
            <a:r>
              <a:rPr lang="en-US" sz="2000" dirty="0" err="1"/>
              <a:t>num</a:t>
            </a:r>
            <a:r>
              <a:rPr lang="en-US" sz="2000" dirty="0"/>
              <a:t>) {</a:t>
            </a:r>
          </a:p>
          <a:p>
            <a:r>
              <a:rPr lang="en-US" sz="2000" dirty="0"/>
              <a:t>       add a[</a:t>
            </a:r>
            <a:r>
              <a:rPr lang="en-US" sz="2000" dirty="0" err="1"/>
              <a:t>i</a:t>
            </a:r>
            <a:r>
              <a:rPr lang="en-US" sz="2000" dirty="0"/>
              <a:t>] to S</a:t>
            </a:r>
          </a:p>
          <a:p>
            <a:r>
              <a:rPr lang="en-US" sz="2000" dirty="0"/>
              <a:t>       return S</a:t>
            </a:r>
          </a:p>
          <a:p>
            <a:r>
              <a:rPr lang="en-US" sz="2000" dirty="0"/>
              <a:t>  }</a:t>
            </a:r>
          </a:p>
          <a:p>
            <a:r>
              <a:rPr lang="en-US" sz="2000" dirty="0"/>
              <a:t>  else if (a[</a:t>
            </a:r>
            <a:r>
              <a:rPr lang="en-US" sz="2000" dirty="0" err="1"/>
              <a:t>i</a:t>
            </a:r>
            <a:r>
              <a:rPr lang="en-US" sz="2000" dirty="0"/>
              <a:t>] &lt; </a:t>
            </a:r>
            <a:r>
              <a:rPr lang="en-US" sz="2000" dirty="0" err="1"/>
              <a:t>num</a:t>
            </a:r>
            <a:r>
              <a:rPr lang="en-US" sz="2000" dirty="0"/>
              <a:t>) {</a:t>
            </a:r>
          </a:p>
          <a:p>
            <a:r>
              <a:rPr lang="en-US" sz="2000" dirty="0"/>
              <a:t>        add a[</a:t>
            </a:r>
            <a:r>
              <a:rPr lang="en-US" sz="2000" dirty="0" err="1"/>
              <a:t>i</a:t>
            </a:r>
            <a:r>
              <a:rPr lang="en-US" sz="2000" dirty="0"/>
              <a:t>] to S</a:t>
            </a:r>
          </a:p>
          <a:p>
            <a:r>
              <a:rPr lang="en-US" sz="2000" dirty="0"/>
              <a:t>        </a:t>
            </a:r>
            <a:r>
              <a:rPr lang="en-US" sz="2000" dirty="0" err="1"/>
              <a:t>num</a:t>
            </a:r>
            <a:r>
              <a:rPr lang="en-US" sz="2000" dirty="0"/>
              <a:t> = </a:t>
            </a:r>
            <a:r>
              <a:rPr lang="en-US" sz="2000" dirty="0" err="1"/>
              <a:t>num</a:t>
            </a:r>
            <a:r>
              <a:rPr lang="en-US" sz="2000" dirty="0"/>
              <a:t> – a[</a:t>
            </a:r>
            <a:r>
              <a:rPr lang="en-US" sz="2000" dirty="0" err="1"/>
              <a:t>i</a:t>
            </a:r>
            <a:r>
              <a:rPr lang="en-US" sz="2000" dirty="0"/>
              <a:t>];</a:t>
            </a:r>
          </a:p>
          <a:p>
            <a:r>
              <a:rPr lang="en-US" sz="2000" dirty="0"/>
              <a:t>  }</a:t>
            </a:r>
          </a:p>
          <a:p>
            <a:r>
              <a:rPr lang="en-US" sz="2000" dirty="0"/>
              <a:t>}</a:t>
            </a:r>
          </a:p>
          <a:p>
            <a:r>
              <a:rPr lang="en-US" sz="2000" dirty="0"/>
              <a:t>return null</a:t>
            </a:r>
            <a:endParaRPr lang="he-IL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3657600" y="228600"/>
            <a:ext cx="5334000" cy="132343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000" dirty="0"/>
              <a:t>מקרה נוסף – אם האיבר ה-</a:t>
            </a:r>
            <a:r>
              <a:rPr lang="en-US" sz="2000" dirty="0"/>
              <a:t>n+1</a:t>
            </a:r>
            <a:r>
              <a:rPr lang="he-IL" sz="2000" dirty="0"/>
              <a:t> שווה בדיוק ל-</a:t>
            </a:r>
            <a:r>
              <a:rPr lang="en-US" sz="2000" dirty="0" err="1"/>
              <a:t>num</a:t>
            </a:r>
            <a:r>
              <a:rPr lang="he-IL" sz="2000" dirty="0"/>
              <a:t>.</a:t>
            </a:r>
          </a:p>
          <a:p>
            <a:pPr algn="r" rtl="1"/>
            <a:r>
              <a:rPr lang="he-IL" sz="2000" dirty="0"/>
              <a:t>במקרה הזה הוא מהווה בעצמו תת קבוצה שסכום איבריה שווה ל-</a:t>
            </a:r>
            <a:r>
              <a:rPr lang="en-US" sz="2000" dirty="0" err="1"/>
              <a:t>num</a:t>
            </a:r>
            <a:r>
              <a:rPr lang="he-IL" sz="2000" dirty="0"/>
              <a:t> ולכן האלגוריתם מוסיף אותו לקבוצה שתכיל רק אותו, ומחזיר את הקבוצה.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57600" y="1768971"/>
            <a:ext cx="53340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000" dirty="0">
                <a:solidFill>
                  <a:schemeClr val="tx2"/>
                </a:solidFill>
              </a:rPr>
              <a:t>מקרה מורכב – האיבר ה-</a:t>
            </a:r>
            <a:r>
              <a:rPr lang="en-US" sz="2000" dirty="0">
                <a:solidFill>
                  <a:schemeClr val="tx2"/>
                </a:solidFill>
              </a:rPr>
              <a:t>n+1</a:t>
            </a:r>
            <a:r>
              <a:rPr lang="he-IL" sz="2000" dirty="0">
                <a:solidFill>
                  <a:schemeClr val="tx2"/>
                </a:solidFill>
              </a:rPr>
              <a:t> קטן מ-</a:t>
            </a:r>
            <a:r>
              <a:rPr lang="en-US" sz="2000" dirty="0" err="1">
                <a:solidFill>
                  <a:schemeClr val="tx2"/>
                </a:solidFill>
              </a:rPr>
              <a:t>num</a:t>
            </a:r>
            <a:r>
              <a:rPr lang="he-IL" sz="2000" dirty="0">
                <a:solidFill>
                  <a:schemeClr val="tx2"/>
                </a:solidFill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679371" y="3015554"/>
            <a:ext cx="5334000" cy="132343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000" dirty="0"/>
              <a:t>נוכיח את הטענה בשלילה. נסמן את האיבר ה-</a:t>
            </a:r>
            <a:r>
              <a:rPr lang="en-US" sz="2000" dirty="0"/>
              <a:t>n+1</a:t>
            </a:r>
            <a:r>
              <a:rPr lang="he-IL" sz="2000" dirty="0"/>
              <a:t> כ-</a:t>
            </a:r>
            <a:r>
              <a:rPr lang="en-US" sz="2000" dirty="0"/>
              <a:t>x</a:t>
            </a:r>
            <a:r>
              <a:rPr lang="he-IL" sz="2000" dirty="0"/>
              <a:t> ונניח שהוא קטן מ-</a:t>
            </a:r>
            <a:r>
              <a:rPr lang="en-US" sz="2000" dirty="0" err="1"/>
              <a:t>num</a:t>
            </a:r>
            <a:r>
              <a:rPr lang="he-IL" sz="2000" dirty="0"/>
              <a:t> אבל קיימת תת קבוצה של איברים מהאינדקסים 0 עד </a:t>
            </a:r>
            <a:r>
              <a:rPr lang="en-US" sz="2000" dirty="0"/>
              <a:t>n</a:t>
            </a:r>
            <a:r>
              <a:rPr lang="he-IL" sz="2000" dirty="0"/>
              <a:t> שסכומם הוא </a:t>
            </a:r>
            <a:r>
              <a:rPr lang="en-US" sz="2000" dirty="0" err="1"/>
              <a:t>num</a:t>
            </a:r>
            <a:r>
              <a:rPr lang="he-IL" sz="2000" dirty="0"/>
              <a:t> ו-</a:t>
            </a:r>
            <a:r>
              <a:rPr lang="en-US" sz="2000" dirty="0"/>
              <a:t>x</a:t>
            </a:r>
            <a:r>
              <a:rPr lang="he-IL" sz="2000" dirty="0"/>
              <a:t> לא שייך לתת הקבוצה.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57600" y="2160932"/>
            <a:ext cx="533400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000" dirty="0"/>
              <a:t>טענה – במקרה הזה, האיבר ה-</a:t>
            </a:r>
            <a:r>
              <a:rPr lang="en-US" sz="2000" dirty="0"/>
              <a:t>n+1</a:t>
            </a:r>
            <a:r>
              <a:rPr lang="he-IL" sz="2000" dirty="0"/>
              <a:t> חייב להיות חלק מכל תת קבוצה של איברים שסכומם הוא </a:t>
            </a:r>
            <a:r>
              <a:rPr lang="en-US" sz="2000" dirty="0" err="1"/>
              <a:t>num</a:t>
            </a:r>
            <a:r>
              <a:rPr lang="he-IL" sz="2000" dirty="0"/>
              <a:t>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2400" y="4377851"/>
            <a:ext cx="8860971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000" dirty="0"/>
              <a:t>כלומר, ישנם </a:t>
            </a:r>
            <a:r>
              <a:rPr lang="en-US" sz="2000" dirty="0"/>
              <a:t>k</a:t>
            </a:r>
            <a:r>
              <a:rPr lang="he-IL" sz="2000" dirty="0"/>
              <a:t> איברים כלשהם שנמצאים באינדקסים </a:t>
            </a:r>
            <a:r>
              <a:rPr lang="en-US" sz="2000" dirty="0"/>
              <a:t>0</a:t>
            </a:r>
            <a:r>
              <a:rPr lang="he-IL" sz="2000" dirty="0"/>
              <a:t> עד </a:t>
            </a:r>
            <a:r>
              <a:rPr lang="en-US" sz="2000" dirty="0"/>
              <a:t>n</a:t>
            </a:r>
            <a:r>
              <a:rPr lang="he-IL" sz="2000" dirty="0"/>
              <a:t> כך שסכומם שווה ל-</a:t>
            </a:r>
            <a:r>
              <a:rPr lang="en-US" sz="2000" dirty="0" err="1"/>
              <a:t>num</a:t>
            </a:r>
            <a:r>
              <a:rPr lang="he-IL" sz="2000" dirty="0"/>
              <a:t>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2399" y="4786129"/>
            <a:ext cx="8860971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000" dirty="0"/>
              <a:t>נתון ש-</a:t>
            </a:r>
            <a:r>
              <a:rPr lang="en-US" sz="2000" dirty="0"/>
              <a:t>x &lt; </a:t>
            </a:r>
            <a:r>
              <a:rPr lang="en-US" sz="2000" dirty="0" err="1"/>
              <a:t>num</a:t>
            </a:r>
            <a:r>
              <a:rPr lang="he-IL" sz="2000" dirty="0"/>
              <a:t> כלומר </a:t>
            </a:r>
            <a:r>
              <a:rPr lang="en-US" sz="2000" dirty="0"/>
              <a:t>x</a:t>
            </a:r>
            <a:r>
              <a:rPr lang="he-IL" sz="2000" dirty="0"/>
              <a:t> גם קטן מסכום </a:t>
            </a:r>
            <a:r>
              <a:rPr lang="en-US" sz="2000" dirty="0"/>
              <a:t>k</a:t>
            </a:r>
            <a:r>
              <a:rPr lang="he-IL" sz="2000" dirty="0"/>
              <a:t> האיברים </a:t>
            </a:r>
            <a:r>
              <a:rPr lang="he-IL" sz="2000" dirty="0" err="1"/>
              <a:t>האילו</a:t>
            </a:r>
            <a:r>
              <a:rPr lang="he-IL" sz="2000" dirty="0"/>
              <a:t>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52399" y="5203863"/>
            <a:ext cx="8860971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000" dirty="0"/>
              <a:t>אבל נתון שהמערך הוא סופר עולה, כך ש-</a:t>
            </a:r>
            <a:r>
              <a:rPr lang="en-US" sz="2000" dirty="0"/>
              <a:t>x</a:t>
            </a:r>
            <a:r>
              <a:rPr lang="he-IL" sz="2000" dirty="0"/>
              <a:t> חייב להיות גדול מסכום כל האיברים שקודמים לו ובפרט מסכום כל תת קבוצה שלהם, ולכן קיבלנו סתירה.</a:t>
            </a:r>
          </a:p>
        </p:txBody>
      </p:sp>
    </p:spTree>
    <p:extLst>
      <p:ext uri="{BB962C8B-B14F-4D97-AF65-F5344CB8AC3E}">
        <p14:creationId xmlns:p14="http://schemas.microsoft.com/office/powerpoint/2010/main" val="1705057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52400" y="76200"/>
            <a:ext cx="3429000" cy="409342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u="sng" dirty="0"/>
              <a:t>sum (</a:t>
            </a:r>
            <a:r>
              <a:rPr lang="en-US" sz="2000" u="sng" dirty="0" err="1"/>
              <a:t>int</a:t>
            </a:r>
            <a:r>
              <a:rPr lang="en-US" sz="2000" u="sng" dirty="0"/>
              <a:t>[] a, </a:t>
            </a:r>
            <a:r>
              <a:rPr lang="en-US" sz="2000" u="sng" dirty="0" err="1"/>
              <a:t>int</a:t>
            </a:r>
            <a:r>
              <a:rPr lang="en-US" sz="2000" u="sng" dirty="0"/>
              <a:t> </a:t>
            </a:r>
            <a:r>
              <a:rPr lang="en-US" sz="2000" u="sng" dirty="0" err="1"/>
              <a:t>num</a:t>
            </a:r>
            <a:r>
              <a:rPr lang="en-US" sz="2000" u="sng" dirty="0"/>
              <a:t>)</a:t>
            </a:r>
            <a:endParaRPr lang="en-US" sz="2000" dirty="0"/>
          </a:p>
          <a:p>
            <a:r>
              <a:rPr lang="en-US" sz="2000" dirty="0"/>
              <a:t>S &lt;---  ᴓ</a:t>
            </a:r>
          </a:p>
          <a:p>
            <a:r>
              <a:rPr lang="en-US" sz="2000" dirty="0"/>
              <a:t>for (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 = a.length-1 to 0) {</a:t>
            </a:r>
          </a:p>
          <a:p>
            <a:r>
              <a:rPr lang="en-US" sz="2000" dirty="0"/>
              <a:t>   if(a[</a:t>
            </a:r>
            <a:r>
              <a:rPr lang="en-US" sz="2000" dirty="0" err="1"/>
              <a:t>i</a:t>
            </a:r>
            <a:r>
              <a:rPr lang="en-US" sz="2000" dirty="0"/>
              <a:t>] == </a:t>
            </a:r>
            <a:r>
              <a:rPr lang="en-US" sz="2000" dirty="0" err="1"/>
              <a:t>num</a:t>
            </a:r>
            <a:r>
              <a:rPr lang="en-US" sz="2000" dirty="0"/>
              <a:t>) {</a:t>
            </a:r>
          </a:p>
          <a:p>
            <a:r>
              <a:rPr lang="en-US" sz="2000" dirty="0"/>
              <a:t>       add a[</a:t>
            </a:r>
            <a:r>
              <a:rPr lang="en-US" sz="2000" dirty="0" err="1"/>
              <a:t>i</a:t>
            </a:r>
            <a:r>
              <a:rPr lang="en-US" sz="2000" dirty="0"/>
              <a:t>] to S</a:t>
            </a:r>
          </a:p>
          <a:p>
            <a:r>
              <a:rPr lang="en-US" sz="2000" dirty="0"/>
              <a:t>       return S</a:t>
            </a:r>
          </a:p>
          <a:p>
            <a:r>
              <a:rPr lang="en-US" sz="2000" dirty="0"/>
              <a:t>  }</a:t>
            </a:r>
          </a:p>
          <a:p>
            <a:r>
              <a:rPr lang="en-US" sz="2000" dirty="0"/>
              <a:t>  else if (a[</a:t>
            </a:r>
            <a:r>
              <a:rPr lang="en-US" sz="2000" dirty="0" err="1"/>
              <a:t>i</a:t>
            </a:r>
            <a:r>
              <a:rPr lang="en-US" sz="2000" dirty="0"/>
              <a:t>] &lt; </a:t>
            </a:r>
            <a:r>
              <a:rPr lang="en-US" sz="2000" dirty="0" err="1"/>
              <a:t>num</a:t>
            </a:r>
            <a:r>
              <a:rPr lang="en-US" sz="2000" dirty="0"/>
              <a:t>) {</a:t>
            </a:r>
          </a:p>
          <a:p>
            <a:r>
              <a:rPr lang="en-US" sz="2000" dirty="0"/>
              <a:t>        add a[</a:t>
            </a:r>
            <a:r>
              <a:rPr lang="en-US" sz="2000" dirty="0" err="1"/>
              <a:t>i</a:t>
            </a:r>
            <a:r>
              <a:rPr lang="en-US" sz="2000" dirty="0"/>
              <a:t>] to S</a:t>
            </a:r>
          </a:p>
          <a:p>
            <a:r>
              <a:rPr lang="en-US" sz="2000" dirty="0"/>
              <a:t>        </a:t>
            </a:r>
            <a:r>
              <a:rPr lang="en-US" sz="2000" dirty="0" err="1"/>
              <a:t>num</a:t>
            </a:r>
            <a:r>
              <a:rPr lang="en-US" sz="2000" dirty="0"/>
              <a:t> = </a:t>
            </a:r>
            <a:r>
              <a:rPr lang="en-US" sz="2000" dirty="0" err="1"/>
              <a:t>num</a:t>
            </a:r>
            <a:r>
              <a:rPr lang="en-US" sz="2000" dirty="0"/>
              <a:t> – a[</a:t>
            </a:r>
            <a:r>
              <a:rPr lang="en-US" sz="2000" dirty="0" err="1"/>
              <a:t>i</a:t>
            </a:r>
            <a:r>
              <a:rPr lang="en-US" sz="2000" dirty="0"/>
              <a:t>];</a:t>
            </a:r>
          </a:p>
          <a:p>
            <a:r>
              <a:rPr lang="en-US" sz="2000" dirty="0"/>
              <a:t>  }</a:t>
            </a:r>
          </a:p>
          <a:p>
            <a:r>
              <a:rPr lang="en-US" sz="2000" dirty="0"/>
              <a:t>}</a:t>
            </a:r>
          </a:p>
          <a:p>
            <a:r>
              <a:rPr lang="en-US" sz="2000" dirty="0"/>
              <a:t>return null</a:t>
            </a:r>
            <a:endParaRPr lang="he-IL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3657600" y="228600"/>
            <a:ext cx="5334000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000" dirty="0"/>
              <a:t>הוכחנו שאם האיבר ה-</a:t>
            </a:r>
            <a:r>
              <a:rPr lang="en-US" sz="2000" dirty="0"/>
              <a:t>n+1</a:t>
            </a:r>
            <a:r>
              <a:rPr lang="he-IL" sz="2000" dirty="0"/>
              <a:t> יותר קטן מ-</a:t>
            </a:r>
            <a:r>
              <a:rPr lang="en-US" sz="2000" dirty="0" err="1"/>
              <a:t>num</a:t>
            </a:r>
            <a:r>
              <a:rPr lang="he-IL" sz="2000" dirty="0"/>
              <a:t>, אז אם קיימת תת קבוצה של איברים שסכומם הוא </a:t>
            </a:r>
            <a:r>
              <a:rPr lang="en-US" sz="2000" dirty="0" err="1"/>
              <a:t>num</a:t>
            </a:r>
            <a:r>
              <a:rPr lang="he-IL" sz="2000" dirty="0"/>
              <a:t>, האיבר ה-</a:t>
            </a:r>
            <a:r>
              <a:rPr lang="en-US" sz="2000" dirty="0"/>
              <a:t>n+1</a:t>
            </a:r>
            <a:r>
              <a:rPr lang="he-IL" sz="2000" dirty="0"/>
              <a:t> הוא חלק ממנה.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657600" y="1295400"/>
            <a:ext cx="5334000" cy="224676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000" dirty="0"/>
              <a:t>נסתכל על האלגוריתם – במקרה הזה, הוא מוסיף את האיבר ה-</a:t>
            </a:r>
            <a:r>
              <a:rPr lang="en-US" sz="2000" dirty="0"/>
              <a:t>n+1</a:t>
            </a:r>
            <a:r>
              <a:rPr lang="he-IL" sz="2000" dirty="0"/>
              <a:t> לקבוצת התוצאה וממשיך הלאה. כעת לפי הנחת האינדוקציה, אם קיימת תת קבוצה של איברים בין 0 ל-</a:t>
            </a:r>
            <a:r>
              <a:rPr lang="en-US" sz="2000" dirty="0"/>
              <a:t>n</a:t>
            </a:r>
            <a:r>
              <a:rPr lang="he-IL" sz="2000" dirty="0"/>
              <a:t> שסכומם הוא </a:t>
            </a:r>
            <a:r>
              <a:rPr lang="en-US" sz="2000" dirty="0" err="1"/>
              <a:t>num</a:t>
            </a:r>
            <a:r>
              <a:rPr lang="en-US" sz="2000" dirty="0"/>
              <a:t>-a[n+1]</a:t>
            </a:r>
            <a:r>
              <a:rPr lang="he-IL" sz="2000" dirty="0"/>
              <a:t> האלגוריתם יחזיר את איברי הקבוצה, שכוללת כעת כבר את </a:t>
            </a:r>
            <a:r>
              <a:rPr lang="en-US" sz="2000" dirty="0"/>
              <a:t>n+1</a:t>
            </a:r>
            <a:r>
              <a:rPr lang="he-IL" sz="2000" dirty="0"/>
              <a:t>, ואם לא הוא יחזיר </a:t>
            </a:r>
            <a:r>
              <a:rPr lang="en-US" sz="2000" dirty="0"/>
              <a:t>null</a:t>
            </a:r>
            <a:r>
              <a:rPr lang="he-IL" sz="2000" dirty="0"/>
              <a:t>, ולכן האלגוריתם עובד נכון.</a:t>
            </a:r>
          </a:p>
        </p:txBody>
      </p:sp>
    </p:spTree>
    <p:extLst>
      <p:ext uri="{BB962C8B-B14F-4D97-AF65-F5344CB8AC3E}">
        <p14:creationId xmlns:p14="http://schemas.microsoft.com/office/powerpoint/2010/main" val="733468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עוד בסיס מתמטי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09800"/>
          </a:xfrm>
        </p:spPr>
        <p:txBody>
          <a:bodyPr/>
          <a:lstStyle/>
          <a:p>
            <a:pPr algn="r" rtl="1"/>
            <a:r>
              <a:rPr lang="he-IL" dirty="0"/>
              <a:t>כיוון שרוב האלגוריתמים שנכתוב יהיו </a:t>
            </a:r>
            <a:r>
              <a:rPr lang="he-IL" dirty="0" err="1"/>
              <a:t>איטרטיביים</a:t>
            </a:r>
            <a:r>
              <a:rPr lang="he-IL" dirty="0"/>
              <a:t> או </a:t>
            </a:r>
            <a:r>
              <a:rPr lang="he-IL" dirty="0" err="1"/>
              <a:t>רקורסיבים</a:t>
            </a:r>
            <a:r>
              <a:rPr lang="he-IL" dirty="0"/>
              <a:t>, קל לתאר את פעולתם באמצעות סכומים.</a:t>
            </a:r>
          </a:p>
          <a:p>
            <a:pPr algn="r" rtl="1"/>
            <a:r>
              <a:rPr lang="he-IL" dirty="0"/>
              <a:t>אנחנו משתמשים בסימן סיגמא לציון סכום:</a:t>
            </a:r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</a:t>
            </a:r>
          </a:p>
          <a:p>
            <a:r>
              <a:rPr lang="en-US"/>
              <a:t>www.shaytavor.com</a:t>
            </a:r>
            <a:endParaRPr lang="en-US" dirty="0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graphicFrame>
        <p:nvGraphicFramePr>
          <p:cNvPr id="6" name="אובייקט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3437846"/>
              </p:ext>
            </p:extLst>
          </p:nvPr>
        </p:nvGraphicFramePr>
        <p:xfrm>
          <a:off x="685800" y="3785993"/>
          <a:ext cx="4515597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5" name="משוואה" r:id="rId3" imgW="1993680" imgH="431640" progId="Equation.3">
                  <p:embed/>
                </p:oleObj>
              </mc:Choice>
              <mc:Fallback>
                <p:oleObj name="משוואה" r:id="rId3" imgW="199368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5800" y="3785993"/>
                        <a:ext cx="4515597" cy="977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31205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990600" y="228600"/>
            <a:ext cx="79248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400" dirty="0">
                <a:solidFill>
                  <a:schemeClr val="tx2"/>
                </a:solidFill>
              </a:rPr>
              <a:t>סכומים שימושיים: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76800" y="690265"/>
            <a:ext cx="17526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400" dirty="0">
                <a:solidFill>
                  <a:schemeClr val="tx2"/>
                </a:solidFill>
              </a:rPr>
              <a:t>טור חשבוני:</a:t>
            </a:r>
          </a:p>
        </p:txBody>
      </p:sp>
      <p:graphicFrame>
        <p:nvGraphicFramePr>
          <p:cNvPr id="6" name="אובייקט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3217995"/>
              </p:ext>
            </p:extLst>
          </p:nvPr>
        </p:nvGraphicFramePr>
        <p:xfrm>
          <a:off x="533400" y="533400"/>
          <a:ext cx="3048000" cy="8998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4" name="משוואה" r:id="rId3" imgW="1333440" imgH="393480" progId="Equation.3">
                  <p:embed/>
                </p:oleObj>
              </mc:Choice>
              <mc:Fallback>
                <p:oleObj name="משוואה" r:id="rId3" imgW="133344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3400" y="533400"/>
                        <a:ext cx="3048000" cy="8998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868449" y="2048939"/>
            <a:ext cx="17526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400" dirty="0">
                <a:solidFill>
                  <a:schemeClr val="tx2"/>
                </a:solidFill>
              </a:rPr>
              <a:t>טור הנדסי:</a:t>
            </a:r>
          </a:p>
        </p:txBody>
      </p:sp>
      <p:graphicFrame>
        <p:nvGraphicFramePr>
          <p:cNvPr id="8" name="אובייקט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0219166"/>
              </p:ext>
            </p:extLst>
          </p:nvPr>
        </p:nvGraphicFramePr>
        <p:xfrm>
          <a:off x="305800" y="1828800"/>
          <a:ext cx="3513138" cy="1014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5" name="משוואה" r:id="rId5" imgW="1536480" imgH="444240" progId="Equation.3">
                  <p:embed/>
                </p:oleObj>
              </mc:Choice>
              <mc:Fallback>
                <p:oleObj name="משוואה" r:id="rId5" imgW="1536480" imgH="444240" progId="Equation.3">
                  <p:embed/>
                  <p:pic>
                    <p:nvPicPr>
                      <p:cNvPr id="6" name="אובייקט 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5800" y="1828800"/>
                        <a:ext cx="3513138" cy="1014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82000" y="3176780"/>
            <a:ext cx="85334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400" dirty="0"/>
              <a:t>מסקנה חשובה מהטור ההנדסי – אם </a:t>
            </a:r>
            <a:r>
              <a:rPr lang="en-US" sz="2400" dirty="0"/>
              <a:t>a &lt; 1</a:t>
            </a:r>
            <a:r>
              <a:rPr lang="he-IL" sz="2400" dirty="0"/>
              <a:t> הסכום מתכנס לקבוע.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343400" y="3689526"/>
            <a:ext cx="45720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400" dirty="0"/>
              <a:t>טור הנדסי שימושי – </a:t>
            </a:r>
            <a:r>
              <a:rPr lang="en-US" sz="2400" dirty="0"/>
              <a:t>1, 2, 4, 8, 16, …</a:t>
            </a:r>
            <a:endParaRPr lang="he-IL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1371600" y="4187164"/>
            <a:ext cx="75438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400" dirty="0"/>
              <a:t>כאשר מספר האיברים בטור הוא </a:t>
            </a:r>
            <a:r>
              <a:rPr lang="en-US" sz="2400" dirty="0"/>
              <a:t>log n</a:t>
            </a:r>
            <a:r>
              <a:rPr lang="he-IL" sz="2400" dirty="0"/>
              <a:t> הסכום הוא </a:t>
            </a:r>
            <a:r>
              <a:rPr lang="en-US" sz="2400" dirty="0"/>
              <a:t>2n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1585195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  <p:bldP spid="10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אלגוריתמים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אלגוריתם הוא שיטה לפתרון בעיה ע"י מחשב.</a:t>
            </a:r>
          </a:p>
          <a:p>
            <a:pPr algn="r" rtl="1"/>
            <a:r>
              <a:rPr lang="he-IL" dirty="0"/>
              <a:t>בקורס נלמד שיטות לפיתוח ועיצוב אלגוריתמים, להוכחת הנכונות שלהם ולחישוב זמן הריצה שלהם.</a:t>
            </a:r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</a:t>
            </a:r>
          </a:p>
          <a:p>
            <a:r>
              <a:rPr lang="en-US"/>
              <a:t>www.shaytavor.com</a:t>
            </a:r>
            <a:endParaRPr lang="en-US" dirty="0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3416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מודלים ועולם מושגים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הרבה מהאלגוריתמים שנכתוב מתאימים למקרים ובעיות שונות, אבל אנחנו צריכים איזושהי שפה משותפת שבה ניתן יהיה להציג אובייקטים מהעולם בצורה אלגוריתמית.</a:t>
            </a:r>
          </a:p>
          <a:p>
            <a:pPr algn="r" rtl="1"/>
            <a:r>
              <a:rPr lang="he-IL" dirty="0"/>
              <a:t>נראה כמה מבנים שימושיים להצגת נתונים.</a:t>
            </a:r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</a:t>
            </a:r>
          </a:p>
          <a:p>
            <a:r>
              <a:rPr lang="en-US"/>
              <a:t>www.shaytavor.com</a:t>
            </a:r>
            <a:endParaRPr lang="en-US" dirty="0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0825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מודלים ועולם מושגים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04800" y="1600200"/>
            <a:ext cx="8382000" cy="4525963"/>
          </a:xfrm>
        </p:spPr>
        <p:txBody>
          <a:bodyPr/>
          <a:lstStyle/>
          <a:p>
            <a:pPr algn="r" rtl="1"/>
            <a:r>
              <a:rPr lang="he-IL" b="1" dirty="0"/>
              <a:t>תמורה (פרמוטציה) </a:t>
            </a:r>
            <a:r>
              <a:rPr lang="he-IL" dirty="0"/>
              <a:t>– סידור של איברים. למשל, </a:t>
            </a:r>
            <a:r>
              <a:rPr lang="en-US" dirty="0"/>
              <a:t>{1, 2, 3}</a:t>
            </a:r>
            <a:r>
              <a:rPr lang="he-IL" dirty="0"/>
              <a:t> ו-</a:t>
            </a:r>
            <a:r>
              <a:rPr lang="en-US" dirty="0"/>
              <a:t>{3, 1, 2}</a:t>
            </a:r>
            <a:r>
              <a:rPr lang="he-IL" dirty="0"/>
              <a:t> הן שתי תמורות של המספרים 1, 2 ו-3.</a:t>
            </a:r>
          </a:p>
          <a:p>
            <a:pPr algn="r" rtl="1"/>
            <a:r>
              <a:rPr lang="he-IL" b="1" dirty="0"/>
              <a:t>תת קבוצה (</a:t>
            </a:r>
            <a:r>
              <a:rPr lang="en-US" b="1" dirty="0"/>
              <a:t>subset</a:t>
            </a:r>
            <a:r>
              <a:rPr lang="he-IL" b="1" dirty="0"/>
              <a:t>) </a:t>
            </a:r>
            <a:r>
              <a:rPr lang="he-IL" dirty="0"/>
              <a:t>– בחירה של איברים מתוך קבוצת איברים. למשל </a:t>
            </a:r>
            <a:r>
              <a:rPr lang="en-US" dirty="0"/>
              <a:t>{1, 2, 3}</a:t>
            </a:r>
            <a:r>
              <a:rPr lang="he-IL" dirty="0"/>
              <a:t> היא תת קבוצה של קבוצת המספרים הטבעיים. שימו לב שהסדר בתת הקבוצה לא משנה, ולכן תת הקבוצות </a:t>
            </a:r>
            <a:r>
              <a:rPr lang="en-US" dirty="0"/>
              <a:t>{1, 2, 3}</a:t>
            </a:r>
            <a:r>
              <a:rPr lang="he-IL" dirty="0"/>
              <a:t> ו-</a:t>
            </a:r>
            <a:r>
              <a:rPr lang="en-US" dirty="0"/>
              <a:t>{3, 2, 1}</a:t>
            </a:r>
            <a:r>
              <a:rPr lang="he-IL" dirty="0"/>
              <a:t> הן זהות.</a:t>
            </a:r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</a:t>
            </a:r>
          </a:p>
          <a:p>
            <a:r>
              <a:rPr lang="en-US"/>
              <a:t>www.shaytavor.com</a:t>
            </a:r>
            <a:endParaRPr lang="en-US" dirty="0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724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מודלים ועולם מושגים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b="1" dirty="0"/>
              <a:t>עץ (</a:t>
            </a:r>
            <a:r>
              <a:rPr lang="en-US" b="1" dirty="0"/>
              <a:t>tree</a:t>
            </a:r>
            <a:r>
              <a:rPr lang="he-IL" b="1" dirty="0"/>
              <a:t>)</a:t>
            </a:r>
            <a:r>
              <a:rPr lang="he-IL" dirty="0"/>
              <a:t> – מייצג מבנה היררכי של יחסים בין אובייקטים שונים.</a:t>
            </a:r>
          </a:p>
          <a:p>
            <a:pPr algn="r" rtl="1"/>
            <a:r>
              <a:rPr lang="he-IL" b="1" dirty="0"/>
              <a:t>גרף (</a:t>
            </a:r>
            <a:r>
              <a:rPr lang="en-US" b="1" dirty="0"/>
              <a:t>graph</a:t>
            </a:r>
            <a:r>
              <a:rPr lang="he-IL" b="1" dirty="0"/>
              <a:t>)</a:t>
            </a:r>
            <a:r>
              <a:rPr lang="he-IL" dirty="0"/>
              <a:t> – מייצג יחסים בין זוגות של אובייקטים ("מי קשור למי").</a:t>
            </a:r>
          </a:p>
          <a:p>
            <a:pPr algn="r" rtl="1"/>
            <a:r>
              <a:rPr lang="he-IL" b="1" dirty="0"/>
              <a:t>נקודה (</a:t>
            </a:r>
            <a:r>
              <a:rPr lang="en-US" b="1" dirty="0"/>
              <a:t>point</a:t>
            </a:r>
            <a:r>
              <a:rPr lang="he-IL" b="1" dirty="0"/>
              <a:t>)</a:t>
            </a:r>
            <a:r>
              <a:rPr lang="he-IL" dirty="0"/>
              <a:t> – מייצגת מיקום במרחב גאומטרי.</a:t>
            </a:r>
          </a:p>
          <a:p>
            <a:pPr algn="r" rtl="1"/>
            <a:r>
              <a:rPr lang="he-IL" b="1" dirty="0"/>
              <a:t>מצולע (</a:t>
            </a:r>
            <a:r>
              <a:rPr lang="en-US" b="1" dirty="0"/>
              <a:t>polygon</a:t>
            </a:r>
            <a:r>
              <a:rPr lang="he-IL" b="1" dirty="0"/>
              <a:t>)</a:t>
            </a:r>
            <a:r>
              <a:rPr lang="he-IL" dirty="0"/>
              <a:t> – מייצג </a:t>
            </a:r>
            <a:r>
              <a:rPr lang="he-IL" dirty="0" err="1"/>
              <a:t>איזורים</a:t>
            </a:r>
            <a:r>
              <a:rPr lang="he-IL" dirty="0"/>
              <a:t> במרחב גאומטרי.</a:t>
            </a:r>
          </a:p>
          <a:p>
            <a:pPr algn="r" rtl="1"/>
            <a:r>
              <a:rPr lang="he-IL" b="1" dirty="0"/>
              <a:t>מחרוזת (</a:t>
            </a:r>
            <a:r>
              <a:rPr lang="en-US" b="1" dirty="0"/>
              <a:t>string</a:t>
            </a:r>
            <a:r>
              <a:rPr lang="he-IL" b="1" dirty="0"/>
              <a:t>)</a:t>
            </a:r>
            <a:r>
              <a:rPr lang="he-IL" dirty="0"/>
              <a:t> – מייצגת אוסף של תווים.</a:t>
            </a:r>
            <a:endParaRPr lang="he-IL" b="1" dirty="0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</a:t>
            </a:r>
          </a:p>
          <a:p>
            <a:r>
              <a:rPr lang="en-US"/>
              <a:t>www.shaytavor.com</a:t>
            </a:r>
            <a:endParaRPr lang="en-US" dirty="0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52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מבני נתונים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מבני נתונים הוא שיטה לארגון מידע במחשב כך שניתן יהיה לעבד אותו בצורה יעילה וקונסיסטנטית באמצעות אלגוריתמים.</a:t>
            </a:r>
          </a:p>
          <a:p>
            <a:pPr algn="r" rtl="1"/>
            <a:r>
              <a:rPr lang="he-IL" dirty="0"/>
              <a:t>נראה מבני נתונים שונים שמתאימים לסוגים שונים של בעיות ושמספקים פונקציונליות במגוון של </a:t>
            </a:r>
            <a:r>
              <a:rPr lang="he-IL" dirty="0" err="1"/>
              <a:t>יעילויות</a:t>
            </a:r>
            <a:r>
              <a:rPr lang="he-IL" dirty="0"/>
              <a:t> זמן ריצה ומקום.</a:t>
            </a:r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</a:t>
            </a:r>
          </a:p>
          <a:p>
            <a:r>
              <a:rPr lang="en-US"/>
              <a:t>www.shaytavor.com</a:t>
            </a:r>
            <a:endParaRPr lang="en-US" dirty="0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781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איך נתאר אלגוריתם?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כתבו אלגוריתם שמחזיר את סכום האיברים במערך בן </a:t>
            </a:r>
            <a:r>
              <a:rPr lang="en-US" dirty="0"/>
              <a:t>n</a:t>
            </a:r>
            <a:r>
              <a:rPr lang="he-IL" dirty="0"/>
              <a:t> איברים.</a:t>
            </a:r>
          </a:p>
          <a:p>
            <a:pPr algn="r" rtl="1"/>
            <a:r>
              <a:rPr lang="he-IL" dirty="0"/>
              <a:t>מה אנחנו מצפים לראות בתור תשובה לשאלה "כתבו אלגוריתם"?</a:t>
            </a:r>
          </a:p>
          <a:p>
            <a:pPr algn="r" rtl="1"/>
            <a:r>
              <a:rPr lang="he-IL" dirty="0"/>
              <a:t>איך נראה אלגוריתם?</a:t>
            </a:r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</a:t>
            </a:r>
          </a:p>
          <a:p>
            <a:r>
              <a:rPr lang="en-US"/>
              <a:t>www.shaytavor.com</a:t>
            </a:r>
            <a:endParaRPr lang="en-US" dirty="0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215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שפה טבעית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38400"/>
          </a:xfrm>
        </p:spPr>
        <p:txBody>
          <a:bodyPr/>
          <a:lstStyle/>
          <a:p>
            <a:pPr algn="r" rtl="1"/>
            <a:r>
              <a:rPr lang="he-IL" dirty="0"/>
              <a:t>אפשרות אחת היא לתאר את האלגוריתם בעברית (או אנגלית, רוסית, ערבית או כל שפה טבעית אחרת).</a:t>
            </a:r>
          </a:p>
          <a:p>
            <a:pPr algn="r" rtl="1"/>
            <a:r>
              <a:rPr lang="he-IL" dirty="0"/>
              <a:t>תיאור האלגוריתם המבוקש בשפה טבעית:</a:t>
            </a:r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</a:t>
            </a:r>
          </a:p>
          <a:p>
            <a:r>
              <a:rPr lang="en-US"/>
              <a:t>www.shaytavor.com</a:t>
            </a:r>
            <a:endParaRPr lang="en-US" dirty="0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025445" y="4186751"/>
            <a:ext cx="5562600" cy="123110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he-IL" sz="2800" dirty="0">
                <a:solidFill>
                  <a:schemeClr val="tx2"/>
                </a:solidFill>
              </a:rPr>
              <a:t>נעבור על כל המספרים במערך ונסכם אותם אחד אחד.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673016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שפה טבעית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 lnSpcReduction="10000"/>
          </a:bodyPr>
          <a:lstStyle/>
          <a:p>
            <a:pPr algn="r" rtl="1"/>
            <a:r>
              <a:rPr lang="he-IL" dirty="0"/>
              <a:t>היתרונות בתיאור האלגוריתם בשפה טבעית:</a:t>
            </a:r>
          </a:p>
          <a:p>
            <a:pPr lvl="1" algn="r" rtl="1"/>
            <a:r>
              <a:rPr lang="he-IL" dirty="0"/>
              <a:t>אפשר להביע בשפה </a:t>
            </a:r>
            <a:r>
              <a:rPr lang="he-IL" dirty="0" err="1"/>
              <a:t>הכל</a:t>
            </a:r>
            <a:r>
              <a:rPr lang="he-IL" dirty="0"/>
              <a:t>.</a:t>
            </a:r>
          </a:p>
          <a:p>
            <a:pPr lvl="1" algn="r" rtl="1"/>
            <a:r>
              <a:rPr lang="he-IL" dirty="0"/>
              <a:t>לא צריך להיות מוגבלים לרישום טכני.</a:t>
            </a:r>
          </a:p>
          <a:p>
            <a:pPr algn="r" rtl="1"/>
            <a:r>
              <a:rPr lang="he-IL" dirty="0"/>
              <a:t>אבל ישנם שני חסרונות עיקריים בשימוש בשפה טבעית לתיאור אלגוריתם:</a:t>
            </a:r>
          </a:p>
          <a:p>
            <a:pPr lvl="1" algn="r" rtl="1"/>
            <a:r>
              <a:rPr lang="he-IL" dirty="0"/>
              <a:t>השפה נוטה להיות דו משמעית ולפעמים הניסוח לא מתאר בצורה </a:t>
            </a:r>
            <a:r>
              <a:rPr lang="he-IL" dirty="0" err="1"/>
              <a:t>מדוייקת</a:t>
            </a:r>
            <a:r>
              <a:rPr lang="he-IL" dirty="0"/>
              <a:t> את האלגוריתם.</a:t>
            </a:r>
          </a:p>
          <a:p>
            <a:pPr lvl="1" algn="r" rtl="1"/>
            <a:r>
              <a:rPr lang="he-IL" dirty="0"/>
              <a:t>לפעמים אנחנו נוטים לתאר את האלגוריתם בצורה כללית ולא מספקת כי השפה לא דורשת שום תיאור טכני.</a:t>
            </a:r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</a:t>
            </a:r>
          </a:p>
          <a:p>
            <a:r>
              <a:rPr lang="en-US"/>
              <a:t>www.shaytavor.com</a:t>
            </a:r>
            <a:endParaRPr lang="en-US" dirty="0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263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שפת תכנות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05000"/>
          </a:xfrm>
        </p:spPr>
        <p:txBody>
          <a:bodyPr/>
          <a:lstStyle/>
          <a:p>
            <a:pPr algn="r" rtl="1"/>
            <a:r>
              <a:rPr lang="he-IL" dirty="0"/>
              <a:t>דרך נוספת לתאר אלגוריתם היא לכתוב (לממש) אותו בשפת תכנות כלשהי.</a:t>
            </a:r>
          </a:p>
          <a:p>
            <a:pPr algn="r" rtl="1"/>
            <a:r>
              <a:rPr lang="he-IL" dirty="0"/>
              <a:t>הנה האלגוריתם </a:t>
            </a:r>
            <a:r>
              <a:rPr lang="he-IL" dirty="0" err="1"/>
              <a:t>לסכימת</a:t>
            </a:r>
            <a:r>
              <a:rPr lang="he-IL" dirty="0"/>
              <a:t> איברי מערך בג'אווה:</a:t>
            </a:r>
          </a:p>
          <a:p>
            <a:pPr marL="0" indent="0" algn="r" rtl="1">
              <a:buNone/>
            </a:pPr>
            <a:endParaRPr lang="he-IL" dirty="0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</a:t>
            </a:r>
          </a:p>
          <a:p>
            <a:r>
              <a:rPr lang="en-US"/>
              <a:t>www.shaytavor.com</a:t>
            </a:r>
            <a:endParaRPr lang="en-US" dirty="0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133600" y="3276600"/>
            <a:ext cx="5181600" cy="267765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</a:rPr>
              <a:t>public </a:t>
            </a:r>
            <a:r>
              <a:rPr lang="en-US" sz="2800" dirty="0" err="1">
                <a:solidFill>
                  <a:schemeClr val="tx2"/>
                </a:solidFill>
              </a:rPr>
              <a:t>int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sumArray</a:t>
            </a:r>
            <a:r>
              <a:rPr lang="en-US" sz="2800" dirty="0">
                <a:solidFill>
                  <a:schemeClr val="tx2"/>
                </a:solidFill>
              </a:rPr>
              <a:t>(</a:t>
            </a:r>
            <a:r>
              <a:rPr lang="en-US" sz="2800" dirty="0" err="1">
                <a:solidFill>
                  <a:schemeClr val="tx2"/>
                </a:solidFill>
              </a:rPr>
              <a:t>int</a:t>
            </a:r>
            <a:r>
              <a:rPr lang="en-US" sz="2800" dirty="0">
                <a:solidFill>
                  <a:schemeClr val="tx2"/>
                </a:solidFill>
              </a:rPr>
              <a:t>[] a) {</a:t>
            </a:r>
          </a:p>
          <a:p>
            <a:r>
              <a:rPr lang="en-US" sz="2800" dirty="0">
                <a:solidFill>
                  <a:schemeClr val="tx2"/>
                </a:solidFill>
              </a:rPr>
              <a:t>    </a:t>
            </a:r>
            <a:r>
              <a:rPr lang="en-US" sz="2800" dirty="0" err="1">
                <a:solidFill>
                  <a:schemeClr val="tx2"/>
                </a:solidFill>
              </a:rPr>
              <a:t>int</a:t>
            </a:r>
            <a:r>
              <a:rPr lang="en-US" sz="2800" dirty="0">
                <a:solidFill>
                  <a:schemeClr val="tx2"/>
                </a:solidFill>
              </a:rPr>
              <a:t> sum = 0;</a:t>
            </a:r>
          </a:p>
          <a:p>
            <a:r>
              <a:rPr lang="en-US" sz="2800" dirty="0">
                <a:solidFill>
                  <a:schemeClr val="tx2"/>
                </a:solidFill>
              </a:rPr>
              <a:t>    for(</a:t>
            </a:r>
            <a:r>
              <a:rPr lang="en-US" sz="2800" dirty="0" err="1">
                <a:solidFill>
                  <a:schemeClr val="tx2"/>
                </a:solidFill>
              </a:rPr>
              <a:t>int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i</a:t>
            </a:r>
            <a:r>
              <a:rPr lang="en-US" sz="2800" dirty="0">
                <a:solidFill>
                  <a:schemeClr val="tx2"/>
                </a:solidFill>
              </a:rPr>
              <a:t> = 0; </a:t>
            </a:r>
            <a:r>
              <a:rPr lang="en-US" sz="2800" dirty="0" err="1">
                <a:solidFill>
                  <a:schemeClr val="tx2"/>
                </a:solidFill>
              </a:rPr>
              <a:t>i</a:t>
            </a:r>
            <a:r>
              <a:rPr lang="en-US" sz="2800" dirty="0">
                <a:solidFill>
                  <a:schemeClr val="tx2"/>
                </a:solidFill>
              </a:rPr>
              <a:t> &lt; </a:t>
            </a:r>
            <a:r>
              <a:rPr lang="en-US" sz="2800" dirty="0" err="1">
                <a:solidFill>
                  <a:schemeClr val="tx2"/>
                </a:solidFill>
              </a:rPr>
              <a:t>a.length</a:t>
            </a:r>
            <a:r>
              <a:rPr lang="en-US" sz="2800" dirty="0">
                <a:solidFill>
                  <a:schemeClr val="tx2"/>
                </a:solidFill>
              </a:rPr>
              <a:t>; </a:t>
            </a:r>
            <a:r>
              <a:rPr lang="en-US" sz="2800" dirty="0" err="1">
                <a:solidFill>
                  <a:schemeClr val="tx2"/>
                </a:solidFill>
              </a:rPr>
              <a:t>i</a:t>
            </a:r>
            <a:r>
              <a:rPr lang="en-US" sz="2800" dirty="0">
                <a:solidFill>
                  <a:schemeClr val="tx2"/>
                </a:solidFill>
              </a:rPr>
              <a:t>++)</a:t>
            </a:r>
          </a:p>
          <a:p>
            <a:r>
              <a:rPr lang="en-US" sz="2800" dirty="0">
                <a:solidFill>
                  <a:schemeClr val="tx2"/>
                </a:solidFill>
              </a:rPr>
              <a:t>	sum += a[</a:t>
            </a:r>
            <a:r>
              <a:rPr lang="en-US" sz="2800" dirty="0" err="1">
                <a:solidFill>
                  <a:schemeClr val="tx2"/>
                </a:solidFill>
              </a:rPr>
              <a:t>i</a:t>
            </a:r>
            <a:r>
              <a:rPr lang="en-US" sz="2800" dirty="0">
                <a:solidFill>
                  <a:schemeClr val="tx2"/>
                </a:solidFill>
              </a:rPr>
              <a:t>];</a:t>
            </a:r>
          </a:p>
          <a:p>
            <a:r>
              <a:rPr lang="en-US" sz="2800" dirty="0">
                <a:solidFill>
                  <a:schemeClr val="tx2"/>
                </a:solidFill>
              </a:rPr>
              <a:t>    return sum;</a:t>
            </a:r>
          </a:p>
          <a:p>
            <a:r>
              <a:rPr lang="en-US" sz="2800" dirty="0">
                <a:solidFill>
                  <a:schemeClr val="tx2"/>
                </a:solidFill>
              </a:rPr>
              <a:t>}</a:t>
            </a:r>
            <a:endParaRPr lang="he-IL" sz="2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6319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שפת תכנות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67032" y="1143000"/>
            <a:ext cx="8229600" cy="3230562"/>
          </a:xfrm>
        </p:spPr>
        <p:txBody>
          <a:bodyPr/>
          <a:lstStyle/>
          <a:p>
            <a:pPr algn="r" rtl="1"/>
            <a:r>
              <a:rPr lang="he-IL" dirty="0"/>
              <a:t>היתרונות בשפת התכנות ברורים – האלגוריתם ברור, חד משמעי וניתן להריץ אותו בלי פרשנויות.</a:t>
            </a:r>
          </a:p>
          <a:p>
            <a:pPr algn="r" rtl="1"/>
            <a:r>
              <a:rPr lang="he-IL" dirty="0"/>
              <a:t>מצד שני, לתיאור האלגוריתם בשפת תכנות יש חסרון עיקרי – התיאור דורש מיומנות טכנית מאוד גדולה, ויכול להשתנות משפה לשפה. למשל, הנה אותו אלגוריתם ממומש </a:t>
            </a:r>
            <a:r>
              <a:rPr lang="he-IL" dirty="0" err="1"/>
              <a:t>בג'אווהסקריפט</a:t>
            </a:r>
            <a:r>
              <a:rPr lang="he-IL" dirty="0"/>
              <a:t>:</a:t>
            </a:r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</a:t>
            </a:r>
          </a:p>
          <a:p>
            <a:r>
              <a:rPr lang="en-US"/>
              <a:t>www.shaytavor.com</a:t>
            </a:r>
            <a:endParaRPr lang="en-US" dirty="0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800532" y="4272428"/>
            <a:ext cx="5562600" cy="193899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function </a:t>
            </a:r>
            <a:r>
              <a:rPr lang="en-US" sz="2400" dirty="0" err="1">
                <a:solidFill>
                  <a:schemeClr val="tx2"/>
                </a:solidFill>
              </a:rPr>
              <a:t>sumArray</a:t>
            </a:r>
            <a:r>
              <a:rPr lang="en-US" sz="2400" dirty="0">
                <a:solidFill>
                  <a:schemeClr val="tx2"/>
                </a:solidFill>
              </a:rPr>
              <a:t>(a) {</a:t>
            </a:r>
          </a:p>
          <a:p>
            <a:r>
              <a:rPr lang="en-US" sz="2400" dirty="0">
                <a:solidFill>
                  <a:schemeClr val="tx2"/>
                </a:solidFill>
              </a:rPr>
              <a:t>    </a:t>
            </a:r>
            <a:r>
              <a:rPr lang="en-US" sz="2400" dirty="0" err="1">
                <a:solidFill>
                  <a:schemeClr val="tx2"/>
                </a:solidFill>
              </a:rPr>
              <a:t>var</a:t>
            </a:r>
            <a:r>
              <a:rPr lang="en-US" sz="2400" dirty="0">
                <a:solidFill>
                  <a:schemeClr val="tx2"/>
                </a:solidFill>
              </a:rPr>
              <a:t> sum = 0;</a:t>
            </a:r>
          </a:p>
          <a:p>
            <a:r>
              <a:rPr lang="en-US" sz="2400" dirty="0">
                <a:solidFill>
                  <a:schemeClr val="tx2"/>
                </a:solidFill>
              </a:rPr>
              <a:t>    </a:t>
            </a:r>
            <a:r>
              <a:rPr lang="en-US" sz="2400" dirty="0" err="1">
                <a:solidFill>
                  <a:schemeClr val="tx2"/>
                </a:solidFill>
              </a:rPr>
              <a:t>a.forEach</a:t>
            </a:r>
            <a:r>
              <a:rPr lang="en-US" sz="2400" dirty="0">
                <a:solidFill>
                  <a:schemeClr val="tx2"/>
                </a:solidFill>
              </a:rPr>
              <a:t>(</a:t>
            </a:r>
            <a:r>
              <a:rPr lang="en-US" sz="2400" dirty="0" err="1">
                <a:solidFill>
                  <a:schemeClr val="tx2"/>
                </a:solidFill>
              </a:rPr>
              <a:t>num</a:t>
            </a:r>
            <a:r>
              <a:rPr lang="en-US" sz="2400" dirty="0">
                <a:solidFill>
                  <a:schemeClr val="tx2"/>
                </a:solidFill>
              </a:rPr>
              <a:t> =&gt; sum += </a:t>
            </a:r>
            <a:r>
              <a:rPr lang="en-US" sz="2400" dirty="0" err="1">
                <a:solidFill>
                  <a:schemeClr val="tx2"/>
                </a:solidFill>
              </a:rPr>
              <a:t>num</a:t>
            </a:r>
            <a:r>
              <a:rPr lang="en-US" sz="2400" dirty="0">
                <a:solidFill>
                  <a:schemeClr val="tx2"/>
                </a:solidFill>
              </a:rPr>
              <a:t>);</a:t>
            </a:r>
          </a:p>
          <a:p>
            <a:r>
              <a:rPr lang="en-US" sz="2400" dirty="0">
                <a:solidFill>
                  <a:schemeClr val="tx2"/>
                </a:solidFill>
              </a:rPr>
              <a:t>    return sum;</a:t>
            </a:r>
          </a:p>
          <a:p>
            <a:r>
              <a:rPr lang="en-US" sz="2400" dirty="0">
                <a:solidFill>
                  <a:schemeClr val="tx2"/>
                </a:solidFill>
              </a:rPr>
              <a:t>}</a:t>
            </a:r>
            <a:endParaRPr lang="he-IL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2088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25306</TotalTime>
  <Words>2706</Words>
  <Application>Microsoft Office PowerPoint</Application>
  <PresentationFormat>‫הצגה על המסך (4:3)</PresentationFormat>
  <Paragraphs>355</Paragraphs>
  <Slides>32</Slides>
  <Notes>0</Notes>
  <HiddenSlides>0</HiddenSlides>
  <MMClips>0</MMClips>
  <ScaleCrop>false</ScaleCrop>
  <HeadingPairs>
    <vt:vector size="8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שרתי OLE מוטבעים</vt:lpstr>
      </vt:variant>
      <vt:variant>
        <vt:i4>1</vt:i4>
      </vt:variant>
      <vt:variant>
        <vt:lpstr>כותרות שקופיות</vt:lpstr>
      </vt:variant>
      <vt:variant>
        <vt:i4>32</vt:i4>
      </vt:variant>
    </vt:vector>
  </HeadingPairs>
  <TitlesOfParts>
    <vt:vector size="37" baseType="lpstr">
      <vt:lpstr>Arial</vt:lpstr>
      <vt:lpstr>Calibri</vt:lpstr>
      <vt:lpstr>Times New Roman</vt:lpstr>
      <vt:lpstr>Office Theme</vt:lpstr>
      <vt:lpstr>משוואה</vt:lpstr>
      <vt:lpstr>מבוא</vt:lpstr>
      <vt:lpstr>מבני נתונים</vt:lpstr>
      <vt:lpstr>אלגוריתמים</vt:lpstr>
      <vt:lpstr>מבני נתונים</vt:lpstr>
      <vt:lpstr>איך נתאר אלגוריתם?</vt:lpstr>
      <vt:lpstr>שפה טבעית</vt:lpstr>
      <vt:lpstr>שפה טבעית</vt:lpstr>
      <vt:lpstr>שפת תכנות</vt:lpstr>
      <vt:lpstr>שפת תכנות</vt:lpstr>
      <vt:lpstr>פסאודו קוד</vt:lpstr>
      <vt:lpstr>פסאודו קוד</vt:lpstr>
      <vt:lpstr>במה נבחר?</vt:lpstr>
      <vt:lpstr>תחומי הבעיה</vt:lpstr>
      <vt:lpstr>הוכחת נכונות</vt:lpstr>
      <vt:lpstr>אינדוקציה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עוד בסיס מתמטי</vt:lpstr>
      <vt:lpstr>מצגת של PowerPoint‏</vt:lpstr>
      <vt:lpstr>מודלים ועולם מושגים</vt:lpstr>
      <vt:lpstr>מודלים ועולם מושגים</vt:lpstr>
      <vt:lpstr>מודלים ועולם מושגים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פרק 1 – בעיות אלגוריתמיות</dc:title>
  <dc:creator>user</dc:creator>
  <cp:lastModifiedBy>shay tavor</cp:lastModifiedBy>
  <cp:revision>200</cp:revision>
  <dcterms:created xsi:type="dcterms:W3CDTF">2006-08-16T00:00:00Z</dcterms:created>
  <dcterms:modified xsi:type="dcterms:W3CDTF">2017-03-09T07:45:00Z</dcterms:modified>
</cp:coreProperties>
</file>