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306" r:id="rId6"/>
    <p:sldId id="308" r:id="rId7"/>
    <p:sldId id="307" r:id="rId8"/>
    <p:sldId id="309" r:id="rId9"/>
    <p:sldId id="260" r:id="rId10"/>
    <p:sldId id="261" r:id="rId11"/>
    <p:sldId id="312" r:id="rId12"/>
    <p:sldId id="313" r:id="rId13"/>
    <p:sldId id="314" r:id="rId14"/>
    <p:sldId id="315" r:id="rId15"/>
    <p:sldId id="262" r:id="rId16"/>
    <p:sldId id="263" r:id="rId17"/>
    <p:sldId id="310" r:id="rId18"/>
    <p:sldId id="311" r:id="rId19"/>
    <p:sldId id="264" r:id="rId20"/>
    <p:sldId id="265" r:id="rId21"/>
    <p:sldId id="266" r:id="rId22"/>
    <p:sldId id="267" r:id="rId23"/>
    <p:sldId id="268" r:id="rId24"/>
    <p:sldId id="270" r:id="rId25"/>
    <p:sldId id="271" r:id="rId26"/>
    <p:sldId id="269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316" r:id="rId43"/>
    <p:sldId id="287" r:id="rId44"/>
    <p:sldId id="317" r:id="rId45"/>
    <p:sldId id="288" r:id="rId46"/>
    <p:sldId id="289" r:id="rId47"/>
    <p:sldId id="318" r:id="rId48"/>
    <p:sldId id="320" r:id="rId49"/>
    <p:sldId id="290" r:id="rId50"/>
    <p:sldId id="291" r:id="rId51"/>
    <p:sldId id="292" r:id="rId52"/>
    <p:sldId id="293" r:id="rId53"/>
    <p:sldId id="294" r:id="rId54"/>
    <p:sldId id="296" r:id="rId55"/>
    <p:sldId id="295" r:id="rId56"/>
    <p:sldId id="297" r:id="rId57"/>
    <p:sldId id="298" r:id="rId58"/>
    <p:sldId id="299" r:id="rId59"/>
    <p:sldId id="300" r:id="rId60"/>
    <p:sldId id="301" r:id="rId61"/>
    <p:sldId id="30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7" d="100"/>
          <a:sy n="87" d="100"/>
        </p:scale>
        <p:origin x="17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י"ד/סיון/תשע"ז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1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1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1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864-B2C1-4DCF-899A-B2B2F32F08C9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2615-135F-4AC7-AA7F-C47C1BC4818C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6161-F9F3-4B37-B343-50D13195F1A6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AE9B-7B73-419A-8384-8768B2ABF70D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7AC-C103-4244-B5B5-6ABB0F11FD57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AA2-318D-4B31-A9BC-AA865FFBADBB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BEEC-30F0-4826-BE0A-D5720B07A28A}" type="datetime1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9E9E-6A12-4F72-B0D4-1DCF3194BBD7}" type="datetime1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5B2-AD12-4F92-B510-7153AAAB0AB4}" type="datetime1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6295-6CFA-4086-8F5C-C267261CCE43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E029-4313-4304-AA43-1C6A3496308A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F0B6-18CA-4D60-A26F-C97DCF50FC61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AVL Trees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71800" y="228600"/>
            <a:ext cx="5867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האם העצים הבאים מאוזנים?</a:t>
            </a:r>
          </a:p>
        </p:txBody>
      </p:sp>
      <p:sp>
        <p:nvSpPr>
          <p:cNvPr id="5" name="Oval 4"/>
          <p:cNvSpPr/>
          <p:nvPr/>
        </p:nvSpPr>
        <p:spPr>
          <a:xfrm>
            <a:off x="533400" y="1066800"/>
            <a:ext cx="751764" cy="779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3053687" y="1066799"/>
            <a:ext cx="751764" cy="779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4424149" y="201531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" name="Straight Connector 7"/>
          <p:cNvCxnSpPr>
            <a:stCxn id="6" idx="4"/>
            <a:endCxn id="7" idx="0"/>
          </p:cNvCxnSpPr>
          <p:nvPr/>
        </p:nvCxnSpPr>
        <p:spPr>
          <a:xfrm>
            <a:off x="3429569" y="1845858"/>
            <a:ext cx="1414249" cy="16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27661" y="1037230"/>
            <a:ext cx="751764" cy="779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Oval 9"/>
          <p:cNvSpPr/>
          <p:nvPr/>
        </p:nvSpPr>
        <p:spPr>
          <a:xfrm>
            <a:off x="7687386" y="216771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1" name="Straight Connector 10"/>
          <p:cNvCxnSpPr>
            <a:stCxn id="9" idx="4"/>
            <a:endCxn id="10" idx="0"/>
          </p:cNvCxnSpPr>
          <p:nvPr/>
        </p:nvCxnSpPr>
        <p:spPr>
          <a:xfrm>
            <a:off x="7303543" y="1816289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778691" y="216771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 flipH="1">
            <a:off x="6198360" y="1816289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60078" y="2553265"/>
            <a:ext cx="751764" cy="779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9" name="Oval 18"/>
          <p:cNvSpPr/>
          <p:nvPr/>
        </p:nvSpPr>
        <p:spPr>
          <a:xfrm>
            <a:off x="2619803" y="368375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0" name="Straight Connector 19"/>
          <p:cNvCxnSpPr>
            <a:stCxn id="18" idx="4"/>
            <a:endCxn id="19" idx="0"/>
          </p:cNvCxnSpPr>
          <p:nvPr/>
        </p:nvCxnSpPr>
        <p:spPr>
          <a:xfrm>
            <a:off x="2235960" y="3332324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11108" y="368375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2" name="Straight Connector 21"/>
          <p:cNvCxnSpPr>
            <a:stCxn id="18" idx="4"/>
            <a:endCxn id="21" idx="0"/>
          </p:cNvCxnSpPr>
          <p:nvPr/>
        </p:nvCxnSpPr>
        <p:spPr>
          <a:xfrm flipH="1">
            <a:off x="1130777" y="3332324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429569" y="467434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4" name="Oval 23"/>
          <p:cNvSpPr/>
          <p:nvPr/>
        </p:nvSpPr>
        <p:spPr>
          <a:xfrm>
            <a:off x="4275730" y="579120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34</a:t>
            </a:r>
          </a:p>
        </p:txBody>
      </p:sp>
      <p:cxnSp>
        <p:nvCxnSpPr>
          <p:cNvPr id="26" name="Straight Connector 25"/>
          <p:cNvCxnSpPr>
            <a:stCxn id="19" idx="4"/>
            <a:endCxn id="23" idx="0"/>
          </p:cNvCxnSpPr>
          <p:nvPr/>
        </p:nvCxnSpPr>
        <p:spPr>
          <a:xfrm>
            <a:off x="3039472" y="4504893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4"/>
            <a:endCxn id="24" idx="0"/>
          </p:cNvCxnSpPr>
          <p:nvPr/>
        </p:nvCxnSpPr>
        <p:spPr>
          <a:xfrm>
            <a:off x="3849238" y="5495487"/>
            <a:ext cx="846161" cy="29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8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חסם על הגובה של עץ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AVL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 הגובה המקסימלי של עץ </a:t>
            </a:r>
            <a:r>
              <a:rPr lang="en-US" dirty="0"/>
              <a:t>AVL</a:t>
            </a:r>
            <a:r>
              <a:rPr lang="he-IL" dirty="0"/>
              <a:t>? האם העובדה שהפרש הגבהים בין שני הבנים לא יכול לעלות על אחד גורם לגובה להיות נמוך יחסית?</a:t>
            </a:r>
          </a:p>
          <a:p>
            <a:pPr algn="r" rtl="1"/>
            <a:r>
              <a:rPr lang="he-IL" dirty="0"/>
              <a:t>ננתח את החסם על הגובה באמצעות מספר הצמתים המינימלי שחייבים להיות בעץ בעל גובה </a:t>
            </a:r>
            <a:r>
              <a:rPr lang="en-US" dirty="0"/>
              <a:t>h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53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נגדיר –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N(h)</a:t>
            </a:r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 – מספר הצמתים </a:t>
            </a:r>
            <a:r>
              <a:rPr lang="he-IL" sz="2400" b="1" dirty="0">
                <a:solidFill>
                  <a:schemeClr val="tx2">
                    <a:lumMod val="50000"/>
                  </a:schemeClr>
                </a:solidFill>
              </a:rPr>
              <a:t>המינימלי</a:t>
            </a:r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 בעץ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AVL</a:t>
            </a:r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 בעל גובה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</a:t>
            </a:r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098" y="715074"/>
            <a:ext cx="853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למה שווה </a:t>
            </a:r>
            <a:r>
              <a:rPr lang="en-US" sz="2400" dirty="0"/>
              <a:t>N(h)</a:t>
            </a:r>
            <a:r>
              <a:rPr lang="he-IL" sz="2400" dirty="0"/>
              <a:t>? ננסה למצוא נוסחה באמצעות אינדוקציה: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N(0) = 1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295399"/>
            <a:ext cx="40704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עץ בגובה 0 מכיל רק צומת אחד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005" y="1781874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N(1) = 2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36405" y="1781874"/>
            <a:ext cx="748709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עץ בגובה 1 מכיל שתי רמות. כיוון שאנחנו מחפשים את מספר הצמתים המינימלי, העץ חייב להכיל שורש אחד, וצומת אחד באחד הבנים בלבד.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005" y="3356505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N(2) = ?</a:t>
            </a:r>
            <a:endParaRPr lang="he-IL" sz="2400" dirty="0"/>
          </a:p>
        </p:txBody>
      </p:sp>
      <p:sp>
        <p:nvSpPr>
          <p:cNvPr id="11" name="אליפסה 10"/>
          <p:cNvSpPr/>
          <p:nvPr/>
        </p:nvSpPr>
        <p:spPr>
          <a:xfrm>
            <a:off x="3467100" y="3302412"/>
            <a:ext cx="381000" cy="389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/>
          <p:cNvCxnSpPr>
            <a:stCxn id="11" idx="4"/>
          </p:cNvCxnSpPr>
          <p:nvPr/>
        </p:nvCxnSpPr>
        <p:spPr>
          <a:xfrm>
            <a:off x="3657600" y="3691582"/>
            <a:ext cx="266700" cy="37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/>
          <p:cNvSpPr/>
          <p:nvPr/>
        </p:nvSpPr>
        <p:spPr>
          <a:xfrm>
            <a:off x="3810000" y="4064412"/>
            <a:ext cx="381000" cy="389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5067300" y="3114754"/>
            <a:ext cx="395974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העץ חייב להכיל שורש וחייב להכיל צומת באחד הבנים. אבל כדי שהעץ יהיה בגובה 2, הוא חייב להכיל עוד צומת ברמה הבאה. אולם כיוון שזה עץ </a:t>
            </a:r>
            <a:r>
              <a:rPr lang="en-US" sz="2400" dirty="0"/>
              <a:t>AVL</a:t>
            </a:r>
            <a:r>
              <a:rPr lang="he-IL" sz="2400" dirty="0"/>
              <a:t>, המצב הזה לא יכול להיות:</a:t>
            </a:r>
          </a:p>
        </p:txBody>
      </p:sp>
      <p:cxnSp>
        <p:nvCxnSpPr>
          <p:cNvPr id="16" name="מחבר ישר 15"/>
          <p:cNvCxnSpPr/>
          <p:nvPr/>
        </p:nvCxnSpPr>
        <p:spPr>
          <a:xfrm>
            <a:off x="4044802" y="4453582"/>
            <a:ext cx="266700" cy="372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אליפסה 16"/>
          <p:cNvSpPr/>
          <p:nvPr/>
        </p:nvSpPr>
        <p:spPr>
          <a:xfrm>
            <a:off x="4197202" y="4826412"/>
            <a:ext cx="381000" cy="389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1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4" grpId="0" animBg="1"/>
      <p:bldP spid="1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611" y="2620327"/>
            <a:ext cx="318799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N(2) = N(1) + N(0) + 1</a:t>
            </a:r>
            <a:endParaRPr lang="he-IL" sz="2400" dirty="0"/>
          </a:p>
        </p:txBody>
      </p:sp>
      <p:sp>
        <p:nvSpPr>
          <p:cNvPr id="11" name="אליפסה 10"/>
          <p:cNvSpPr/>
          <p:nvPr/>
        </p:nvSpPr>
        <p:spPr>
          <a:xfrm>
            <a:off x="2286000" y="381000"/>
            <a:ext cx="381000" cy="389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/>
          <p:cNvCxnSpPr>
            <a:stCxn id="11" idx="4"/>
          </p:cNvCxnSpPr>
          <p:nvPr/>
        </p:nvCxnSpPr>
        <p:spPr>
          <a:xfrm>
            <a:off x="2476500" y="770170"/>
            <a:ext cx="266700" cy="37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/>
          <p:cNvSpPr/>
          <p:nvPr/>
        </p:nvSpPr>
        <p:spPr>
          <a:xfrm>
            <a:off x="2628900" y="1143000"/>
            <a:ext cx="381000" cy="389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3733800" y="183423"/>
            <a:ext cx="51789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כמה צמתים ואיפה צריך להוסיף כדי שהעץ יהיה עץ </a:t>
            </a:r>
            <a:r>
              <a:rPr lang="en-US" sz="2400" dirty="0"/>
              <a:t>AVL</a:t>
            </a:r>
            <a:r>
              <a:rPr lang="he-IL" sz="2400" dirty="0"/>
              <a:t> בעל גובה 2?</a:t>
            </a:r>
          </a:p>
        </p:txBody>
      </p:sp>
      <p:cxnSp>
        <p:nvCxnSpPr>
          <p:cNvPr id="16" name="מחבר ישר 15"/>
          <p:cNvCxnSpPr/>
          <p:nvPr/>
        </p:nvCxnSpPr>
        <p:spPr>
          <a:xfrm>
            <a:off x="2857500" y="1532170"/>
            <a:ext cx="266700" cy="3728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אליפסה 16"/>
          <p:cNvSpPr/>
          <p:nvPr/>
        </p:nvSpPr>
        <p:spPr>
          <a:xfrm>
            <a:off x="3009900" y="1905000"/>
            <a:ext cx="381000" cy="38917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מחבר ישר 17"/>
          <p:cNvCxnSpPr>
            <a:cxnSpLocks/>
            <a:stCxn id="11" idx="4"/>
          </p:cNvCxnSpPr>
          <p:nvPr/>
        </p:nvCxnSpPr>
        <p:spPr>
          <a:xfrm flipH="1">
            <a:off x="2025502" y="770170"/>
            <a:ext cx="450998" cy="37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אליפסה 18"/>
          <p:cNvSpPr/>
          <p:nvPr/>
        </p:nvSpPr>
        <p:spPr>
          <a:xfrm>
            <a:off x="1853609" y="1143000"/>
            <a:ext cx="381000" cy="389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3747091" y="1143000"/>
            <a:ext cx="517894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כלומר, מספר הצמתים המינימלי בעץ בגובה 2 הוא מספר הצמתים המינימלי בבן השמאלי, שהוא עץ בגובה 0, ועוד מספר הצמתים המינימלי בבן הימני, שהוא עץ בגובה 1, ועוד 1 (השורש).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3210572"/>
            <a:ext cx="20822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ובאופן כללי: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610" y="3205256"/>
            <a:ext cx="34741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N(h) = N(h-1) + N(h-2) + 1</a:t>
            </a:r>
            <a:endParaRPr lang="he-IL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8463" y="3827113"/>
            <a:ext cx="45817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זוהי סדרת </a:t>
            </a:r>
            <a:r>
              <a:rPr lang="he-IL" sz="2400" dirty="0" err="1"/>
              <a:t>פיבונאצ'י</a:t>
            </a:r>
            <a:r>
              <a:rPr lang="he-IL" sz="2400" dirty="0"/>
              <a:t>, והפתרון שלה: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611" y="3813695"/>
            <a:ext cx="318799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N(h) ≥ </a:t>
            </a:r>
            <a:r>
              <a:rPr lang="el-GR" sz="2400" dirty="0"/>
              <a:t>Φ</a:t>
            </a:r>
            <a:r>
              <a:rPr lang="en-US" sz="2400" baseline="30000" dirty="0"/>
              <a:t>h</a:t>
            </a:r>
            <a:endParaRPr lang="he-IL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358463" y="4404483"/>
            <a:ext cx="45817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כאשר </a:t>
            </a:r>
            <a:r>
              <a:rPr lang="el-GR" sz="2400" dirty="0"/>
              <a:t>Φ</a:t>
            </a:r>
            <a:r>
              <a:rPr lang="en-US" sz="2400" dirty="0"/>
              <a:t> ≈ 1.62</a:t>
            </a:r>
            <a:r>
              <a:rPr lang="he-IL" sz="2400" dirty="0"/>
              <a:t>, "חתך הזהב" </a:t>
            </a:r>
          </a:p>
        </p:txBody>
      </p:sp>
    </p:spTree>
    <p:extLst>
      <p:ext uri="{BB962C8B-B14F-4D97-AF65-F5344CB8AC3E}">
        <p14:creationId xmlns:p14="http://schemas.microsoft.com/office/powerpoint/2010/main" val="19187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נתון עץ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AVL</a:t>
            </a:r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 בעל גובה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</a:t>
            </a:r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 שמכיל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 צמתים.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2000"/>
            <a:ext cx="8991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כיוון שההגדרה של </a:t>
            </a:r>
            <a:r>
              <a:rPr lang="en-US" sz="2400" dirty="0"/>
              <a:t>N(h)</a:t>
            </a:r>
            <a:r>
              <a:rPr lang="he-IL" sz="2400" dirty="0"/>
              <a:t> היא מספר הצמתים המינימלי בעץ, אנחנו יודעים ש-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447800"/>
            <a:ext cx="2438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 ≥ N(h) ≥ </a:t>
            </a:r>
            <a:r>
              <a:rPr lang="el-GR" sz="2400" dirty="0"/>
              <a:t>Φ</a:t>
            </a:r>
            <a:r>
              <a:rPr lang="en-US" sz="2400" baseline="30000" dirty="0"/>
              <a:t>h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1981200"/>
            <a:ext cx="670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נפעיל לוג על בסיס </a:t>
            </a:r>
            <a:r>
              <a:rPr lang="el-GR" sz="2400" dirty="0"/>
              <a:t>Φ</a:t>
            </a:r>
            <a:r>
              <a:rPr lang="he-IL" sz="2400" dirty="0"/>
              <a:t> על שני צדי המשוואה: </a:t>
            </a: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23101"/>
              </p:ext>
            </p:extLst>
          </p:nvPr>
        </p:nvGraphicFramePr>
        <p:xfrm>
          <a:off x="381000" y="1981200"/>
          <a:ext cx="1624749" cy="53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משוואה" r:id="rId3" imgW="660240" imgH="215640" progId="Equation.3">
                  <p:embed/>
                </p:oleObj>
              </mc:Choice>
              <mc:Fallback>
                <p:oleObj name="משוואה" r:id="rId3" imgW="6602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981200"/>
                        <a:ext cx="1624749" cy="531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2718742"/>
            <a:ext cx="83802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כיוון ש- </a:t>
            </a:r>
            <a:r>
              <a:rPr lang="el-GR" sz="2400" dirty="0"/>
              <a:t>Φ</a:t>
            </a:r>
            <a:r>
              <a:rPr lang="he-IL" sz="2400" dirty="0"/>
              <a:t> הוא קבוע, אנו רואים שגובה העץ חסום ע"י </a:t>
            </a:r>
            <a:r>
              <a:rPr lang="en-US" sz="2400" dirty="0" err="1"/>
              <a:t>logn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8593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 גלגולים (רוטציות)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/>
          <a:lstStyle/>
          <a:p>
            <a:pPr algn="r" rtl="1"/>
            <a:r>
              <a:rPr lang="he-IL" dirty="0"/>
              <a:t>כדי לאזן עץ, נשתמש בפעולה שנקראת גלגול (רוטציה).</a:t>
            </a:r>
          </a:p>
          <a:p>
            <a:pPr algn="r" rtl="1"/>
            <a:r>
              <a:rPr lang="he-IL" dirty="0"/>
              <a:t>נגדיר גלגול שמאלה של צומת </a:t>
            </a:r>
            <a:r>
              <a:rPr lang="en-US" dirty="0"/>
              <a:t>x</a:t>
            </a:r>
            <a:r>
              <a:rPr lang="he-IL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3075" y="3302743"/>
            <a:ext cx="751764" cy="7790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7162800" y="443323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" name="Straight Connector 7"/>
          <p:cNvCxnSpPr>
            <a:stCxn id="6" idx="4"/>
            <a:endCxn id="7" idx="0"/>
          </p:cNvCxnSpPr>
          <p:nvPr/>
        </p:nvCxnSpPr>
        <p:spPr>
          <a:xfrm>
            <a:off x="6778957" y="4081802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4105" y="443323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0" name="Straight Connector 9"/>
          <p:cNvCxnSpPr>
            <a:stCxn id="6" idx="4"/>
            <a:endCxn id="9" idx="0"/>
          </p:cNvCxnSpPr>
          <p:nvPr/>
        </p:nvCxnSpPr>
        <p:spPr>
          <a:xfrm flipH="1">
            <a:off x="5673774" y="4081802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2566" y="54238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" name="Oval 11"/>
          <p:cNvSpPr/>
          <p:nvPr/>
        </p:nvSpPr>
        <p:spPr>
          <a:xfrm>
            <a:off x="6403075" y="54238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3" name="Straight Connector 12"/>
          <p:cNvCxnSpPr>
            <a:stCxn id="7" idx="4"/>
            <a:endCxn id="11" idx="0"/>
          </p:cNvCxnSpPr>
          <p:nvPr/>
        </p:nvCxnSpPr>
        <p:spPr>
          <a:xfrm>
            <a:off x="7582469" y="5254371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7" idx="4"/>
          </p:cNvCxnSpPr>
          <p:nvPr/>
        </p:nvCxnSpPr>
        <p:spPr>
          <a:xfrm flipV="1">
            <a:off x="6822744" y="5254371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3810000" y="4081802"/>
            <a:ext cx="914400" cy="351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56833" y="4081802"/>
            <a:ext cx="751764" cy="7790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9" name="Oval 18"/>
          <p:cNvSpPr/>
          <p:nvPr/>
        </p:nvSpPr>
        <p:spPr>
          <a:xfrm>
            <a:off x="1828800" y="298767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0" name="Straight Connector 19"/>
          <p:cNvCxnSpPr>
            <a:endCxn id="19" idx="4"/>
          </p:cNvCxnSpPr>
          <p:nvPr/>
        </p:nvCxnSpPr>
        <p:spPr>
          <a:xfrm flipV="1">
            <a:off x="1332715" y="3808813"/>
            <a:ext cx="915754" cy="25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7461" y="538059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2" name="Straight Connector 21"/>
          <p:cNvCxnSpPr>
            <a:stCxn id="18" idx="4"/>
            <a:endCxn id="21" idx="0"/>
          </p:cNvCxnSpPr>
          <p:nvPr/>
        </p:nvCxnSpPr>
        <p:spPr>
          <a:xfrm flipH="1">
            <a:off x="647130" y="4860861"/>
            <a:ext cx="685585" cy="51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40846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4" name="Oval 23"/>
          <p:cNvSpPr/>
          <p:nvPr/>
        </p:nvSpPr>
        <p:spPr>
          <a:xfrm>
            <a:off x="1575604" y="530497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5" name="Straight Connector 24"/>
          <p:cNvCxnSpPr>
            <a:stCxn id="19" idx="4"/>
            <a:endCxn id="23" idx="0"/>
          </p:cNvCxnSpPr>
          <p:nvPr/>
        </p:nvCxnSpPr>
        <p:spPr>
          <a:xfrm>
            <a:off x="2248469" y="3808813"/>
            <a:ext cx="914400" cy="27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  <a:endCxn id="18" idx="4"/>
          </p:cNvCxnSpPr>
          <p:nvPr/>
        </p:nvCxnSpPr>
        <p:spPr>
          <a:xfrm flipH="1" flipV="1">
            <a:off x="1332715" y="4860861"/>
            <a:ext cx="662558" cy="44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 גלגולים (רוטציות)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pPr algn="r" rtl="1"/>
            <a:r>
              <a:rPr lang="he-IL" dirty="0"/>
              <a:t>נגדיר גלגול ימינה של צומת </a:t>
            </a:r>
            <a:r>
              <a:rPr lang="en-US" dirty="0"/>
              <a:t>x</a:t>
            </a:r>
            <a:r>
              <a:rPr lang="he-IL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3075" y="3302743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7162800" y="4433231"/>
            <a:ext cx="839337" cy="8211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" name="Straight Connector 7"/>
          <p:cNvCxnSpPr>
            <a:stCxn id="6" idx="4"/>
            <a:endCxn id="7" idx="0"/>
          </p:cNvCxnSpPr>
          <p:nvPr/>
        </p:nvCxnSpPr>
        <p:spPr>
          <a:xfrm>
            <a:off x="6778957" y="4081802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4105" y="443323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0" name="Straight Connector 9"/>
          <p:cNvCxnSpPr>
            <a:stCxn id="6" idx="4"/>
            <a:endCxn id="9" idx="0"/>
          </p:cNvCxnSpPr>
          <p:nvPr/>
        </p:nvCxnSpPr>
        <p:spPr>
          <a:xfrm flipH="1">
            <a:off x="5673774" y="4081802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2566" y="54238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" name="Oval 11"/>
          <p:cNvSpPr/>
          <p:nvPr/>
        </p:nvSpPr>
        <p:spPr>
          <a:xfrm>
            <a:off x="6403075" y="54238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3" name="Straight Connector 12"/>
          <p:cNvCxnSpPr>
            <a:stCxn id="7" idx="4"/>
            <a:endCxn id="11" idx="0"/>
          </p:cNvCxnSpPr>
          <p:nvPr/>
        </p:nvCxnSpPr>
        <p:spPr>
          <a:xfrm>
            <a:off x="7582469" y="5254371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7" idx="4"/>
          </p:cNvCxnSpPr>
          <p:nvPr/>
        </p:nvCxnSpPr>
        <p:spPr>
          <a:xfrm flipV="1">
            <a:off x="6822744" y="5254371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 flipH="1">
            <a:off x="3810000" y="4081802"/>
            <a:ext cx="914400" cy="351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56833" y="4081802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9" name="Oval 18"/>
          <p:cNvSpPr/>
          <p:nvPr/>
        </p:nvSpPr>
        <p:spPr>
          <a:xfrm>
            <a:off x="1828800" y="2987673"/>
            <a:ext cx="839337" cy="8211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0" name="Straight Connector 19"/>
          <p:cNvCxnSpPr>
            <a:endCxn id="19" idx="4"/>
          </p:cNvCxnSpPr>
          <p:nvPr/>
        </p:nvCxnSpPr>
        <p:spPr>
          <a:xfrm flipV="1">
            <a:off x="1332715" y="3808813"/>
            <a:ext cx="915754" cy="25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7461" y="538059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2" name="Straight Connector 21"/>
          <p:cNvCxnSpPr>
            <a:stCxn id="18" idx="4"/>
            <a:endCxn id="21" idx="0"/>
          </p:cNvCxnSpPr>
          <p:nvPr/>
        </p:nvCxnSpPr>
        <p:spPr>
          <a:xfrm flipH="1">
            <a:off x="647130" y="4860861"/>
            <a:ext cx="685585" cy="51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40846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4" name="Oval 23"/>
          <p:cNvSpPr/>
          <p:nvPr/>
        </p:nvSpPr>
        <p:spPr>
          <a:xfrm>
            <a:off x="1575604" y="530497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5" name="Straight Connector 24"/>
          <p:cNvCxnSpPr>
            <a:stCxn id="19" idx="4"/>
            <a:endCxn id="23" idx="0"/>
          </p:cNvCxnSpPr>
          <p:nvPr/>
        </p:nvCxnSpPr>
        <p:spPr>
          <a:xfrm>
            <a:off x="2248469" y="3808813"/>
            <a:ext cx="914400" cy="27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  <a:endCxn id="18" idx="4"/>
          </p:cNvCxnSpPr>
          <p:nvPr/>
        </p:nvCxnSpPr>
        <p:spPr>
          <a:xfrm flipH="1" flipV="1">
            <a:off x="1332715" y="4860861"/>
            <a:ext cx="662558" cy="44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0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"/>
            <a:ext cx="822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באופן כללי, אלגוריתם הגלגול: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51816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rotateLeft</a:t>
            </a:r>
            <a:r>
              <a:rPr lang="en-US" sz="2400" dirty="0"/>
              <a:t>(Node p) {</a:t>
            </a:r>
          </a:p>
          <a:p>
            <a:r>
              <a:rPr lang="en-US" sz="2400" dirty="0"/>
              <a:t>    Node r = </a:t>
            </a:r>
            <a:r>
              <a:rPr lang="en-US" sz="2400" dirty="0" err="1"/>
              <a:t>p.getRightSon</a:t>
            </a:r>
            <a:r>
              <a:rPr lang="en-US" sz="2400" dirty="0"/>
              <a:t>();</a:t>
            </a:r>
          </a:p>
          <a:p>
            <a:r>
              <a:rPr lang="en-US" sz="2400" dirty="0"/>
              <a:t>    Node </a:t>
            </a:r>
            <a:r>
              <a:rPr lang="en-US" sz="2400" dirty="0" err="1"/>
              <a:t>rl</a:t>
            </a:r>
            <a:r>
              <a:rPr lang="en-US" sz="2400" dirty="0"/>
              <a:t> = </a:t>
            </a:r>
            <a:r>
              <a:rPr lang="en-US" sz="2400" dirty="0" err="1"/>
              <a:t>r.getLeftSon</a:t>
            </a:r>
            <a:r>
              <a:rPr lang="en-US" sz="2400" dirty="0"/>
              <a:t>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r.setLeftSon</a:t>
            </a:r>
            <a:r>
              <a:rPr lang="en-US" sz="2400" dirty="0"/>
              <a:t>(p);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p.setRightSon</a:t>
            </a:r>
            <a:r>
              <a:rPr lang="en-US" sz="2400" dirty="0"/>
              <a:t>(</a:t>
            </a:r>
            <a:r>
              <a:rPr lang="en-US" sz="2400" dirty="0" err="1"/>
              <a:t>rl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Oval 5"/>
          <p:cNvSpPr/>
          <p:nvPr/>
        </p:nvSpPr>
        <p:spPr>
          <a:xfrm>
            <a:off x="6629400" y="923260"/>
            <a:ext cx="751764" cy="7790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7389125" y="205374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" name="Straight Connector 7"/>
          <p:cNvCxnSpPr>
            <a:stCxn id="6" idx="4"/>
            <a:endCxn id="7" idx="0"/>
          </p:cNvCxnSpPr>
          <p:nvPr/>
        </p:nvCxnSpPr>
        <p:spPr>
          <a:xfrm>
            <a:off x="7005282" y="1702319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80430" y="205374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0" name="Straight Connector 9"/>
          <p:cNvCxnSpPr>
            <a:stCxn id="6" idx="4"/>
            <a:endCxn id="9" idx="0"/>
          </p:cNvCxnSpPr>
          <p:nvPr/>
        </p:nvCxnSpPr>
        <p:spPr>
          <a:xfrm flipH="1">
            <a:off x="5900099" y="1702319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198891" y="304434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" name="Oval 11"/>
          <p:cNvSpPr/>
          <p:nvPr/>
        </p:nvSpPr>
        <p:spPr>
          <a:xfrm>
            <a:off x="6629400" y="304434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3" name="Straight Connector 12"/>
          <p:cNvCxnSpPr>
            <a:stCxn id="7" idx="4"/>
            <a:endCxn id="11" idx="0"/>
          </p:cNvCxnSpPr>
          <p:nvPr/>
        </p:nvCxnSpPr>
        <p:spPr>
          <a:xfrm>
            <a:off x="7808794" y="2874888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7" idx="4"/>
          </p:cNvCxnSpPr>
          <p:nvPr/>
        </p:nvCxnSpPr>
        <p:spPr>
          <a:xfrm flipV="1">
            <a:off x="7049069" y="2874888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36150" y="589125"/>
            <a:ext cx="45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</a:t>
            </a:r>
            <a:endParaRPr lang="he-IL" sz="2400" dirty="0"/>
          </a:p>
        </p:txBody>
      </p:sp>
      <p:cxnSp>
        <p:nvCxnSpPr>
          <p:cNvPr id="17" name="מחבר חץ ישר 16"/>
          <p:cNvCxnSpPr/>
          <p:nvPr/>
        </p:nvCxnSpPr>
        <p:spPr>
          <a:xfrm>
            <a:off x="6324600" y="952805"/>
            <a:ext cx="304800" cy="1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56076" y="1341446"/>
            <a:ext cx="45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r</a:t>
            </a:r>
            <a:endParaRPr lang="he-IL" sz="2400" dirty="0"/>
          </a:p>
        </p:txBody>
      </p:sp>
      <p:cxnSp>
        <p:nvCxnSpPr>
          <p:cNvPr id="19" name="מחבר חץ ישר 18"/>
          <p:cNvCxnSpPr>
            <a:cxnSpLocks/>
          </p:cNvCxnSpPr>
          <p:nvPr/>
        </p:nvCxnSpPr>
        <p:spPr>
          <a:xfrm flipH="1">
            <a:off x="7927643" y="1733103"/>
            <a:ext cx="152400" cy="34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62143" y="4152959"/>
            <a:ext cx="45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rl</a:t>
            </a:r>
            <a:endParaRPr lang="he-IL" sz="2400" dirty="0"/>
          </a:p>
        </p:txBody>
      </p:sp>
      <p:cxnSp>
        <p:nvCxnSpPr>
          <p:cNvPr id="22" name="מחבר חץ ישר 21"/>
          <p:cNvCxnSpPr>
            <a:cxnSpLocks/>
            <a:stCxn id="21" idx="0"/>
            <a:endCxn id="12" idx="4"/>
          </p:cNvCxnSpPr>
          <p:nvPr/>
        </p:nvCxnSpPr>
        <p:spPr>
          <a:xfrm flipV="1">
            <a:off x="6890743" y="3865482"/>
            <a:ext cx="158326" cy="28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"/>
            <a:ext cx="822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>
                    <a:lumMod val="50000"/>
                  </a:schemeClr>
                </a:solidFill>
              </a:rPr>
              <a:t>באופן כללי, אלגוריתם הגלגול: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51816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rotateRight</a:t>
            </a:r>
            <a:r>
              <a:rPr lang="en-US" sz="2400" dirty="0"/>
              <a:t>(Node p) {</a:t>
            </a:r>
          </a:p>
          <a:p>
            <a:r>
              <a:rPr lang="en-US" sz="2400" dirty="0"/>
              <a:t>    Node l = </a:t>
            </a:r>
            <a:r>
              <a:rPr lang="en-US" sz="2400" dirty="0" err="1"/>
              <a:t>p.getLeftSon</a:t>
            </a:r>
            <a:r>
              <a:rPr lang="en-US" sz="2400" dirty="0"/>
              <a:t>();</a:t>
            </a:r>
          </a:p>
          <a:p>
            <a:r>
              <a:rPr lang="en-US" sz="2400" dirty="0"/>
              <a:t>    Node </a:t>
            </a:r>
            <a:r>
              <a:rPr lang="en-US" sz="2400" dirty="0" err="1"/>
              <a:t>lr</a:t>
            </a:r>
            <a:r>
              <a:rPr lang="en-US" sz="2400" dirty="0"/>
              <a:t> = </a:t>
            </a:r>
            <a:r>
              <a:rPr lang="en-US" sz="2400" dirty="0" err="1"/>
              <a:t>l.getRightSon</a:t>
            </a:r>
            <a:r>
              <a:rPr lang="en-US" sz="2400" dirty="0"/>
              <a:t>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r.setRightSon</a:t>
            </a:r>
            <a:r>
              <a:rPr lang="en-US" sz="2400" dirty="0"/>
              <a:t>(p);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p.setLeftSon</a:t>
            </a:r>
            <a:r>
              <a:rPr lang="en-US" sz="2400" dirty="0"/>
              <a:t>(</a:t>
            </a:r>
            <a:r>
              <a:rPr lang="en-US" sz="2400" dirty="0" err="1"/>
              <a:t>lr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6150" y="589125"/>
            <a:ext cx="45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</a:t>
            </a:r>
            <a:endParaRPr lang="he-IL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8797" y="1527617"/>
            <a:ext cx="45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l</a:t>
            </a:r>
            <a:endParaRPr lang="he-IL" sz="2400" dirty="0"/>
          </a:p>
        </p:txBody>
      </p:sp>
      <p:cxnSp>
        <p:nvCxnSpPr>
          <p:cNvPr id="19" name="מחבר חץ ישר 18"/>
          <p:cNvCxnSpPr>
            <a:cxnSpLocks/>
          </p:cNvCxnSpPr>
          <p:nvPr/>
        </p:nvCxnSpPr>
        <p:spPr>
          <a:xfrm>
            <a:off x="5257888" y="1979821"/>
            <a:ext cx="96577" cy="27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07550" y="4888606"/>
            <a:ext cx="45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lr</a:t>
            </a:r>
            <a:endParaRPr lang="he-IL" sz="2400" dirty="0"/>
          </a:p>
        </p:txBody>
      </p:sp>
      <p:cxnSp>
        <p:nvCxnSpPr>
          <p:cNvPr id="22" name="מחבר חץ ישר 21"/>
          <p:cNvCxnSpPr>
            <a:cxnSpLocks/>
            <a:stCxn id="21" idx="0"/>
          </p:cNvCxnSpPr>
          <p:nvPr/>
        </p:nvCxnSpPr>
        <p:spPr>
          <a:xfrm flipV="1">
            <a:off x="6036150" y="4499207"/>
            <a:ext cx="0" cy="38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7"/>
          <p:cNvSpPr/>
          <p:nvPr/>
        </p:nvSpPr>
        <p:spPr>
          <a:xfrm>
            <a:off x="4998832" y="2352968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4" name="Oval 18"/>
          <p:cNvSpPr/>
          <p:nvPr/>
        </p:nvSpPr>
        <p:spPr>
          <a:xfrm>
            <a:off x="5870799" y="1258839"/>
            <a:ext cx="839337" cy="8211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5" name="Straight Connector 19"/>
          <p:cNvCxnSpPr>
            <a:endCxn id="24" idx="4"/>
          </p:cNvCxnSpPr>
          <p:nvPr/>
        </p:nvCxnSpPr>
        <p:spPr>
          <a:xfrm flipV="1">
            <a:off x="5374714" y="2079979"/>
            <a:ext cx="915754" cy="25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/>
          <p:cNvSpPr/>
          <p:nvPr/>
        </p:nvSpPr>
        <p:spPr>
          <a:xfrm>
            <a:off x="4269460" y="3651756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1"/>
          <p:cNvCxnSpPr>
            <a:stCxn id="23" idx="4"/>
            <a:endCxn id="26" idx="0"/>
          </p:cNvCxnSpPr>
          <p:nvPr/>
        </p:nvCxnSpPr>
        <p:spPr>
          <a:xfrm flipH="1">
            <a:off x="4689129" y="3132027"/>
            <a:ext cx="685585" cy="51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2"/>
          <p:cNvSpPr/>
          <p:nvPr/>
        </p:nvSpPr>
        <p:spPr>
          <a:xfrm>
            <a:off x="6785199" y="235579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9" name="Oval 23"/>
          <p:cNvSpPr/>
          <p:nvPr/>
        </p:nvSpPr>
        <p:spPr>
          <a:xfrm>
            <a:off x="5617603" y="357614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30" name="Straight Connector 24"/>
          <p:cNvCxnSpPr>
            <a:stCxn id="24" idx="4"/>
            <a:endCxn id="28" idx="0"/>
          </p:cNvCxnSpPr>
          <p:nvPr/>
        </p:nvCxnSpPr>
        <p:spPr>
          <a:xfrm>
            <a:off x="6290468" y="2079979"/>
            <a:ext cx="914400" cy="27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5"/>
          <p:cNvCxnSpPr>
            <a:stCxn id="29" idx="0"/>
            <a:endCxn id="23" idx="4"/>
          </p:cNvCxnSpPr>
          <p:nvPr/>
        </p:nvCxnSpPr>
        <p:spPr>
          <a:xfrm flipH="1" flipV="1">
            <a:off x="5374714" y="3132027"/>
            <a:ext cx="662558" cy="44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>
            <a:cxnSpLocks/>
            <a:endCxn id="24" idx="0"/>
          </p:cNvCxnSpPr>
          <p:nvPr/>
        </p:nvCxnSpPr>
        <p:spPr>
          <a:xfrm>
            <a:off x="6172200" y="1030694"/>
            <a:ext cx="118268" cy="22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9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הוספת ערך חדש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האלגוריתם להוספת ערך חדש בעץ </a:t>
            </a:r>
            <a:r>
              <a:rPr lang="en-US" dirty="0"/>
              <a:t>AVL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נוסיף את הערך לצומת חדש לפי הכנסה לעץ חיפוש בינארי רגיל.</a:t>
            </a:r>
          </a:p>
          <a:p>
            <a:pPr algn="r" rtl="1"/>
            <a:r>
              <a:rPr lang="he-IL" dirty="0"/>
              <a:t>נעלה מהצומת שהוספנו למעלה, עד הצומת הראשון שמפר את האיזון.</a:t>
            </a:r>
          </a:p>
          <a:p>
            <a:pPr algn="r" rtl="1"/>
            <a:r>
              <a:rPr lang="he-IL" dirty="0"/>
              <a:t>נקרא לצומת זה </a:t>
            </a:r>
            <a:r>
              <a:rPr lang="en-US" dirty="0"/>
              <a:t>X</a:t>
            </a:r>
            <a:r>
              <a:rPr lang="he-IL" dirty="0"/>
              <a:t>, לבן שלו </a:t>
            </a:r>
            <a:r>
              <a:rPr lang="en-US" dirty="0"/>
              <a:t>Y</a:t>
            </a:r>
            <a:r>
              <a:rPr lang="he-IL" dirty="0"/>
              <a:t> ולנכד שלו </a:t>
            </a:r>
            <a:r>
              <a:rPr lang="en-US" dirty="0"/>
              <a:t>Z</a:t>
            </a:r>
            <a:r>
              <a:rPr lang="he-IL" dirty="0"/>
              <a:t> (הבן והנכד בכיוון הצומת שהוספנו).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עץ חיפוש בינארי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445"/>
            <a:ext cx="8229600" cy="1600200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/>
              <a:t>תזכורת – עץ חיפוש בינארי הוא עץ בינארי שבו עבור כל צומת, ערכי תת העץ השמאלי קטנים מערך הצומת, וערכי תת העץ הימני גדולים מערך הצומת.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2590799"/>
            <a:ext cx="751764" cy="779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2438400" y="3539319"/>
            <a:ext cx="810904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/>
          <p:cNvSpPr/>
          <p:nvPr/>
        </p:nvSpPr>
        <p:spPr>
          <a:xfrm>
            <a:off x="5256662" y="353931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1" name="Oval 10"/>
          <p:cNvSpPr/>
          <p:nvPr/>
        </p:nvSpPr>
        <p:spPr>
          <a:xfrm>
            <a:off x="1295400" y="4572000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3415352" y="4572000"/>
            <a:ext cx="7756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5523362"/>
            <a:ext cx="762000" cy="798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4" name="Oval 13"/>
          <p:cNvSpPr/>
          <p:nvPr/>
        </p:nvSpPr>
        <p:spPr>
          <a:xfrm>
            <a:off x="5410200" y="5619181"/>
            <a:ext cx="762000" cy="705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5" name="Oval 14"/>
          <p:cNvSpPr/>
          <p:nvPr/>
        </p:nvSpPr>
        <p:spPr>
          <a:xfrm>
            <a:off x="6629400" y="4642512"/>
            <a:ext cx="762000" cy="798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8" name="Straight Connector 7"/>
          <p:cNvCxnSpPr>
            <a:stCxn id="6" idx="4"/>
            <a:endCxn id="9" idx="0"/>
          </p:cNvCxnSpPr>
          <p:nvPr/>
        </p:nvCxnSpPr>
        <p:spPr>
          <a:xfrm flipH="1">
            <a:off x="2843852" y="3369858"/>
            <a:ext cx="1418230" cy="16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10" idx="0"/>
          </p:cNvCxnSpPr>
          <p:nvPr/>
        </p:nvCxnSpPr>
        <p:spPr>
          <a:xfrm>
            <a:off x="4262082" y="3369858"/>
            <a:ext cx="1414249" cy="16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 flipH="1">
            <a:off x="1676400" y="4360459"/>
            <a:ext cx="1167452" cy="211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2" idx="0"/>
          </p:cNvCxnSpPr>
          <p:nvPr/>
        </p:nvCxnSpPr>
        <p:spPr>
          <a:xfrm>
            <a:off x="2843852" y="4360459"/>
            <a:ext cx="959324" cy="211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5" idx="0"/>
          </p:cNvCxnSpPr>
          <p:nvPr/>
        </p:nvCxnSpPr>
        <p:spPr>
          <a:xfrm>
            <a:off x="5676331" y="4360459"/>
            <a:ext cx="1334069" cy="28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4"/>
            <a:endCxn id="14" idx="0"/>
          </p:cNvCxnSpPr>
          <p:nvPr/>
        </p:nvCxnSpPr>
        <p:spPr>
          <a:xfrm flipH="1">
            <a:off x="5791200" y="5441474"/>
            <a:ext cx="1219200" cy="17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13" idx="0"/>
          </p:cNvCxnSpPr>
          <p:nvPr/>
        </p:nvCxnSpPr>
        <p:spPr>
          <a:xfrm>
            <a:off x="7010400" y="5441474"/>
            <a:ext cx="1143000" cy="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07612" y="622112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4767337" y="1752600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383494" y="1401171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58642" y="175260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3278311" y="1401171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77103" y="27431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007612" y="27431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187006" y="2573740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4427281" y="2573740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16440" y="396240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6066721" y="3574004"/>
            <a:ext cx="769388" cy="38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9486162">
            <a:off x="5593947" y="44329"/>
            <a:ext cx="367885" cy="3065110"/>
          </a:xfrm>
          <a:prstGeom prst="rightBrace">
            <a:avLst>
              <a:gd name="adj1" fmla="val 8333"/>
              <a:gd name="adj2" fmla="val 49977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6416440" y="2892154"/>
            <a:ext cx="3957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Z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591889" y="1775374"/>
            <a:ext cx="4748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Y</a:t>
            </a:r>
            <a:endParaRPr lang="he-IL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767337" y="750031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X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08376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228600"/>
            <a:ext cx="380999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ראשון – הנתיב מ-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מטה הוא שמאלה ושמאלה (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 הוא הבן השמאלי של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ו-</a:t>
            </a:r>
            <a:r>
              <a:rPr lang="en-US" sz="2400" dirty="0">
                <a:solidFill>
                  <a:schemeClr val="tx2"/>
                </a:solidFill>
              </a:rPr>
              <a:t>z</a:t>
            </a:r>
            <a:r>
              <a:rPr lang="he-IL" sz="2400" dirty="0">
                <a:solidFill>
                  <a:schemeClr val="tx2"/>
                </a:solidFill>
              </a:rPr>
              <a:t> הוא הבן השמאלי של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5" name="Oval 4"/>
          <p:cNvSpPr/>
          <p:nvPr/>
        </p:nvSpPr>
        <p:spPr>
          <a:xfrm>
            <a:off x="2823949" y="228601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19860" y="1010186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3"/>
            <a:endCxn id="6" idx="7"/>
          </p:cNvCxnSpPr>
          <p:nvPr/>
        </p:nvCxnSpPr>
        <p:spPr>
          <a:xfrm flipH="1">
            <a:off x="2644070" y="748927"/>
            <a:ext cx="269278" cy="34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7"/>
            <a:endCxn id="6" idx="3"/>
          </p:cNvCxnSpPr>
          <p:nvPr/>
        </p:nvCxnSpPr>
        <p:spPr>
          <a:xfrm flipV="1">
            <a:off x="1960878" y="1523469"/>
            <a:ext cx="248922" cy="35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37639" y="1798260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3167" y="2971800"/>
            <a:ext cx="380999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שני – הנתיב מ-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מטה הוא שמאלה וימינה (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 הוא הבן השמאלי של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ו-</a:t>
            </a:r>
            <a:r>
              <a:rPr lang="en-US" sz="2400" dirty="0">
                <a:solidFill>
                  <a:schemeClr val="tx2"/>
                </a:solidFill>
              </a:rPr>
              <a:t>z</a:t>
            </a:r>
            <a:r>
              <a:rPr lang="he-IL" sz="2400" dirty="0">
                <a:solidFill>
                  <a:schemeClr val="tx2"/>
                </a:solidFill>
              </a:rPr>
              <a:t> הוא הבן הימני של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30" name="Oval 29"/>
          <p:cNvSpPr/>
          <p:nvPr/>
        </p:nvSpPr>
        <p:spPr>
          <a:xfrm>
            <a:off x="2868648" y="2975174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64559" y="3756759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3"/>
            <a:endCxn id="31" idx="7"/>
          </p:cNvCxnSpPr>
          <p:nvPr/>
        </p:nvCxnSpPr>
        <p:spPr>
          <a:xfrm flipH="1">
            <a:off x="2688769" y="3495500"/>
            <a:ext cx="269278" cy="34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4" idx="0"/>
          </p:cNvCxnSpPr>
          <p:nvPr/>
        </p:nvCxnSpPr>
        <p:spPr>
          <a:xfrm flipH="1" flipV="1">
            <a:off x="2734010" y="4280446"/>
            <a:ext cx="288460" cy="42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715963" y="4708723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228600"/>
            <a:ext cx="380999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שלישי – הנתיב מ-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מטה הוא ימינה וימינה (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 הוא הבן הימני של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ו-</a:t>
            </a:r>
            <a:r>
              <a:rPr lang="en-US" sz="2400" dirty="0">
                <a:solidFill>
                  <a:schemeClr val="tx2"/>
                </a:solidFill>
              </a:rPr>
              <a:t>z</a:t>
            </a:r>
            <a:r>
              <a:rPr lang="he-IL" sz="2400" dirty="0">
                <a:solidFill>
                  <a:schemeClr val="tx2"/>
                </a:solidFill>
              </a:rPr>
              <a:t> הוא הבן הימני של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5" name="Oval 4"/>
          <p:cNvSpPr/>
          <p:nvPr/>
        </p:nvSpPr>
        <p:spPr>
          <a:xfrm>
            <a:off x="1474886" y="226900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9258" y="1013430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5"/>
            <a:endCxn id="6" idx="1"/>
          </p:cNvCxnSpPr>
          <p:nvPr/>
        </p:nvCxnSpPr>
        <p:spPr>
          <a:xfrm>
            <a:off x="1995940" y="747226"/>
            <a:ext cx="303258" cy="35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1"/>
            <a:endCxn id="6" idx="5"/>
          </p:cNvCxnSpPr>
          <p:nvPr/>
        </p:nvCxnSpPr>
        <p:spPr>
          <a:xfrm flipH="1" flipV="1">
            <a:off x="2733468" y="1526713"/>
            <a:ext cx="224954" cy="28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868648" y="1723670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3167" y="2971800"/>
            <a:ext cx="380999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רביעי – הנתיב מ-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מטה הוא ימינה ושמאלה (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 הוא הבן הימני של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ו-</a:t>
            </a:r>
            <a:r>
              <a:rPr lang="en-US" sz="2400" dirty="0">
                <a:solidFill>
                  <a:schemeClr val="tx2"/>
                </a:solidFill>
              </a:rPr>
              <a:t>z</a:t>
            </a:r>
            <a:r>
              <a:rPr lang="he-IL" sz="2400" dirty="0">
                <a:solidFill>
                  <a:schemeClr val="tx2"/>
                </a:solidFill>
              </a:rPr>
              <a:t> הוא הבן השמאלי של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30" name="Oval 29"/>
          <p:cNvSpPr/>
          <p:nvPr/>
        </p:nvSpPr>
        <p:spPr>
          <a:xfrm>
            <a:off x="1474885" y="2984235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64559" y="3756759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5"/>
            <a:endCxn id="31" idx="1"/>
          </p:cNvCxnSpPr>
          <p:nvPr/>
        </p:nvCxnSpPr>
        <p:spPr>
          <a:xfrm>
            <a:off x="1995939" y="3504561"/>
            <a:ext cx="258560" cy="34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4" idx="7"/>
            <a:endCxn id="31" idx="4"/>
          </p:cNvCxnSpPr>
          <p:nvPr/>
        </p:nvCxnSpPr>
        <p:spPr>
          <a:xfrm flipV="1">
            <a:off x="2212672" y="4358108"/>
            <a:ext cx="258962" cy="47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89433" y="4745117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1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00400" y="228600"/>
            <a:ext cx="57911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במקרה הראשון מבצעים גלגול ימינה ל-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12843" y="1764329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08754" y="2545914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3"/>
            <a:endCxn id="6" idx="7"/>
          </p:cNvCxnSpPr>
          <p:nvPr/>
        </p:nvCxnSpPr>
        <p:spPr>
          <a:xfrm flipH="1">
            <a:off x="2032964" y="2284655"/>
            <a:ext cx="269278" cy="34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7"/>
            <a:endCxn id="6" idx="3"/>
          </p:cNvCxnSpPr>
          <p:nvPr/>
        </p:nvCxnSpPr>
        <p:spPr>
          <a:xfrm flipV="1">
            <a:off x="1349772" y="3059197"/>
            <a:ext cx="248922" cy="35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6533" y="3333988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00400" y="2633980"/>
            <a:ext cx="1066800" cy="425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6275337" y="2616296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61187" y="1774682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0"/>
            <a:endCxn id="18" idx="5"/>
          </p:cNvCxnSpPr>
          <p:nvPr/>
        </p:nvCxnSpPr>
        <p:spPr>
          <a:xfrm flipH="1" flipV="1">
            <a:off x="6185397" y="2287965"/>
            <a:ext cx="395167" cy="32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1" idx="0"/>
            <a:endCxn id="18" idx="3"/>
          </p:cNvCxnSpPr>
          <p:nvPr/>
        </p:nvCxnSpPr>
        <p:spPr>
          <a:xfrm flipV="1">
            <a:off x="5354681" y="2287965"/>
            <a:ext cx="396446" cy="34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48174" y="2633980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1" y="228600"/>
            <a:ext cx="85924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במקרה השני מגלגלים את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 שמאלה ואז מגלגלים את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ימינה:</a:t>
            </a:r>
          </a:p>
        </p:txBody>
      </p:sp>
      <p:sp>
        <p:nvSpPr>
          <p:cNvPr id="30" name="Oval 29"/>
          <p:cNvSpPr/>
          <p:nvPr/>
        </p:nvSpPr>
        <p:spPr>
          <a:xfrm>
            <a:off x="1422713" y="1910650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18624" y="2692235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3"/>
            <a:endCxn id="31" idx="7"/>
          </p:cNvCxnSpPr>
          <p:nvPr/>
        </p:nvCxnSpPr>
        <p:spPr>
          <a:xfrm flipH="1">
            <a:off x="1242834" y="2430976"/>
            <a:ext cx="269278" cy="34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4" idx="0"/>
          </p:cNvCxnSpPr>
          <p:nvPr/>
        </p:nvCxnSpPr>
        <p:spPr>
          <a:xfrm flipH="1" flipV="1">
            <a:off x="1288075" y="3215922"/>
            <a:ext cx="288460" cy="42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70028" y="3644199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667000" y="2692235"/>
            <a:ext cx="1066800" cy="425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4829887" y="1848911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56546" y="3652897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21" idx="0"/>
          </p:cNvCxnSpPr>
          <p:nvPr/>
        </p:nvCxnSpPr>
        <p:spPr>
          <a:xfrm flipH="1">
            <a:off x="4532973" y="2369237"/>
            <a:ext cx="386313" cy="32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21" idx="3"/>
          </p:cNvCxnSpPr>
          <p:nvPr/>
        </p:nvCxnSpPr>
        <p:spPr>
          <a:xfrm flipV="1">
            <a:off x="4063621" y="3182581"/>
            <a:ext cx="252619" cy="47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226466" y="2692443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438920" y="2705585"/>
            <a:ext cx="1066800" cy="425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Oval 37"/>
          <p:cNvSpPr/>
          <p:nvPr/>
        </p:nvSpPr>
        <p:spPr>
          <a:xfrm>
            <a:off x="7881613" y="3203446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34972" y="3175904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8" idx="0"/>
            <a:endCxn id="42" idx="5"/>
          </p:cNvCxnSpPr>
          <p:nvPr/>
        </p:nvCxnSpPr>
        <p:spPr>
          <a:xfrm flipH="1" flipV="1">
            <a:off x="7828131" y="2705588"/>
            <a:ext cx="358709" cy="497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42" idx="3"/>
          </p:cNvCxnSpPr>
          <p:nvPr/>
        </p:nvCxnSpPr>
        <p:spPr>
          <a:xfrm flipV="1">
            <a:off x="7142047" y="2705588"/>
            <a:ext cx="252619" cy="47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304892" y="2215450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37" grpId="0" animBg="1"/>
      <p:bldP spid="38" grpId="0" animBg="1"/>
      <p:bldP spid="39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228600"/>
            <a:ext cx="80009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שלישי – מגלגלים את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שמאלה:</a:t>
            </a:r>
          </a:p>
        </p:txBody>
      </p:sp>
      <p:sp>
        <p:nvSpPr>
          <p:cNvPr id="5" name="Oval 4"/>
          <p:cNvSpPr/>
          <p:nvPr/>
        </p:nvSpPr>
        <p:spPr>
          <a:xfrm>
            <a:off x="1644193" y="2189175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78565" y="2975705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5"/>
            <a:endCxn id="6" idx="1"/>
          </p:cNvCxnSpPr>
          <p:nvPr/>
        </p:nvCxnSpPr>
        <p:spPr>
          <a:xfrm>
            <a:off x="2165247" y="2709501"/>
            <a:ext cx="303258" cy="35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1"/>
            <a:endCxn id="6" idx="5"/>
          </p:cNvCxnSpPr>
          <p:nvPr/>
        </p:nvCxnSpPr>
        <p:spPr>
          <a:xfrm flipH="1" flipV="1">
            <a:off x="2902775" y="3488988"/>
            <a:ext cx="224954" cy="28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37955" y="3685945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961830" y="2709501"/>
            <a:ext cx="1066800" cy="425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6243171" y="3363461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90097" y="2544322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0"/>
            <a:endCxn id="18" idx="3"/>
          </p:cNvCxnSpPr>
          <p:nvPr/>
        </p:nvCxnSpPr>
        <p:spPr>
          <a:xfrm flipV="1">
            <a:off x="6548398" y="3057605"/>
            <a:ext cx="431639" cy="305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1" idx="0"/>
            <a:endCxn id="18" idx="5"/>
          </p:cNvCxnSpPr>
          <p:nvPr/>
        </p:nvCxnSpPr>
        <p:spPr>
          <a:xfrm flipH="1" flipV="1">
            <a:off x="7414307" y="3057605"/>
            <a:ext cx="532104" cy="305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39904" y="3363461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1" y="304800"/>
            <a:ext cx="80487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רביעי – מגלגלים את </a:t>
            </a:r>
            <a:r>
              <a:rPr lang="en-US" sz="2400" dirty="0">
                <a:solidFill>
                  <a:schemeClr val="tx2"/>
                </a:solidFill>
              </a:rPr>
              <a:t>Y </a:t>
            </a:r>
            <a:r>
              <a:rPr lang="he-IL" sz="2400" dirty="0">
                <a:solidFill>
                  <a:schemeClr val="tx2"/>
                </a:solidFill>
              </a:rPr>
              <a:t>ימינה ואת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שמאלה:</a:t>
            </a:r>
          </a:p>
        </p:txBody>
      </p:sp>
      <p:sp>
        <p:nvSpPr>
          <p:cNvPr id="30" name="Oval 29"/>
          <p:cNvSpPr/>
          <p:nvPr/>
        </p:nvSpPr>
        <p:spPr>
          <a:xfrm>
            <a:off x="781514" y="1915162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71188" y="2687686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5"/>
            <a:endCxn id="31" idx="1"/>
          </p:cNvCxnSpPr>
          <p:nvPr/>
        </p:nvCxnSpPr>
        <p:spPr>
          <a:xfrm>
            <a:off x="1302568" y="2435488"/>
            <a:ext cx="258560" cy="34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4" idx="7"/>
            <a:endCxn id="31" idx="4"/>
          </p:cNvCxnSpPr>
          <p:nvPr/>
        </p:nvCxnSpPr>
        <p:spPr>
          <a:xfrm flipV="1">
            <a:off x="1519301" y="3289035"/>
            <a:ext cx="258962" cy="47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96062" y="3676044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438400" y="2714482"/>
            <a:ext cx="1066800" cy="425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4086713" y="2317490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00600" y="3139699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5"/>
            <a:endCxn id="18" idx="1"/>
          </p:cNvCxnSpPr>
          <p:nvPr/>
        </p:nvCxnSpPr>
        <p:spPr>
          <a:xfrm>
            <a:off x="4607767" y="2837816"/>
            <a:ext cx="282773" cy="38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1" idx="1"/>
            <a:endCxn id="18" idx="5"/>
          </p:cNvCxnSpPr>
          <p:nvPr/>
        </p:nvCxnSpPr>
        <p:spPr>
          <a:xfrm flipH="1" flipV="1">
            <a:off x="5324810" y="3652982"/>
            <a:ext cx="327564" cy="42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62600" y="3995674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261211" y="2778816"/>
            <a:ext cx="1066800" cy="425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Oval 35"/>
          <p:cNvSpPr/>
          <p:nvPr/>
        </p:nvSpPr>
        <p:spPr>
          <a:xfrm>
            <a:off x="6730726" y="3463557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534012" y="2587822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6" idx="7"/>
            <a:endCxn id="37" idx="3"/>
          </p:cNvCxnSpPr>
          <p:nvPr/>
        </p:nvCxnSpPr>
        <p:spPr>
          <a:xfrm flipV="1">
            <a:off x="7251780" y="3101105"/>
            <a:ext cx="372172" cy="45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0" idx="1"/>
            <a:endCxn id="37" idx="5"/>
          </p:cNvCxnSpPr>
          <p:nvPr/>
        </p:nvCxnSpPr>
        <p:spPr>
          <a:xfrm flipH="1" flipV="1">
            <a:off x="8058222" y="3101105"/>
            <a:ext cx="327564" cy="42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296012" y="3443797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35" grpId="0" animBg="1"/>
      <p:bldP spid="36" grpId="0" animBg="1"/>
      <p:bldP spid="37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בהנתן רצף המספרים הבא (משמאל לימין), בנו ממנו עץ </a:t>
            </a:r>
            <a:r>
              <a:rPr lang="en-US" dirty="0"/>
              <a:t>AVL</a:t>
            </a:r>
            <a:r>
              <a:rPr lang="he-IL" dirty="0"/>
              <a:t> (מתחילים מעץ ריק):</a:t>
            </a:r>
          </a:p>
          <a:p>
            <a:pPr marL="0" indent="0" algn="l">
              <a:buNone/>
            </a:pPr>
            <a:r>
              <a:rPr lang="en-US" dirty="0"/>
              <a:t>10, 20, 15, 25, 30, 16, 18, 19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LL </a:t>
            </a:r>
            <a:r>
              <a:rPr lang="en-US" dirty="0">
                <a:sym typeface="Wingdings" panose="05000000000000000000" pitchFamily="2" charset="2"/>
              </a:rPr>
              <a:t> R X</a:t>
            </a:r>
          </a:p>
          <a:p>
            <a:pPr marL="0" indent="0" algn="l">
              <a:buNone/>
            </a:pPr>
            <a:r>
              <a:rPr lang="en-US" dirty="0">
                <a:sym typeface="Wingdings" panose="05000000000000000000" pitchFamily="2" charset="2"/>
              </a:rPr>
              <a:t>LR  L Y, R X</a:t>
            </a:r>
          </a:p>
          <a:p>
            <a:pPr marL="0" indent="0" algn="l">
              <a:buNone/>
            </a:pPr>
            <a:r>
              <a:rPr lang="en-US" dirty="0">
                <a:sym typeface="Wingdings" panose="05000000000000000000" pitchFamily="2" charset="2"/>
              </a:rPr>
              <a:t>RR  L X</a:t>
            </a:r>
          </a:p>
          <a:p>
            <a:pPr marL="0" indent="0" algn="l">
              <a:buNone/>
            </a:pPr>
            <a:r>
              <a:rPr lang="en-US" dirty="0">
                <a:sym typeface="Wingdings" panose="05000000000000000000" pitchFamily="2" charset="2"/>
              </a:rPr>
              <a:t>RL  R Y, L X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7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מחיקת ערך מעץ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AVL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מבצעים מחיקה מעץ חיפוש.</a:t>
            </a:r>
          </a:p>
          <a:p>
            <a:pPr algn="r" rtl="1"/>
            <a:r>
              <a:rPr lang="he-IL" dirty="0"/>
              <a:t>מטפסים מהצומת שנמחק כלפי מעלה, עד הצומת הראשון שמפר את האיזון – נקרא לו </a:t>
            </a:r>
            <a:r>
              <a:rPr lang="en-US" dirty="0"/>
              <a:t>x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נבחר את הבן של </a:t>
            </a:r>
            <a:r>
              <a:rPr lang="en-US" dirty="0"/>
              <a:t>x</a:t>
            </a:r>
            <a:r>
              <a:rPr lang="he-IL" dirty="0"/>
              <a:t> שהוא בעל הגובה הגבוה יותר ונקרא לו </a:t>
            </a:r>
            <a:r>
              <a:rPr lang="en-US" dirty="0"/>
              <a:t>y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נבחר את הבן של </a:t>
            </a:r>
            <a:r>
              <a:rPr lang="en-US" dirty="0"/>
              <a:t>y</a:t>
            </a:r>
            <a:r>
              <a:rPr lang="he-IL" dirty="0"/>
              <a:t> שהוא בעל הגובה הגבוה יותר ונקרא לו </a:t>
            </a:r>
            <a:r>
              <a:rPr lang="en-US" dirty="0"/>
              <a:t>z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228600"/>
            <a:ext cx="6172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איך מוחקים ערך מעץ חיפוש בינארי?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8534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מקרה ראשון – לצומת שנמחק אין בנים. במקרה הזה פשוט מוחקים אותו.</a:t>
            </a:r>
          </a:p>
        </p:txBody>
      </p:sp>
      <p:sp>
        <p:nvSpPr>
          <p:cNvPr id="6" name="Oval 5"/>
          <p:cNvSpPr/>
          <p:nvPr/>
        </p:nvSpPr>
        <p:spPr>
          <a:xfrm>
            <a:off x="1339613" y="2728962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29287" y="3501486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5"/>
            <a:endCxn id="7" idx="1"/>
          </p:cNvCxnSpPr>
          <p:nvPr/>
        </p:nvCxnSpPr>
        <p:spPr>
          <a:xfrm>
            <a:off x="1860667" y="3249288"/>
            <a:ext cx="258560" cy="34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" idx="7"/>
            <a:endCxn id="7" idx="4"/>
          </p:cNvCxnSpPr>
          <p:nvPr/>
        </p:nvCxnSpPr>
        <p:spPr>
          <a:xfrm flipV="1">
            <a:off x="2077400" y="4102835"/>
            <a:ext cx="258962" cy="47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54161" y="4489844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80280" y="4471190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7" idx="4"/>
            <a:endCxn id="11" idx="1"/>
          </p:cNvCxnSpPr>
          <p:nvPr/>
        </p:nvCxnSpPr>
        <p:spPr>
          <a:xfrm>
            <a:off x="2336362" y="4102835"/>
            <a:ext cx="433317" cy="45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799" y="2082800"/>
            <a:ext cx="32743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מחיקת 9: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29000" y="3675398"/>
            <a:ext cx="1219200" cy="28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5306965" y="2668753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96639" y="3441277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5"/>
            <a:endCxn id="18" idx="1"/>
          </p:cNvCxnSpPr>
          <p:nvPr/>
        </p:nvCxnSpPr>
        <p:spPr>
          <a:xfrm>
            <a:off x="5828019" y="3189079"/>
            <a:ext cx="258560" cy="34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1" idx="7"/>
            <a:endCxn id="18" idx="4"/>
          </p:cNvCxnSpPr>
          <p:nvPr/>
        </p:nvCxnSpPr>
        <p:spPr>
          <a:xfrm flipV="1">
            <a:off x="6044752" y="4042626"/>
            <a:ext cx="258962" cy="47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21513" y="4429635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עץ חיפוש בינארי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445"/>
            <a:ext cx="8229600" cy="16002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בהנחה שגובה העץ פחות או יותר </a:t>
            </a:r>
            <a:r>
              <a:rPr lang="en-US" dirty="0" err="1"/>
              <a:t>logn</a:t>
            </a:r>
            <a:r>
              <a:rPr lang="he-IL" dirty="0"/>
              <a:t>, פעולות כמו חיפוש, מציאת מקסימום או מינימום ועוד הן פעולות זולות.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2590799"/>
            <a:ext cx="751764" cy="779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2438400" y="3539319"/>
            <a:ext cx="810904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/>
          <p:cNvSpPr/>
          <p:nvPr/>
        </p:nvSpPr>
        <p:spPr>
          <a:xfrm>
            <a:off x="5256662" y="353931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1" name="Oval 10"/>
          <p:cNvSpPr/>
          <p:nvPr/>
        </p:nvSpPr>
        <p:spPr>
          <a:xfrm>
            <a:off x="1295400" y="4572000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3415352" y="4572000"/>
            <a:ext cx="7756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5523362"/>
            <a:ext cx="762000" cy="798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4" name="Oval 13"/>
          <p:cNvSpPr/>
          <p:nvPr/>
        </p:nvSpPr>
        <p:spPr>
          <a:xfrm>
            <a:off x="5410200" y="5619181"/>
            <a:ext cx="762000" cy="705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5" name="Oval 14"/>
          <p:cNvSpPr/>
          <p:nvPr/>
        </p:nvSpPr>
        <p:spPr>
          <a:xfrm>
            <a:off x="6629400" y="4642512"/>
            <a:ext cx="762000" cy="798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8" name="Straight Connector 7"/>
          <p:cNvCxnSpPr>
            <a:stCxn id="6" idx="4"/>
            <a:endCxn id="9" idx="0"/>
          </p:cNvCxnSpPr>
          <p:nvPr/>
        </p:nvCxnSpPr>
        <p:spPr>
          <a:xfrm flipH="1">
            <a:off x="2843852" y="3369858"/>
            <a:ext cx="1418230" cy="16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10" idx="0"/>
          </p:cNvCxnSpPr>
          <p:nvPr/>
        </p:nvCxnSpPr>
        <p:spPr>
          <a:xfrm>
            <a:off x="4262082" y="3369858"/>
            <a:ext cx="1414249" cy="16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 flipH="1">
            <a:off x="1676400" y="4360459"/>
            <a:ext cx="1167452" cy="211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2" idx="0"/>
          </p:cNvCxnSpPr>
          <p:nvPr/>
        </p:nvCxnSpPr>
        <p:spPr>
          <a:xfrm>
            <a:off x="2843852" y="4360459"/>
            <a:ext cx="959324" cy="211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5" idx="0"/>
          </p:cNvCxnSpPr>
          <p:nvPr/>
        </p:nvCxnSpPr>
        <p:spPr>
          <a:xfrm>
            <a:off x="5676331" y="4360459"/>
            <a:ext cx="1334069" cy="28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4"/>
            <a:endCxn id="14" idx="0"/>
          </p:cNvCxnSpPr>
          <p:nvPr/>
        </p:nvCxnSpPr>
        <p:spPr>
          <a:xfrm flipH="1">
            <a:off x="5791200" y="5441474"/>
            <a:ext cx="1219200" cy="17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13" idx="0"/>
          </p:cNvCxnSpPr>
          <p:nvPr/>
        </p:nvCxnSpPr>
        <p:spPr>
          <a:xfrm>
            <a:off x="7010400" y="5441474"/>
            <a:ext cx="1143000" cy="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49534"/>
            <a:ext cx="8534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מקרה שני – לצומת שנמחק יש בן אחד. במקרה הזה הבן של הצומת שנמחק הופך להיות הבן של האבא של הצומת שנמחק.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799" y="2082800"/>
            <a:ext cx="32743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מחיקת 20: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75069" y="3529343"/>
            <a:ext cx="1219200" cy="28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1485909" y="1988285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" name="Oval 22"/>
          <p:cNvSpPr/>
          <p:nvPr/>
        </p:nvSpPr>
        <p:spPr>
          <a:xfrm>
            <a:off x="2245634" y="3118773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1861791" y="2767344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6939" y="311877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6" name="Straight Connector 25"/>
          <p:cNvCxnSpPr>
            <a:stCxn id="22" idx="4"/>
            <a:endCxn id="25" idx="0"/>
          </p:cNvCxnSpPr>
          <p:nvPr/>
        </p:nvCxnSpPr>
        <p:spPr>
          <a:xfrm flipH="1">
            <a:off x="756608" y="2767344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55400" y="410936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8" name="Oval 27"/>
          <p:cNvSpPr/>
          <p:nvPr/>
        </p:nvSpPr>
        <p:spPr>
          <a:xfrm>
            <a:off x="1485909" y="410936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9" name="Straight Connector 28"/>
          <p:cNvCxnSpPr>
            <a:stCxn id="23" idx="4"/>
            <a:endCxn id="27" idx="0"/>
          </p:cNvCxnSpPr>
          <p:nvPr/>
        </p:nvCxnSpPr>
        <p:spPr>
          <a:xfrm>
            <a:off x="2665303" y="3939913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0"/>
            <a:endCxn id="23" idx="4"/>
          </p:cNvCxnSpPr>
          <p:nvPr/>
        </p:nvCxnSpPr>
        <p:spPr>
          <a:xfrm flipV="1">
            <a:off x="1905578" y="3939913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290271" y="533139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1940552" y="4942994"/>
            <a:ext cx="769388" cy="38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096567" y="1864865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7" name="Oval 36"/>
          <p:cNvSpPr/>
          <p:nvPr/>
        </p:nvSpPr>
        <p:spPr>
          <a:xfrm>
            <a:off x="6856292" y="2995353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>
          <a:xfrm>
            <a:off x="6472449" y="2643924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947597" y="299535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0" name="Straight Connector 39"/>
          <p:cNvCxnSpPr>
            <a:stCxn id="36" idx="4"/>
            <a:endCxn id="39" idx="0"/>
          </p:cNvCxnSpPr>
          <p:nvPr/>
        </p:nvCxnSpPr>
        <p:spPr>
          <a:xfrm flipH="1">
            <a:off x="5367266" y="2643924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666058" y="398594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Oval 41"/>
          <p:cNvSpPr/>
          <p:nvPr/>
        </p:nvSpPr>
        <p:spPr>
          <a:xfrm>
            <a:off x="6096567" y="398594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43" name="Straight Connector 42"/>
          <p:cNvCxnSpPr>
            <a:stCxn id="37" idx="4"/>
            <a:endCxn id="41" idx="0"/>
          </p:cNvCxnSpPr>
          <p:nvPr/>
        </p:nvCxnSpPr>
        <p:spPr>
          <a:xfrm>
            <a:off x="7275961" y="3816493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0"/>
            <a:endCxn id="37" idx="4"/>
          </p:cNvCxnSpPr>
          <p:nvPr/>
        </p:nvCxnSpPr>
        <p:spPr>
          <a:xfrm flipV="1">
            <a:off x="6516236" y="3816493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6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31" grpId="0" animBg="1"/>
      <p:bldP spid="36" grpId="0" animBg="1"/>
      <p:bldP spid="37" grpId="0" animBg="1"/>
      <p:bldP spid="39" grpId="0" animBg="1"/>
      <p:bldP spid="41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49534"/>
            <a:ext cx="8534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מקרה שלישי – לצומת שנמחק יש שני בנים. במקרה הזה נחליף את ערך הצומת עם הערך הקטן ביותר בבן הימני, ונמחק את הצומת בבן הימני.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799" y="2082800"/>
            <a:ext cx="32743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מחיקת 15: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75069" y="3529343"/>
            <a:ext cx="1219200" cy="28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1485909" y="1988285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" name="Oval 22"/>
          <p:cNvSpPr/>
          <p:nvPr/>
        </p:nvSpPr>
        <p:spPr>
          <a:xfrm>
            <a:off x="2245634" y="3118773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1861791" y="2767344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6939" y="311877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6" name="Straight Connector 25"/>
          <p:cNvCxnSpPr>
            <a:stCxn id="22" idx="4"/>
            <a:endCxn id="25" idx="0"/>
          </p:cNvCxnSpPr>
          <p:nvPr/>
        </p:nvCxnSpPr>
        <p:spPr>
          <a:xfrm flipH="1">
            <a:off x="756608" y="2767344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55400" y="410936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8" name="Oval 27"/>
          <p:cNvSpPr/>
          <p:nvPr/>
        </p:nvSpPr>
        <p:spPr>
          <a:xfrm>
            <a:off x="1485909" y="410936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9" name="Straight Connector 28"/>
          <p:cNvCxnSpPr>
            <a:stCxn id="23" idx="4"/>
            <a:endCxn id="27" idx="0"/>
          </p:cNvCxnSpPr>
          <p:nvPr/>
        </p:nvCxnSpPr>
        <p:spPr>
          <a:xfrm>
            <a:off x="2665303" y="3939913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0"/>
            <a:endCxn id="23" idx="4"/>
          </p:cNvCxnSpPr>
          <p:nvPr/>
        </p:nvCxnSpPr>
        <p:spPr>
          <a:xfrm flipV="1">
            <a:off x="1905578" y="3939913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290271" y="533139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1940552" y="4942994"/>
            <a:ext cx="769388" cy="38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096567" y="1864865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" name="Oval 36"/>
          <p:cNvSpPr/>
          <p:nvPr/>
        </p:nvSpPr>
        <p:spPr>
          <a:xfrm>
            <a:off x="6856292" y="2995353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>
          <a:xfrm>
            <a:off x="6472449" y="2643924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947597" y="299535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0" name="Straight Connector 39"/>
          <p:cNvCxnSpPr>
            <a:stCxn id="36" idx="4"/>
            <a:endCxn id="39" idx="0"/>
          </p:cNvCxnSpPr>
          <p:nvPr/>
        </p:nvCxnSpPr>
        <p:spPr>
          <a:xfrm flipH="1">
            <a:off x="5367266" y="2643924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666058" y="398594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Oval 41"/>
          <p:cNvSpPr/>
          <p:nvPr/>
        </p:nvSpPr>
        <p:spPr>
          <a:xfrm>
            <a:off x="6096567" y="398594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43" name="Straight Connector 42"/>
          <p:cNvCxnSpPr>
            <a:stCxn id="37" idx="4"/>
            <a:endCxn id="41" idx="0"/>
          </p:cNvCxnSpPr>
          <p:nvPr/>
        </p:nvCxnSpPr>
        <p:spPr>
          <a:xfrm>
            <a:off x="7275961" y="3816493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0"/>
            <a:endCxn id="37" idx="4"/>
          </p:cNvCxnSpPr>
          <p:nvPr/>
        </p:nvCxnSpPr>
        <p:spPr>
          <a:xfrm flipV="1">
            <a:off x="6516236" y="3816493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8" idx="2"/>
          </p:cNvCxnSpPr>
          <p:nvPr/>
        </p:nvCxnSpPr>
        <p:spPr>
          <a:xfrm>
            <a:off x="756608" y="4519937"/>
            <a:ext cx="7293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9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31" grpId="0" animBg="1"/>
      <p:bldP spid="36" grpId="0" animBg="1"/>
      <p:bldP spid="37" grpId="0" animBg="1"/>
      <p:bldP spid="39" grpId="0" animBg="1"/>
      <p:bldP spid="41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228600"/>
            <a:ext cx="380999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ראשון – הנתיב מ-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מטה הוא שמאלה ושמאלה (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 הוא הבן השמאלי של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ו-</a:t>
            </a:r>
            <a:r>
              <a:rPr lang="en-US" sz="2400" dirty="0">
                <a:solidFill>
                  <a:schemeClr val="tx2"/>
                </a:solidFill>
              </a:rPr>
              <a:t>z</a:t>
            </a:r>
            <a:r>
              <a:rPr lang="he-IL" sz="2400" dirty="0">
                <a:solidFill>
                  <a:schemeClr val="tx2"/>
                </a:solidFill>
              </a:rPr>
              <a:t> הוא הבן השמאלי של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5" name="Oval 4"/>
          <p:cNvSpPr/>
          <p:nvPr/>
        </p:nvSpPr>
        <p:spPr>
          <a:xfrm>
            <a:off x="2823949" y="228601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19860" y="1010186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3"/>
            <a:endCxn id="6" idx="7"/>
          </p:cNvCxnSpPr>
          <p:nvPr/>
        </p:nvCxnSpPr>
        <p:spPr>
          <a:xfrm flipH="1">
            <a:off x="2644070" y="748927"/>
            <a:ext cx="269278" cy="34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7"/>
            <a:endCxn id="6" idx="3"/>
          </p:cNvCxnSpPr>
          <p:nvPr/>
        </p:nvCxnSpPr>
        <p:spPr>
          <a:xfrm flipV="1">
            <a:off x="1960878" y="1523469"/>
            <a:ext cx="248922" cy="35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37639" y="1798260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3167" y="2971800"/>
            <a:ext cx="380999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שני – הנתיב מ-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מטה הוא שמאלה וימינה (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 הוא הבן השמאלי של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ו-</a:t>
            </a:r>
            <a:r>
              <a:rPr lang="en-US" sz="2400" dirty="0">
                <a:solidFill>
                  <a:schemeClr val="tx2"/>
                </a:solidFill>
              </a:rPr>
              <a:t>z</a:t>
            </a:r>
            <a:r>
              <a:rPr lang="he-IL" sz="2400" dirty="0">
                <a:solidFill>
                  <a:schemeClr val="tx2"/>
                </a:solidFill>
              </a:rPr>
              <a:t> הוא הבן הימני של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30" name="Oval 29"/>
          <p:cNvSpPr/>
          <p:nvPr/>
        </p:nvSpPr>
        <p:spPr>
          <a:xfrm>
            <a:off x="2868648" y="2975174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64559" y="3756759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3"/>
            <a:endCxn id="31" idx="7"/>
          </p:cNvCxnSpPr>
          <p:nvPr/>
        </p:nvCxnSpPr>
        <p:spPr>
          <a:xfrm flipH="1">
            <a:off x="2688769" y="3495500"/>
            <a:ext cx="269278" cy="34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4" idx="0"/>
          </p:cNvCxnSpPr>
          <p:nvPr/>
        </p:nvCxnSpPr>
        <p:spPr>
          <a:xfrm flipH="1" flipV="1">
            <a:off x="2734010" y="4280446"/>
            <a:ext cx="288460" cy="42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715963" y="4708723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228600"/>
            <a:ext cx="380999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שלישי – הנתיב מ-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מטה הוא ימינה וימינה (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 הוא הבן הימני של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ו-</a:t>
            </a:r>
            <a:r>
              <a:rPr lang="en-US" sz="2400" dirty="0">
                <a:solidFill>
                  <a:schemeClr val="tx2"/>
                </a:solidFill>
              </a:rPr>
              <a:t>z</a:t>
            </a:r>
            <a:r>
              <a:rPr lang="he-IL" sz="2400" dirty="0">
                <a:solidFill>
                  <a:schemeClr val="tx2"/>
                </a:solidFill>
              </a:rPr>
              <a:t> הוא הבן הימני של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5" name="Oval 4"/>
          <p:cNvSpPr/>
          <p:nvPr/>
        </p:nvSpPr>
        <p:spPr>
          <a:xfrm>
            <a:off x="1474886" y="226900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9258" y="1013430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5"/>
            <a:endCxn id="6" idx="1"/>
          </p:cNvCxnSpPr>
          <p:nvPr/>
        </p:nvCxnSpPr>
        <p:spPr>
          <a:xfrm>
            <a:off x="1995940" y="747226"/>
            <a:ext cx="303258" cy="35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1"/>
            <a:endCxn id="6" idx="5"/>
          </p:cNvCxnSpPr>
          <p:nvPr/>
        </p:nvCxnSpPr>
        <p:spPr>
          <a:xfrm flipH="1" flipV="1">
            <a:off x="2733468" y="1526713"/>
            <a:ext cx="224954" cy="28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868648" y="1723670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3167" y="2971800"/>
            <a:ext cx="380999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מקרה רביעי – הנתיב מ-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 מטה הוא ימינה ושמאלה (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 הוא הבן הימני של </a:t>
            </a:r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he-IL" sz="2400" dirty="0">
                <a:solidFill>
                  <a:schemeClr val="tx2"/>
                </a:solidFill>
              </a:rPr>
              <a:t>ו-</a:t>
            </a:r>
            <a:r>
              <a:rPr lang="en-US" sz="2400" dirty="0">
                <a:solidFill>
                  <a:schemeClr val="tx2"/>
                </a:solidFill>
              </a:rPr>
              <a:t>z</a:t>
            </a:r>
            <a:r>
              <a:rPr lang="he-IL" sz="2400" dirty="0">
                <a:solidFill>
                  <a:schemeClr val="tx2"/>
                </a:solidFill>
              </a:rPr>
              <a:t> הוא הבן השמאלי של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he-IL" sz="2400" dirty="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30" name="Oval 29"/>
          <p:cNvSpPr/>
          <p:nvPr/>
        </p:nvSpPr>
        <p:spPr>
          <a:xfrm>
            <a:off x="1474885" y="2984235"/>
            <a:ext cx="610453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64559" y="3756759"/>
            <a:ext cx="614150" cy="601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5"/>
            <a:endCxn id="31" idx="1"/>
          </p:cNvCxnSpPr>
          <p:nvPr/>
        </p:nvCxnSpPr>
        <p:spPr>
          <a:xfrm>
            <a:off x="1995939" y="3504561"/>
            <a:ext cx="258560" cy="34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4" idx="7"/>
            <a:endCxn id="31" idx="4"/>
          </p:cNvCxnSpPr>
          <p:nvPr/>
        </p:nvCxnSpPr>
        <p:spPr>
          <a:xfrm flipV="1">
            <a:off x="2212672" y="4358108"/>
            <a:ext cx="258962" cy="47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89433" y="4745117"/>
            <a:ext cx="613013" cy="574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Z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6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dirty="0"/>
              <a:t>הטיפול במקרים השונים הוא בדיוק כמו בהכנסה –</a:t>
            </a:r>
          </a:p>
          <a:p>
            <a:pPr marL="0" indent="0">
              <a:buNone/>
            </a:pPr>
            <a:r>
              <a:rPr lang="en-US" dirty="0"/>
              <a:t>LL </a:t>
            </a:r>
            <a:r>
              <a:rPr lang="en-US" dirty="0">
                <a:sym typeface="Wingdings" panose="05000000000000000000" pitchFamily="2" charset="2"/>
              </a:rPr>
              <a:t> R 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LR  L Y, R 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RR  L 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RL  R Y, L X</a:t>
            </a:r>
            <a:endParaRPr lang="he-IL" dirty="0"/>
          </a:p>
          <a:p>
            <a:pPr algn="r" rtl="1"/>
            <a:r>
              <a:rPr lang="he-IL" dirty="0"/>
              <a:t>בניגוד להכנסה – אחרי שאנחנו מטפלים בצומת </a:t>
            </a:r>
            <a:r>
              <a:rPr lang="en-US" dirty="0"/>
              <a:t>x</a:t>
            </a:r>
            <a:r>
              <a:rPr lang="he-IL" dirty="0"/>
              <a:t> אנחנו צריכים להמשיך לטפס במעלה העץ כי יכול להיות שעוד צמתים הפכו להיות בלתי מאוזנים.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70858" y="241112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30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36745" y="1431306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246740" y="1020171"/>
            <a:ext cx="1709674" cy="41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75914" y="145291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195583" y="1020171"/>
            <a:ext cx="2051157" cy="43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78941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" name="Oval 9"/>
          <p:cNvSpPr/>
          <p:nvPr/>
        </p:nvSpPr>
        <p:spPr>
          <a:xfrm>
            <a:off x="4494967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56414" y="2252446"/>
            <a:ext cx="1042196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4914636" y="2252446"/>
            <a:ext cx="1041778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17657" y="363478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4" name="Straight Connector 13"/>
          <p:cNvCxnSpPr>
            <a:stCxn id="25" idx="4"/>
            <a:endCxn id="13" idx="1"/>
          </p:cNvCxnSpPr>
          <p:nvPr/>
        </p:nvCxnSpPr>
        <p:spPr>
          <a:xfrm>
            <a:off x="1218062" y="3398715"/>
            <a:ext cx="322513" cy="35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26630" y="252976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4" name="Straight Connector 23"/>
          <p:cNvCxnSpPr>
            <a:stCxn id="7" idx="4"/>
            <a:endCxn id="22" idx="0"/>
          </p:cNvCxnSpPr>
          <p:nvPr/>
        </p:nvCxnSpPr>
        <p:spPr>
          <a:xfrm>
            <a:off x="2195583" y="2274055"/>
            <a:ext cx="850716" cy="25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8393" y="257757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/>
          <p:cNvCxnSpPr>
            <a:stCxn id="7" idx="4"/>
            <a:endCxn id="25" idx="0"/>
          </p:cNvCxnSpPr>
          <p:nvPr/>
        </p:nvCxnSpPr>
        <p:spPr>
          <a:xfrm flipH="1">
            <a:off x="1218062" y="2274055"/>
            <a:ext cx="977521" cy="30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570678" y="347665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34" name="Straight Connector 33"/>
          <p:cNvCxnSpPr>
            <a:stCxn id="9" idx="4"/>
            <a:endCxn id="32" idx="1"/>
          </p:cNvCxnSpPr>
          <p:nvPr/>
        </p:nvCxnSpPr>
        <p:spPr>
          <a:xfrm>
            <a:off x="6998610" y="3332841"/>
            <a:ext cx="694986" cy="26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03680" y="346135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7" name="Straight Connector 36"/>
          <p:cNvCxnSpPr>
            <a:stCxn id="10" idx="4"/>
            <a:endCxn id="35" idx="1"/>
          </p:cNvCxnSpPr>
          <p:nvPr/>
        </p:nvCxnSpPr>
        <p:spPr>
          <a:xfrm>
            <a:off x="4914636" y="3332841"/>
            <a:ext cx="611962" cy="24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665866" y="355738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0" name="Straight Connector 39"/>
          <p:cNvCxnSpPr>
            <a:stCxn id="10" idx="4"/>
            <a:endCxn id="38" idx="7"/>
          </p:cNvCxnSpPr>
          <p:nvPr/>
        </p:nvCxnSpPr>
        <p:spPr>
          <a:xfrm flipH="1">
            <a:off x="4382285" y="3332841"/>
            <a:ext cx="532351" cy="34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2235" y="457173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43" name="Straight Connector 42"/>
          <p:cNvCxnSpPr>
            <a:stCxn id="38" idx="4"/>
            <a:endCxn id="41" idx="7"/>
          </p:cNvCxnSpPr>
          <p:nvPr/>
        </p:nvCxnSpPr>
        <p:spPr>
          <a:xfrm flipH="1">
            <a:off x="3658654" y="4378524"/>
            <a:ext cx="426881" cy="31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56414" y="304800"/>
            <a:ext cx="2806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מחיקת 20:</a:t>
            </a:r>
          </a:p>
        </p:txBody>
      </p:sp>
    </p:spTree>
    <p:extLst>
      <p:ext uri="{BB962C8B-B14F-4D97-AF65-F5344CB8AC3E}">
        <p14:creationId xmlns:p14="http://schemas.microsoft.com/office/powerpoint/2010/main" val="31425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70858" y="241112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30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36745" y="1431306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246740" y="1020171"/>
            <a:ext cx="1709674" cy="41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75914" y="145291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195583" y="1020171"/>
            <a:ext cx="2051157" cy="43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78941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" name="Oval 9"/>
          <p:cNvSpPr/>
          <p:nvPr/>
        </p:nvSpPr>
        <p:spPr>
          <a:xfrm>
            <a:off x="4494967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56414" y="2252446"/>
            <a:ext cx="1042196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4914636" y="2252446"/>
            <a:ext cx="1041778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17657" y="363478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4" name="Straight Connector 13"/>
          <p:cNvCxnSpPr>
            <a:stCxn id="25" idx="4"/>
            <a:endCxn id="13" idx="1"/>
          </p:cNvCxnSpPr>
          <p:nvPr/>
        </p:nvCxnSpPr>
        <p:spPr>
          <a:xfrm>
            <a:off x="1218062" y="3398715"/>
            <a:ext cx="322513" cy="35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26630" y="252976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4" name="Straight Connector 23"/>
          <p:cNvCxnSpPr>
            <a:stCxn id="7" idx="4"/>
            <a:endCxn id="22" idx="0"/>
          </p:cNvCxnSpPr>
          <p:nvPr/>
        </p:nvCxnSpPr>
        <p:spPr>
          <a:xfrm>
            <a:off x="2195583" y="2274055"/>
            <a:ext cx="850716" cy="25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8393" y="257757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/>
          <p:cNvCxnSpPr>
            <a:stCxn id="7" idx="4"/>
            <a:endCxn id="25" idx="0"/>
          </p:cNvCxnSpPr>
          <p:nvPr/>
        </p:nvCxnSpPr>
        <p:spPr>
          <a:xfrm flipH="1">
            <a:off x="1218062" y="2274055"/>
            <a:ext cx="977521" cy="30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570678" y="347665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34" name="Straight Connector 33"/>
          <p:cNvCxnSpPr>
            <a:stCxn id="9" idx="4"/>
            <a:endCxn id="32" idx="1"/>
          </p:cNvCxnSpPr>
          <p:nvPr/>
        </p:nvCxnSpPr>
        <p:spPr>
          <a:xfrm>
            <a:off x="6998610" y="3332841"/>
            <a:ext cx="694986" cy="26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03680" y="346135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7" name="Straight Connector 36"/>
          <p:cNvCxnSpPr>
            <a:stCxn id="10" idx="4"/>
            <a:endCxn id="35" idx="1"/>
          </p:cNvCxnSpPr>
          <p:nvPr/>
        </p:nvCxnSpPr>
        <p:spPr>
          <a:xfrm>
            <a:off x="4914636" y="3332841"/>
            <a:ext cx="611962" cy="24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665866" y="355738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0" name="Straight Connector 39"/>
          <p:cNvCxnSpPr>
            <a:stCxn id="10" idx="4"/>
            <a:endCxn id="38" idx="7"/>
          </p:cNvCxnSpPr>
          <p:nvPr/>
        </p:nvCxnSpPr>
        <p:spPr>
          <a:xfrm flipH="1">
            <a:off x="4382285" y="3332841"/>
            <a:ext cx="532351" cy="34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2235" y="457173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43" name="Straight Connector 42"/>
          <p:cNvCxnSpPr>
            <a:stCxn id="38" idx="4"/>
            <a:endCxn id="41" idx="7"/>
          </p:cNvCxnSpPr>
          <p:nvPr/>
        </p:nvCxnSpPr>
        <p:spPr>
          <a:xfrm flipH="1">
            <a:off x="3658654" y="4378524"/>
            <a:ext cx="426881" cy="31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Up Arrow 20"/>
          <p:cNvSpPr/>
          <p:nvPr/>
        </p:nvSpPr>
        <p:spPr>
          <a:xfrm rot="14110162">
            <a:off x="2519559" y="1840639"/>
            <a:ext cx="1255981" cy="388961"/>
          </a:xfrm>
          <a:prstGeom prst="curved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5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70858" y="241112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30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36745" y="1431306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246740" y="1020171"/>
            <a:ext cx="1709674" cy="41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75914" y="145291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195583" y="1020171"/>
            <a:ext cx="2051157" cy="43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78941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" name="Oval 9"/>
          <p:cNvSpPr/>
          <p:nvPr/>
        </p:nvSpPr>
        <p:spPr>
          <a:xfrm>
            <a:off x="4494967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56414" y="2252446"/>
            <a:ext cx="1042196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4914636" y="2252446"/>
            <a:ext cx="1041778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17657" y="363478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4" name="Straight Connector 13"/>
          <p:cNvCxnSpPr>
            <a:stCxn id="25" idx="4"/>
            <a:endCxn id="13" idx="1"/>
          </p:cNvCxnSpPr>
          <p:nvPr/>
        </p:nvCxnSpPr>
        <p:spPr>
          <a:xfrm>
            <a:off x="1218062" y="3398715"/>
            <a:ext cx="322513" cy="35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26630" y="252976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4" name="Straight Connector 23"/>
          <p:cNvCxnSpPr>
            <a:stCxn id="7" idx="4"/>
            <a:endCxn id="22" idx="0"/>
          </p:cNvCxnSpPr>
          <p:nvPr/>
        </p:nvCxnSpPr>
        <p:spPr>
          <a:xfrm>
            <a:off x="2195583" y="2274055"/>
            <a:ext cx="850716" cy="25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8393" y="257757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/>
          <p:cNvCxnSpPr>
            <a:stCxn id="7" idx="4"/>
            <a:endCxn id="25" idx="0"/>
          </p:cNvCxnSpPr>
          <p:nvPr/>
        </p:nvCxnSpPr>
        <p:spPr>
          <a:xfrm flipH="1">
            <a:off x="1218062" y="2274055"/>
            <a:ext cx="977521" cy="30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570678" y="347665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34" name="Straight Connector 33"/>
          <p:cNvCxnSpPr>
            <a:stCxn id="9" idx="4"/>
            <a:endCxn id="32" idx="1"/>
          </p:cNvCxnSpPr>
          <p:nvPr/>
        </p:nvCxnSpPr>
        <p:spPr>
          <a:xfrm>
            <a:off x="6998610" y="3332841"/>
            <a:ext cx="694986" cy="26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03680" y="346135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7" name="Straight Connector 36"/>
          <p:cNvCxnSpPr>
            <a:stCxn id="10" idx="4"/>
            <a:endCxn id="35" idx="1"/>
          </p:cNvCxnSpPr>
          <p:nvPr/>
        </p:nvCxnSpPr>
        <p:spPr>
          <a:xfrm>
            <a:off x="4914636" y="3332841"/>
            <a:ext cx="611962" cy="24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665866" y="355738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0" name="Straight Connector 39"/>
          <p:cNvCxnSpPr>
            <a:stCxn id="10" idx="4"/>
            <a:endCxn id="38" idx="7"/>
          </p:cNvCxnSpPr>
          <p:nvPr/>
        </p:nvCxnSpPr>
        <p:spPr>
          <a:xfrm flipH="1">
            <a:off x="4382285" y="3332841"/>
            <a:ext cx="532351" cy="34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2235" y="457173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43" name="Straight Connector 42"/>
          <p:cNvCxnSpPr>
            <a:stCxn id="38" idx="4"/>
            <a:endCxn id="41" idx="7"/>
          </p:cNvCxnSpPr>
          <p:nvPr/>
        </p:nvCxnSpPr>
        <p:spPr>
          <a:xfrm flipH="1">
            <a:off x="3658654" y="4378524"/>
            <a:ext cx="426881" cy="31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2577575"/>
            <a:ext cx="1227466" cy="755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1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70858" y="241112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30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36745" y="1431306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246740" y="1020171"/>
            <a:ext cx="1709674" cy="41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75914" y="145291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195583" y="1020171"/>
            <a:ext cx="2051157" cy="43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78941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" name="Oval 9"/>
          <p:cNvSpPr/>
          <p:nvPr/>
        </p:nvSpPr>
        <p:spPr>
          <a:xfrm>
            <a:off x="4494967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56414" y="2252446"/>
            <a:ext cx="1042196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4914636" y="2252446"/>
            <a:ext cx="1041778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17657" y="363478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4" name="Straight Connector 13"/>
          <p:cNvCxnSpPr>
            <a:stCxn id="25" idx="4"/>
            <a:endCxn id="13" idx="1"/>
          </p:cNvCxnSpPr>
          <p:nvPr/>
        </p:nvCxnSpPr>
        <p:spPr>
          <a:xfrm>
            <a:off x="1218062" y="3398715"/>
            <a:ext cx="322513" cy="35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8393" y="257757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/>
          <p:cNvCxnSpPr>
            <a:stCxn id="7" idx="4"/>
            <a:endCxn id="25" idx="0"/>
          </p:cNvCxnSpPr>
          <p:nvPr/>
        </p:nvCxnSpPr>
        <p:spPr>
          <a:xfrm flipH="1">
            <a:off x="1218062" y="2274055"/>
            <a:ext cx="977521" cy="30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570678" y="347665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34" name="Straight Connector 33"/>
          <p:cNvCxnSpPr>
            <a:stCxn id="9" idx="4"/>
            <a:endCxn id="32" idx="1"/>
          </p:cNvCxnSpPr>
          <p:nvPr/>
        </p:nvCxnSpPr>
        <p:spPr>
          <a:xfrm>
            <a:off x="6998610" y="3332841"/>
            <a:ext cx="694986" cy="26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03680" y="346135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7" name="Straight Connector 36"/>
          <p:cNvCxnSpPr>
            <a:stCxn id="10" idx="4"/>
            <a:endCxn id="35" idx="1"/>
          </p:cNvCxnSpPr>
          <p:nvPr/>
        </p:nvCxnSpPr>
        <p:spPr>
          <a:xfrm>
            <a:off x="4914636" y="3332841"/>
            <a:ext cx="611962" cy="24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665866" y="355738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0" name="Straight Connector 39"/>
          <p:cNvCxnSpPr>
            <a:stCxn id="10" idx="4"/>
            <a:endCxn id="38" idx="7"/>
          </p:cNvCxnSpPr>
          <p:nvPr/>
        </p:nvCxnSpPr>
        <p:spPr>
          <a:xfrm flipH="1">
            <a:off x="4382285" y="3332841"/>
            <a:ext cx="532351" cy="34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2235" y="457173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43" name="Straight Connector 42"/>
          <p:cNvCxnSpPr>
            <a:stCxn id="38" idx="4"/>
            <a:endCxn id="41" idx="7"/>
          </p:cNvCxnSpPr>
          <p:nvPr/>
        </p:nvCxnSpPr>
        <p:spPr>
          <a:xfrm flipH="1">
            <a:off x="3658654" y="4378524"/>
            <a:ext cx="426881" cy="31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7657" y="1407422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x</a:t>
            </a:r>
            <a:endParaRPr lang="he-IL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045844" y="3783741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z</a:t>
            </a:r>
            <a:endParaRPr lang="he-IL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0010" y="2660661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y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5392875"/>
            <a:ext cx="29047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LR </a:t>
            </a:r>
            <a:r>
              <a:rPr lang="en-US" sz="2800" dirty="0">
                <a:sym typeface="Wingdings" panose="05000000000000000000" pitchFamily="2" charset="2"/>
              </a:rPr>
              <a:t> L y, R x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6571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70858" y="241112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30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36745" y="1431306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246740" y="1020171"/>
            <a:ext cx="1709674" cy="41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75914" y="145291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195583" y="1020171"/>
            <a:ext cx="2051157" cy="43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78941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" name="Oval 9"/>
          <p:cNvSpPr/>
          <p:nvPr/>
        </p:nvSpPr>
        <p:spPr>
          <a:xfrm>
            <a:off x="4494967" y="251170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56414" y="2252446"/>
            <a:ext cx="1042196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4914636" y="2252446"/>
            <a:ext cx="1041778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26529" y="249298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/>
          <p:cNvCxnSpPr>
            <a:stCxn id="7" idx="4"/>
            <a:endCxn id="13" idx="1"/>
          </p:cNvCxnSpPr>
          <p:nvPr/>
        </p:nvCxnSpPr>
        <p:spPr>
          <a:xfrm>
            <a:off x="2195583" y="2274055"/>
            <a:ext cx="753864" cy="33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8393" y="257757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/>
          <p:cNvCxnSpPr>
            <a:stCxn id="7" idx="4"/>
            <a:endCxn id="25" idx="0"/>
          </p:cNvCxnSpPr>
          <p:nvPr/>
        </p:nvCxnSpPr>
        <p:spPr>
          <a:xfrm flipH="1">
            <a:off x="1218062" y="2274055"/>
            <a:ext cx="977521" cy="30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570678" y="347665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34" name="Straight Connector 33"/>
          <p:cNvCxnSpPr>
            <a:stCxn id="9" idx="4"/>
            <a:endCxn id="32" idx="1"/>
          </p:cNvCxnSpPr>
          <p:nvPr/>
        </p:nvCxnSpPr>
        <p:spPr>
          <a:xfrm>
            <a:off x="6998610" y="3332841"/>
            <a:ext cx="694986" cy="26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03680" y="346135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7" name="Straight Connector 36"/>
          <p:cNvCxnSpPr>
            <a:stCxn id="10" idx="4"/>
            <a:endCxn id="35" idx="1"/>
          </p:cNvCxnSpPr>
          <p:nvPr/>
        </p:nvCxnSpPr>
        <p:spPr>
          <a:xfrm>
            <a:off x="4914636" y="3332841"/>
            <a:ext cx="611962" cy="24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665866" y="355738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0" name="Straight Connector 39"/>
          <p:cNvCxnSpPr>
            <a:stCxn id="10" idx="4"/>
            <a:endCxn id="38" idx="7"/>
          </p:cNvCxnSpPr>
          <p:nvPr/>
        </p:nvCxnSpPr>
        <p:spPr>
          <a:xfrm flipH="1">
            <a:off x="4382285" y="3332841"/>
            <a:ext cx="532351" cy="34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2235" y="457173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43" name="Straight Connector 42"/>
          <p:cNvCxnSpPr>
            <a:stCxn id="38" idx="4"/>
            <a:endCxn id="41" idx="7"/>
          </p:cNvCxnSpPr>
          <p:nvPr/>
        </p:nvCxnSpPr>
        <p:spPr>
          <a:xfrm flipH="1">
            <a:off x="3658654" y="4378524"/>
            <a:ext cx="426881" cy="31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Arrow 18"/>
          <p:cNvSpPr/>
          <p:nvPr/>
        </p:nvSpPr>
        <p:spPr>
          <a:xfrm>
            <a:off x="4914636" y="533400"/>
            <a:ext cx="1181364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/>
          <p:cNvSpPr txBox="1"/>
          <p:nvPr/>
        </p:nvSpPr>
        <p:spPr>
          <a:xfrm>
            <a:off x="3376128" y="369031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x</a:t>
            </a:r>
            <a:endParaRPr lang="he-IL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410504" y="2590111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z</a:t>
            </a:r>
            <a:endParaRPr lang="he-IL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376082" y="1452915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y</a:t>
            </a:r>
            <a:endParaRPr lang="he-IL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" y="5392875"/>
            <a:ext cx="29047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RL</a:t>
            </a:r>
            <a:r>
              <a:rPr lang="en-US" sz="2800" dirty="0">
                <a:sym typeface="Wingdings" panose="05000000000000000000" pitchFamily="2" charset="2"/>
              </a:rPr>
              <a:t> R y, L x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5620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3" grpId="0"/>
      <p:bldP spid="36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עץ חיפוש בינארי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445"/>
            <a:ext cx="8229600" cy="16002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הבעיה שהכנסות נתונים לעץ גורמות לו להיות </a:t>
            </a:r>
            <a:r>
              <a:rPr lang="he-IL" b="1" dirty="0"/>
              <a:t>לא מאוזן</a:t>
            </a:r>
            <a:r>
              <a:rPr lang="he-IL" dirty="0"/>
              <a:t> ולכן יעילותו נפגמת.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2590799"/>
            <a:ext cx="751764" cy="779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Oval 9"/>
          <p:cNvSpPr/>
          <p:nvPr/>
        </p:nvSpPr>
        <p:spPr>
          <a:xfrm>
            <a:off x="5256662" y="353931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5523362"/>
            <a:ext cx="762000" cy="798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4" name="Oval 13"/>
          <p:cNvSpPr/>
          <p:nvPr/>
        </p:nvSpPr>
        <p:spPr>
          <a:xfrm>
            <a:off x="5410200" y="5619181"/>
            <a:ext cx="762000" cy="705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5" name="Oval 14"/>
          <p:cNvSpPr/>
          <p:nvPr/>
        </p:nvSpPr>
        <p:spPr>
          <a:xfrm>
            <a:off x="6629400" y="4642512"/>
            <a:ext cx="762000" cy="798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Connector 18"/>
          <p:cNvCxnSpPr>
            <a:stCxn id="6" idx="4"/>
            <a:endCxn id="10" idx="0"/>
          </p:cNvCxnSpPr>
          <p:nvPr/>
        </p:nvCxnSpPr>
        <p:spPr>
          <a:xfrm>
            <a:off x="4262082" y="3369858"/>
            <a:ext cx="1414249" cy="16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5" idx="0"/>
          </p:cNvCxnSpPr>
          <p:nvPr/>
        </p:nvCxnSpPr>
        <p:spPr>
          <a:xfrm>
            <a:off x="5676331" y="4360459"/>
            <a:ext cx="1334069" cy="28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4"/>
            <a:endCxn id="14" idx="0"/>
          </p:cNvCxnSpPr>
          <p:nvPr/>
        </p:nvCxnSpPr>
        <p:spPr>
          <a:xfrm flipH="1">
            <a:off x="5791200" y="5441474"/>
            <a:ext cx="1219200" cy="17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13" idx="0"/>
          </p:cNvCxnSpPr>
          <p:nvPr/>
        </p:nvCxnSpPr>
        <p:spPr>
          <a:xfrm>
            <a:off x="7010400" y="5441474"/>
            <a:ext cx="1143000" cy="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70858" y="241112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30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28482" y="2536905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4246740" y="1020171"/>
            <a:ext cx="1709673" cy="20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75914" y="145291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195583" y="1020171"/>
            <a:ext cx="2051157" cy="43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70678" y="361730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" name="Oval 9"/>
          <p:cNvSpPr/>
          <p:nvPr/>
        </p:nvSpPr>
        <p:spPr>
          <a:xfrm>
            <a:off x="5549292" y="123654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6948151" y="3358045"/>
            <a:ext cx="1042196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5968961" y="2057684"/>
            <a:ext cx="682439" cy="59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26529" y="249298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/>
          <p:cNvCxnSpPr>
            <a:stCxn id="7" idx="4"/>
            <a:endCxn id="13" idx="1"/>
          </p:cNvCxnSpPr>
          <p:nvPr/>
        </p:nvCxnSpPr>
        <p:spPr>
          <a:xfrm>
            <a:off x="2195583" y="2274055"/>
            <a:ext cx="753864" cy="33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8393" y="257757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/>
          <p:cNvCxnSpPr>
            <a:stCxn id="7" idx="4"/>
            <a:endCxn id="25" idx="0"/>
          </p:cNvCxnSpPr>
          <p:nvPr/>
        </p:nvCxnSpPr>
        <p:spPr>
          <a:xfrm flipH="1">
            <a:off x="1218062" y="2274055"/>
            <a:ext cx="977521" cy="30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304663" y="470250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34" name="Straight Connector 33"/>
          <p:cNvCxnSpPr>
            <a:stCxn id="9" idx="4"/>
            <a:endCxn id="32" idx="1"/>
          </p:cNvCxnSpPr>
          <p:nvPr/>
        </p:nvCxnSpPr>
        <p:spPr>
          <a:xfrm>
            <a:off x="7990347" y="4438440"/>
            <a:ext cx="437234" cy="38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03680" y="346135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7" name="Straight Connector 36"/>
          <p:cNvCxnSpPr>
            <a:stCxn id="5" idx="4"/>
            <a:endCxn id="35" idx="7"/>
          </p:cNvCxnSpPr>
          <p:nvPr/>
        </p:nvCxnSpPr>
        <p:spPr>
          <a:xfrm flipH="1">
            <a:off x="6120099" y="3358045"/>
            <a:ext cx="828052" cy="22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528529" y="241346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0" name="Straight Connector 39"/>
          <p:cNvCxnSpPr>
            <a:stCxn id="10" idx="4"/>
            <a:endCxn id="38" idx="7"/>
          </p:cNvCxnSpPr>
          <p:nvPr/>
        </p:nvCxnSpPr>
        <p:spPr>
          <a:xfrm flipH="1">
            <a:off x="5244948" y="2057683"/>
            <a:ext cx="724013" cy="47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689192" y="350310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43" name="Straight Connector 42"/>
          <p:cNvCxnSpPr>
            <a:stCxn id="38" idx="4"/>
            <a:endCxn id="41" idx="7"/>
          </p:cNvCxnSpPr>
          <p:nvPr/>
        </p:nvCxnSpPr>
        <p:spPr>
          <a:xfrm flipH="1">
            <a:off x="4405611" y="3234607"/>
            <a:ext cx="542587" cy="38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76128" y="369031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x</a:t>
            </a:r>
            <a:endParaRPr lang="he-IL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388629" y="1340265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z</a:t>
            </a:r>
            <a:endParaRPr lang="he-IL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7367819" y="2558514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y</a:t>
            </a:r>
            <a:endParaRPr lang="he-IL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" y="5392875"/>
            <a:ext cx="21580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RL</a:t>
            </a:r>
            <a:r>
              <a:rPr lang="en-US" sz="2800" dirty="0">
                <a:sym typeface="Wingdings" panose="05000000000000000000" pitchFamily="2" charset="2"/>
              </a:rPr>
              <a:t> R y, L x</a:t>
            </a:r>
            <a:endParaRPr lang="he-IL" sz="2800" dirty="0"/>
          </a:p>
        </p:txBody>
      </p:sp>
      <p:sp>
        <p:nvSpPr>
          <p:cNvPr id="29" name="Oval 28"/>
          <p:cNvSpPr/>
          <p:nvPr/>
        </p:nvSpPr>
        <p:spPr>
          <a:xfrm>
            <a:off x="1245358" y="5420171"/>
            <a:ext cx="557852" cy="5232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54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85549" y="1225738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30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68960" y="1466307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6" name="Straight Connector 5"/>
          <p:cNvCxnSpPr>
            <a:stCxn id="4" idx="7"/>
            <a:endCxn id="10" idx="4"/>
          </p:cNvCxnSpPr>
          <p:nvPr/>
        </p:nvCxnSpPr>
        <p:spPr>
          <a:xfrm flipV="1">
            <a:off x="2727220" y="1041211"/>
            <a:ext cx="1563307" cy="29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9023" y="253165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" name="Straight Connector 7"/>
          <p:cNvCxnSpPr>
            <a:stCxn id="4" idx="4"/>
            <a:endCxn id="7" idx="7"/>
          </p:cNvCxnSpPr>
          <p:nvPr/>
        </p:nvCxnSpPr>
        <p:spPr>
          <a:xfrm flipH="1">
            <a:off x="1755442" y="2004797"/>
            <a:ext cx="705989" cy="64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011156" y="254670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" name="Oval 9"/>
          <p:cNvSpPr/>
          <p:nvPr/>
        </p:nvSpPr>
        <p:spPr>
          <a:xfrm>
            <a:off x="3870858" y="22007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6388629" y="2287447"/>
            <a:ext cx="1042196" cy="25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4"/>
            <a:endCxn id="5" idx="1"/>
          </p:cNvCxnSpPr>
          <p:nvPr/>
        </p:nvCxnSpPr>
        <p:spPr>
          <a:xfrm>
            <a:off x="4290527" y="1041211"/>
            <a:ext cx="1801351" cy="54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22094" y="358160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/>
          <p:cNvCxnSpPr>
            <a:stCxn id="7" idx="4"/>
            <a:endCxn id="13" idx="1"/>
          </p:cNvCxnSpPr>
          <p:nvPr/>
        </p:nvCxnSpPr>
        <p:spPr>
          <a:xfrm>
            <a:off x="1458692" y="3352795"/>
            <a:ext cx="286320" cy="34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502" y="365631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/>
          <p:cNvCxnSpPr>
            <a:stCxn id="7" idx="4"/>
            <a:endCxn id="25" idx="0"/>
          </p:cNvCxnSpPr>
          <p:nvPr/>
        </p:nvCxnSpPr>
        <p:spPr>
          <a:xfrm flipH="1">
            <a:off x="481171" y="3352795"/>
            <a:ext cx="977521" cy="30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745141" y="363190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34" name="Straight Connector 33"/>
          <p:cNvCxnSpPr>
            <a:stCxn id="9" idx="4"/>
            <a:endCxn id="32" idx="1"/>
          </p:cNvCxnSpPr>
          <p:nvPr/>
        </p:nvCxnSpPr>
        <p:spPr>
          <a:xfrm>
            <a:off x="7430825" y="3367842"/>
            <a:ext cx="437234" cy="38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44158" y="23907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37" name="Straight Connector 36"/>
          <p:cNvCxnSpPr>
            <a:stCxn id="5" idx="4"/>
            <a:endCxn id="35" idx="7"/>
          </p:cNvCxnSpPr>
          <p:nvPr/>
        </p:nvCxnSpPr>
        <p:spPr>
          <a:xfrm flipH="1">
            <a:off x="5560577" y="2287447"/>
            <a:ext cx="828052" cy="22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76848" y="24890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0" name="Straight Connector 39"/>
          <p:cNvCxnSpPr>
            <a:stCxn id="4" idx="4"/>
            <a:endCxn id="38" idx="1"/>
          </p:cNvCxnSpPr>
          <p:nvPr/>
        </p:nvCxnSpPr>
        <p:spPr>
          <a:xfrm>
            <a:off x="2461431" y="2004797"/>
            <a:ext cx="738335" cy="604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51309" y="35273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43" name="Straight Connector 42"/>
          <p:cNvCxnSpPr>
            <a:stCxn id="38" idx="4"/>
            <a:endCxn id="41" idx="7"/>
          </p:cNvCxnSpPr>
          <p:nvPr/>
        </p:nvCxnSpPr>
        <p:spPr>
          <a:xfrm flipH="1">
            <a:off x="3267728" y="3310192"/>
            <a:ext cx="228789" cy="33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8430" y="1353657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x</a:t>
            </a:r>
            <a:endParaRPr lang="he-IL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033" y="369031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z</a:t>
            </a:r>
            <a:endParaRPr lang="he-IL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808297" y="1487916"/>
            <a:ext cx="4947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y</a:t>
            </a:r>
            <a:endParaRPr lang="he-IL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" y="5392875"/>
            <a:ext cx="21580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RL</a:t>
            </a:r>
            <a:r>
              <a:rPr lang="en-US" sz="2800" dirty="0">
                <a:sym typeface="Wingdings" panose="05000000000000000000" pitchFamily="2" charset="2"/>
              </a:rPr>
              <a:t> R y, L x</a:t>
            </a:r>
            <a:endParaRPr lang="he-IL" sz="2800" dirty="0"/>
          </a:p>
        </p:txBody>
      </p:sp>
      <p:sp>
        <p:nvSpPr>
          <p:cNvPr id="15" name="Oval 14"/>
          <p:cNvSpPr/>
          <p:nvPr/>
        </p:nvSpPr>
        <p:spPr>
          <a:xfrm>
            <a:off x="1830506" y="5426558"/>
            <a:ext cx="510086" cy="5168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76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/>
                </a:solidFill>
              </a:rPr>
              <a:t>הרחבת עץ </a:t>
            </a:r>
            <a:r>
              <a:rPr lang="en-US" dirty="0">
                <a:solidFill>
                  <a:schemeClr val="tx2"/>
                </a:solidFill>
              </a:rPr>
              <a:t>AVL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הרבה פעמים ניתן להשתמש בעץ </a:t>
            </a:r>
            <a:r>
              <a:rPr lang="en-US" dirty="0"/>
              <a:t>AVL</a:t>
            </a:r>
            <a:r>
              <a:rPr lang="he-IL" dirty="0"/>
              <a:t> ולהרחיב את הנתונים שכל צומת שומר, כך שניתן יהיה להשיג פעולות נוספות מעבר להכנסה/מחיקה/חיפוש.</a:t>
            </a:r>
          </a:p>
          <a:p>
            <a:pPr algn="r" rtl="1"/>
            <a:r>
              <a:rPr lang="he-IL" dirty="0"/>
              <a:t>כשמשנים את מבנה העץ צריך להראות שגם הפעולות הרגילות ממשיכות להיתמך.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8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876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הציעו מבנה נתונים ששומר מספרים שלמים ותומך בפעולות הבאות – </a:t>
            </a:r>
          </a:p>
          <a:p>
            <a:pPr algn="r" rtl="1"/>
            <a:r>
              <a:rPr lang="en-US" dirty="0"/>
              <a:t>insert(x)</a:t>
            </a:r>
            <a:r>
              <a:rPr lang="he-IL" dirty="0"/>
              <a:t> – הכנסת ערך חדש למבנה.</a:t>
            </a:r>
          </a:p>
          <a:p>
            <a:pPr algn="r" rtl="1"/>
            <a:r>
              <a:rPr lang="en-US" dirty="0"/>
              <a:t>search(x)</a:t>
            </a:r>
            <a:r>
              <a:rPr lang="he-IL" dirty="0"/>
              <a:t> – חיפוש ערך במבנה.</a:t>
            </a:r>
          </a:p>
          <a:p>
            <a:pPr algn="r" rtl="1"/>
            <a:r>
              <a:rPr lang="en-US" dirty="0" err="1"/>
              <a:t>findKthSmallest</a:t>
            </a:r>
            <a:r>
              <a:rPr lang="en-US" dirty="0"/>
              <a:t>(k)</a:t>
            </a:r>
            <a:r>
              <a:rPr lang="he-IL" dirty="0"/>
              <a:t> – מציאת הערך ה-</a:t>
            </a:r>
            <a:r>
              <a:rPr lang="en-US" dirty="0"/>
              <a:t>k</a:t>
            </a:r>
            <a:r>
              <a:rPr lang="he-IL" dirty="0"/>
              <a:t> הכי קטן. למשל, </a:t>
            </a:r>
            <a:r>
              <a:rPr lang="he-IL" dirty="0" err="1"/>
              <a:t>בהנתן</a:t>
            </a:r>
            <a:r>
              <a:rPr lang="he-IL" dirty="0"/>
              <a:t> המספרים </a:t>
            </a:r>
            <a:r>
              <a:rPr lang="en-US" dirty="0"/>
              <a:t>4, 7, 10, 11, 14</a:t>
            </a:r>
            <a:r>
              <a:rPr lang="he-IL" dirty="0"/>
              <a:t> המספר 4 הוא ה-1 הכי קטן, 7 הוא ה-2 הכי קטן, 10 הוא ה-3 הכי קטן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algn="r" rtl="1"/>
            <a:r>
              <a:rPr lang="he-IL" dirty="0"/>
              <a:t>כל הפעולות חייבות להיות בסיבוכיות זמן של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9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876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בעץ חיפוש בינארי אנחנו יודעים שהערך בצומת </a:t>
            </a:r>
            <a:r>
              <a:rPr lang="he-IL" dirty="0" err="1"/>
              <a:t>מסויים</a:t>
            </a:r>
            <a:r>
              <a:rPr lang="he-IL" dirty="0"/>
              <a:t> גדול מכל הערכים שמשמאלו, ולכן הנתון הזה יכול לשמש אותנו כדי למצוא את האיבר ה-</a:t>
            </a:r>
            <a:r>
              <a:rPr lang="en-US" dirty="0"/>
              <a:t>k</a:t>
            </a:r>
            <a:r>
              <a:rPr lang="he-IL" dirty="0"/>
              <a:t> הקטן ביותר.</a:t>
            </a:r>
          </a:p>
          <a:p>
            <a:pPr algn="r" rtl="1"/>
            <a:r>
              <a:rPr lang="he-IL" dirty="0"/>
              <a:t>כדי לשמר את זמני הריצה הרצויים, נשתמש בעץ </a:t>
            </a:r>
            <a:r>
              <a:rPr lang="en-US" dirty="0"/>
              <a:t>AVL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63621" y="1087743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566011" y="2302958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439503" y="1866802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20523" y="221415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540192" y="1866802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75777" y="32935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806286" y="32935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85680" y="3124098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225955" y="3124098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50677" y="3334496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99298" y="32935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915717" y="3035291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540192" y="3035291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4400" y="28194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4226" y="1712692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89847" y="2892505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0328" y="795355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5348" y="2239067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6011" y="3334496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5114" y="3200142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4495800"/>
            <a:ext cx="8610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עבור כל צומת נשמור גם את גודל תת העץ השמאלי שנפרש ממנו. נוכל לתחזק זאת ע"י הוספת 1 לגודל בכל פעם שאנחנו מוסיפים איבר </a:t>
            </a:r>
            <a:r>
              <a:rPr lang="he-IL" sz="2400" dirty="0" err="1"/>
              <a:t>חדשבצד</a:t>
            </a:r>
            <a:r>
              <a:rPr lang="he-IL" sz="2400" dirty="0"/>
              <a:t> שמאל והורדת אחד כשאנחנו מוחקים.</a:t>
            </a:r>
          </a:p>
        </p:txBody>
      </p:sp>
    </p:spTree>
    <p:extLst>
      <p:ext uri="{BB962C8B-B14F-4D97-AF65-F5344CB8AC3E}">
        <p14:creationId xmlns:p14="http://schemas.microsoft.com/office/powerpoint/2010/main" val="14023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38600" y="533400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540990" y="1748615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414482" y="1312459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95502" y="165980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515171" y="1312459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50756" y="273920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781265" y="273920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60659" y="2569755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200934" y="2569755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25656" y="278015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74277" y="273920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890696" y="2480948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515171" y="2480948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9427" y="252084"/>
            <a:ext cx="130535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leftSize</a:t>
            </a:r>
            <a:r>
              <a:rPr lang="en-US" sz="2000" dirty="0"/>
              <a:t> = 3</a:t>
            </a:r>
            <a:endParaRPr lang="he-IL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39972" y="1086024"/>
            <a:ext cx="130535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leftSize</a:t>
            </a:r>
            <a:r>
              <a:rPr lang="en-US" sz="2000" dirty="0"/>
              <a:t> = 1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47787" y="2200468"/>
            <a:ext cx="130535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leftSize</a:t>
            </a:r>
            <a:r>
              <a:rPr lang="en-US" sz="2000" dirty="0"/>
              <a:t> = 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55227" y="2307274"/>
            <a:ext cx="130535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leftSize</a:t>
            </a:r>
            <a:r>
              <a:rPr lang="en-US" sz="2000" dirty="0"/>
              <a:t> = 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1117" y="1312415"/>
            <a:ext cx="130535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leftSize</a:t>
            </a:r>
            <a:r>
              <a:rPr lang="en-US" sz="2000" dirty="0"/>
              <a:t> = 1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457805" y="2315382"/>
            <a:ext cx="130535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leftSize</a:t>
            </a:r>
            <a:r>
              <a:rPr lang="en-US" sz="2000" dirty="0"/>
              <a:t> = 0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372300" y="2344377"/>
            <a:ext cx="130535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leftSize</a:t>
            </a:r>
            <a:r>
              <a:rPr lang="en-US" sz="2000" dirty="0"/>
              <a:t> = 0</a:t>
            </a:r>
            <a:endParaRPr lang="he-IL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886200"/>
            <a:ext cx="83820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findKthSmallest</a:t>
            </a:r>
            <a:r>
              <a:rPr lang="en-US" sz="2000" dirty="0"/>
              <a:t>(Node T, </a:t>
            </a:r>
            <a:r>
              <a:rPr lang="en-US" sz="2000" dirty="0" err="1"/>
              <a:t>int</a:t>
            </a:r>
            <a:r>
              <a:rPr lang="en-US" sz="2000" dirty="0"/>
              <a:t> k) {</a:t>
            </a:r>
          </a:p>
          <a:p>
            <a:r>
              <a:rPr lang="en-US" sz="2000" dirty="0"/>
              <a:t>   if(k == </a:t>
            </a:r>
            <a:r>
              <a:rPr lang="en-US" sz="2000" dirty="0" err="1"/>
              <a:t>t.leftSize</a:t>
            </a:r>
            <a:r>
              <a:rPr lang="en-US" sz="2000" dirty="0"/>
              <a:t> + 1)</a:t>
            </a:r>
          </a:p>
          <a:p>
            <a:r>
              <a:rPr lang="en-US" sz="2000" dirty="0"/>
              <a:t>	return t;</a:t>
            </a:r>
          </a:p>
          <a:p>
            <a:r>
              <a:rPr lang="en-US" sz="2000" dirty="0"/>
              <a:t>   if(k &lt;= </a:t>
            </a:r>
            <a:r>
              <a:rPr lang="en-US" sz="2000" dirty="0" err="1"/>
              <a:t>t.leftSize</a:t>
            </a:r>
            <a:r>
              <a:rPr lang="en-US" sz="2000" dirty="0"/>
              <a:t>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findKthSmallest</a:t>
            </a:r>
            <a:r>
              <a:rPr lang="en-US" sz="2000" dirty="0"/>
              <a:t>(</a:t>
            </a:r>
            <a:r>
              <a:rPr lang="en-US" sz="2000" dirty="0" err="1"/>
              <a:t>t.getLeftSon</a:t>
            </a:r>
            <a:r>
              <a:rPr lang="en-US" sz="2000" dirty="0"/>
              <a:t>(), k);</a:t>
            </a:r>
          </a:p>
          <a:p>
            <a:r>
              <a:rPr lang="en-US" sz="2000" dirty="0"/>
              <a:t>   else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findKthSmallest</a:t>
            </a:r>
            <a:r>
              <a:rPr lang="en-US" sz="2000" dirty="0"/>
              <a:t>(</a:t>
            </a:r>
            <a:r>
              <a:rPr lang="en-US" sz="2000" dirty="0" err="1"/>
              <a:t>t.getRightSon</a:t>
            </a:r>
            <a:r>
              <a:rPr lang="en-US" sz="2000" dirty="0"/>
              <a:t>(), k – </a:t>
            </a:r>
            <a:r>
              <a:rPr lang="en-US" sz="2000" dirty="0" err="1"/>
              <a:t>t.leftSize</a:t>
            </a:r>
            <a:r>
              <a:rPr lang="en-US" sz="2000" dirty="0"/>
              <a:t> -1);</a:t>
            </a:r>
          </a:p>
          <a:p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9835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76200"/>
            <a:ext cx="838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אנחנו צריכים להראות שפעולות ההוספה והחיפוש לא נפגעות כתוצאה משינוי מבנה העץ: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845566"/>
            <a:ext cx="88392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הכנסת ערך חדש </a:t>
            </a:r>
            <a:r>
              <a:rPr lang="en-US" sz="2400" dirty="0"/>
              <a:t>x</a:t>
            </a:r>
            <a:r>
              <a:rPr lang="he-IL" sz="2400" dirty="0"/>
              <a:t> לעץ </a:t>
            </a:r>
            <a:r>
              <a:rPr lang="en-US" sz="2400" dirty="0"/>
              <a:t>t</a:t>
            </a:r>
            <a:r>
              <a:rPr lang="he-IL" sz="2400" dirty="0"/>
              <a:t>: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אם העץ ריק, יוצרים צומת חדש כאשר שדה </a:t>
            </a:r>
            <a:r>
              <a:rPr lang="en-US" sz="2400" dirty="0" err="1"/>
              <a:t>leftSize</a:t>
            </a:r>
            <a:r>
              <a:rPr lang="en-US" sz="2400" dirty="0"/>
              <a:t> = 0</a:t>
            </a:r>
            <a:r>
              <a:rPr lang="he-IL" sz="2400" dirty="0"/>
              <a:t>.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אם </a:t>
            </a:r>
            <a:r>
              <a:rPr lang="en-US" sz="2400" dirty="0"/>
              <a:t>x</a:t>
            </a:r>
            <a:r>
              <a:rPr lang="he-IL" sz="2400" dirty="0"/>
              <a:t> גדול מ-</a:t>
            </a:r>
            <a:r>
              <a:rPr lang="en-US" sz="2400" dirty="0" err="1"/>
              <a:t>t.value</a:t>
            </a:r>
            <a:r>
              <a:rPr lang="he-IL" sz="2400" dirty="0"/>
              <a:t> קוראים רקורסיבית לבן הימני.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אם </a:t>
            </a:r>
            <a:r>
              <a:rPr lang="en-US" sz="2400" dirty="0"/>
              <a:t>x</a:t>
            </a:r>
            <a:r>
              <a:rPr lang="he-IL" sz="2400" dirty="0"/>
              <a:t> קטן מ-</a:t>
            </a:r>
            <a:r>
              <a:rPr lang="en-US" sz="2400" dirty="0" err="1"/>
              <a:t>t.value</a:t>
            </a:r>
            <a:r>
              <a:rPr lang="he-IL" sz="2400" dirty="0"/>
              <a:t> מוסיפים 1 ל-</a:t>
            </a:r>
            <a:r>
              <a:rPr lang="en-US" sz="2400" dirty="0" err="1"/>
              <a:t>t.leftSize</a:t>
            </a:r>
            <a:r>
              <a:rPr lang="he-IL" sz="2400" dirty="0"/>
              <a:t> וקוראים רקורסיבית לבן השמאלי.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941833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חיפש ערך </a:t>
            </a:r>
            <a:r>
              <a:rPr lang="en-US" sz="2400" dirty="0"/>
              <a:t>x</a:t>
            </a:r>
            <a:r>
              <a:rPr lang="he-IL" sz="2400" dirty="0"/>
              <a:t> בעץ נשאר אותו הדבר כיוון שאין שום נגיעה למשתנה החדש שהוספנו.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5" y="3962400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ההכנסה עלולה לגרום לגלגולים, ולכן עלינו לוודא שאלגוריתם הגלגולים מתנהג נכון. "נתקן"</a:t>
            </a:r>
            <a:r>
              <a:rPr lang="en-US" sz="2400" dirty="0"/>
              <a:t> </a:t>
            </a:r>
            <a:r>
              <a:rPr lang="he-IL" sz="2400" dirty="0"/>
              <a:t>את אלגוריתמי הגלגול כך שיתאימו גם לערך החדש:</a:t>
            </a:r>
          </a:p>
        </p:txBody>
      </p:sp>
    </p:spTree>
    <p:extLst>
      <p:ext uri="{BB962C8B-B14F-4D97-AF65-F5344CB8AC3E}">
        <p14:creationId xmlns:p14="http://schemas.microsoft.com/office/powerpoint/2010/main" val="45402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3075" y="3302743"/>
            <a:ext cx="751764" cy="7790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7162800" y="443323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" name="Straight Connector 7"/>
          <p:cNvCxnSpPr>
            <a:stCxn id="6" idx="4"/>
            <a:endCxn id="7" idx="0"/>
          </p:cNvCxnSpPr>
          <p:nvPr/>
        </p:nvCxnSpPr>
        <p:spPr>
          <a:xfrm>
            <a:off x="6778957" y="4081802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4105" y="443323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0" name="Straight Connector 9"/>
          <p:cNvCxnSpPr>
            <a:stCxn id="6" idx="4"/>
            <a:endCxn id="9" idx="0"/>
          </p:cNvCxnSpPr>
          <p:nvPr/>
        </p:nvCxnSpPr>
        <p:spPr>
          <a:xfrm flipH="1">
            <a:off x="5673774" y="4081802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2566" y="54238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" name="Oval 11"/>
          <p:cNvSpPr/>
          <p:nvPr/>
        </p:nvSpPr>
        <p:spPr>
          <a:xfrm>
            <a:off x="6403075" y="54238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3" name="Straight Connector 12"/>
          <p:cNvCxnSpPr>
            <a:stCxn id="7" idx="4"/>
            <a:endCxn id="11" idx="0"/>
          </p:cNvCxnSpPr>
          <p:nvPr/>
        </p:nvCxnSpPr>
        <p:spPr>
          <a:xfrm>
            <a:off x="7582469" y="5254371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7" idx="4"/>
          </p:cNvCxnSpPr>
          <p:nvPr/>
        </p:nvCxnSpPr>
        <p:spPr>
          <a:xfrm flipV="1">
            <a:off x="6822744" y="5254371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3810000" y="4081802"/>
            <a:ext cx="914400" cy="351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56833" y="4081802"/>
            <a:ext cx="751764" cy="7790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9" name="Oval 18"/>
          <p:cNvSpPr/>
          <p:nvPr/>
        </p:nvSpPr>
        <p:spPr>
          <a:xfrm>
            <a:off x="1828800" y="298767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0" name="Straight Connector 19"/>
          <p:cNvCxnSpPr>
            <a:endCxn id="19" idx="4"/>
          </p:cNvCxnSpPr>
          <p:nvPr/>
        </p:nvCxnSpPr>
        <p:spPr>
          <a:xfrm flipV="1">
            <a:off x="1332715" y="3808813"/>
            <a:ext cx="915754" cy="25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7461" y="538059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2" name="Straight Connector 21"/>
          <p:cNvCxnSpPr>
            <a:stCxn id="18" idx="4"/>
            <a:endCxn id="21" idx="0"/>
          </p:cNvCxnSpPr>
          <p:nvPr/>
        </p:nvCxnSpPr>
        <p:spPr>
          <a:xfrm flipH="1">
            <a:off x="647130" y="4860861"/>
            <a:ext cx="685585" cy="51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40846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4" name="Oval 23"/>
          <p:cNvSpPr/>
          <p:nvPr/>
        </p:nvSpPr>
        <p:spPr>
          <a:xfrm>
            <a:off x="1575604" y="530497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5" name="Straight Connector 24"/>
          <p:cNvCxnSpPr>
            <a:stCxn id="19" idx="4"/>
            <a:endCxn id="23" idx="0"/>
          </p:cNvCxnSpPr>
          <p:nvPr/>
        </p:nvCxnSpPr>
        <p:spPr>
          <a:xfrm>
            <a:off x="2248469" y="3808813"/>
            <a:ext cx="914400" cy="27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  <a:endCxn id="18" idx="4"/>
          </p:cNvCxnSpPr>
          <p:nvPr/>
        </p:nvCxnSpPr>
        <p:spPr>
          <a:xfrm flipH="1" flipV="1">
            <a:off x="1332715" y="4860861"/>
            <a:ext cx="662558" cy="44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3107" y="3715886"/>
            <a:ext cx="45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</a:t>
            </a:r>
            <a:endParaRPr lang="he-IL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68355" y="4881168"/>
            <a:ext cx="5372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pL</a:t>
            </a:r>
            <a:endParaRPr lang="he-IL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07746" y="2435574"/>
            <a:ext cx="5372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pR</a:t>
            </a:r>
            <a:endParaRPr lang="he-IL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78895" y="4831232"/>
            <a:ext cx="7391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pRL</a:t>
            </a:r>
            <a:endParaRPr lang="he-IL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672156" y="2829033"/>
            <a:ext cx="45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</a:t>
            </a:r>
            <a:endParaRPr lang="he-IL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441649" y="3954178"/>
            <a:ext cx="5372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pL</a:t>
            </a:r>
            <a:endParaRPr lang="he-IL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530721" y="3915873"/>
            <a:ext cx="5372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pR</a:t>
            </a:r>
            <a:endParaRPr lang="he-IL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504840" y="4918925"/>
            <a:ext cx="7391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pRL</a:t>
            </a:r>
            <a:endParaRPr lang="he-IL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9100" y="50790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הצומת היחיד שגודל הבן השמאלי שלו משתנה הוא </a:t>
            </a:r>
            <a:r>
              <a:rPr lang="en-US" sz="2400" dirty="0" err="1"/>
              <a:t>pR</a:t>
            </a:r>
            <a:r>
              <a:rPr lang="he-IL" sz="2400" dirty="0"/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85800"/>
            <a:ext cx="868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pR.leftSize</a:t>
            </a:r>
            <a:r>
              <a:rPr lang="en-US" sz="2400" dirty="0"/>
              <a:t> = </a:t>
            </a:r>
            <a:r>
              <a:rPr lang="en-US" sz="2400" dirty="0" err="1"/>
              <a:t>pR.leftSize</a:t>
            </a:r>
            <a:r>
              <a:rPr lang="en-US" sz="2400" dirty="0"/>
              <a:t> + </a:t>
            </a:r>
            <a:r>
              <a:rPr lang="en-US" sz="2400" dirty="0" err="1"/>
              <a:t>p.leftSize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777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9" grpId="0"/>
      <p:bldP spid="30" grpId="0"/>
      <p:bldP spid="33" grpId="0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ברצוננו לייצג נתונים ע"י עץ </a:t>
            </a:r>
            <a:r>
              <a:rPr lang="en-US" dirty="0"/>
              <a:t>AVL</a:t>
            </a:r>
            <a:r>
              <a:rPr lang="he-IL" dirty="0"/>
              <a:t> שיתמוך בכל הפעולות הרגילות של העץ ובנוסף בפעולה – </a:t>
            </a:r>
          </a:p>
          <a:p>
            <a:pPr marL="0" indent="0" algn="l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sumSmaller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algn="r" rtl="1"/>
            <a:r>
              <a:rPr lang="he-IL" dirty="0"/>
              <a:t>הפעולה תחזיר את סכום הערכים בעץ שקטנים או שווים ל-</a:t>
            </a:r>
            <a:r>
              <a:rPr lang="en-US" dirty="0"/>
              <a:t>x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הציעו שינוי בעץ </a:t>
            </a:r>
            <a:r>
              <a:rPr lang="en-US" dirty="0"/>
              <a:t>AVL</a:t>
            </a:r>
            <a:r>
              <a:rPr lang="he-IL" dirty="0"/>
              <a:t> כך שיתמוך בפעולה זו בסיבוכיות </a:t>
            </a:r>
            <a:r>
              <a:rPr lang="en-US" dirty="0"/>
              <a:t>O(h)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עץ מאוזן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 כמה דרכים לטפל </a:t>
            </a:r>
            <a:r>
              <a:rPr lang="he-IL" dirty="0" err="1"/>
              <a:t>בבעית</a:t>
            </a:r>
            <a:r>
              <a:rPr lang="he-IL" dirty="0"/>
              <a:t> האיזון של העץ:</a:t>
            </a:r>
          </a:p>
          <a:p>
            <a:pPr lvl="1" algn="r" rtl="1"/>
            <a:r>
              <a:rPr lang="he-IL" dirty="0"/>
              <a:t>איזון מלא (</a:t>
            </a:r>
            <a:r>
              <a:rPr lang="en-US" dirty="0"/>
              <a:t>perfect balance</a:t>
            </a:r>
            <a:r>
              <a:rPr lang="he-IL" dirty="0"/>
              <a:t>).</a:t>
            </a:r>
          </a:p>
          <a:p>
            <a:pPr lvl="1" algn="r" rtl="1"/>
            <a:r>
              <a:rPr lang="he-IL" dirty="0"/>
              <a:t>איזון מקורב (</a:t>
            </a:r>
            <a:r>
              <a:rPr lang="en-US" dirty="0"/>
              <a:t>pretty good balance</a:t>
            </a:r>
            <a:r>
              <a:rPr lang="he-IL" dirty="0"/>
              <a:t>).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6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84010" y="384985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1600200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359892" y="1164044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40912" y="151139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460581" y="1164044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96166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726675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06069" y="2421340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146344" y="2421340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71066" y="263173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19687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836106" y="2332533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460581" y="2332533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3970812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סכום הערכים שקטנים או שווים ל-10 = 13</a:t>
            </a:r>
          </a:p>
        </p:txBody>
      </p:sp>
      <p:sp>
        <p:nvSpPr>
          <p:cNvPr id="13" name="אליפסה 12"/>
          <p:cNvSpPr/>
          <p:nvPr/>
        </p:nvSpPr>
        <p:spPr>
          <a:xfrm rot="2355922">
            <a:off x="1360382" y="1248848"/>
            <a:ext cx="1243636" cy="246657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29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84010" y="384985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1600200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359892" y="1164044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40912" y="151139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460581" y="1164044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96166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726675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06069" y="2421340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146344" y="2421340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71066" y="263173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19687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836106" y="2332533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460581" y="2332533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3970812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סכום הערכים שקטנים או שווים ל-14 = 25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609600" y="1248848"/>
            <a:ext cx="3581400" cy="246657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4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84010" y="384985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1600200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359892" y="1164044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40912" y="151139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460581" y="1164044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96166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726675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06069" y="2421340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146344" y="2421340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71066" y="263173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19687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836106" y="2332533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460581" y="2332533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3970812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סכום הערכים שקטנים או שווים ל-16 = 40</a:t>
            </a:r>
          </a:p>
        </p:txBody>
      </p:sp>
      <p:sp>
        <p:nvSpPr>
          <p:cNvPr id="13" name="אליפסה 12"/>
          <p:cNvSpPr/>
          <p:nvPr/>
        </p:nvSpPr>
        <p:spPr>
          <a:xfrm rot="8856806">
            <a:off x="388930" y="611716"/>
            <a:ext cx="5212130" cy="294853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97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63621" y="1087743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566011" y="2302958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439503" y="1866802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20523" y="221415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540192" y="1866802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75777" y="32935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806286" y="32935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85680" y="3124098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225955" y="3124098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50677" y="3334496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99298" y="32935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915717" y="3035291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540192" y="3035291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4400" y="28194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4226" y="1712692"/>
            <a:ext cx="8291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89846" y="2892505"/>
            <a:ext cx="78645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0328" y="795355"/>
            <a:ext cx="8856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113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5348" y="2239067"/>
            <a:ext cx="7301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73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6010" y="3334496"/>
            <a:ext cx="7585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5114" y="3200142"/>
            <a:ext cx="7301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4495800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עבור כל צומת נשמר שדה בשם </a:t>
            </a:r>
            <a:r>
              <a:rPr lang="en-US" sz="2400" dirty="0"/>
              <a:t>sum</a:t>
            </a:r>
            <a:r>
              <a:rPr lang="he-IL" sz="2400" dirty="0"/>
              <a:t> שישמור את סכום הצמתים בעץ שמתחיל מצומת זה.</a:t>
            </a:r>
          </a:p>
        </p:txBody>
      </p:sp>
    </p:spTree>
    <p:extLst>
      <p:ext uri="{BB962C8B-B14F-4D97-AF65-F5344CB8AC3E}">
        <p14:creationId xmlns:p14="http://schemas.microsoft.com/office/powerpoint/2010/main" val="3521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59073" y="323432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561463" y="1538647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434955" y="1102491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15975" y="144984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535644" y="1102491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71229" y="252924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801738" y="252924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81132" y="2359787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221407" y="2359787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46129" y="257018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94750" y="252924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911169" y="2270980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535644" y="2270980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9852" y="2055089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9678" y="948381"/>
            <a:ext cx="8291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85298" y="2128194"/>
            <a:ext cx="78645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5780" y="31044"/>
            <a:ext cx="8856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113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1474756"/>
            <a:ext cx="7301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73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1462" y="2570185"/>
            <a:ext cx="7585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0566" y="2435831"/>
            <a:ext cx="7301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655" y="3847992"/>
            <a:ext cx="8610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נכתוב פונקציה שתקבל את שורש העץ, את הערך לחיפוש </a:t>
            </a:r>
            <a:r>
              <a:rPr lang="en-US" sz="2400" dirty="0"/>
              <a:t>x</a:t>
            </a:r>
            <a:r>
              <a:rPr lang="he-IL" sz="2400" dirty="0"/>
              <a:t> ואת סכום האיברים שקטנים מ-</a:t>
            </a:r>
            <a:r>
              <a:rPr lang="en-US" sz="2400" dirty="0"/>
              <a:t>x</a:t>
            </a:r>
            <a:r>
              <a:rPr lang="he-IL" sz="2400" dirty="0"/>
              <a:t> עד כה.</a:t>
            </a:r>
            <a:endParaRPr lang="en-US" sz="2400" dirty="0"/>
          </a:p>
          <a:p>
            <a:pPr algn="l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sumSmaller</a:t>
            </a:r>
            <a:r>
              <a:rPr lang="en-US" sz="2400" dirty="0"/>
              <a:t>(</a:t>
            </a:r>
            <a:r>
              <a:rPr lang="en-US" sz="2400" dirty="0" err="1"/>
              <a:t>AVLTree</a:t>
            </a:r>
            <a:r>
              <a:rPr lang="en-US" sz="2400" dirty="0"/>
              <a:t> 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s)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44562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67518" y="180944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469908" y="1396159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343400" y="960003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24420" y="13073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444089" y="960003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79674" y="238675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710183" y="238675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889577" y="2217299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129852" y="2217299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54574" y="2427697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03195" y="238675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819614" y="2128492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444089" y="2128492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297" y="1912601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68123" y="805893"/>
            <a:ext cx="8291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93743" y="1985706"/>
            <a:ext cx="78645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4225" y="-111444"/>
            <a:ext cx="8856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113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9245" y="1332268"/>
            <a:ext cx="7301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73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69907" y="2427697"/>
            <a:ext cx="7585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19011" y="2293343"/>
            <a:ext cx="7301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00" y="3244830"/>
            <a:ext cx="8785746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sumSmaller</a:t>
            </a:r>
            <a:r>
              <a:rPr lang="en-US" sz="2400" dirty="0"/>
              <a:t>(</a:t>
            </a:r>
            <a:r>
              <a:rPr lang="en-US" sz="2400" dirty="0" err="1"/>
              <a:t>AVLTree</a:t>
            </a:r>
            <a:r>
              <a:rPr lang="en-US" sz="2400" dirty="0"/>
              <a:t> 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s) {</a:t>
            </a:r>
          </a:p>
          <a:p>
            <a:pPr algn="l"/>
            <a:r>
              <a:rPr lang="en-US" sz="2400" dirty="0"/>
              <a:t>   if(t == null) return s;</a:t>
            </a:r>
          </a:p>
          <a:p>
            <a:pPr algn="l"/>
            <a:r>
              <a:rPr lang="en-US" sz="2400" dirty="0"/>
              <a:t>   if(</a:t>
            </a:r>
            <a:r>
              <a:rPr lang="en-US" sz="2400" dirty="0" err="1"/>
              <a:t>t.getValue</a:t>
            </a:r>
            <a:r>
              <a:rPr lang="en-US" sz="2400" dirty="0"/>
              <a:t>() == x)</a:t>
            </a:r>
          </a:p>
          <a:p>
            <a:pPr algn="l"/>
            <a:r>
              <a:rPr lang="en-US" sz="2400" dirty="0"/>
              <a:t>	return </a:t>
            </a:r>
            <a:r>
              <a:rPr lang="en-US" sz="2400" dirty="0" err="1"/>
              <a:t>t.getLeft</a:t>
            </a:r>
            <a:r>
              <a:rPr lang="en-US" sz="2400" dirty="0"/>
              <a:t>().</a:t>
            </a:r>
            <a:r>
              <a:rPr lang="en-US" sz="2400" dirty="0" err="1"/>
              <a:t>getSum</a:t>
            </a:r>
            <a:r>
              <a:rPr lang="en-US" sz="2400" dirty="0"/>
              <a:t>() + s;</a:t>
            </a:r>
          </a:p>
          <a:p>
            <a:pPr algn="l"/>
            <a:r>
              <a:rPr lang="en-US" sz="2400" dirty="0"/>
              <a:t>   if(</a:t>
            </a:r>
            <a:r>
              <a:rPr lang="en-US" sz="2400" dirty="0" err="1"/>
              <a:t>t.getValue</a:t>
            </a:r>
            <a:r>
              <a:rPr lang="en-US" sz="2400" dirty="0"/>
              <a:t>() &gt; x)</a:t>
            </a:r>
          </a:p>
          <a:p>
            <a:pPr algn="l"/>
            <a:r>
              <a:rPr lang="en-US" sz="2400" dirty="0"/>
              <a:t>	return </a:t>
            </a:r>
            <a:r>
              <a:rPr lang="en-US" sz="2400" dirty="0" err="1"/>
              <a:t>sumSmaller</a:t>
            </a:r>
            <a:r>
              <a:rPr lang="en-US" sz="2400" dirty="0"/>
              <a:t>(</a:t>
            </a:r>
            <a:r>
              <a:rPr lang="en-US" sz="2400" dirty="0" err="1"/>
              <a:t>t.getLeft</a:t>
            </a:r>
            <a:r>
              <a:rPr lang="en-US" sz="2400" dirty="0"/>
              <a:t>(), x, s);</a:t>
            </a:r>
          </a:p>
          <a:p>
            <a:pPr algn="l"/>
            <a:r>
              <a:rPr lang="en-US" sz="2400" dirty="0"/>
              <a:t>   if(</a:t>
            </a:r>
            <a:r>
              <a:rPr lang="en-US" sz="2400" dirty="0" err="1"/>
              <a:t>t.getValue</a:t>
            </a:r>
            <a:r>
              <a:rPr lang="en-US" sz="2400" dirty="0"/>
              <a:t>() &lt; x)</a:t>
            </a:r>
          </a:p>
          <a:p>
            <a:pPr algn="l"/>
            <a:r>
              <a:rPr lang="en-US" sz="2400" dirty="0"/>
              <a:t>       	return </a:t>
            </a:r>
            <a:r>
              <a:rPr lang="en-US" sz="2400" dirty="0" err="1"/>
              <a:t>sumSmaller</a:t>
            </a:r>
            <a:r>
              <a:rPr lang="en-US" sz="2400" dirty="0"/>
              <a:t>(</a:t>
            </a:r>
            <a:r>
              <a:rPr lang="en-US" sz="2400" dirty="0" err="1"/>
              <a:t>t.getRight</a:t>
            </a:r>
            <a:r>
              <a:rPr lang="en-US" sz="2400" dirty="0"/>
              <a:t>(), x, </a:t>
            </a:r>
            <a:r>
              <a:rPr lang="en-US" sz="2400" dirty="0" err="1"/>
              <a:t>t.getLeft</a:t>
            </a:r>
            <a:r>
              <a:rPr lang="en-US" sz="2400" dirty="0"/>
              <a:t>().</a:t>
            </a:r>
            <a:r>
              <a:rPr lang="en-US" sz="2400" dirty="0" err="1"/>
              <a:t>getSum</a:t>
            </a:r>
            <a:r>
              <a:rPr lang="en-US" sz="2400" dirty="0"/>
              <a:t>() +</a:t>
            </a:r>
          </a:p>
          <a:p>
            <a:pPr algn="l"/>
            <a:r>
              <a:rPr lang="en-US" sz="2400" dirty="0"/>
              <a:t>							 </a:t>
            </a:r>
            <a:r>
              <a:rPr lang="en-US" sz="2400" dirty="0" err="1"/>
              <a:t>t.getValue</a:t>
            </a:r>
            <a:r>
              <a:rPr lang="en-US" sz="2400" dirty="0"/>
              <a:t>() + s)</a:t>
            </a:r>
          </a:p>
          <a:p>
            <a:pPr algn="l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628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63621" y="1087743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566011" y="2302958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439503" y="1866802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20523" y="221415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540192" y="1866802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75777" y="32935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806286" y="32935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85680" y="3124098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225955" y="3124098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50677" y="3334496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99298" y="3293552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915717" y="3035291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540192" y="3035291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4400" y="28194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4226" y="1712692"/>
            <a:ext cx="8291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89846" y="2892505"/>
            <a:ext cx="78645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0328" y="795355"/>
            <a:ext cx="8856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113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5348" y="2239067"/>
            <a:ext cx="7301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73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6010" y="3334496"/>
            <a:ext cx="7585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5114" y="3200142"/>
            <a:ext cx="7301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4495800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איך נתחזק את העץ? איך ישתנה אלגוריתם הוספת ערך חדש בעץ?</a:t>
            </a:r>
          </a:p>
        </p:txBody>
      </p:sp>
    </p:spTree>
    <p:extLst>
      <p:ext uri="{BB962C8B-B14F-4D97-AF65-F5344CB8AC3E}">
        <p14:creationId xmlns:p14="http://schemas.microsoft.com/office/powerpoint/2010/main" val="32059961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3075" y="3302743"/>
            <a:ext cx="751764" cy="7790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Oval 6"/>
          <p:cNvSpPr/>
          <p:nvPr/>
        </p:nvSpPr>
        <p:spPr>
          <a:xfrm>
            <a:off x="7162800" y="443323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" name="Straight Connector 7"/>
          <p:cNvCxnSpPr>
            <a:stCxn id="6" idx="4"/>
            <a:endCxn id="7" idx="0"/>
          </p:cNvCxnSpPr>
          <p:nvPr/>
        </p:nvCxnSpPr>
        <p:spPr>
          <a:xfrm>
            <a:off x="6778957" y="4081802"/>
            <a:ext cx="803512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4105" y="4433231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0" name="Straight Connector 9"/>
          <p:cNvCxnSpPr>
            <a:stCxn id="6" idx="4"/>
            <a:endCxn id="9" idx="0"/>
          </p:cNvCxnSpPr>
          <p:nvPr/>
        </p:nvCxnSpPr>
        <p:spPr>
          <a:xfrm flipH="1">
            <a:off x="5673774" y="4081802"/>
            <a:ext cx="1105183" cy="3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2566" y="54238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" name="Oval 11"/>
          <p:cNvSpPr/>
          <p:nvPr/>
        </p:nvSpPr>
        <p:spPr>
          <a:xfrm>
            <a:off x="6403075" y="54238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3" name="Straight Connector 12"/>
          <p:cNvCxnSpPr>
            <a:stCxn id="7" idx="4"/>
            <a:endCxn id="11" idx="0"/>
          </p:cNvCxnSpPr>
          <p:nvPr/>
        </p:nvCxnSpPr>
        <p:spPr>
          <a:xfrm>
            <a:off x="7582469" y="5254371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7" idx="4"/>
          </p:cNvCxnSpPr>
          <p:nvPr/>
        </p:nvCxnSpPr>
        <p:spPr>
          <a:xfrm flipV="1">
            <a:off x="6822744" y="5254371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3810000" y="4081802"/>
            <a:ext cx="914400" cy="351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956833" y="4081802"/>
            <a:ext cx="751764" cy="7790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9" name="Oval 18"/>
          <p:cNvSpPr/>
          <p:nvPr/>
        </p:nvSpPr>
        <p:spPr>
          <a:xfrm>
            <a:off x="1828800" y="298767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0" name="Straight Connector 19"/>
          <p:cNvCxnSpPr>
            <a:endCxn id="19" idx="4"/>
          </p:cNvCxnSpPr>
          <p:nvPr/>
        </p:nvCxnSpPr>
        <p:spPr>
          <a:xfrm flipV="1">
            <a:off x="1332715" y="3808813"/>
            <a:ext cx="915754" cy="25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7461" y="5380590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2" name="Straight Connector 21"/>
          <p:cNvCxnSpPr>
            <a:stCxn id="18" idx="4"/>
            <a:endCxn id="21" idx="0"/>
          </p:cNvCxnSpPr>
          <p:nvPr/>
        </p:nvCxnSpPr>
        <p:spPr>
          <a:xfrm flipH="1">
            <a:off x="647130" y="4860861"/>
            <a:ext cx="685585" cy="51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4084625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4" name="Oval 23"/>
          <p:cNvSpPr/>
          <p:nvPr/>
        </p:nvSpPr>
        <p:spPr>
          <a:xfrm>
            <a:off x="1575604" y="5304979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5" name="Straight Connector 24"/>
          <p:cNvCxnSpPr>
            <a:stCxn id="19" idx="4"/>
            <a:endCxn id="23" idx="0"/>
          </p:cNvCxnSpPr>
          <p:nvPr/>
        </p:nvCxnSpPr>
        <p:spPr>
          <a:xfrm>
            <a:off x="2248469" y="3808813"/>
            <a:ext cx="914400" cy="27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  <a:endCxn id="18" idx="4"/>
          </p:cNvCxnSpPr>
          <p:nvPr/>
        </p:nvCxnSpPr>
        <p:spPr>
          <a:xfrm flipH="1" flipV="1">
            <a:off x="1332715" y="4860861"/>
            <a:ext cx="662558" cy="44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28600"/>
            <a:ext cx="8610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גלגול שמאלה – 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>
                <a:solidFill>
                  <a:schemeClr val="tx2"/>
                </a:solidFill>
              </a:rPr>
              <a:t>הסכום של השורש יהיה שווה לסכום השורש פחות סכום הבן הימני + סכום הבן השמאלי של הבן הימני.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>
                <a:solidFill>
                  <a:schemeClr val="tx2"/>
                </a:solidFill>
              </a:rPr>
              <a:t>סכום הבן הימני יהיה שווה לסכום השורש.</a:t>
            </a:r>
          </a:p>
        </p:txBody>
      </p:sp>
    </p:spTree>
    <p:extLst>
      <p:ext uri="{BB962C8B-B14F-4D97-AF65-F5344CB8AC3E}">
        <p14:creationId xmlns:p14="http://schemas.microsoft.com/office/powerpoint/2010/main" val="9754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ברצוננו לייצג נתונים ע"י עץ </a:t>
            </a:r>
            <a:r>
              <a:rPr lang="en-US" dirty="0"/>
              <a:t>AVL</a:t>
            </a:r>
            <a:r>
              <a:rPr lang="he-IL" dirty="0"/>
              <a:t> שיתמוך בכל הפעולות הרגילות של העץ ובנוסף בפעולה – </a:t>
            </a:r>
          </a:p>
          <a:p>
            <a:pPr marL="0" indent="0" algn="l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avgSmaller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algn="r" rtl="1"/>
            <a:r>
              <a:rPr lang="he-IL" dirty="0"/>
              <a:t>הפעולה תחזיר את ממוצע הערכים בעץ שקטנים או שווים ל-</a:t>
            </a:r>
            <a:r>
              <a:rPr lang="en-US" dirty="0"/>
              <a:t>x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הציעו שינוי בעץ </a:t>
            </a:r>
            <a:r>
              <a:rPr lang="en-US" dirty="0"/>
              <a:t>AVL</a:t>
            </a:r>
            <a:r>
              <a:rPr lang="he-IL" dirty="0"/>
              <a:t> כך שיתמוך בפעולה זו בסיבוכיות </a:t>
            </a:r>
            <a:r>
              <a:rPr lang="en-US" dirty="0"/>
              <a:t>O(h)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84010" y="384985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1600200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359892" y="1164044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40912" y="151139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460581" y="1164044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96166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726675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06069" y="2421340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146344" y="2421340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71066" y="263173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19687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836106" y="2332533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460581" y="2332533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3970812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ממוצע הערכים שקטנים או שווים ל-10:</a:t>
            </a:r>
          </a:p>
          <a:p>
            <a:pPr algn="l"/>
            <a:r>
              <a:rPr lang="en-US" sz="2400" dirty="0"/>
              <a:t>13 / 2 = 6.5</a:t>
            </a:r>
            <a:endParaRPr lang="he-IL" sz="2400" dirty="0"/>
          </a:p>
        </p:txBody>
      </p:sp>
      <p:sp>
        <p:nvSpPr>
          <p:cNvPr id="13" name="אליפסה 12"/>
          <p:cNvSpPr/>
          <p:nvPr/>
        </p:nvSpPr>
        <p:spPr>
          <a:xfrm rot="2355922">
            <a:off x="1360382" y="1248848"/>
            <a:ext cx="1243636" cy="246657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310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איזון מלא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עץ מלא או כמעט מלא הוא עץ מאוזן תמיד.</a:t>
            </a:r>
          </a:p>
          <a:p>
            <a:pPr algn="r" rtl="1"/>
            <a:r>
              <a:rPr lang="he-IL" dirty="0"/>
              <a:t>עץ ששומר על איזון מלא הוא עץ שאחרי כל פעולה עליו תמיד נשאר מלא או כמעט מלא.</a:t>
            </a:r>
          </a:p>
          <a:p>
            <a:pPr algn="r" rtl="1"/>
            <a:r>
              <a:rPr lang="he-IL" dirty="0"/>
              <a:t>גובה עץ כזה הוא תמיד </a:t>
            </a:r>
            <a:r>
              <a:rPr lang="en-US" dirty="0" err="1"/>
              <a:t>logn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ראינו שערימה היא מבנה נתונים שמיוצג בצורת עץ כמעט מלא.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84010" y="384985"/>
            <a:ext cx="751764" cy="779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1600200"/>
            <a:ext cx="839337" cy="8211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359892" y="1164044"/>
            <a:ext cx="1546177" cy="4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40912" y="1511393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Connector 7"/>
          <p:cNvCxnSpPr>
            <a:stCxn id="4" idx="4"/>
            <a:endCxn id="7" idx="0"/>
          </p:cNvCxnSpPr>
          <p:nvPr/>
        </p:nvCxnSpPr>
        <p:spPr>
          <a:xfrm flipH="1">
            <a:off x="2460581" y="1164044"/>
            <a:ext cx="1899311" cy="34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96166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" name="Oval 9"/>
          <p:cNvSpPr/>
          <p:nvPr/>
        </p:nvSpPr>
        <p:spPr>
          <a:xfrm>
            <a:off x="4726675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1" name="Straight Connector 10"/>
          <p:cNvCxnSpPr>
            <a:stCxn id="5" idx="4"/>
            <a:endCxn id="9" idx="0"/>
          </p:cNvCxnSpPr>
          <p:nvPr/>
        </p:nvCxnSpPr>
        <p:spPr>
          <a:xfrm>
            <a:off x="5906069" y="2421340"/>
            <a:ext cx="809766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5" idx="4"/>
          </p:cNvCxnSpPr>
          <p:nvPr/>
        </p:nvCxnSpPr>
        <p:spPr>
          <a:xfrm flipV="1">
            <a:off x="5146344" y="2421340"/>
            <a:ext cx="759725" cy="1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71066" y="2631738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1119687" y="2590794"/>
            <a:ext cx="839337" cy="821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Connector 17"/>
          <p:cNvCxnSpPr>
            <a:stCxn id="7" idx="4"/>
            <a:endCxn id="16" idx="7"/>
          </p:cNvCxnSpPr>
          <p:nvPr/>
        </p:nvCxnSpPr>
        <p:spPr>
          <a:xfrm flipH="1">
            <a:off x="1836106" y="2332533"/>
            <a:ext cx="624475" cy="37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15" idx="0"/>
          </p:cNvCxnSpPr>
          <p:nvPr/>
        </p:nvCxnSpPr>
        <p:spPr>
          <a:xfrm>
            <a:off x="2460581" y="2332533"/>
            <a:ext cx="730154" cy="2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3970812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ממוצע הערכים שקטנים או שווים ל-14: </a:t>
            </a:r>
          </a:p>
          <a:p>
            <a:pPr algn="l"/>
            <a:r>
              <a:rPr lang="en-US" sz="2400" dirty="0"/>
              <a:t>25 / 3 = 8.33</a:t>
            </a:r>
            <a:endParaRPr lang="he-IL" sz="2400" dirty="0"/>
          </a:p>
        </p:txBody>
      </p:sp>
      <p:sp>
        <p:nvSpPr>
          <p:cNvPr id="13" name="אליפסה 12"/>
          <p:cNvSpPr/>
          <p:nvPr/>
        </p:nvSpPr>
        <p:spPr>
          <a:xfrm>
            <a:off x="609600" y="1248848"/>
            <a:ext cx="3581400" cy="246657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25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עבור כל צומת בעץ נשמור שדה </a:t>
            </a:r>
            <a:r>
              <a:rPr lang="en-US" dirty="0"/>
              <a:t>s</a:t>
            </a:r>
            <a:r>
              <a:rPr lang="he-IL" dirty="0"/>
              <a:t> שיהיה שווה לסכום הערכים בעץ שמתחיל מצומת זה, ושדה </a:t>
            </a:r>
            <a:r>
              <a:rPr lang="en-US" dirty="0"/>
              <a:t>n</a:t>
            </a:r>
            <a:r>
              <a:rPr lang="he-IL" dirty="0"/>
              <a:t> שישמור את כמות הצמתים בעץ שמתחיל מצומת זה.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5"/>
          <p:cNvSpPr/>
          <p:nvPr/>
        </p:nvSpPr>
        <p:spPr>
          <a:xfrm>
            <a:off x="3137848" y="6966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Oval 8"/>
          <p:cNvSpPr/>
          <p:nvPr/>
        </p:nvSpPr>
        <p:spPr>
          <a:xfrm>
            <a:off x="1690048" y="1018179"/>
            <a:ext cx="685800" cy="651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Oval 9"/>
          <p:cNvSpPr/>
          <p:nvPr/>
        </p:nvSpPr>
        <p:spPr>
          <a:xfrm>
            <a:off x="4508311" y="1018179"/>
            <a:ext cx="686937" cy="651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" name="Oval 10"/>
          <p:cNvSpPr/>
          <p:nvPr/>
        </p:nvSpPr>
        <p:spPr>
          <a:xfrm>
            <a:off x="547048" y="2050860"/>
            <a:ext cx="685800" cy="685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11"/>
          <p:cNvSpPr/>
          <p:nvPr/>
        </p:nvSpPr>
        <p:spPr>
          <a:xfrm>
            <a:off x="2667000" y="2050860"/>
            <a:ext cx="699448" cy="685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Oval 14"/>
          <p:cNvSpPr/>
          <p:nvPr/>
        </p:nvSpPr>
        <p:spPr>
          <a:xfrm>
            <a:off x="3899848" y="2045172"/>
            <a:ext cx="685800" cy="69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0" name="Straight Connector 7"/>
          <p:cNvCxnSpPr>
            <a:cxnSpLocks/>
            <a:stCxn id="4" idx="4"/>
            <a:endCxn id="5" idx="0"/>
          </p:cNvCxnSpPr>
          <p:nvPr/>
        </p:nvCxnSpPr>
        <p:spPr>
          <a:xfrm flipH="1">
            <a:off x="2032948" y="755460"/>
            <a:ext cx="1447800" cy="26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>
            <a:cxnSpLocks/>
            <a:stCxn id="4" idx="4"/>
            <a:endCxn id="6" idx="0"/>
          </p:cNvCxnSpPr>
          <p:nvPr/>
        </p:nvCxnSpPr>
        <p:spPr>
          <a:xfrm>
            <a:off x="3480748" y="755460"/>
            <a:ext cx="1371032" cy="26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2"/>
          <p:cNvCxnSpPr>
            <a:cxnSpLocks/>
            <a:stCxn id="5" idx="4"/>
            <a:endCxn id="7" idx="0"/>
          </p:cNvCxnSpPr>
          <p:nvPr/>
        </p:nvCxnSpPr>
        <p:spPr>
          <a:xfrm flipH="1">
            <a:off x="889948" y="1669859"/>
            <a:ext cx="1143000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4"/>
          <p:cNvCxnSpPr>
            <a:cxnSpLocks/>
            <a:stCxn id="5" idx="4"/>
            <a:endCxn id="8" idx="0"/>
          </p:cNvCxnSpPr>
          <p:nvPr/>
        </p:nvCxnSpPr>
        <p:spPr>
          <a:xfrm>
            <a:off x="2032948" y="1669859"/>
            <a:ext cx="983776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cxnSpLocks/>
            <a:stCxn id="6" idx="4"/>
            <a:endCxn id="9" idx="0"/>
          </p:cNvCxnSpPr>
          <p:nvPr/>
        </p:nvCxnSpPr>
        <p:spPr>
          <a:xfrm flipH="1">
            <a:off x="4242748" y="1669859"/>
            <a:ext cx="609032" cy="37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9800" y="1600956"/>
            <a:ext cx="3048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נניח שנרצה להוסיף לעץ צומת חדש עם הערך 2:</a:t>
            </a:r>
          </a:p>
        </p:txBody>
      </p:sp>
      <p:sp>
        <p:nvSpPr>
          <p:cNvPr id="30" name="Oval 5"/>
          <p:cNvSpPr/>
          <p:nvPr/>
        </p:nvSpPr>
        <p:spPr>
          <a:xfrm>
            <a:off x="3137848" y="338057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" name="Oval 8"/>
          <p:cNvSpPr/>
          <p:nvPr/>
        </p:nvSpPr>
        <p:spPr>
          <a:xfrm>
            <a:off x="1690048" y="4329089"/>
            <a:ext cx="685800" cy="651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9"/>
          <p:cNvSpPr/>
          <p:nvPr/>
        </p:nvSpPr>
        <p:spPr>
          <a:xfrm>
            <a:off x="4508311" y="4329089"/>
            <a:ext cx="686937" cy="651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3" name="Oval 10"/>
          <p:cNvSpPr/>
          <p:nvPr/>
        </p:nvSpPr>
        <p:spPr>
          <a:xfrm>
            <a:off x="547048" y="5361770"/>
            <a:ext cx="685800" cy="685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l 11"/>
          <p:cNvSpPr/>
          <p:nvPr/>
        </p:nvSpPr>
        <p:spPr>
          <a:xfrm>
            <a:off x="2667000" y="5361770"/>
            <a:ext cx="699448" cy="685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Oval 14"/>
          <p:cNvSpPr/>
          <p:nvPr/>
        </p:nvSpPr>
        <p:spPr>
          <a:xfrm>
            <a:off x="3899848" y="5356082"/>
            <a:ext cx="685800" cy="69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6" name="Straight Connector 7"/>
          <p:cNvCxnSpPr>
            <a:cxnSpLocks/>
            <a:stCxn id="30" idx="4"/>
            <a:endCxn id="31" idx="0"/>
          </p:cNvCxnSpPr>
          <p:nvPr/>
        </p:nvCxnSpPr>
        <p:spPr>
          <a:xfrm flipH="1">
            <a:off x="2032948" y="4066370"/>
            <a:ext cx="1447800" cy="26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8"/>
          <p:cNvCxnSpPr>
            <a:cxnSpLocks/>
            <a:stCxn id="30" idx="4"/>
            <a:endCxn id="32" idx="0"/>
          </p:cNvCxnSpPr>
          <p:nvPr/>
        </p:nvCxnSpPr>
        <p:spPr>
          <a:xfrm>
            <a:off x="3480748" y="4066370"/>
            <a:ext cx="1371032" cy="26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2"/>
          <p:cNvCxnSpPr>
            <a:cxnSpLocks/>
            <a:stCxn id="31" idx="4"/>
            <a:endCxn id="33" idx="0"/>
          </p:cNvCxnSpPr>
          <p:nvPr/>
        </p:nvCxnSpPr>
        <p:spPr>
          <a:xfrm flipH="1">
            <a:off x="889948" y="4980769"/>
            <a:ext cx="1143000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4"/>
          <p:cNvCxnSpPr>
            <a:cxnSpLocks/>
            <a:stCxn id="31" idx="4"/>
            <a:endCxn id="34" idx="0"/>
          </p:cNvCxnSpPr>
          <p:nvPr/>
        </p:nvCxnSpPr>
        <p:spPr>
          <a:xfrm>
            <a:off x="2032948" y="4980769"/>
            <a:ext cx="983776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3"/>
          <p:cNvCxnSpPr>
            <a:cxnSpLocks/>
            <a:stCxn id="32" idx="4"/>
            <a:endCxn id="35" idx="0"/>
          </p:cNvCxnSpPr>
          <p:nvPr/>
        </p:nvCxnSpPr>
        <p:spPr>
          <a:xfrm flipH="1">
            <a:off x="4242748" y="4980769"/>
            <a:ext cx="609032" cy="37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/>
          <p:cNvSpPr/>
          <p:nvPr/>
        </p:nvSpPr>
        <p:spPr>
          <a:xfrm>
            <a:off x="5334000" y="5367697"/>
            <a:ext cx="685800" cy="691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42" name="Straight Connector 33"/>
          <p:cNvCxnSpPr>
            <a:cxnSpLocks/>
            <a:stCxn id="32" idx="4"/>
            <a:endCxn id="41" idx="0"/>
          </p:cNvCxnSpPr>
          <p:nvPr/>
        </p:nvCxnSpPr>
        <p:spPr>
          <a:xfrm>
            <a:off x="4851780" y="4980769"/>
            <a:ext cx="825120" cy="38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חץ: למטה 43"/>
          <p:cNvSpPr/>
          <p:nvPr/>
        </p:nvSpPr>
        <p:spPr>
          <a:xfrm>
            <a:off x="2324100" y="2871999"/>
            <a:ext cx="283476" cy="805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5538717" y="3118204"/>
            <a:ext cx="352908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שמירה על מבנה מלא של העץ היא יקרה מאוד – כמעט כל הצמתים בעץ משתנים כתוצאה מהוספה אחת.</a:t>
            </a:r>
          </a:p>
        </p:txBody>
      </p:sp>
    </p:spTree>
    <p:extLst>
      <p:ext uri="{BB962C8B-B14F-4D97-AF65-F5344CB8AC3E}">
        <p14:creationId xmlns:p14="http://schemas.microsoft.com/office/powerpoint/2010/main" val="35368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איזון מקורב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אנחנו מאפשרים רמה כלשהי של חוסר איזון בעץ.</a:t>
            </a:r>
          </a:p>
          <a:p>
            <a:pPr algn="r" rtl="1"/>
            <a:r>
              <a:rPr lang="he-IL" dirty="0"/>
              <a:t>אבל בזכות זה הגובה נשמר פחות או יותר </a:t>
            </a:r>
            <a:r>
              <a:rPr lang="en-US" dirty="0" err="1"/>
              <a:t>logn</a:t>
            </a:r>
            <a:r>
              <a:rPr lang="he-IL" dirty="0"/>
              <a:t> ולכן העץ שומר על מבנה יעיל.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chemeClr val="tx2">
                    <a:lumMod val="50000"/>
                  </a:schemeClr>
                </a:solidFill>
              </a:rPr>
              <a:t>עץ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AVL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עץ </a:t>
            </a:r>
            <a:r>
              <a:rPr lang="en-US" dirty="0"/>
              <a:t>AVL</a:t>
            </a:r>
            <a:r>
              <a:rPr lang="he-IL" dirty="0"/>
              <a:t> הוא עץ חיפוש בינארי מאוזן.</a:t>
            </a:r>
          </a:p>
          <a:p>
            <a:pPr algn="r" rtl="1"/>
            <a:r>
              <a:rPr lang="he-IL" dirty="0"/>
              <a:t>עבור כל צומת בעץ נשמור משתנה שנקרא פקטור האיזון (</a:t>
            </a:r>
            <a:r>
              <a:rPr lang="en-US" dirty="0"/>
              <a:t>balance factor</a:t>
            </a:r>
            <a:r>
              <a:rPr lang="he-IL" dirty="0"/>
              <a:t>), שיהיה שווה להפרש בין גובה הבן השמאלי וגובה הבן הימני של הצומת.</a:t>
            </a:r>
          </a:p>
          <a:p>
            <a:pPr algn="r" rtl="1"/>
            <a:r>
              <a:rPr lang="he-IL" dirty="0"/>
              <a:t>נגדיר – עץ הוא מאוזן אם בכל צומת, פקטור האיזון שווה ל-0, 1 או 1-.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42755</TotalTime>
  <Words>3144</Words>
  <Application>Microsoft Office PowerPoint</Application>
  <PresentationFormat>‫הצגה על המסך (4:3)</PresentationFormat>
  <Paragraphs>744</Paragraphs>
  <Slides>61</Slides>
  <Notes>3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61</vt:i4>
      </vt:variant>
    </vt:vector>
  </HeadingPairs>
  <TitlesOfParts>
    <vt:vector size="67" baseType="lpstr">
      <vt:lpstr>Arial</vt:lpstr>
      <vt:lpstr>Calibri</vt:lpstr>
      <vt:lpstr>Times New Roman</vt:lpstr>
      <vt:lpstr>Wingdings</vt:lpstr>
      <vt:lpstr>Office Theme</vt:lpstr>
      <vt:lpstr>משוואה</vt:lpstr>
      <vt:lpstr>AVL Trees</vt:lpstr>
      <vt:lpstr>עץ חיפוש בינארי</vt:lpstr>
      <vt:lpstr>עץ חיפוש בינארי</vt:lpstr>
      <vt:lpstr>עץ חיפוש בינארי</vt:lpstr>
      <vt:lpstr>עץ מאוזן</vt:lpstr>
      <vt:lpstr>איזון מלא</vt:lpstr>
      <vt:lpstr>מצגת של PowerPoint‏</vt:lpstr>
      <vt:lpstr>איזון מקורב</vt:lpstr>
      <vt:lpstr>עץ AVL</vt:lpstr>
      <vt:lpstr>מצגת של PowerPoint‏</vt:lpstr>
      <vt:lpstr>חסם על הגובה של עץ AVL</vt:lpstr>
      <vt:lpstr>מצגת של PowerPoint‏</vt:lpstr>
      <vt:lpstr>מצגת של PowerPoint‏</vt:lpstr>
      <vt:lpstr>מצגת של PowerPoint‏</vt:lpstr>
      <vt:lpstr>  גלגולים (רוטציות)</vt:lpstr>
      <vt:lpstr> גלגולים (רוטציות)</vt:lpstr>
      <vt:lpstr>מצגת של PowerPoint‏</vt:lpstr>
      <vt:lpstr>מצגת של PowerPoint‏</vt:lpstr>
      <vt:lpstr>הוספת ערך חדש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מחיקת ערך מעץ AVL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הרחבת עץ AVL</vt:lpstr>
      <vt:lpstr>תרגיל</vt:lpstr>
      <vt:lpstr>תרגיל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מצגת של PowerPoint‏</vt:lpstr>
      <vt:lpstr>פתרון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296</cp:revision>
  <dcterms:created xsi:type="dcterms:W3CDTF">2006-08-16T00:00:00Z</dcterms:created>
  <dcterms:modified xsi:type="dcterms:W3CDTF">2017-06-08T06:03:43Z</dcterms:modified>
</cp:coreProperties>
</file>