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8" r:id="rId13"/>
    <p:sldId id="279" r:id="rId14"/>
    <p:sldId id="273" r:id="rId15"/>
    <p:sldId id="272" r:id="rId16"/>
    <p:sldId id="274" r:id="rId17"/>
    <p:sldId id="275" r:id="rId18"/>
    <p:sldId id="276" r:id="rId19"/>
    <p:sldId id="277" r:id="rId20"/>
    <p:sldId id="260" r:id="rId21"/>
    <p:sldId id="261" r:id="rId22"/>
    <p:sldId id="262" r:id="rId23"/>
    <p:sldId id="263" r:id="rId24"/>
    <p:sldId id="264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8" d="100"/>
          <a:sy n="88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י"ז/תמוז/תשע"ז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נוסחאות נסיגה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0" y="533400"/>
            <a:ext cx="685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</a:t>
            </a:r>
            <a:endParaRPr lang="he-IL" sz="3600" dirty="0"/>
          </a:p>
        </p:txBody>
      </p:sp>
      <p:cxnSp>
        <p:nvCxnSpPr>
          <p:cNvPr id="5" name="מחבר חץ ישר 4"/>
          <p:cNvCxnSpPr>
            <a:cxnSpLocks/>
          </p:cNvCxnSpPr>
          <p:nvPr/>
        </p:nvCxnSpPr>
        <p:spPr>
          <a:xfrm>
            <a:off x="4038600" y="1143000"/>
            <a:ext cx="838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1466165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n/2</a:t>
            </a:r>
            <a:endParaRPr lang="he-IL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1300" y="1466164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n/2</a:t>
            </a:r>
            <a:endParaRPr lang="he-IL" sz="3600" dirty="0"/>
          </a:p>
        </p:txBody>
      </p:sp>
      <p:cxnSp>
        <p:nvCxnSpPr>
          <p:cNvPr id="16" name="מחבר חץ ישר 15"/>
          <p:cNvCxnSpPr>
            <a:cxnSpLocks/>
          </p:cNvCxnSpPr>
          <p:nvPr/>
        </p:nvCxnSpPr>
        <p:spPr>
          <a:xfrm flipH="1">
            <a:off x="3200400" y="1138668"/>
            <a:ext cx="838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>
            <a:cxnSpLocks/>
          </p:cNvCxnSpPr>
          <p:nvPr/>
        </p:nvCxnSpPr>
        <p:spPr>
          <a:xfrm>
            <a:off x="5105400" y="2061676"/>
            <a:ext cx="609600" cy="52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>
            <a:cxnSpLocks/>
          </p:cNvCxnSpPr>
          <p:nvPr/>
        </p:nvCxnSpPr>
        <p:spPr>
          <a:xfrm flipH="1">
            <a:off x="4505528" y="2061676"/>
            <a:ext cx="609600" cy="52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cxnSpLocks/>
          </p:cNvCxnSpPr>
          <p:nvPr/>
        </p:nvCxnSpPr>
        <p:spPr>
          <a:xfrm>
            <a:off x="3172028" y="2061676"/>
            <a:ext cx="609600" cy="52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>
            <a:cxnSpLocks/>
          </p:cNvCxnSpPr>
          <p:nvPr/>
        </p:nvCxnSpPr>
        <p:spPr>
          <a:xfrm flipH="1">
            <a:off x="2572156" y="2061676"/>
            <a:ext cx="609600" cy="52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4532" y="2435661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n/4</a:t>
            </a:r>
            <a:endParaRPr lang="he-IL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4148038" y="2435660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n/4</a:t>
            </a:r>
            <a:endParaRPr lang="he-IL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3331723" y="2432946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n/4</a:t>
            </a:r>
            <a:endParaRPr lang="he-IL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2118603" y="2439991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n/4</a:t>
            </a:r>
            <a:endParaRPr lang="he-IL" sz="3600" dirty="0"/>
          </a:p>
        </p:txBody>
      </p:sp>
      <p:cxnSp>
        <p:nvCxnSpPr>
          <p:cNvPr id="27" name="מחבר חץ ישר 26"/>
          <p:cNvCxnSpPr>
            <a:cxnSpLocks/>
          </p:cNvCxnSpPr>
          <p:nvPr/>
        </p:nvCxnSpPr>
        <p:spPr>
          <a:xfrm>
            <a:off x="5802553" y="2971800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>
            <a:cxnSpLocks/>
          </p:cNvCxnSpPr>
          <p:nvPr/>
        </p:nvCxnSpPr>
        <p:spPr>
          <a:xfrm flipH="1">
            <a:off x="5427633" y="2970679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/>
          <p:cNvCxnSpPr>
            <a:cxnSpLocks/>
          </p:cNvCxnSpPr>
          <p:nvPr/>
        </p:nvCxnSpPr>
        <p:spPr>
          <a:xfrm>
            <a:off x="2415096" y="2981585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cxnSpLocks/>
          </p:cNvCxnSpPr>
          <p:nvPr/>
        </p:nvCxnSpPr>
        <p:spPr>
          <a:xfrm flipH="1">
            <a:off x="2040176" y="2980464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/>
          <p:cNvCxnSpPr>
            <a:cxnSpLocks/>
          </p:cNvCxnSpPr>
          <p:nvPr/>
        </p:nvCxnSpPr>
        <p:spPr>
          <a:xfrm>
            <a:off x="3547562" y="2972496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/>
          <p:cNvCxnSpPr>
            <a:cxnSpLocks/>
          </p:cNvCxnSpPr>
          <p:nvPr/>
        </p:nvCxnSpPr>
        <p:spPr>
          <a:xfrm flipH="1">
            <a:off x="3172642" y="2971375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/>
          <p:cNvCxnSpPr>
            <a:cxnSpLocks/>
          </p:cNvCxnSpPr>
          <p:nvPr/>
        </p:nvCxnSpPr>
        <p:spPr>
          <a:xfrm>
            <a:off x="4498236" y="2971800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>
            <a:cxnSpLocks/>
          </p:cNvCxnSpPr>
          <p:nvPr/>
        </p:nvCxnSpPr>
        <p:spPr>
          <a:xfrm flipH="1">
            <a:off x="4123316" y="2970679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09156" y="3761429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092339" y="3766984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513847" y="3772539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53293" y="3789623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483519" y="3786909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887399" y="3766984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378622" y="3761429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657550" y="3747784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44" name="טרפז 43"/>
          <p:cNvSpPr/>
          <p:nvPr/>
        </p:nvSpPr>
        <p:spPr>
          <a:xfrm>
            <a:off x="1447800" y="4419600"/>
            <a:ext cx="5299555" cy="914400"/>
          </a:xfrm>
          <a:prstGeom prst="trapezoid">
            <a:avLst>
              <a:gd name="adj" fmla="val 40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/>
              <a:t>. . . </a:t>
            </a:r>
            <a:endParaRPr lang="he-IL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6629400" y="152400"/>
            <a:ext cx="236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מה גובה העץ?</a:t>
            </a:r>
          </a:p>
        </p:txBody>
      </p:sp>
      <p:cxnSp>
        <p:nvCxnSpPr>
          <p:cNvPr id="47" name="מחבר חץ ישר 46"/>
          <p:cNvCxnSpPr/>
          <p:nvPr/>
        </p:nvCxnSpPr>
        <p:spPr>
          <a:xfrm flipV="1">
            <a:off x="7086600" y="685800"/>
            <a:ext cx="0" cy="207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48"/>
          <p:cNvCxnSpPr/>
          <p:nvPr/>
        </p:nvCxnSpPr>
        <p:spPr>
          <a:xfrm>
            <a:off x="7086600" y="3124200"/>
            <a:ext cx="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47355" y="2693596"/>
            <a:ext cx="8726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log 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1397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3" grpId="0"/>
      <p:bldP spid="24" grpId="0"/>
      <p:bldP spid="25" grpId="0"/>
      <p:bldP spid="26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0" y="533400"/>
            <a:ext cx="685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</a:t>
            </a:r>
            <a:endParaRPr lang="he-IL" sz="3600" dirty="0"/>
          </a:p>
        </p:txBody>
      </p:sp>
      <p:cxnSp>
        <p:nvCxnSpPr>
          <p:cNvPr id="5" name="מחבר חץ ישר 4"/>
          <p:cNvCxnSpPr>
            <a:cxnSpLocks/>
          </p:cNvCxnSpPr>
          <p:nvPr/>
        </p:nvCxnSpPr>
        <p:spPr>
          <a:xfrm>
            <a:off x="4038600" y="1143000"/>
            <a:ext cx="838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1466165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n/2</a:t>
            </a:r>
            <a:endParaRPr lang="he-IL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1300" y="1466164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n/2</a:t>
            </a:r>
            <a:endParaRPr lang="he-IL" sz="3600" dirty="0"/>
          </a:p>
        </p:txBody>
      </p:sp>
      <p:cxnSp>
        <p:nvCxnSpPr>
          <p:cNvPr id="16" name="מחבר חץ ישר 15"/>
          <p:cNvCxnSpPr>
            <a:cxnSpLocks/>
          </p:cNvCxnSpPr>
          <p:nvPr/>
        </p:nvCxnSpPr>
        <p:spPr>
          <a:xfrm flipH="1">
            <a:off x="3200400" y="1138668"/>
            <a:ext cx="838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>
            <a:cxnSpLocks/>
          </p:cNvCxnSpPr>
          <p:nvPr/>
        </p:nvCxnSpPr>
        <p:spPr>
          <a:xfrm>
            <a:off x="5105400" y="2061676"/>
            <a:ext cx="609600" cy="52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>
            <a:cxnSpLocks/>
          </p:cNvCxnSpPr>
          <p:nvPr/>
        </p:nvCxnSpPr>
        <p:spPr>
          <a:xfrm flipH="1">
            <a:off x="4505528" y="2061676"/>
            <a:ext cx="609600" cy="52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cxnSpLocks/>
          </p:cNvCxnSpPr>
          <p:nvPr/>
        </p:nvCxnSpPr>
        <p:spPr>
          <a:xfrm>
            <a:off x="3172028" y="2061676"/>
            <a:ext cx="609600" cy="52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>
            <a:cxnSpLocks/>
          </p:cNvCxnSpPr>
          <p:nvPr/>
        </p:nvCxnSpPr>
        <p:spPr>
          <a:xfrm flipH="1">
            <a:off x="2572156" y="2061676"/>
            <a:ext cx="609600" cy="52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4532" y="2435661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n/4</a:t>
            </a:r>
            <a:endParaRPr lang="he-IL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4148038" y="2435660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n/4</a:t>
            </a:r>
            <a:endParaRPr lang="he-IL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3331723" y="2432946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n/4</a:t>
            </a:r>
            <a:endParaRPr lang="he-IL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2118603" y="2439991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n/4</a:t>
            </a:r>
            <a:endParaRPr lang="he-IL" sz="3600" dirty="0"/>
          </a:p>
        </p:txBody>
      </p:sp>
      <p:cxnSp>
        <p:nvCxnSpPr>
          <p:cNvPr id="27" name="מחבר חץ ישר 26"/>
          <p:cNvCxnSpPr>
            <a:cxnSpLocks/>
          </p:cNvCxnSpPr>
          <p:nvPr/>
        </p:nvCxnSpPr>
        <p:spPr>
          <a:xfrm>
            <a:off x="5802553" y="2971800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>
            <a:cxnSpLocks/>
          </p:cNvCxnSpPr>
          <p:nvPr/>
        </p:nvCxnSpPr>
        <p:spPr>
          <a:xfrm flipH="1">
            <a:off x="5427633" y="2970679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/>
          <p:cNvCxnSpPr>
            <a:cxnSpLocks/>
          </p:cNvCxnSpPr>
          <p:nvPr/>
        </p:nvCxnSpPr>
        <p:spPr>
          <a:xfrm>
            <a:off x="2415096" y="2981585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cxnSpLocks/>
          </p:cNvCxnSpPr>
          <p:nvPr/>
        </p:nvCxnSpPr>
        <p:spPr>
          <a:xfrm flipH="1">
            <a:off x="2040176" y="2980464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/>
          <p:cNvCxnSpPr>
            <a:cxnSpLocks/>
          </p:cNvCxnSpPr>
          <p:nvPr/>
        </p:nvCxnSpPr>
        <p:spPr>
          <a:xfrm>
            <a:off x="3547562" y="2972496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/>
          <p:cNvCxnSpPr>
            <a:cxnSpLocks/>
          </p:cNvCxnSpPr>
          <p:nvPr/>
        </p:nvCxnSpPr>
        <p:spPr>
          <a:xfrm flipH="1">
            <a:off x="3172642" y="2971375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/>
          <p:cNvCxnSpPr>
            <a:cxnSpLocks/>
          </p:cNvCxnSpPr>
          <p:nvPr/>
        </p:nvCxnSpPr>
        <p:spPr>
          <a:xfrm>
            <a:off x="4498236" y="2971800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>
            <a:cxnSpLocks/>
          </p:cNvCxnSpPr>
          <p:nvPr/>
        </p:nvCxnSpPr>
        <p:spPr>
          <a:xfrm flipH="1">
            <a:off x="4123316" y="2970679"/>
            <a:ext cx="3749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09156" y="3761429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092339" y="3766984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513847" y="3772539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53293" y="3789623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483519" y="3786909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887399" y="3766984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378622" y="3761429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657550" y="3747784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n/8</a:t>
            </a:r>
            <a:endParaRPr lang="he-IL" sz="2400" dirty="0"/>
          </a:p>
        </p:txBody>
      </p:sp>
      <p:sp>
        <p:nvSpPr>
          <p:cNvPr id="44" name="טרפז 43"/>
          <p:cNvSpPr/>
          <p:nvPr/>
        </p:nvSpPr>
        <p:spPr>
          <a:xfrm>
            <a:off x="1447800" y="4419600"/>
            <a:ext cx="5299555" cy="914400"/>
          </a:xfrm>
          <a:prstGeom prst="trapezoid">
            <a:avLst>
              <a:gd name="adj" fmla="val 40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/>
              <a:t>. . . </a:t>
            </a:r>
            <a:endParaRPr lang="he-IL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4724400" y="152400"/>
            <a:ext cx="426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כמה עבודה נעשית בכל רמה?</a:t>
            </a:r>
          </a:p>
        </p:txBody>
      </p:sp>
      <p:cxnSp>
        <p:nvCxnSpPr>
          <p:cNvPr id="47" name="מחבר חץ ישר 46"/>
          <p:cNvCxnSpPr/>
          <p:nvPr/>
        </p:nvCxnSpPr>
        <p:spPr>
          <a:xfrm flipV="1">
            <a:off x="7086600" y="685800"/>
            <a:ext cx="0" cy="207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48"/>
          <p:cNvCxnSpPr/>
          <p:nvPr/>
        </p:nvCxnSpPr>
        <p:spPr>
          <a:xfrm>
            <a:off x="7086600" y="3124200"/>
            <a:ext cx="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47355" y="2693596"/>
            <a:ext cx="8726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log n</a:t>
            </a:r>
            <a:endParaRPr lang="he-IL" sz="2400" dirty="0"/>
          </a:p>
        </p:txBody>
      </p:sp>
      <p:cxnSp>
        <p:nvCxnSpPr>
          <p:cNvPr id="7" name="מחבר חץ ישר 6"/>
          <p:cNvCxnSpPr>
            <a:cxnSpLocks/>
          </p:cNvCxnSpPr>
          <p:nvPr/>
        </p:nvCxnSpPr>
        <p:spPr>
          <a:xfrm flipH="1">
            <a:off x="1143000" y="914400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" y="677003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cxnSp>
        <p:nvCxnSpPr>
          <p:cNvPr id="46" name="מחבר חץ ישר 45"/>
          <p:cNvCxnSpPr>
            <a:cxnSpLocks/>
          </p:cNvCxnSpPr>
          <p:nvPr/>
        </p:nvCxnSpPr>
        <p:spPr>
          <a:xfrm flipH="1" flipV="1">
            <a:off x="1143000" y="1842192"/>
            <a:ext cx="1686128" cy="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5414" y="1611359"/>
            <a:ext cx="4855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cxnSp>
        <p:nvCxnSpPr>
          <p:cNvPr id="51" name="מחבר חץ ישר 50"/>
          <p:cNvCxnSpPr>
            <a:cxnSpLocks/>
          </p:cNvCxnSpPr>
          <p:nvPr/>
        </p:nvCxnSpPr>
        <p:spPr>
          <a:xfrm flipH="1" flipV="1">
            <a:off x="1163673" y="2791704"/>
            <a:ext cx="981679" cy="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2775" y="2551725"/>
            <a:ext cx="4855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4</a:t>
            </a:r>
            <a:endParaRPr lang="he-IL" sz="2400" dirty="0"/>
          </a:p>
        </p:txBody>
      </p:sp>
      <p:cxnSp>
        <p:nvCxnSpPr>
          <p:cNvPr id="53" name="מחבר חץ ישר 52"/>
          <p:cNvCxnSpPr>
            <a:cxnSpLocks/>
          </p:cNvCxnSpPr>
          <p:nvPr/>
        </p:nvCxnSpPr>
        <p:spPr>
          <a:xfrm flipH="1" flipV="1">
            <a:off x="1199244" y="3985439"/>
            <a:ext cx="482874" cy="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8358" y="3747783"/>
            <a:ext cx="4855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8</a:t>
            </a:r>
            <a:endParaRPr lang="he-IL" sz="2400" dirty="0"/>
          </a:p>
        </p:txBody>
      </p:sp>
      <p:graphicFrame>
        <p:nvGraphicFramePr>
          <p:cNvPr id="55" name="אובייקט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230417"/>
              </p:ext>
            </p:extLst>
          </p:nvPr>
        </p:nvGraphicFramePr>
        <p:xfrm>
          <a:off x="480214" y="5334000"/>
          <a:ext cx="2938102" cy="842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משוואה" r:id="rId3" imgW="1549080" imgH="444240" progId="Equation.3">
                  <p:embed/>
                </p:oleObj>
              </mc:Choice>
              <mc:Fallback>
                <p:oleObj name="משוואה" r:id="rId3" imgW="1549080" imgH="444240" progId="Equation.3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214" y="5334000"/>
                        <a:ext cx="2938102" cy="842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791493" y="5498676"/>
            <a:ext cx="426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סך כל העבודה (זמן הריצה):</a:t>
            </a:r>
          </a:p>
        </p:txBody>
      </p:sp>
    </p:spTree>
    <p:extLst>
      <p:ext uri="{BB962C8B-B14F-4D97-AF65-F5344CB8AC3E}">
        <p14:creationId xmlns:p14="http://schemas.microsoft.com/office/powerpoint/2010/main" val="15819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8" grpId="0"/>
      <p:bldP spid="52" grpId="0"/>
      <p:bldP spid="54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כתבו אלגוריתם רקורסיבי שמקבל מערך של מספרים ומחזיר את סכום המספרים החיוביים במערך.</a:t>
            </a:r>
          </a:p>
          <a:p>
            <a:pPr algn="r" rtl="1"/>
            <a:r>
              <a:rPr lang="he-IL" dirty="0"/>
              <a:t>כתבו את נוסחת הנסיגה עבור זמן ריצת האלגוריתם.</a:t>
            </a:r>
          </a:p>
          <a:p>
            <a:pPr algn="r" rtl="1"/>
            <a:r>
              <a:rPr lang="he-IL" dirty="0"/>
              <a:t>פתרו את נוסחת הנסיגה באמצעות עץ רקורסיה.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3058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sumPositive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start, </a:t>
            </a:r>
            <a:r>
              <a:rPr lang="en-US" sz="2400" dirty="0" err="1"/>
              <a:t>int</a:t>
            </a:r>
            <a:r>
              <a:rPr lang="en-US" sz="2400" dirty="0"/>
              <a:t> end) {</a:t>
            </a:r>
          </a:p>
          <a:p>
            <a:r>
              <a:rPr lang="en-US" sz="2400" dirty="0"/>
              <a:t>   if(start == end)</a:t>
            </a:r>
          </a:p>
          <a:p>
            <a:r>
              <a:rPr lang="en-US" sz="2400" dirty="0"/>
              <a:t>	if(a[start] &gt; 0)</a:t>
            </a:r>
          </a:p>
          <a:p>
            <a:r>
              <a:rPr lang="en-US" sz="2400" dirty="0"/>
              <a:t>		return a[start];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	return 0;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s1 = </a:t>
            </a:r>
            <a:r>
              <a:rPr lang="en-US" sz="2400" dirty="0" err="1"/>
              <a:t>sumPositive</a:t>
            </a:r>
            <a:r>
              <a:rPr lang="en-US" sz="2400" dirty="0"/>
              <a:t>(a, start, (start + end) / 2);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s2 = </a:t>
            </a:r>
            <a:r>
              <a:rPr lang="en-US" sz="2400" dirty="0" err="1"/>
              <a:t>sumPositive</a:t>
            </a:r>
            <a:r>
              <a:rPr lang="en-US" sz="2400" dirty="0"/>
              <a:t>(a, 1 + (start + end) / 2, end);</a:t>
            </a:r>
          </a:p>
          <a:p>
            <a:r>
              <a:rPr lang="en-US" sz="2400" dirty="0"/>
              <a:t>   return s1 + s2;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343400"/>
            <a:ext cx="7391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T(n) = 2T(n/2) + 1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כתבו אלגוריתם רקורסיבי לחיפוש בינארי של מספר במערך </a:t>
            </a:r>
            <a:r>
              <a:rPr lang="he-IL" dirty="0" err="1"/>
              <a:t>ממויין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כתבו את נוסחת הנסיגה עבור זמן ריצת האלגוריתם.</a:t>
            </a:r>
          </a:p>
          <a:p>
            <a:pPr algn="r" rtl="1"/>
            <a:r>
              <a:rPr lang="he-IL" dirty="0"/>
              <a:t>פתרו את נוסחת הנסיגה באמצעות עץ רקורסיה והראו שיעילות זמן הריצה היא </a:t>
            </a:r>
            <a:r>
              <a:rPr lang="en-US" dirty="0"/>
              <a:t>O(log n)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534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חיפוש בינארי – האלגוריתם מקבל מערך </a:t>
            </a:r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he-IL" sz="2400" dirty="0">
                <a:solidFill>
                  <a:schemeClr val="tx2"/>
                </a:solidFill>
              </a:rPr>
              <a:t> </a:t>
            </a:r>
            <a:r>
              <a:rPr lang="he-IL" sz="2400" dirty="0" err="1">
                <a:solidFill>
                  <a:schemeClr val="tx2"/>
                </a:solidFill>
              </a:rPr>
              <a:t>ממויין</a:t>
            </a:r>
            <a:r>
              <a:rPr lang="he-IL" sz="2400" dirty="0">
                <a:solidFill>
                  <a:schemeClr val="tx2"/>
                </a:solidFill>
              </a:rPr>
              <a:t> בסדר עולה, ומספר 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. האלגוריתם צריך להחזיר את מיקומו של 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במערך, או 1- אם לא קיים.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73152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binary(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bottom, </a:t>
            </a:r>
            <a:r>
              <a:rPr lang="en-US" sz="2400" dirty="0" err="1"/>
              <a:t>int</a:t>
            </a:r>
            <a:r>
              <a:rPr lang="en-US" sz="2400" dirty="0"/>
              <a:t> top) {</a:t>
            </a:r>
          </a:p>
          <a:p>
            <a:r>
              <a:rPr lang="en-US" sz="2400" dirty="0"/>
              <a:t>    if(top &lt; bottom)</a:t>
            </a:r>
          </a:p>
          <a:p>
            <a:r>
              <a:rPr lang="en-US" sz="2400" dirty="0"/>
              <a:t>	return -1;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int</a:t>
            </a:r>
            <a:r>
              <a:rPr lang="en-US" sz="2400" dirty="0"/>
              <a:t> mid = (top + bottom) / 2;</a:t>
            </a:r>
          </a:p>
          <a:p>
            <a:r>
              <a:rPr lang="en-US" sz="2400" dirty="0"/>
              <a:t>     if(a[mid] == x)</a:t>
            </a:r>
          </a:p>
          <a:p>
            <a:r>
              <a:rPr lang="en-US" sz="2400" dirty="0"/>
              <a:t>	return mid;</a:t>
            </a:r>
          </a:p>
          <a:p>
            <a:r>
              <a:rPr lang="en-US" sz="2400" dirty="0"/>
              <a:t>     if(x &gt; a[mid])</a:t>
            </a:r>
          </a:p>
          <a:p>
            <a:r>
              <a:rPr lang="en-US" sz="2400" dirty="0"/>
              <a:t>	bottom = mid + 1;</a:t>
            </a:r>
          </a:p>
          <a:p>
            <a:r>
              <a:rPr lang="en-US" sz="2400" dirty="0"/>
              <a:t>     else</a:t>
            </a:r>
          </a:p>
          <a:p>
            <a:r>
              <a:rPr lang="en-US" sz="2400" dirty="0"/>
              <a:t>	top = mid – 1;</a:t>
            </a:r>
          </a:p>
          <a:p>
            <a:r>
              <a:rPr lang="en-US" sz="2400" dirty="0"/>
              <a:t>     return binary(a, x, bottom, top);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0781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73152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binary(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bottom, </a:t>
            </a:r>
            <a:r>
              <a:rPr lang="en-US" sz="2400" dirty="0" err="1"/>
              <a:t>int</a:t>
            </a:r>
            <a:r>
              <a:rPr lang="en-US" sz="2400" dirty="0"/>
              <a:t> top) {</a:t>
            </a:r>
          </a:p>
          <a:p>
            <a:r>
              <a:rPr lang="en-US" sz="2400" dirty="0"/>
              <a:t>    if(top &lt; bottom)</a:t>
            </a:r>
          </a:p>
          <a:p>
            <a:r>
              <a:rPr lang="en-US" sz="2400" dirty="0"/>
              <a:t>	return -1;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int</a:t>
            </a:r>
            <a:r>
              <a:rPr lang="en-US" sz="2400" dirty="0"/>
              <a:t> mid = (top + bottom) / 2;</a:t>
            </a:r>
          </a:p>
          <a:p>
            <a:r>
              <a:rPr lang="en-US" sz="2400" dirty="0"/>
              <a:t>     if(a[mid] == x)</a:t>
            </a:r>
          </a:p>
          <a:p>
            <a:r>
              <a:rPr lang="en-US" sz="2400" dirty="0"/>
              <a:t>	return mid;</a:t>
            </a:r>
          </a:p>
          <a:p>
            <a:r>
              <a:rPr lang="en-US" sz="2400" dirty="0"/>
              <a:t>     if(x &gt; a[mid])</a:t>
            </a:r>
          </a:p>
          <a:p>
            <a:r>
              <a:rPr lang="en-US" sz="2400" dirty="0"/>
              <a:t>	bottom = mid + 1;</a:t>
            </a:r>
          </a:p>
          <a:p>
            <a:r>
              <a:rPr lang="en-US" sz="2400" dirty="0"/>
              <a:t>     else</a:t>
            </a:r>
          </a:p>
          <a:p>
            <a:r>
              <a:rPr lang="en-US" sz="2400" dirty="0"/>
              <a:t>	top = mid – 1;</a:t>
            </a:r>
          </a:p>
          <a:p>
            <a:r>
              <a:rPr lang="en-US" sz="2400" dirty="0"/>
              <a:t>     return binary(a, x, bottom, top);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סוגר מסולסל ימני 4"/>
          <p:cNvSpPr/>
          <p:nvPr/>
        </p:nvSpPr>
        <p:spPr>
          <a:xfrm>
            <a:off x="4343400" y="685800"/>
            <a:ext cx="533400" cy="312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029200" y="1981200"/>
            <a:ext cx="76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O(1)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8" name="חץ: ימינה 7"/>
          <p:cNvSpPr/>
          <p:nvPr/>
        </p:nvSpPr>
        <p:spPr>
          <a:xfrm>
            <a:off x="4876800" y="3962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524500" y="3807767"/>
            <a:ext cx="10287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T(n/2)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4876800"/>
            <a:ext cx="236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T(n) = T(n/2) + 1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4876800"/>
            <a:ext cx="1981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נוסחת הנסיגה:</a:t>
            </a:r>
          </a:p>
        </p:txBody>
      </p:sp>
    </p:spTree>
    <p:extLst>
      <p:ext uri="{BB962C8B-B14F-4D97-AF65-F5344CB8AC3E}">
        <p14:creationId xmlns:p14="http://schemas.microsoft.com/office/powerpoint/2010/main" val="330655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236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T(n) = T(n/2) + 1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495100"/>
            <a:ext cx="457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</a:t>
            </a:r>
            <a:endParaRPr lang="he-IL" sz="3600" dirty="0"/>
          </a:p>
        </p:txBody>
      </p:sp>
      <p:cxnSp>
        <p:nvCxnSpPr>
          <p:cNvPr id="7" name="מחבר חץ ישר 6"/>
          <p:cNvCxnSpPr/>
          <p:nvPr/>
        </p:nvCxnSpPr>
        <p:spPr>
          <a:xfrm>
            <a:off x="4572000" y="990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1371600"/>
            <a:ext cx="914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n/2</a:t>
            </a:r>
            <a:endParaRPr lang="he-IL" sz="3600" dirty="0"/>
          </a:p>
        </p:txBody>
      </p:sp>
      <p:cxnSp>
        <p:nvCxnSpPr>
          <p:cNvPr id="9" name="מחבר חץ ישר 8"/>
          <p:cNvCxnSpPr/>
          <p:nvPr/>
        </p:nvCxnSpPr>
        <p:spPr>
          <a:xfrm>
            <a:off x="4572000" y="2057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2438400"/>
            <a:ext cx="914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n/4</a:t>
            </a:r>
            <a:endParaRPr lang="he-IL" sz="3600" dirty="0"/>
          </a:p>
        </p:txBody>
      </p:sp>
      <p:cxnSp>
        <p:nvCxnSpPr>
          <p:cNvPr id="11" name="מחבר חץ ישר 10"/>
          <p:cNvCxnSpPr/>
          <p:nvPr/>
        </p:nvCxnSpPr>
        <p:spPr>
          <a:xfrm>
            <a:off x="4572000" y="3048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14800" y="3429000"/>
            <a:ext cx="914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n/8</a:t>
            </a:r>
            <a:endParaRPr lang="he-IL" sz="3600" dirty="0"/>
          </a:p>
        </p:txBody>
      </p:sp>
      <p:cxnSp>
        <p:nvCxnSpPr>
          <p:cNvPr id="14" name="מחבר חץ ישר 13"/>
          <p:cNvCxnSpPr>
            <a:cxnSpLocks/>
            <a:stCxn id="12" idx="2"/>
          </p:cNvCxnSpPr>
          <p:nvPr/>
        </p:nvCxnSpPr>
        <p:spPr>
          <a:xfrm>
            <a:off x="4572000" y="4075331"/>
            <a:ext cx="0" cy="79375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V="1">
            <a:off x="5562600" y="690265"/>
            <a:ext cx="0" cy="197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>
            <a:off x="5562600" y="3084731"/>
            <a:ext cx="0" cy="178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81600" y="2614375"/>
            <a:ext cx="83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log n</a:t>
            </a:r>
            <a:endParaRPr lang="he-IL" sz="2400" dirty="0"/>
          </a:p>
        </p:txBody>
      </p:sp>
      <p:graphicFrame>
        <p:nvGraphicFramePr>
          <p:cNvPr id="22" name="אובייקט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615169"/>
              </p:ext>
            </p:extLst>
          </p:nvPr>
        </p:nvGraphicFramePr>
        <p:xfrm>
          <a:off x="260350" y="818265"/>
          <a:ext cx="2330450" cy="89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משוואה" r:id="rId3" imgW="1155600" imgH="444240" progId="Equation.3">
                  <p:embed/>
                </p:oleObj>
              </mc:Choice>
              <mc:Fallback>
                <p:oleObj name="משוואה" r:id="rId3" imgW="11556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" y="818265"/>
                        <a:ext cx="2330450" cy="896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9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2200" y="304800"/>
            <a:ext cx="6553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פתרו באמצעות עץ הרקורסיה את הנוסחה הבאה: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3505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T(n) = T(n/3) + T(2n/3) + n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1299865"/>
            <a:ext cx="685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</a:t>
            </a:r>
            <a:endParaRPr lang="he-IL" sz="3600" dirty="0"/>
          </a:p>
        </p:txBody>
      </p:sp>
      <p:cxnSp>
        <p:nvCxnSpPr>
          <p:cNvPr id="8" name="מחבר חץ ישר 7"/>
          <p:cNvCxnSpPr>
            <a:cxnSpLocks/>
          </p:cNvCxnSpPr>
          <p:nvPr/>
        </p:nvCxnSpPr>
        <p:spPr>
          <a:xfrm>
            <a:off x="4343400" y="1909465"/>
            <a:ext cx="838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86300" y="2230553"/>
            <a:ext cx="113813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2n/3</a:t>
            </a:r>
            <a:endParaRPr lang="he-IL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086100" y="2232629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n/3</a:t>
            </a:r>
            <a:endParaRPr lang="he-IL" sz="3600" dirty="0"/>
          </a:p>
        </p:txBody>
      </p:sp>
      <p:cxnSp>
        <p:nvCxnSpPr>
          <p:cNvPr id="11" name="מחבר חץ ישר 10"/>
          <p:cNvCxnSpPr>
            <a:cxnSpLocks/>
          </p:cNvCxnSpPr>
          <p:nvPr/>
        </p:nvCxnSpPr>
        <p:spPr>
          <a:xfrm flipH="1">
            <a:off x="3505200" y="1905133"/>
            <a:ext cx="838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>
            <a:cxnSpLocks/>
          </p:cNvCxnSpPr>
          <p:nvPr/>
        </p:nvCxnSpPr>
        <p:spPr>
          <a:xfrm>
            <a:off x="5410200" y="2828141"/>
            <a:ext cx="609600" cy="52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cxnSpLocks/>
          </p:cNvCxnSpPr>
          <p:nvPr/>
        </p:nvCxnSpPr>
        <p:spPr>
          <a:xfrm flipH="1">
            <a:off x="4810328" y="2828141"/>
            <a:ext cx="609600" cy="52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cxnSpLocks/>
          </p:cNvCxnSpPr>
          <p:nvPr/>
        </p:nvCxnSpPr>
        <p:spPr>
          <a:xfrm>
            <a:off x="3476828" y="2828141"/>
            <a:ext cx="609600" cy="52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cxnSpLocks/>
          </p:cNvCxnSpPr>
          <p:nvPr/>
        </p:nvCxnSpPr>
        <p:spPr>
          <a:xfrm flipH="1">
            <a:off x="2876956" y="2828141"/>
            <a:ext cx="609600" cy="52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9332" y="3202126"/>
            <a:ext cx="110246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4n/9</a:t>
            </a:r>
            <a:endParaRPr lang="he-IL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52838" y="3202125"/>
            <a:ext cx="110976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2n/9</a:t>
            </a:r>
            <a:endParaRPr lang="he-IL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3476828" y="3216914"/>
            <a:ext cx="11810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2n/9</a:t>
            </a:r>
            <a:endParaRPr lang="he-IL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55424" y="3234542"/>
            <a:ext cx="83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n/9</a:t>
            </a:r>
            <a:endParaRPr lang="he-IL" sz="3600" dirty="0"/>
          </a:p>
        </p:txBody>
      </p:sp>
      <p:cxnSp>
        <p:nvCxnSpPr>
          <p:cNvPr id="21" name="מחבר חץ ישר 20"/>
          <p:cNvCxnSpPr>
            <a:cxnSpLocks/>
          </p:cNvCxnSpPr>
          <p:nvPr/>
        </p:nvCxnSpPr>
        <p:spPr>
          <a:xfrm flipH="1">
            <a:off x="1447800" y="1752600"/>
            <a:ext cx="20574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66800" y="1490990"/>
            <a:ext cx="457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</a:t>
            </a:r>
            <a:endParaRPr lang="he-IL" sz="2800" dirty="0"/>
          </a:p>
        </p:txBody>
      </p:sp>
      <p:cxnSp>
        <p:nvCxnSpPr>
          <p:cNvPr id="25" name="מחבר חץ ישר 24"/>
          <p:cNvCxnSpPr>
            <a:stCxn id="16" idx="2"/>
          </p:cNvCxnSpPr>
          <p:nvPr/>
        </p:nvCxnSpPr>
        <p:spPr>
          <a:xfrm>
            <a:off x="6230566" y="3848457"/>
            <a:ext cx="322634" cy="4949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/>
          <p:cNvCxnSpPr>
            <a:cxnSpLocks/>
          </p:cNvCxnSpPr>
          <p:nvPr/>
        </p:nvCxnSpPr>
        <p:spPr>
          <a:xfrm flipH="1">
            <a:off x="5907932" y="3856554"/>
            <a:ext cx="322634" cy="4949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/>
          <p:nvPr/>
        </p:nvCxnSpPr>
        <p:spPr>
          <a:xfrm>
            <a:off x="4948946" y="3795236"/>
            <a:ext cx="322634" cy="4949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>
            <a:cxnSpLocks/>
          </p:cNvCxnSpPr>
          <p:nvPr/>
        </p:nvCxnSpPr>
        <p:spPr>
          <a:xfrm flipH="1">
            <a:off x="4626312" y="3803333"/>
            <a:ext cx="322634" cy="4949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>
            <a:off x="3969697" y="3787139"/>
            <a:ext cx="322634" cy="4949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/>
          <p:cNvCxnSpPr>
            <a:cxnSpLocks/>
          </p:cNvCxnSpPr>
          <p:nvPr/>
        </p:nvCxnSpPr>
        <p:spPr>
          <a:xfrm flipH="1">
            <a:off x="3647063" y="3795236"/>
            <a:ext cx="322634" cy="4949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/>
          <p:nvPr/>
        </p:nvCxnSpPr>
        <p:spPr>
          <a:xfrm>
            <a:off x="2894789" y="3825519"/>
            <a:ext cx="322634" cy="4949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/>
          <p:cNvCxnSpPr>
            <a:cxnSpLocks/>
          </p:cNvCxnSpPr>
          <p:nvPr/>
        </p:nvCxnSpPr>
        <p:spPr>
          <a:xfrm flipH="1">
            <a:off x="2572155" y="3833616"/>
            <a:ext cx="322634" cy="4949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/>
          <p:cNvCxnSpPr>
            <a:cxnSpLocks/>
          </p:cNvCxnSpPr>
          <p:nvPr/>
        </p:nvCxnSpPr>
        <p:spPr>
          <a:xfrm flipH="1" flipV="1">
            <a:off x="1466850" y="2607153"/>
            <a:ext cx="1457122" cy="4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85850" y="2345543"/>
            <a:ext cx="457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</a:t>
            </a:r>
            <a:endParaRPr lang="he-IL" sz="2800" dirty="0"/>
          </a:p>
        </p:txBody>
      </p:sp>
      <p:cxnSp>
        <p:nvCxnSpPr>
          <p:cNvPr id="35" name="מחבר חץ ישר 34"/>
          <p:cNvCxnSpPr>
            <a:cxnSpLocks/>
          </p:cNvCxnSpPr>
          <p:nvPr/>
        </p:nvCxnSpPr>
        <p:spPr>
          <a:xfrm flipH="1" flipV="1">
            <a:off x="1489245" y="3583595"/>
            <a:ext cx="969320" cy="12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08244" y="3321985"/>
            <a:ext cx="457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</a:t>
            </a:r>
            <a:endParaRPr lang="he-IL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4229100" y="4513511"/>
            <a:ext cx="4914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הנתיב הארוך ביותר מהשורש לעלה הוא: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438" y="4540561"/>
            <a:ext cx="434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 </a:t>
            </a:r>
            <a:r>
              <a:rPr lang="en-US" sz="2400" dirty="0">
                <a:sym typeface="Wingdings" panose="05000000000000000000" pitchFamily="2" charset="2"/>
              </a:rPr>
              <a:t> (2/3)n  (2/3)</a:t>
            </a:r>
            <a:r>
              <a:rPr lang="en-US" sz="2400" baseline="30000" dirty="0">
                <a:sym typeface="Wingdings" panose="05000000000000000000" pitchFamily="2" charset="2"/>
              </a:rPr>
              <a:t>2</a:t>
            </a:r>
            <a:r>
              <a:rPr lang="en-US" sz="2400" dirty="0">
                <a:sym typeface="Wingdings" panose="05000000000000000000" pitchFamily="2" charset="2"/>
              </a:rPr>
              <a:t>n  …  1</a:t>
            </a:r>
            <a:endParaRPr lang="he-IL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354678" y="5067155"/>
            <a:ext cx="7772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גובה העץ הוא </a:t>
            </a:r>
            <a:r>
              <a:rPr lang="en-US" sz="2400" dirty="0"/>
              <a:t>log</a:t>
            </a:r>
            <a:r>
              <a:rPr lang="en-US" sz="2400" baseline="-25000" dirty="0"/>
              <a:t>2/3</a:t>
            </a:r>
            <a:r>
              <a:rPr lang="en-US" sz="2400" dirty="0"/>
              <a:t>n</a:t>
            </a:r>
            <a:r>
              <a:rPr lang="he-IL" sz="2400" dirty="0"/>
              <a:t> ובכל רמה מבצעים </a:t>
            </a:r>
            <a:r>
              <a:rPr lang="en-US" sz="2400" dirty="0"/>
              <a:t>n</a:t>
            </a:r>
            <a:r>
              <a:rPr lang="he-IL" sz="2400" dirty="0"/>
              <a:t> פעולות, לכן סה"כ: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1038" y="5538692"/>
            <a:ext cx="434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T(n) = n log</a:t>
            </a:r>
            <a:r>
              <a:rPr lang="en-US" sz="2400" baseline="-25000" dirty="0">
                <a:solidFill>
                  <a:schemeClr val="tx2"/>
                </a:solidFill>
              </a:rPr>
              <a:t>2/3</a:t>
            </a:r>
            <a:r>
              <a:rPr lang="en-US" sz="2400" dirty="0">
                <a:solidFill>
                  <a:schemeClr val="tx2"/>
                </a:solidFill>
              </a:rPr>
              <a:t>n = O(</a:t>
            </a:r>
            <a:r>
              <a:rPr lang="en-US" sz="2400" dirty="0" err="1">
                <a:solidFill>
                  <a:schemeClr val="tx2"/>
                </a:solidFill>
              </a:rPr>
              <a:t>nlogn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2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6" grpId="0"/>
      <p:bldP spid="17" grpId="0"/>
      <p:bldP spid="18" grpId="0"/>
      <p:bldP spid="19" grpId="0"/>
      <p:bldP spid="22" grpId="0"/>
      <p:bldP spid="34" grpId="0"/>
      <p:bldP spid="36" grpId="0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משפט האב (</a:t>
            </a:r>
            <a:r>
              <a:rPr lang="en-US" dirty="0"/>
              <a:t>Master Theorem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חלק גדול מנוסחאות הנסיגה מתנהגות לפי תבנית קבועה, ולכן גם פתרונן נוטה להיות לפי תבנית </a:t>
            </a:r>
            <a:r>
              <a:rPr lang="he-IL" dirty="0" err="1"/>
              <a:t>מסויימת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שיטת האב נותנת מעין מתכון כללי לפתרון נוסחאות שנמצאות בתבנית </a:t>
            </a:r>
            <a:r>
              <a:rPr lang="he-IL" dirty="0" err="1"/>
              <a:t>מסויימת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67400" y="152400"/>
            <a:ext cx="289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נתונה השיטה הבאה: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5344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f(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from, </a:t>
            </a:r>
            <a:r>
              <a:rPr lang="en-US" sz="2400" dirty="0" err="1"/>
              <a:t>int</a:t>
            </a:r>
            <a:r>
              <a:rPr lang="en-US" sz="2400" dirty="0"/>
              <a:t> to)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if(from == to)</a:t>
            </a:r>
          </a:p>
          <a:p>
            <a:r>
              <a:rPr lang="en-US" sz="2400" dirty="0"/>
              <a:t>	return a[from];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left = f(a, from, (from + to) / 2);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right = f(a, 1 + (from + to) / 2, to);</a:t>
            </a:r>
          </a:p>
          <a:p>
            <a:r>
              <a:rPr lang="en-US" sz="2400" dirty="0"/>
              <a:t>    return left + right;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959595"/>
            <a:ext cx="8763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מה עושה השיטה כאשר מעבירים לה כפרמטרים מערך </a:t>
            </a:r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he-IL" sz="2400" dirty="0">
                <a:solidFill>
                  <a:schemeClr val="tx2"/>
                </a:solidFill>
              </a:rPr>
              <a:t>, 0 ו-</a:t>
            </a:r>
            <a:r>
              <a:rPr lang="en-US" sz="2400" dirty="0" err="1">
                <a:solidFill>
                  <a:schemeClr val="tx2"/>
                </a:solidFill>
              </a:rPr>
              <a:t>a.length</a:t>
            </a:r>
            <a:r>
              <a:rPr lang="he-IL" sz="24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4456656"/>
            <a:ext cx="3962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מה זמן הריצה של השיטה?</a:t>
            </a:r>
          </a:p>
        </p:txBody>
      </p:sp>
    </p:spTree>
    <p:extLst>
      <p:ext uri="{BB962C8B-B14F-4D97-AF65-F5344CB8AC3E}">
        <p14:creationId xmlns:p14="http://schemas.microsoft.com/office/powerpoint/2010/main" val="187434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tx2"/>
                </a:solidFill>
              </a:rPr>
              <a:t>משפט האב (</a:t>
            </a:r>
            <a:r>
              <a:rPr lang="en-US" dirty="0">
                <a:solidFill>
                  <a:schemeClr val="tx2"/>
                </a:solidFill>
              </a:rPr>
              <a:t>Master Theorem</a:t>
            </a:r>
            <a:r>
              <a:rPr lang="he-IL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algn="r" rtl="1"/>
            <a:r>
              <a:rPr lang="he-IL" dirty="0"/>
              <a:t>בהנתן נוסחת נסיגה מהצורה: </a:t>
            </a:r>
            <a:r>
              <a:rPr lang="en-US" dirty="0"/>
              <a:t>T(n) = </a:t>
            </a:r>
            <a:r>
              <a:rPr lang="en-US" dirty="0" err="1"/>
              <a:t>aT</a:t>
            </a:r>
            <a:r>
              <a:rPr lang="en-US" dirty="0"/>
              <a:t>(n/b) + f(n)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ו-            כלשהו:</a:t>
            </a:r>
          </a:p>
          <a:p>
            <a:pPr marL="0" indent="0" algn="r" rtl="1">
              <a:buNone/>
            </a:pPr>
            <a:r>
              <a:rPr lang="he-IL" dirty="0"/>
              <a:t>1. אם                            אזי:</a:t>
            </a:r>
          </a:p>
          <a:p>
            <a:pPr marL="0" indent="0" algn="r" rtl="1">
              <a:buNone/>
            </a:pPr>
            <a:r>
              <a:rPr lang="he-IL" dirty="0"/>
              <a:t>2. אם                            אזי:</a:t>
            </a:r>
          </a:p>
          <a:p>
            <a:pPr marL="0" indent="0" algn="r" rtl="1">
              <a:buNone/>
            </a:pPr>
            <a:r>
              <a:rPr lang="he-IL" dirty="0"/>
              <a:t>3. אם                            אזי: </a:t>
            </a:r>
            <a:endParaRPr lang="en-US" dirty="0"/>
          </a:p>
          <a:p>
            <a:pPr marL="0" indent="0" algn="l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724400" y="2797792"/>
          <a:ext cx="2825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6" name="Equation" r:id="rId3" imgW="1130040" imgH="228600" progId="Equation.3">
                  <p:embed/>
                </p:oleObj>
              </mc:Choice>
              <mc:Fallback>
                <p:oleObj name="Equation" r:id="rId3" imgW="113004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2797792"/>
                        <a:ext cx="28257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162800" y="2209800"/>
          <a:ext cx="1092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7" name="Equation" r:id="rId5" imgW="355320" imgH="177480" progId="Equation.3">
                  <p:embed/>
                </p:oleObj>
              </mc:Choice>
              <mc:Fallback>
                <p:oleObj name="Equation" r:id="rId5" imgW="355320" imgH="177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2800" y="2209800"/>
                        <a:ext cx="10922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85800" y="2667000"/>
          <a:ext cx="3124200" cy="68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8" name="Equation" r:id="rId7" imgW="1040948" imgH="228501" progId="Equation.3">
                  <p:embed/>
                </p:oleObj>
              </mc:Choice>
              <mc:Fallback>
                <p:oleObj name="Equation" r:id="rId7" imgW="1040948" imgH="228501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124200" cy="687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4749421" y="3352800"/>
          <a:ext cx="281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9" name="Equation" r:id="rId9" imgW="1054100" imgH="228600" progId="Equation.3">
                  <p:embed/>
                </p:oleObj>
              </mc:Choice>
              <mc:Fallback>
                <p:oleObj name="Equation" r:id="rId9" imgW="1054100" imgH="2286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421" y="3352800"/>
                        <a:ext cx="28194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524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04800" y="3276600"/>
          <a:ext cx="3632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0" name="Equation" r:id="rId11" imgW="1358900" imgH="228600" progId="Equation.3">
                  <p:embed/>
                </p:oleObj>
              </mc:Choice>
              <mc:Fallback>
                <p:oleObj name="Equation" r:id="rId11" imgW="1358900" imgH="2286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76600"/>
                        <a:ext cx="36322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04800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4572000" y="3962400"/>
          <a:ext cx="3016155" cy="58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1" name="Equation" r:id="rId13" imgW="1168400" imgH="228600" progId="Equation.3">
                  <p:embed/>
                </p:oleObj>
              </mc:Choice>
              <mc:Fallback>
                <p:oleObj name="Equation" r:id="rId13" imgW="1168400" imgH="22860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3016155" cy="588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572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017741"/>
              </p:ext>
            </p:extLst>
          </p:nvPr>
        </p:nvGraphicFramePr>
        <p:xfrm>
          <a:off x="609600" y="39624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2" name="Equation" r:id="rId15" imgW="1002865" imgH="203112" progId="Equation.3">
                  <p:embed/>
                </p:oleObj>
              </mc:Choice>
              <mc:Fallback>
                <p:oleObj name="Equation" r:id="rId15" imgW="1002865" imgH="203112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26670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52400" y="352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7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8763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פתרו באמצעות משפט האב את הנוסחה: </a:t>
            </a:r>
          </a:p>
          <a:p>
            <a:pPr algn="l"/>
            <a:r>
              <a:rPr lang="en-US" sz="2800" dirty="0"/>
              <a:t>T(n) = 8T(n/2) + n</a:t>
            </a:r>
            <a:r>
              <a:rPr lang="en-US" sz="2800" baseline="30000" dirty="0"/>
              <a:t>2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3505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T(n) = </a:t>
            </a:r>
            <a:r>
              <a:rPr lang="en-US" sz="2800" dirty="0" err="1"/>
              <a:t>aT</a:t>
            </a:r>
            <a:r>
              <a:rPr lang="en-US" sz="2800" dirty="0"/>
              <a:t>(n/b) + f(n)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818620"/>
            <a:ext cx="861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a = 8, b = 2, f(n) = n</a:t>
            </a:r>
            <a:r>
              <a:rPr lang="en-US" sz="2800" baseline="30000" dirty="0"/>
              <a:t>2</a:t>
            </a:r>
            <a:r>
              <a:rPr lang="en-US" sz="2800" dirty="0"/>
              <a:t> , </a:t>
            </a:r>
            <a:r>
              <a:rPr lang="en-US" sz="2800" dirty="0" err="1"/>
              <a:t>log</a:t>
            </a:r>
            <a:r>
              <a:rPr lang="en-US" sz="2800" baseline="-25000" dirty="0" err="1"/>
              <a:t>b</a:t>
            </a:r>
            <a:r>
              <a:rPr lang="en-US" sz="2800" dirty="0" err="1"/>
              <a:t>a</a:t>
            </a:r>
            <a:r>
              <a:rPr lang="en-US" sz="2800" dirty="0"/>
              <a:t> = log</a:t>
            </a:r>
            <a:r>
              <a:rPr lang="en-US" sz="2800" baseline="-25000" dirty="0"/>
              <a:t>2</a:t>
            </a:r>
            <a:r>
              <a:rPr lang="en-US" sz="2800" dirty="0"/>
              <a:t>8 = 3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20170" y="2590799"/>
            <a:ext cx="792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לפי המקרה הראשון במשפט האב, האם קיים</a:t>
            </a:r>
            <a:r>
              <a:rPr lang="en-US" sz="2800" dirty="0"/>
              <a:t>&gt;0 </a:t>
            </a:r>
            <a:r>
              <a:rPr lang="he-IL" sz="2800" dirty="0"/>
              <a:t> </a:t>
            </a:r>
            <a:r>
              <a:rPr lang="en-US" sz="2800" dirty="0"/>
              <a:t>e</a:t>
            </a:r>
            <a:r>
              <a:rPr lang="he-IL" sz="2800" dirty="0"/>
              <a:t> כך ש-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052464"/>
            <a:ext cx="856397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f(n) = O(</a:t>
            </a:r>
            <a:r>
              <a:rPr lang="en-US" sz="2800" dirty="0" err="1"/>
              <a:t>n</a:t>
            </a:r>
            <a:r>
              <a:rPr lang="en-US" sz="2800" baseline="30000" dirty="0" err="1"/>
              <a:t>log</a:t>
            </a:r>
            <a:r>
              <a:rPr lang="en-US" sz="2400" baseline="30000" dirty="0" err="1"/>
              <a:t>b</a:t>
            </a:r>
            <a:r>
              <a:rPr lang="en-US" sz="2800" baseline="30000" dirty="0" err="1"/>
              <a:t>a</a:t>
            </a:r>
            <a:r>
              <a:rPr lang="en-US" sz="2800" baseline="30000" dirty="0"/>
              <a:t>-e</a:t>
            </a:r>
            <a:r>
              <a:rPr lang="en-US" sz="2800" dirty="0"/>
              <a:t>) = O(n</a:t>
            </a:r>
            <a:r>
              <a:rPr lang="en-US" sz="2800" baseline="30000" dirty="0"/>
              <a:t>3-e</a:t>
            </a:r>
            <a:r>
              <a:rPr lang="en-US" sz="2800" dirty="0"/>
              <a:t>)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20170" y="3514129"/>
            <a:ext cx="792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נבחר </a:t>
            </a:r>
            <a:r>
              <a:rPr lang="el-GR" sz="2400" dirty="0"/>
              <a:t>ε</a:t>
            </a:r>
            <a:r>
              <a:rPr lang="en-US" sz="2400" dirty="0"/>
              <a:t> = 1</a:t>
            </a:r>
            <a:r>
              <a:rPr lang="he-IL" sz="2400" dirty="0"/>
              <a:t> ונקבל ש- </a:t>
            </a:r>
            <a:r>
              <a:rPr lang="en-US" sz="2400" dirty="0"/>
              <a:t>f(n) =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  <a:r>
              <a:rPr lang="he-IL" sz="2400" dirty="0"/>
              <a:t> ולכן, לפי משפט האב - 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22830" y="3942812"/>
          <a:ext cx="4572001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1523880" imgH="228600" progId="Equation.3">
                  <p:embed/>
                </p:oleObj>
              </mc:Choice>
              <mc:Fallback>
                <p:oleObj name="Equation" r:id="rId3" imgW="1523880" imgH="2286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30" y="3942812"/>
                        <a:ext cx="4572001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30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8763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פתרו באמצעות משפט האב את הנוסחה: </a:t>
            </a:r>
          </a:p>
          <a:p>
            <a:pPr algn="l"/>
            <a:r>
              <a:rPr lang="en-US" sz="2800" dirty="0"/>
              <a:t>T(n) = 2T(n/2) + n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3505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T(n) = </a:t>
            </a:r>
            <a:r>
              <a:rPr lang="en-US" sz="2800" dirty="0" err="1"/>
              <a:t>aT</a:t>
            </a:r>
            <a:r>
              <a:rPr lang="en-US" sz="2800" dirty="0"/>
              <a:t>(n/b) + f(n)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818620"/>
            <a:ext cx="861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a = 2, b = 2, f(n) = n , </a:t>
            </a:r>
            <a:r>
              <a:rPr lang="en-US" sz="2800" dirty="0" err="1"/>
              <a:t>log</a:t>
            </a:r>
            <a:r>
              <a:rPr lang="en-US" sz="2800" baseline="-25000" dirty="0" err="1"/>
              <a:t>b</a:t>
            </a:r>
            <a:r>
              <a:rPr lang="en-US" sz="2800" dirty="0" err="1"/>
              <a:t>a</a:t>
            </a:r>
            <a:r>
              <a:rPr lang="en-US" sz="2800" dirty="0"/>
              <a:t> = log</a:t>
            </a:r>
            <a:r>
              <a:rPr lang="en-US" sz="2800" baseline="-25000" dirty="0"/>
              <a:t>2</a:t>
            </a:r>
            <a:r>
              <a:rPr lang="en-US" sz="2800" dirty="0"/>
              <a:t>2 = 1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20170" y="2590799"/>
            <a:ext cx="792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לפי המקרה השני במשפט האב, האם: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052464"/>
            <a:ext cx="856397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f(n) = </a:t>
            </a:r>
            <a:r>
              <a:rPr lang="el-GR" sz="2800" dirty="0"/>
              <a:t>θ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log</a:t>
            </a:r>
            <a:r>
              <a:rPr lang="en-US" sz="2400" baseline="30000" dirty="0" err="1"/>
              <a:t>b</a:t>
            </a:r>
            <a:r>
              <a:rPr lang="en-US" sz="2800" baseline="30000" dirty="0" err="1"/>
              <a:t>a</a:t>
            </a:r>
            <a:r>
              <a:rPr lang="en-US" sz="2800" dirty="0"/>
              <a:t>) = </a:t>
            </a:r>
            <a:r>
              <a:rPr lang="el-GR" sz="2800" dirty="0"/>
              <a:t>θ</a:t>
            </a:r>
            <a:r>
              <a:rPr lang="en-US" sz="2800" dirty="0"/>
              <a:t>(n)</a:t>
            </a:r>
            <a:endParaRPr lang="he-IL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3575684"/>
            <a:ext cx="792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התשובה היא כן, ולכן: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18531" y="4343400"/>
          <a:ext cx="4989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3" imgW="1866600" imgH="228600" progId="Equation.3">
                  <p:embed/>
                </p:oleObj>
              </mc:Choice>
              <mc:Fallback>
                <p:oleObj name="Equation" r:id="rId3" imgW="186660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31" y="4343400"/>
                        <a:ext cx="49895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3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8763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פתרו באמצעות משפט האב את הנוסחה: </a:t>
            </a:r>
          </a:p>
          <a:p>
            <a:pPr algn="l"/>
            <a:r>
              <a:rPr lang="en-US" sz="2800" dirty="0"/>
              <a:t>T(n) = 2T(n/2) + n</a:t>
            </a:r>
            <a:r>
              <a:rPr lang="en-US" sz="2800" baseline="30000" dirty="0"/>
              <a:t>2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3505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T(n) = </a:t>
            </a:r>
            <a:r>
              <a:rPr lang="en-US" sz="2800" dirty="0" err="1"/>
              <a:t>aT</a:t>
            </a:r>
            <a:r>
              <a:rPr lang="en-US" sz="2800" dirty="0"/>
              <a:t>(n/b) + f(n)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818620"/>
            <a:ext cx="861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a = 2, b = 2, f(n) = n</a:t>
            </a:r>
            <a:r>
              <a:rPr lang="en-US" sz="2800" baseline="30000" dirty="0"/>
              <a:t>2</a:t>
            </a:r>
            <a:r>
              <a:rPr lang="en-US" sz="2800" dirty="0"/>
              <a:t> , </a:t>
            </a:r>
            <a:r>
              <a:rPr lang="en-US" sz="2800" dirty="0" err="1"/>
              <a:t>log</a:t>
            </a:r>
            <a:r>
              <a:rPr lang="en-US" sz="2800" baseline="-25000" dirty="0" err="1"/>
              <a:t>b</a:t>
            </a:r>
            <a:r>
              <a:rPr lang="en-US" sz="2800" dirty="0" err="1"/>
              <a:t>a</a:t>
            </a:r>
            <a:r>
              <a:rPr lang="en-US" sz="2800" dirty="0"/>
              <a:t> = log</a:t>
            </a:r>
            <a:r>
              <a:rPr lang="en-US" sz="2800" baseline="-25000" dirty="0"/>
              <a:t>2</a:t>
            </a:r>
            <a:r>
              <a:rPr lang="en-US" sz="2800" dirty="0"/>
              <a:t>2 = 1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20170" y="2590799"/>
            <a:ext cx="792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לפי המקרה השלישי במשפט האב, האם: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052464"/>
            <a:ext cx="856397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f(n) = </a:t>
            </a:r>
            <a:r>
              <a:rPr lang="el-GR" sz="2800" dirty="0"/>
              <a:t>Ω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log</a:t>
            </a:r>
            <a:r>
              <a:rPr lang="en-US" sz="2400" baseline="30000" dirty="0" err="1"/>
              <a:t>b</a:t>
            </a:r>
            <a:r>
              <a:rPr lang="en-US" sz="2800" baseline="30000" dirty="0" err="1"/>
              <a:t>a+e</a:t>
            </a:r>
            <a:r>
              <a:rPr lang="en-US" sz="2800" dirty="0"/>
              <a:t>) = </a:t>
            </a:r>
            <a:r>
              <a:rPr lang="el-GR" sz="2800" dirty="0"/>
              <a:t>Ω</a:t>
            </a:r>
            <a:r>
              <a:rPr lang="en-US" sz="2800" dirty="0"/>
              <a:t>(n</a:t>
            </a:r>
            <a:r>
              <a:rPr lang="en-US" sz="2800" baseline="30000" dirty="0"/>
              <a:t>1+e</a:t>
            </a:r>
            <a:r>
              <a:rPr lang="en-US" sz="2800" dirty="0"/>
              <a:t>) </a:t>
            </a:r>
            <a:endParaRPr lang="he-IL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575684"/>
            <a:ext cx="861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נבחר </a:t>
            </a:r>
            <a:r>
              <a:rPr lang="el-GR" sz="2800" dirty="0"/>
              <a:t>ε</a:t>
            </a:r>
            <a:r>
              <a:rPr lang="en-US" sz="2800" dirty="0"/>
              <a:t> = 1</a:t>
            </a:r>
            <a:r>
              <a:rPr lang="he-IL" sz="2800" dirty="0"/>
              <a:t>, ולכן: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32456"/>
              </p:ext>
            </p:extLst>
          </p:nvPr>
        </p:nvGraphicFramePr>
        <p:xfrm>
          <a:off x="324255" y="4098904"/>
          <a:ext cx="40179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" imgW="1511280" imgH="228600" progId="Equation.3">
                  <p:embed/>
                </p:oleObj>
              </mc:Choice>
              <mc:Fallback>
                <p:oleObj name="Equation" r:id="rId3" imgW="1511280" imgH="2286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55" y="4098904"/>
                        <a:ext cx="40179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"/>
            <a:ext cx="822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פתרו באמצעות משפט האב את הנוסחאות: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143000"/>
            <a:ext cx="480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T(n) = T(n/2) + 1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818620"/>
            <a:ext cx="480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T(n) = 4T(n/2) + n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531883"/>
            <a:ext cx="480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T(n) = 4T(n/2) + n</a:t>
            </a:r>
            <a:r>
              <a:rPr lang="en-US" sz="2800" baseline="30000" dirty="0"/>
              <a:t>3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908961"/>
            <a:ext cx="480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T(n) = 2T(n/2) + </a:t>
            </a:r>
            <a:r>
              <a:rPr lang="en-US" sz="2800" dirty="0" err="1"/>
              <a:t>nlogn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386578"/>
            <a:ext cx="8534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הראו שאי אפשר לפתור באמצעות משפט האב את הנוסחה:</a:t>
            </a:r>
          </a:p>
        </p:txBody>
      </p:sp>
    </p:spTree>
    <p:extLst>
      <p:ext uri="{BB962C8B-B14F-4D97-AF65-F5344CB8AC3E}">
        <p14:creationId xmlns:p14="http://schemas.microsoft.com/office/powerpoint/2010/main" val="12789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28600"/>
            <a:ext cx="838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נתונה הפונקציה הבאה, שמקבלת כפרמטרים מערך </a:t>
            </a:r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he-IL" sz="2400" dirty="0">
                <a:solidFill>
                  <a:schemeClr val="tx2"/>
                </a:solidFill>
              </a:rPr>
              <a:t> ושני מספרים </a:t>
            </a:r>
            <a:r>
              <a:rPr lang="en-US" sz="2400" dirty="0">
                <a:solidFill>
                  <a:schemeClr val="tx2"/>
                </a:solidFill>
              </a:rPr>
              <a:t>n</a:t>
            </a:r>
            <a:r>
              <a:rPr lang="he-IL" sz="2400" dirty="0">
                <a:solidFill>
                  <a:schemeClr val="tx2"/>
                </a:solidFill>
              </a:rPr>
              <a:t> ו-</a:t>
            </a:r>
            <a:r>
              <a:rPr lang="en-US" sz="2400" dirty="0">
                <a:solidFill>
                  <a:schemeClr val="tx2"/>
                </a:solidFill>
              </a:rPr>
              <a:t>m</a:t>
            </a:r>
            <a:r>
              <a:rPr lang="he-IL" sz="2400" dirty="0">
                <a:solidFill>
                  <a:schemeClr val="tx2"/>
                </a:solidFill>
              </a:rPr>
              <a:t>. נתון שגודל המערך הוא </a:t>
            </a:r>
            <a:r>
              <a:rPr lang="en-US" sz="2400" dirty="0" err="1">
                <a:solidFill>
                  <a:schemeClr val="tx2"/>
                </a:solidFill>
              </a:rPr>
              <a:t>n+m</a:t>
            </a:r>
            <a:r>
              <a:rPr lang="he-IL" sz="2400" dirty="0">
                <a:solidFill>
                  <a:schemeClr val="tx2"/>
                </a:solidFill>
              </a:rPr>
              <a:t>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059597"/>
            <a:ext cx="56388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something(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m, </a:t>
            </a:r>
            <a:r>
              <a:rPr lang="en-US" sz="2400" dirty="0" err="1"/>
              <a:t>int</a:t>
            </a:r>
            <a:r>
              <a:rPr lang="en-US" sz="2400" dirty="0"/>
              <a:t> n) {</a:t>
            </a:r>
          </a:p>
          <a:p>
            <a:r>
              <a:rPr lang="en-US" sz="2400" dirty="0"/>
              <a:t>    if(n == 1)</a:t>
            </a:r>
          </a:p>
          <a:p>
            <a:r>
              <a:rPr lang="en-US" sz="2400" dirty="0"/>
              <a:t>        return a[m]; 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x = something(a, m,            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y = something(a, m +           ,           );</a:t>
            </a:r>
          </a:p>
          <a:p>
            <a:r>
              <a:rPr lang="en-US" sz="2400" dirty="0"/>
              <a:t>    if(x &lt; y)</a:t>
            </a:r>
          </a:p>
          <a:p>
            <a:r>
              <a:rPr lang="en-US" sz="2400" dirty="0"/>
              <a:t>        return x;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  return y;  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685541"/>
              </p:ext>
            </p:extLst>
          </p:nvPr>
        </p:nvGraphicFramePr>
        <p:xfrm>
          <a:off x="3490425" y="2175235"/>
          <a:ext cx="742036" cy="41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משוואה" r:id="rId3" imgW="406080" imgH="228600" progId="Equation.3">
                  <p:embed/>
                </p:oleObj>
              </mc:Choice>
              <mc:Fallback>
                <p:oleObj name="משוואה" r:id="rId3" imgW="406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0425" y="2175235"/>
                        <a:ext cx="742036" cy="417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996847"/>
              </p:ext>
            </p:extLst>
          </p:nvPr>
        </p:nvGraphicFramePr>
        <p:xfrm>
          <a:off x="3545888" y="2569309"/>
          <a:ext cx="797512" cy="448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משוואה" r:id="rId5" imgW="406080" imgH="228600" progId="Equation.3">
                  <p:embed/>
                </p:oleObj>
              </mc:Choice>
              <mc:Fallback>
                <p:oleObj name="משוואה" r:id="rId5" imgW="406080" imgH="228600" progId="Equation.3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5888" y="2569309"/>
                        <a:ext cx="797512" cy="448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0044"/>
              </p:ext>
            </p:extLst>
          </p:nvPr>
        </p:nvGraphicFramePr>
        <p:xfrm>
          <a:off x="4398863" y="2592631"/>
          <a:ext cx="756052" cy="425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משוואה" r:id="rId7" imgW="406080" imgH="228600" progId="Equation.3">
                  <p:embed/>
                </p:oleObj>
              </mc:Choice>
              <mc:Fallback>
                <p:oleObj name="משוואה" r:id="rId7" imgW="406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8863" y="2592631"/>
                        <a:ext cx="756052" cy="425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4769" y="3950779"/>
            <a:ext cx="557063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א. מה מבצעת הפונקציה?</a:t>
            </a:r>
          </a:p>
          <a:p>
            <a:pPr algn="r" rtl="1"/>
            <a:r>
              <a:rPr lang="he-IL" sz="2400" dirty="0">
                <a:solidFill>
                  <a:schemeClr val="tx2"/>
                </a:solidFill>
              </a:rPr>
              <a:t>ב. תארו את זמן ריצת הפונקציה</a:t>
            </a:r>
          </a:p>
          <a:p>
            <a:pPr algn="r" rtl="1"/>
            <a:r>
              <a:rPr lang="he-IL" sz="2400" dirty="0">
                <a:solidFill>
                  <a:schemeClr val="tx2"/>
                </a:solidFill>
              </a:rPr>
              <a:t>    באמצעות נוסחת נסיגה ופתרו את הנוסחה.</a:t>
            </a:r>
          </a:p>
        </p:txBody>
      </p:sp>
    </p:spTree>
    <p:extLst>
      <p:ext uri="{BB962C8B-B14F-4D97-AF65-F5344CB8AC3E}">
        <p14:creationId xmlns:p14="http://schemas.microsoft.com/office/powerpoint/2010/main" val="7165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93593"/>
            <a:ext cx="85344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f(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from, </a:t>
            </a:r>
            <a:r>
              <a:rPr lang="en-US" sz="2400" dirty="0" err="1"/>
              <a:t>int</a:t>
            </a:r>
            <a:r>
              <a:rPr lang="en-US" sz="2400" dirty="0"/>
              <a:t> to)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if(from == to)</a:t>
            </a:r>
          </a:p>
          <a:p>
            <a:r>
              <a:rPr lang="en-US" sz="2400" dirty="0"/>
              <a:t>	return a[from];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left = f(a, from, (from + to) / 2);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right = f(a, 1 + (from + to) / 2, to);</a:t>
            </a:r>
          </a:p>
          <a:p>
            <a:r>
              <a:rPr lang="en-US" sz="2400" dirty="0"/>
              <a:t>    return left + right;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876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נקרא לזמן ריצת השיטה </a:t>
            </a:r>
            <a:r>
              <a:rPr lang="en-US" sz="2400" dirty="0">
                <a:solidFill>
                  <a:schemeClr val="tx2"/>
                </a:solidFill>
              </a:rPr>
              <a:t>T(n)</a:t>
            </a:r>
            <a:r>
              <a:rPr lang="he-IL" sz="2400" dirty="0">
                <a:solidFill>
                  <a:schemeClr val="tx2"/>
                </a:solidFill>
              </a:rPr>
              <a:t> (כאשר </a:t>
            </a:r>
            <a:r>
              <a:rPr lang="en-US" sz="2400" dirty="0">
                <a:solidFill>
                  <a:schemeClr val="tx2"/>
                </a:solidFill>
              </a:rPr>
              <a:t>n</a:t>
            </a:r>
            <a:r>
              <a:rPr lang="he-IL" sz="2400" dirty="0">
                <a:solidFill>
                  <a:schemeClr val="tx2"/>
                </a:solidFill>
              </a:rPr>
              <a:t> הוא גודל המערך). ממה מורכב זמן הריצה?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829" y="4339206"/>
            <a:ext cx="1066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T(n) = </a:t>
            </a:r>
            <a:endParaRPr lang="he-IL" sz="2800" dirty="0"/>
          </a:p>
        </p:txBody>
      </p:sp>
      <p:sp>
        <p:nvSpPr>
          <p:cNvPr id="9" name="חץ שמאלה 8"/>
          <p:cNvSpPr/>
          <p:nvPr/>
        </p:nvSpPr>
        <p:spPr>
          <a:xfrm>
            <a:off x="5181600" y="1828800"/>
            <a:ext cx="685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5878286" y="1681490"/>
            <a:ext cx="11321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T(n/2)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4336197"/>
            <a:ext cx="11321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T(n/2)</a:t>
            </a:r>
            <a:endParaRPr lang="he-IL" sz="2800" dirty="0"/>
          </a:p>
        </p:txBody>
      </p:sp>
      <p:sp>
        <p:nvSpPr>
          <p:cNvPr id="12" name="חץ שמאלה 11"/>
          <p:cNvSpPr/>
          <p:nvPr/>
        </p:nvSpPr>
        <p:spPr>
          <a:xfrm>
            <a:off x="5181600" y="2187913"/>
            <a:ext cx="685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878286" y="2040603"/>
            <a:ext cx="11321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T(n/2)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0056" y="4336197"/>
            <a:ext cx="13607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+ T(n/2)</a:t>
            </a:r>
            <a:endParaRPr lang="he-IL" sz="2800" dirty="0"/>
          </a:p>
        </p:txBody>
      </p:sp>
      <p:sp>
        <p:nvSpPr>
          <p:cNvPr id="15" name="חץ שמאלה 14"/>
          <p:cNvSpPr/>
          <p:nvPr/>
        </p:nvSpPr>
        <p:spPr>
          <a:xfrm>
            <a:off x="2999014" y="2563823"/>
            <a:ext cx="685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3695700" y="2416513"/>
            <a:ext cx="11321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O(1)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1914" y="4336197"/>
            <a:ext cx="7728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+ 1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875314" y="4336197"/>
            <a:ext cx="21444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= 2T(n/2) + 1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86219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נוסחת נסיגה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זמן הריצה של פונקציה רקורסיבית נתון ע"י נוסחת נסיגה.</a:t>
            </a:r>
          </a:p>
          <a:p>
            <a:pPr algn="r" rtl="1"/>
            <a:r>
              <a:rPr lang="he-IL" dirty="0"/>
              <a:t>כדי לפתור את הנוסחה ולהגיע לזמן ריצה קונקרטי יש להסיר את הרקורסיה מהנוסחה.</a:t>
            </a:r>
          </a:p>
          <a:p>
            <a:pPr algn="r" rtl="1"/>
            <a:r>
              <a:rPr lang="he-IL" dirty="0"/>
              <a:t>נראה כמה דרכים להסרת רקורסיה.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עץ רקורסיה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עץ רקורסיה היא דרך ויזואלית לתאר את נוסחת הנסיגה.</a:t>
            </a:r>
          </a:p>
          <a:p>
            <a:pPr algn="r" rtl="1"/>
            <a:r>
              <a:rPr lang="he-IL" dirty="0"/>
              <a:t>באמצעות העץ אפשר לקבל תמונה טובה יותר לגבי האלגברה שצריך לבצע בפתרון.</a:t>
            </a:r>
          </a:p>
          <a:p>
            <a:pPr algn="r" rtl="1"/>
            <a:r>
              <a:rPr lang="he-IL" dirty="0"/>
              <a:t>הרעיון – כל פונקציה רקורסיבית היא צומת בעץ, וכל קריאה רקורסיבית היא התפצלות מהצומת.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3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"/>
            <a:ext cx="822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דוגמא פשוטה – השיטה הבאה מחשבת ברקורסיה סכום איברי מערך: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838200"/>
            <a:ext cx="41910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sumArray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) {</a:t>
            </a:r>
          </a:p>
          <a:p>
            <a:r>
              <a:rPr lang="en-US" sz="2400" dirty="0"/>
              <a:t>    if(</a:t>
            </a:r>
            <a:r>
              <a:rPr lang="en-US" sz="2400" dirty="0" err="1"/>
              <a:t>i</a:t>
            </a:r>
            <a:r>
              <a:rPr lang="en-US" sz="2400" dirty="0"/>
              <a:t> == </a:t>
            </a:r>
            <a:r>
              <a:rPr lang="en-US" sz="2400" dirty="0" err="1"/>
              <a:t>a.length</a:t>
            </a:r>
            <a:r>
              <a:rPr lang="en-US" sz="2400" dirty="0"/>
              <a:t>)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    return a[</a:t>
            </a:r>
            <a:r>
              <a:rPr lang="en-US" sz="2400" dirty="0" err="1"/>
              <a:t>i</a:t>
            </a:r>
            <a:r>
              <a:rPr lang="en-US" sz="2400" dirty="0"/>
              <a:t>] + </a:t>
            </a:r>
            <a:r>
              <a:rPr lang="en-US" sz="2400" dirty="0" err="1"/>
              <a:t>sumArray</a:t>
            </a:r>
            <a:r>
              <a:rPr lang="en-US" sz="2400" dirty="0"/>
              <a:t>(a, i+1);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838200"/>
            <a:ext cx="3352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תארו את זמן ריצת השיטה כנוסחת נסיגה.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1567360"/>
            <a:ext cx="3824312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כל שיטה קוראת רקורסיבית לעצמה פעם אחת בלבד, כאשר הקלט קטן באחד.</a:t>
            </a:r>
          </a:p>
          <a:p>
            <a:pPr algn="r" rtl="1"/>
            <a:r>
              <a:rPr lang="he-IL" sz="2000" dirty="0">
                <a:solidFill>
                  <a:schemeClr val="tx2"/>
                </a:solidFill>
              </a:rPr>
              <a:t>מעבר לקריאה הרקורסיבית, כל שיטה מבצעת פעולות בעלות של </a:t>
            </a:r>
            <a:r>
              <a:rPr lang="en-US" sz="2000" dirty="0">
                <a:solidFill>
                  <a:schemeClr val="tx2"/>
                </a:solidFill>
              </a:rPr>
              <a:t>O(1)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810000"/>
            <a:ext cx="228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T(n) = T(n-1) + 1</a:t>
            </a:r>
            <a:endParaRPr lang="he-IL" sz="2400" dirty="0"/>
          </a:p>
        </p:txBody>
      </p:sp>
      <p:cxnSp>
        <p:nvCxnSpPr>
          <p:cNvPr id="10" name="מחבר ישר 9"/>
          <p:cNvCxnSpPr/>
          <p:nvPr/>
        </p:nvCxnSpPr>
        <p:spPr>
          <a:xfrm>
            <a:off x="457200" y="4271665"/>
            <a:ext cx="533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10"/>
          <p:cNvSpPr/>
          <p:nvPr/>
        </p:nvSpPr>
        <p:spPr>
          <a:xfrm>
            <a:off x="762000" y="1546086"/>
            <a:ext cx="4038600" cy="1425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2" name="מחבר ישר 11"/>
          <p:cNvCxnSpPr>
            <a:cxnSpLocks/>
          </p:cNvCxnSpPr>
          <p:nvPr/>
        </p:nvCxnSpPr>
        <p:spPr>
          <a:xfrm>
            <a:off x="1295400" y="4271665"/>
            <a:ext cx="685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/>
          <p:cNvSpPr/>
          <p:nvPr/>
        </p:nvSpPr>
        <p:spPr>
          <a:xfrm>
            <a:off x="2362200" y="2362200"/>
            <a:ext cx="22098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5" name="מחבר ישר 14"/>
          <p:cNvCxnSpPr>
            <a:cxnSpLocks/>
          </p:cNvCxnSpPr>
          <p:nvPr/>
        </p:nvCxnSpPr>
        <p:spPr>
          <a:xfrm>
            <a:off x="2209800" y="4271665"/>
            <a:ext cx="2286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/>
          <p:cNvSpPr/>
          <p:nvPr/>
        </p:nvSpPr>
        <p:spPr>
          <a:xfrm>
            <a:off x="838200" y="2382968"/>
            <a:ext cx="1524000" cy="381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39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0" y="533400"/>
            <a:ext cx="685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</a:t>
            </a:r>
            <a:endParaRPr lang="he-IL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656510"/>
            <a:ext cx="3505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אנחנו מתחילים עם בעיה בגודל </a:t>
            </a:r>
            <a:r>
              <a:rPr lang="en-US" sz="2000" dirty="0">
                <a:solidFill>
                  <a:schemeClr val="tx2"/>
                </a:solidFill>
              </a:rPr>
              <a:t>n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חץ ישר 6"/>
          <p:cNvCxnSpPr/>
          <p:nvPr/>
        </p:nvCxnSpPr>
        <p:spPr>
          <a:xfrm>
            <a:off x="4038600" y="1143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1524000"/>
            <a:ext cx="914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 -1</a:t>
            </a:r>
            <a:endParaRPr lang="he-IL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1600200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בשלב הבא הבעיה בגודל </a:t>
            </a:r>
            <a:r>
              <a:rPr lang="en-US" sz="2000" dirty="0">
                <a:solidFill>
                  <a:schemeClr val="tx2"/>
                </a:solidFill>
              </a:rPr>
              <a:t>n-1</a:t>
            </a:r>
            <a:r>
              <a:rPr lang="he-IL" sz="2000" dirty="0">
                <a:solidFill>
                  <a:schemeClr val="tx2"/>
                </a:solidFill>
              </a:rPr>
              <a:t> והשקענו כמות עבודה של 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304800"/>
            <a:ext cx="137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u="sng" dirty="0">
                <a:solidFill>
                  <a:schemeClr val="tx2"/>
                </a:solidFill>
              </a:rPr>
              <a:t>כמות עבודה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3100" y="681335"/>
            <a:ext cx="38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cxnSp>
        <p:nvCxnSpPr>
          <p:cNvPr id="12" name="מחבר חץ ישר 11"/>
          <p:cNvCxnSpPr/>
          <p:nvPr/>
        </p:nvCxnSpPr>
        <p:spPr>
          <a:xfrm>
            <a:off x="4053191" y="2102184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95991" y="2483184"/>
            <a:ext cx="914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 -2</a:t>
            </a:r>
            <a:endParaRPr lang="he-IL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2483184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בשלב הבא הבעיה בגודל </a:t>
            </a:r>
            <a:r>
              <a:rPr lang="en-US" sz="2000" dirty="0">
                <a:solidFill>
                  <a:schemeClr val="tx2"/>
                </a:solidFill>
              </a:rPr>
              <a:t>n-2</a:t>
            </a:r>
            <a:r>
              <a:rPr lang="he-IL" sz="2000" dirty="0">
                <a:solidFill>
                  <a:schemeClr val="tx2"/>
                </a:solidFill>
              </a:rPr>
              <a:t> והשקענו כמות עבודה של 1.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3100" y="1616332"/>
            <a:ext cx="38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cxnSp>
        <p:nvCxnSpPr>
          <p:cNvPr id="16" name="מחבר חץ ישר 15"/>
          <p:cNvCxnSpPr/>
          <p:nvPr/>
        </p:nvCxnSpPr>
        <p:spPr>
          <a:xfrm>
            <a:off x="4056433" y="3129515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2606294"/>
            <a:ext cx="38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8591" y="3366168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בכל שלב הבעיה קטנה ב-1 ואנחנו משקיעים עוד 1 בכמות העבודה.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6485" y="3807947"/>
            <a:ext cx="5098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...</a:t>
            </a:r>
          </a:p>
        </p:txBody>
      </p:sp>
      <p:cxnSp>
        <p:nvCxnSpPr>
          <p:cNvPr id="20" name="מחבר חץ ישר 19"/>
          <p:cNvCxnSpPr/>
          <p:nvPr/>
        </p:nvCxnSpPr>
        <p:spPr>
          <a:xfrm>
            <a:off x="4077914" y="4343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87414" y="4935501"/>
            <a:ext cx="38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4014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0" y="533400"/>
            <a:ext cx="685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</a:t>
            </a:r>
            <a:endParaRPr lang="he-IL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656510"/>
            <a:ext cx="35052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גובה העץ (מספר השלבים מהבעיה הראשונית עד שהיא נגמרת) הוא </a:t>
            </a:r>
            <a:r>
              <a:rPr lang="en-US" sz="2000" dirty="0">
                <a:solidFill>
                  <a:schemeClr val="tx2"/>
                </a:solidFill>
              </a:rPr>
              <a:t>n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חץ ישר 6"/>
          <p:cNvCxnSpPr/>
          <p:nvPr/>
        </p:nvCxnSpPr>
        <p:spPr>
          <a:xfrm>
            <a:off x="4038600" y="1143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1524000"/>
            <a:ext cx="914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 -1</a:t>
            </a:r>
            <a:endParaRPr lang="he-IL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1723735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בכל אחד מ-</a:t>
            </a:r>
            <a:r>
              <a:rPr lang="en-US" sz="2000" dirty="0">
                <a:solidFill>
                  <a:schemeClr val="tx2"/>
                </a:solidFill>
              </a:rPr>
              <a:t>n</a:t>
            </a:r>
            <a:r>
              <a:rPr lang="he-IL" sz="2000" dirty="0">
                <a:solidFill>
                  <a:schemeClr val="tx2"/>
                </a:solidFill>
              </a:rPr>
              <a:t> השלבים אנחנו מבצעים עבודה של </a:t>
            </a:r>
            <a:r>
              <a:rPr lang="en-US" sz="2000" dirty="0">
                <a:solidFill>
                  <a:schemeClr val="tx2"/>
                </a:solidFill>
              </a:rPr>
              <a:t>O(1)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304800"/>
            <a:ext cx="137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u="sng" dirty="0">
                <a:solidFill>
                  <a:schemeClr val="tx2"/>
                </a:solidFill>
              </a:rPr>
              <a:t>כמות עבודה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3100" y="681335"/>
            <a:ext cx="38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cxnSp>
        <p:nvCxnSpPr>
          <p:cNvPr id="12" name="מחבר חץ ישר 11"/>
          <p:cNvCxnSpPr/>
          <p:nvPr/>
        </p:nvCxnSpPr>
        <p:spPr>
          <a:xfrm>
            <a:off x="4053191" y="2102184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95991" y="2483184"/>
            <a:ext cx="914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 -2</a:t>
            </a:r>
            <a:endParaRPr lang="he-IL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2592163"/>
            <a:ext cx="3505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לכן סה"כ היעילות היא </a:t>
            </a:r>
            <a:r>
              <a:rPr lang="en-US" sz="2000" dirty="0">
                <a:solidFill>
                  <a:schemeClr val="tx2"/>
                </a:solidFill>
              </a:rPr>
              <a:t>O(n)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3100" y="1616332"/>
            <a:ext cx="38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cxnSp>
        <p:nvCxnSpPr>
          <p:cNvPr id="16" name="מחבר חץ ישר 15"/>
          <p:cNvCxnSpPr/>
          <p:nvPr/>
        </p:nvCxnSpPr>
        <p:spPr>
          <a:xfrm>
            <a:off x="4056433" y="3129515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2606294"/>
            <a:ext cx="38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6485" y="3807947"/>
            <a:ext cx="5098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...</a:t>
            </a:r>
          </a:p>
        </p:txBody>
      </p:sp>
      <p:cxnSp>
        <p:nvCxnSpPr>
          <p:cNvPr id="20" name="מחבר חץ ישר 19"/>
          <p:cNvCxnSpPr/>
          <p:nvPr/>
        </p:nvCxnSpPr>
        <p:spPr>
          <a:xfrm>
            <a:off x="4077914" y="4343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87414" y="4935501"/>
            <a:ext cx="38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0</a:t>
            </a:r>
          </a:p>
        </p:txBody>
      </p:sp>
      <p:sp>
        <p:nvSpPr>
          <p:cNvPr id="6" name="סוגר מסולסל ימני 5"/>
          <p:cNvSpPr/>
          <p:nvPr/>
        </p:nvSpPr>
        <p:spPr>
          <a:xfrm>
            <a:off x="4495800" y="762000"/>
            <a:ext cx="304800" cy="449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5943600" y="3346282"/>
            <a:ext cx="289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T(n) = T(n-1) + 1 = 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513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93593"/>
            <a:ext cx="85344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f(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from, </a:t>
            </a:r>
            <a:r>
              <a:rPr lang="en-US" sz="2400" dirty="0" err="1"/>
              <a:t>int</a:t>
            </a:r>
            <a:r>
              <a:rPr lang="en-US" sz="2400" dirty="0"/>
              <a:t> to)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if(from == to)</a:t>
            </a:r>
          </a:p>
          <a:p>
            <a:r>
              <a:rPr lang="en-US" sz="2400" dirty="0"/>
              <a:t>	return a[from];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left = f(a, from, (from + to) / 2);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right = f(a, 1 + (from + to) / 2, to);</a:t>
            </a:r>
          </a:p>
          <a:p>
            <a:r>
              <a:rPr lang="en-US" sz="2400" dirty="0"/>
              <a:t>    return left + right;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8763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פתרו את נוסחת הנסיגה ומצאו את זמן ריצת השיטה: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4038600"/>
            <a:ext cx="2819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T(n) = 2T(n/2) + 1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82287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24284</TotalTime>
  <Words>1763</Words>
  <Application>Microsoft Office PowerPoint</Application>
  <PresentationFormat>‫הצגה על המסך (4:3)</PresentationFormat>
  <Paragraphs>305</Paragraphs>
  <Slides>25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משוואה</vt:lpstr>
      <vt:lpstr>Equation</vt:lpstr>
      <vt:lpstr>נוסחאות נסיגה</vt:lpstr>
      <vt:lpstr>מצגת של PowerPoint‏</vt:lpstr>
      <vt:lpstr>מצגת של PowerPoint‏</vt:lpstr>
      <vt:lpstr>נוסחת נסיגה</vt:lpstr>
      <vt:lpstr>עץ רקורסיה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</vt:lpstr>
      <vt:lpstr>מצגת של PowerPoint‏</vt:lpstr>
      <vt:lpstr>תרגיל</vt:lpstr>
      <vt:lpstr>מצגת של PowerPoint‏</vt:lpstr>
      <vt:lpstr>מצגת של PowerPoint‏</vt:lpstr>
      <vt:lpstr>מצגת של PowerPoint‏</vt:lpstr>
      <vt:lpstr>מצגת של PowerPoint‏</vt:lpstr>
      <vt:lpstr>משפט האב (Master Theorem)</vt:lpstr>
      <vt:lpstr>משפט האב (Master Theorem)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243</cp:revision>
  <dcterms:created xsi:type="dcterms:W3CDTF">2006-08-16T00:00:00Z</dcterms:created>
  <dcterms:modified xsi:type="dcterms:W3CDTF">2017-07-11T19:02:16Z</dcterms:modified>
</cp:coreProperties>
</file>