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8" r:id="rId26"/>
    <p:sldId id="289" r:id="rId27"/>
    <p:sldId id="280" r:id="rId28"/>
    <p:sldId id="281" r:id="rId29"/>
    <p:sldId id="282" r:id="rId30"/>
    <p:sldId id="283" r:id="rId31"/>
    <p:sldId id="284" r:id="rId32"/>
    <p:sldId id="285" r:id="rId33"/>
    <p:sldId id="286" r:id="rId34"/>
    <p:sldId id="287" r:id="rId35"/>
    <p:sldId id="290" r:id="rId36"/>
    <p:sldId id="291" r:id="rId37"/>
    <p:sldId id="292" r:id="rId38"/>
    <p:sldId id="293" r:id="rId39"/>
    <p:sldId id="29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71" autoAdjust="0"/>
  </p:normalViewPr>
  <p:slideViewPr>
    <p:cSldViewPr>
      <p:cViewPr varScale="1">
        <p:scale>
          <a:sx n="88" d="100"/>
          <a:sy n="88" d="100"/>
        </p:scale>
        <p:origin x="9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9E0C3C15-262C-4123-AC87-44E95610025E}" type="datetimeFigureOut">
              <a:rPr lang="he-IL" smtClean="0"/>
              <a:t>כ"ב/אדר/תשע"ז</a:t>
            </a:fld>
            <a:endParaRPr lang="he-I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60BD79D8-6F1E-4D79-8DB3-11C5BE230E30}" type="slidenum">
              <a:rPr lang="he-IL" smtClean="0"/>
              <a:t>‹#›</a:t>
            </a:fld>
            <a:endParaRPr lang="he-IL"/>
          </a:p>
        </p:txBody>
      </p:sp>
    </p:spTree>
    <p:extLst>
      <p:ext uri="{BB962C8B-B14F-4D97-AF65-F5344CB8AC3E}">
        <p14:creationId xmlns:p14="http://schemas.microsoft.com/office/powerpoint/2010/main" val="332682115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60BD79D8-6F1E-4D79-8DB3-11C5BE230E30}" type="slidenum">
              <a:rPr lang="he-IL" smtClean="0"/>
              <a:t>2</a:t>
            </a:fld>
            <a:endParaRPr lang="he-IL"/>
          </a:p>
        </p:txBody>
      </p:sp>
    </p:spTree>
    <p:extLst>
      <p:ext uri="{BB962C8B-B14F-4D97-AF65-F5344CB8AC3E}">
        <p14:creationId xmlns:p14="http://schemas.microsoft.com/office/powerpoint/2010/main" val="1687356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3A3255E-B498-4A52-B2E8-66F01A3A1599}" type="datetime1">
              <a:rPr lang="en-US" smtClean="0"/>
              <a:t>3/20/2017</a:t>
            </a:fld>
            <a:endParaRPr lang="en-US"/>
          </a:p>
        </p:txBody>
      </p:sp>
      <p:sp>
        <p:nvSpPr>
          <p:cNvPr id="5" name="Footer Placeholder 4"/>
          <p:cNvSpPr>
            <a:spLocks noGrp="1"/>
          </p:cNvSpPr>
          <p:nvPr>
            <p:ph type="ftr" sz="quarter" idx="11"/>
          </p:nvPr>
        </p:nvSpPr>
        <p:spPr/>
        <p:txBody>
          <a:bodyPr/>
          <a:lstStyle/>
          <a:p>
            <a:r>
              <a:rPr lang="en-US"/>
              <a:t>shay.tavor@gmail.com  www.shaytavor.com</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BD36AE-ABC6-4F87-8A04-9C6C85C29E80}" type="datetime1">
              <a:rPr lang="en-US" smtClean="0"/>
              <a:t>3/20/2017</a:t>
            </a:fld>
            <a:endParaRPr lang="en-US"/>
          </a:p>
        </p:txBody>
      </p:sp>
      <p:sp>
        <p:nvSpPr>
          <p:cNvPr id="5" name="Footer Placeholder 4"/>
          <p:cNvSpPr>
            <a:spLocks noGrp="1"/>
          </p:cNvSpPr>
          <p:nvPr>
            <p:ph type="ftr" sz="quarter" idx="11"/>
          </p:nvPr>
        </p:nvSpPr>
        <p:spPr/>
        <p:txBody>
          <a:bodyPr/>
          <a:lstStyle/>
          <a:p>
            <a:r>
              <a:rPr lang="en-US"/>
              <a:t>shay.tavor@gmail.com  www.shaytavor.com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FF8F91-7287-4303-917A-189B22FF6869}" type="datetime1">
              <a:rPr lang="en-US" smtClean="0"/>
              <a:t>3/20/2017</a:t>
            </a:fld>
            <a:endParaRPr lang="en-US"/>
          </a:p>
        </p:txBody>
      </p:sp>
      <p:sp>
        <p:nvSpPr>
          <p:cNvPr id="5" name="Footer Placeholder 4"/>
          <p:cNvSpPr>
            <a:spLocks noGrp="1"/>
          </p:cNvSpPr>
          <p:nvPr>
            <p:ph type="ftr" sz="quarter" idx="11"/>
          </p:nvPr>
        </p:nvSpPr>
        <p:spPr/>
        <p:txBody>
          <a:bodyPr/>
          <a:lstStyle/>
          <a:p>
            <a:r>
              <a:rPr lang="en-US"/>
              <a:t>shay.tavor@gmail.com  www.shaytavor.com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BD5B63-3E03-4604-9EE0-2F9E792C123B}" type="datetime1">
              <a:rPr lang="en-US" smtClean="0"/>
              <a:t>3/20/2017</a:t>
            </a:fld>
            <a:endParaRPr lang="en-US"/>
          </a:p>
        </p:txBody>
      </p:sp>
      <p:sp>
        <p:nvSpPr>
          <p:cNvPr id="5" name="Footer Placeholder 4"/>
          <p:cNvSpPr>
            <a:spLocks noGrp="1"/>
          </p:cNvSpPr>
          <p:nvPr>
            <p:ph type="ftr" sz="quarter" idx="11"/>
          </p:nvPr>
        </p:nvSpPr>
        <p:spPr/>
        <p:txBody>
          <a:bodyPr/>
          <a:lstStyle/>
          <a:p>
            <a:r>
              <a:rPr lang="en-US" dirty="0"/>
              <a:t>shay.tavor@gmail.com </a:t>
            </a:r>
          </a:p>
          <a:p>
            <a:r>
              <a:rPr lang="en-US" dirty="0"/>
              <a:t>www.shaytavor.com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FB07BD-F5CA-44CF-9F4C-F92AE393E0C6}" type="datetime1">
              <a:rPr lang="en-US" smtClean="0"/>
              <a:t>3/20/2017</a:t>
            </a:fld>
            <a:endParaRPr lang="en-US"/>
          </a:p>
        </p:txBody>
      </p:sp>
      <p:sp>
        <p:nvSpPr>
          <p:cNvPr id="5" name="Footer Placeholder 4"/>
          <p:cNvSpPr>
            <a:spLocks noGrp="1"/>
          </p:cNvSpPr>
          <p:nvPr>
            <p:ph type="ftr" sz="quarter" idx="11"/>
          </p:nvPr>
        </p:nvSpPr>
        <p:spPr/>
        <p:txBody>
          <a:bodyPr/>
          <a:lstStyle/>
          <a:p>
            <a:r>
              <a:rPr lang="en-US"/>
              <a:t>shay.tavor@gmail.com  www.shaytavor.com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456E8C-2E6D-4F2F-80AD-B7681AD84F40}" type="datetime1">
              <a:rPr lang="en-US" smtClean="0"/>
              <a:t>3/20/2017</a:t>
            </a:fld>
            <a:endParaRPr lang="en-US"/>
          </a:p>
        </p:txBody>
      </p:sp>
      <p:sp>
        <p:nvSpPr>
          <p:cNvPr id="6" name="Footer Placeholder 5"/>
          <p:cNvSpPr>
            <a:spLocks noGrp="1"/>
          </p:cNvSpPr>
          <p:nvPr>
            <p:ph type="ftr" sz="quarter" idx="11"/>
          </p:nvPr>
        </p:nvSpPr>
        <p:spPr/>
        <p:txBody>
          <a:bodyPr/>
          <a:lstStyle/>
          <a:p>
            <a:r>
              <a:rPr lang="en-US"/>
              <a:t>shay.tavor@gmail.com  www.shaytavor.com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6CE845-70ED-4C43-A1B6-1840CF616A08}" type="datetime1">
              <a:rPr lang="en-US" smtClean="0"/>
              <a:t>3/20/2017</a:t>
            </a:fld>
            <a:endParaRPr lang="en-US"/>
          </a:p>
        </p:txBody>
      </p:sp>
      <p:sp>
        <p:nvSpPr>
          <p:cNvPr id="8" name="Footer Placeholder 7"/>
          <p:cNvSpPr>
            <a:spLocks noGrp="1"/>
          </p:cNvSpPr>
          <p:nvPr>
            <p:ph type="ftr" sz="quarter" idx="11"/>
          </p:nvPr>
        </p:nvSpPr>
        <p:spPr/>
        <p:txBody>
          <a:bodyPr/>
          <a:lstStyle/>
          <a:p>
            <a:r>
              <a:rPr lang="en-US"/>
              <a:t>shay.tavor@gmail.com  www.shaytavor.com</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F8B1A1-1FF9-4F34-9F9A-A9C8F30DD919}" type="datetime1">
              <a:rPr lang="en-US" smtClean="0"/>
              <a:t>3/20/2017</a:t>
            </a:fld>
            <a:endParaRPr lang="en-US"/>
          </a:p>
        </p:txBody>
      </p:sp>
      <p:sp>
        <p:nvSpPr>
          <p:cNvPr id="4" name="Footer Placeholder 3"/>
          <p:cNvSpPr>
            <a:spLocks noGrp="1"/>
          </p:cNvSpPr>
          <p:nvPr>
            <p:ph type="ftr" sz="quarter" idx="11"/>
          </p:nvPr>
        </p:nvSpPr>
        <p:spPr/>
        <p:txBody>
          <a:bodyPr/>
          <a:lstStyle/>
          <a:p>
            <a:r>
              <a:rPr lang="en-US"/>
              <a:t>shay.tavor@gmail.com  www.shaytavor.com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0DBC97-BEFA-4E8B-BF6F-975EC45F89AE}" type="datetime1">
              <a:rPr lang="en-US" smtClean="0"/>
              <a:t>3/20/2017</a:t>
            </a:fld>
            <a:endParaRPr lang="en-US"/>
          </a:p>
        </p:txBody>
      </p:sp>
      <p:sp>
        <p:nvSpPr>
          <p:cNvPr id="3" name="Footer Placeholder 2"/>
          <p:cNvSpPr>
            <a:spLocks noGrp="1"/>
          </p:cNvSpPr>
          <p:nvPr>
            <p:ph type="ftr" sz="quarter" idx="11"/>
          </p:nvPr>
        </p:nvSpPr>
        <p:spPr/>
        <p:txBody>
          <a:bodyPr/>
          <a:lstStyle/>
          <a:p>
            <a:r>
              <a:rPr lang="en-US"/>
              <a:t>shay.tavor@gmail.com  www.shaytavor.com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21FDB2-53BD-4946-8298-13D869AC97A7}" type="datetime1">
              <a:rPr lang="en-US" smtClean="0"/>
              <a:t>3/20/2017</a:t>
            </a:fld>
            <a:endParaRPr lang="en-US"/>
          </a:p>
        </p:txBody>
      </p:sp>
      <p:sp>
        <p:nvSpPr>
          <p:cNvPr id="6" name="Footer Placeholder 5"/>
          <p:cNvSpPr>
            <a:spLocks noGrp="1"/>
          </p:cNvSpPr>
          <p:nvPr>
            <p:ph type="ftr" sz="quarter" idx="11"/>
          </p:nvPr>
        </p:nvSpPr>
        <p:spPr/>
        <p:txBody>
          <a:bodyPr/>
          <a:lstStyle/>
          <a:p>
            <a:r>
              <a:rPr lang="en-US"/>
              <a:t>shay.tavor@gmail.com  www.shaytavor.com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BDF9C7-6E3C-44D3-A4F8-5D9C6F70A09D}" type="datetime1">
              <a:rPr lang="en-US" smtClean="0"/>
              <a:t>3/20/2017</a:t>
            </a:fld>
            <a:endParaRPr lang="en-US"/>
          </a:p>
        </p:txBody>
      </p:sp>
      <p:sp>
        <p:nvSpPr>
          <p:cNvPr id="6" name="Footer Placeholder 5"/>
          <p:cNvSpPr>
            <a:spLocks noGrp="1"/>
          </p:cNvSpPr>
          <p:nvPr>
            <p:ph type="ftr" sz="quarter" idx="11"/>
          </p:nvPr>
        </p:nvSpPr>
        <p:spPr/>
        <p:txBody>
          <a:bodyPr/>
          <a:lstStyle/>
          <a:p>
            <a:r>
              <a:rPr lang="en-US"/>
              <a:t>shay.tavor@gmail.com  www.shaytavor.com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CAD462-0407-46B7-A160-579B8A67F0BC}" type="datetime1">
              <a:rPr lang="en-US" smtClean="0"/>
              <a:t>3/20/2017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shay.tavor@gmail.com  www.shaytavor.com</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e-IL" dirty="0"/>
              <a:t>מיון מהיר</a:t>
            </a:r>
          </a:p>
        </p:txBody>
      </p:sp>
      <p:sp>
        <p:nvSpPr>
          <p:cNvPr id="3" name="Subtitle 2"/>
          <p:cNvSpPr>
            <a:spLocks noGrp="1"/>
          </p:cNvSpPr>
          <p:nvPr>
            <p:ph type="subTitle" idx="1"/>
          </p:nvPr>
        </p:nvSpPr>
        <p:spPr/>
        <p:txBody>
          <a:bodyPr/>
          <a:lstStyle/>
          <a:p>
            <a:r>
              <a:rPr lang="he-IL" dirty="0"/>
              <a:t>שי תבור</a:t>
            </a:r>
          </a:p>
        </p:txBody>
      </p:sp>
      <p:sp>
        <p:nvSpPr>
          <p:cNvPr id="4" name="Footer Placeholder 3"/>
          <p:cNvSpPr>
            <a:spLocks noGrp="1"/>
          </p:cNvSpPr>
          <p:nvPr>
            <p:ph type="ftr" sz="quarter" idx="11"/>
          </p:nvPr>
        </p:nvSpPr>
        <p:spPr/>
        <p:txBody>
          <a:bodyPr/>
          <a:lstStyle/>
          <a:p>
            <a:r>
              <a:rPr lang="en-US"/>
              <a:t>shay.tavor@gmail.com  www.shaytavor.com</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2446036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371600" y="3657600"/>
          <a:ext cx="6324600" cy="370840"/>
        </p:xfrm>
        <a:graphic>
          <a:graphicData uri="http://schemas.openxmlformats.org/drawingml/2006/table">
            <a:tbl>
              <a:tblPr rtl="1" firstRow="1" bandRow="1">
                <a:tableStyleId>{5940675A-B579-460E-94D1-54222C63F5DA}</a:tableStyleId>
              </a:tblPr>
              <a:tblGrid>
                <a:gridCol w="421640">
                  <a:extLst>
                    <a:ext uri="{9D8B030D-6E8A-4147-A177-3AD203B41FA5}">
                      <a16:colId xmlns:a16="http://schemas.microsoft.com/office/drawing/2014/main" val="20000"/>
                    </a:ext>
                  </a:extLst>
                </a:gridCol>
                <a:gridCol w="421640">
                  <a:extLst>
                    <a:ext uri="{9D8B030D-6E8A-4147-A177-3AD203B41FA5}">
                      <a16:colId xmlns:a16="http://schemas.microsoft.com/office/drawing/2014/main" val="20001"/>
                    </a:ext>
                  </a:extLst>
                </a:gridCol>
                <a:gridCol w="421640">
                  <a:extLst>
                    <a:ext uri="{9D8B030D-6E8A-4147-A177-3AD203B41FA5}">
                      <a16:colId xmlns:a16="http://schemas.microsoft.com/office/drawing/2014/main" val="20002"/>
                    </a:ext>
                  </a:extLst>
                </a:gridCol>
                <a:gridCol w="421640">
                  <a:extLst>
                    <a:ext uri="{9D8B030D-6E8A-4147-A177-3AD203B41FA5}">
                      <a16:colId xmlns:a16="http://schemas.microsoft.com/office/drawing/2014/main" val="20003"/>
                    </a:ext>
                  </a:extLst>
                </a:gridCol>
                <a:gridCol w="421640">
                  <a:extLst>
                    <a:ext uri="{9D8B030D-6E8A-4147-A177-3AD203B41FA5}">
                      <a16:colId xmlns:a16="http://schemas.microsoft.com/office/drawing/2014/main" val="20004"/>
                    </a:ext>
                  </a:extLst>
                </a:gridCol>
                <a:gridCol w="421640">
                  <a:extLst>
                    <a:ext uri="{9D8B030D-6E8A-4147-A177-3AD203B41FA5}">
                      <a16:colId xmlns:a16="http://schemas.microsoft.com/office/drawing/2014/main" val="20005"/>
                    </a:ext>
                  </a:extLst>
                </a:gridCol>
                <a:gridCol w="421640">
                  <a:extLst>
                    <a:ext uri="{9D8B030D-6E8A-4147-A177-3AD203B41FA5}">
                      <a16:colId xmlns:a16="http://schemas.microsoft.com/office/drawing/2014/main" val="20006"/>
                    </a:ext>
                  </a:extLst>
                </a:gridCol>
                <a:gridCol w="421640">
                  <a:extLst>
                    <a:ext uri="{9D8B030D-6E8A-4147-A177-3AD203B41FA5}">
                      <a16:colId xmlns:a16="http://schemas.microsoft.com/office/drawing/2014/main" val="20007"/>
                    </a:ext>
                  </a:extLst>
                </a:gridCol>
                <a:gridCol w="421640">
                  <a:extLst>
                    <a:ext uri="{9D8B030D-6E8A-4147-A177-3AD203B41FA5}">
                      <a16:colId xmlns:a16="http://schemas.microsoft.com/office/drawing/2014/main" val="20008"/>
                    </a:ext>
                  </a:extLst>
                </a:gridCol>
                <a:gridCol w="421640">
                  <a:extLst>
                    <a:ext uri="{9D8B030D-6E8A-4147-A177-3AD203B41FA5}">
                      <a16:colId xmlns:a16="http://schemas.microsoft.com/office/drawing/2014/main" val="20009"/>
                    </a:ext>
                  </a:extLst>
                </a:gridCol>
                <a:gridCol w="421640">
                  <a:extLst>
                    <a:ext uri="{9D8B030D-6E8A-4147-A177-3AD203B41FA5}">
                      <a16:colId xmlns:a16="http://schemas.microsoft.com/office/drawing/2014/main" val="20010"/>
                    </a:ext>
                  </a:extLst>
                </a:gridCol>
                <a:gridCol w="421640">
                  <a:extLst>
                    <a:ext uri="{9D8B030D-6E8A-4147-A177-3AD203B41FA5}">
                      <a16:colId xmlns:a16="http://schemas.microsoft.com/office/drawing/2014/main" val="20011"/>
                    </a:ext>
                  </a:extLst>
                </a:gridCol>
                <a:gridCol w="421640">
                  <a:extLst>
                    <a:ext uri="{9D8B030D-6E8A-4147-A177-3AD203B41FA5}">
                      <a16:colId xmlns:a16="http://schemas.microsoft.com/office/drawing/2014/main" val="20012"/>
                    </a:ext>
                  </a:extLst>
                </a:gridCol>
                <a:gridCol w="421640">
                  <a:extLst>
                    <a:ext uri="{9D8B030D-6E8A-4147-A177-3AD203B41FA5}">
                      <a16:colId xmlns:a16="http://schemas.microsoft.com/office/drawing/2014/main" val="20013"/>
                    </a:ext>
                  </a:extLst>
                </a:gridCol>
                <a:gridCol w="421640">
                  <a:extLst>
                    <a:ext uri="{9D8B030D-6E8A-4147-A177-3AD203B41FA5}">
                      <a16:colId xmlns:a16="http://schemas.microsoft.com/office/drawing/2014/main" val="20014"/>
                    </a:ext>
                  </a:extLst>
                </a:gridCol>
              </a:tblGrid>
              <a:tr h="370840">
                <a:tc>
                  <a:txBody>
                    <a:bodyPr/>
                    <a:lstStyle/>
                    <a:p>
                      <a:pPr rtl="1"/>
                      <a:r>
                        <a:rPr lang="en-US" dirty="0"/>
                        <a:t>10</a:t>
                      </a:r>
                      <a:endParaRPr lang="he-IL" dirty="0"/>
                    </a:p>
                  </a:txBody>
                  <a:tcPr/>
                </a:tc>
                <a:tc>
                  <a:txBody>
                    <a:bodyPr/>
                    <a:lstStyle/>
                    <a:p>
                      <a:pPr rtl="1"/>
                      <a:r>
                        <a:rPr lang="en-US" dirty="0"/>
                        <a:t>9</a:t>
                      </a:r>
                      <a:endParaRPr lang="he-IL" dirty="0"/>
                    </a:p>
                  </a:txBody>
                  <a:tcPr/>
                </a:tc>
                <a:tc>
                  <a:txBody>
                    <a:bodyPr/>
                    <a:lstStyle/>
                    <a:p>
                      <a:pPr rtl="1"/>
                      <a:r>
                        <a:rPr lang="en-US" dirty="0"/>
                        <a:t>12</a:t>
                      </a:r>
                      <a:endParaRPr lang="he-IL" dirty="0"/>
                    </a:p>
                  </a:txBody>
                  <a:tcPr/>
                </a:tc>
                <a:tc>
                  <a:txBody>
                    <a:bodyPr/>
                    <a:lstStyle/>
                    <a:p>
                      <a:pPr rtl="1"/>
                      <a:r>
                        <a:rPr lang="en-US" dirty="0"/>
                        <a:t>30</a:t>
                      </a:r>
                      <a:endParaRPr lang="he-IL" dirty="0"/>
                    </a:p>
                  </a:txBody>
                  <a:tcPr/>
                </a:tc>
                <a:tc>
                  <a:txBody>
                    <a:bodyPr/>
                    <a:lstStyle/>
                    <a:p>
                      <a:pPr rtl="1"/>
                      <a:r>
                        <a:rPr lang="en-US" dirty="0"/>
                        <a:t>11</a:t>
                      </a:r>
                      <a:endParaRPr lang="he-IL" dirty="0"/>
                    </a:p>
                  </a:txBody>
                  <a:tcPr/>
                </a:tc>
                <a:tc>
                  <a:txBody>
                    <a:bodyPr/>
                    <a:lstStyle/>
                    <a:p>
                      <a:pPr rtl="1"/>
                      <a:r>
                        <a:rPr lang="en-US" dirty="0"/>
                        <a:t>22</a:t>
                      </a:r>
                      <a:endParaRPr lang="he-IL" dirty="0"/>
                    </a:p>
                  </a:txBody>
                  <a:tcPr/>
                </a:tc>
                <a:tc>
                  <a:txBody>
                    <a:bodyPr/>
                    <a:lstStyle/>
                    <a:p>
                      <a:pPr rtl="1"/>
                      <a:r>
                        <a:rPr lang="en-US" dirty="0"/>
                        <a:t>1</a:t>
                      </a:r>
                      <a:endParaRPr lang="he-IL" dirty="0"/>
                    </a:p>
                  </a:txBody>
                  <a:tcPr/>
                </a:tc>
                <a:tc>
                  <a:txBody>
                    <a:bodyPr/>
                    <a:lstStyle/>
                    <a:p>
                      <a:pPr rtl="1"/>
                      <a:r>
                        <a:rPr lang="en-US" dirty="0"/>
                        <a:t>3</a:t>
                      </a:r>
                      <a:endParaRPr lang="he-IL" dirty="0"/>
                    </a:p>
                  </a:txBody>
                  <a:tcPr/>
                </a:tc>
                <a:tc>
                  <a:txBody>
                    <a:bodyPr/>
                    <a:lstStyle/>
                    <a:p>
                      <a:pPr rtl="1"/>
                      <a:r>
                        <a:rPr lang="en-US" dirty="0"/>
                        <a:t>14</a:t>
                      </a:r>
                      <a:endParaRPr lang="he-IL" dirty="0"/>
                    </a:p>
                  </a:txBody>
                  <a:tcPr/>
                </a:tc>
                <a:tc>
                  <a:txBody>
                    <a:bodyPr/>
                    <a:lstStyle/>
                    <a:p>
                      <a:pPr rtl="1"/>
                      <a:r>
                        <a:rPr lang="en-US" dirty="0"/>
                        <a:t>8</a:t>
                      </a:r>
                      <a:endParaRPr lang="he-IL" dirty="0"/>
                    </a:p>
                  </a:txBody>
                  <a:tcPr/>
                </a:tc>
                <a:tc>
                  <a:txBody>
                    <a:bodyPr/>
                    <a:lstStyle/>
                    <a:p>
                      <a:pPr rtl="1"/>
                      <a:r>
                        <a:rPr lang="en-US" dirty="0"/>
                        <a:t>7</a:t>
                      </a:r>
                      <a:endParaRPr lang="he-IL" dirty="0"/>
                    </a:p>
                  </a:txBody>
                  <a:tcPr/>
                </a:tc>
                <a:tc>
                  <a:txBody>
                    <a:bodyPr/>
                    <a:lstStyle/>
                    <a:p>
                      <a:pPr rtl="1"/>
                      <a:r>
                        <a:rPr lang="en-US" dirty="0"/>
                        <a:t>2</a:t>
                      </a:r>
                      <a:endParaRPr lang="he-IL" dirty="0"/>
                    </a:p>
                  </a:txBody>
                  <a:tcPr/>
                </a:tc>
                <a:tc>
                  <a:txBody>
                    <a:bodyPr/>
                    <a:lstStyle/>
                    <a:p>
                      <a:pPr rtl="1"/>
                      <a:r>
                        <a:rPr lang="en-US" dirty="0"/>
                        <a:t>15</a:t>
                      </a:r>
                      <a:endParaRPr lang="he-IL" dirty="0"/>
                    </a:p>
                  </a:txBody>
                  <a:tcPr/>
                </a:tc>
                <a:tc>
                  <a:txBody>
                    <a:bodyPr/>
                    <a:lstStyle/>
                    <a:p>
                      <a:pPr rtl="1"/>
                      <a:r>
                        <a:rPr lang="en-US" dirty="0"/>
                        <a:t>0</a:t>
                      </a:r>
                      <a:endParaRPr lang="he-IL" dirty="0"/>
                    </a:p>
                  </a:txBody>
                  <a:tcPr/>
                </a:tc>
                <a:tc>
                  <a:txBody>
                    <a:bodyPr/>
                    <a:lstStyle/>
                    <a:p>
                      <a:pPr rtl="1"/>
                      <a:r>
                        <a:rPr lang="en-US" dirty="0"/>
                        <a:t>4</a:t>
                      </a:r>
                      <a:endParaRPr lang="he-IL" dirty="0"/>
                    </a:p>
                  </a:txBody>
                  <a:tcPr/>
                </a:tc>
                <a:extLst>
                  <a:ext uri="{0D108BD9-81ED-4DB2-BD59-A6C34878D82A}">
                    <a16:rowId xmlns:a16="http://schemas.microsoft.com/office/drawing/2014/main" val="10000"/>
                  </a:ext>
                </a:extLst>
              </a:tr>
            </a:tbl>
          </a:graphicData>
        </a:graphic>
      </p:graphicFrame>
      <p:cxnSp>
        <p:nvCxnSpPr>
          <p:cNvPr id="5" name="Straight Arrow Connector 4"/>
          <p:cNvCxnSpPr/>
          <p:nvPr/>
        </p:nvCxnSpPr>
        <p:spPr>
          <a:xfrm>
            <a:off x="1981200" y="3124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248400" y="3157751"/>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7854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371600" y="3657600"/>
          <a:ext cx="6324600" cy="370840"/>
        </p:xfrm>
        <a:graphic>
          <a:graphicData uri="http://schemas.openxmlformats.org/drawingml/2006/table">
            <a:tbl>
              <a:tblPr rtl="1" firstRow="1" bandRow="1">
                <a:tableStyleId>{5940675A-B579-460E-94D1-54222C63F5DA}</a:tableStyleId>
              </a:tblPr>
              <a:tblGrid>
                <a:gridCol w="421640">
                  <a:extLst>
                    <a:ext uri="{9D8B030D-6E8A-4147-A177-3AD203B41FA5}">
                      <a16:colId xmlns:a16="http://schemas.microsoft.com/office/drawing/2014/main" val="20000"/>
                    </a:ext>
                  </a:extLst>
                </a:gridCol>
                <a:gridCol w="421640">
                  <a:extLst>
                    <a:ext uri="{9D8B030D-6E8A-4147-A177-3AD203B41FA5}">
                      <a16:colId xmlns:a16="http://schemas.microsoft.com/office/drawing/2014/main" val="20001"/>
                    </a:ext>
                  </a:extLst>
                </a:gridCol>
                <a:gridCol w="421640">
                  <a:extLst>
                    <a:ext uri="{9D8B030D-6E8A-4147-A177-3AD203B41FA5}">
                      <a16:colId xmlns:a16="http://schemas.microsoft.com/office/drawing/2014/main" val="20002"/>
                    </a:ext>
                  </a:extLst>
                </a:gridCol>
                <a:gridCol w="421640">
                  <a:extLst>
                    <a:ext uri="{9D8B030D-6E8A-4147-A177-3AD203B41FA5}">
                      <a16:colId xmlns:a16="http://schemas.microsoft.com/office/drawing/2014/main" val="20003"/>
                    </a:ext>
                  </a:extLst>
                </a:gridCol>
                <a:gridCol w="421640">
                  <a:extLst>
                    <a:ext uri="{9D8B030D-6E8A-4147-A177-3AD203B41FA5}">
                      <a16:colId xmlns:a16="http://schemas.microsoft.com/office/drawing/2014/main" val="20004"/>
                    </a:ext>
                  </a:extLst>
                </a:gridCol>
                <a:gridCol w="421640">
                  <a:extLst>
                    <a:ext uri="{9D8B030D-6E8A-4147-A177-3AD203B41FA5}">
                      <a16:colId xmlns:a16="http://schemas.microsoft.com/office/drawing/2014/main" val="20005"/>
                    </a:ext>
                  </a:extLst>
                </a:gridCol>
                <a:gridCol w="421640">
                  <a:extLst>
                    <a:ext uri="{9D8B030D-6E8A-4147-A177-3AD203B41FA5}">
                      <a16:colId xmlns:a16="http://schemas.microsoft.com/office/drawing/2014/main" val="20006"/>
                    </a:ext>
                  </a:extLst>
                </a:gridCol>
                <a:gridCol w="421640">
                  <a:extLst>
                    <a:ext uri="{9D8B030D-6E8A-4147-A177-3AD203B41FA5}">
                      <a16:colId xmlns:a16="http://schemas.microsoft.com/office/drawing/2014/main" val="20007"/>
                    </a:ext>
                  </a:extLst>
                </a:gridCol>
                <a:gridCol w="421640">
                  <a:extLst>
                    <a:ext uri="{9D8B030D-6E8A-4147-A177-3AD203B41FA5}">
                      <a16:colId xmlns:a16="http://schemas.microsoft.com/office/drawing/2014/main" val="20008"/>
                    </a:ext>
                  </a:extLst>
                </a:gridCol>
                <a:gridCol w="421640">
                  <a:extLst>
                    <a:ext uri="{9D8B030D-6E8A-4147-A177-3AD203B41FA5}">
                      <a16:colId xmlns:a16="http://schemas.microsoft.com/office/drawing/2014/main" val="20009"/>
                    </a:ext>
                  </a:extLst>
                </a:gridCol>
                <a:gridCol w="421640">
                  <a:extLst>
                    <a:ext uri="{9D8B030D-6E8A-4147-A177-3AD203B41FA5}">
                      <a16:colId xmlns:a16="http://schemas.microsoft.com/office/drawing/2014/main" val="20010"/>
                    </a:ext>
                  </a:extLst>
                </a:gridCol>
                <a:gridCol w="421640">
                  <a:extLst>
                    <a:ext uri="{9D8B030D-6E8A-4147-A177-3AD203B41FA5}">
                      <a16:colId xmlns:a16="http://schemas.microsoft.com/office/drawing/2014/main" val="20011"/>
                    </a:ext>
                  </a:extLst>
                </a:gridCol>
                <a:gridCol w="421640">
                  <a:extLst>
                    <a:ext uri="{9D8B030D-6E8A-4147-A177-3AD203B41FA5}">
                      <a16:colId xmlns:a16="http://schemas.microsoft.com/office/drawing/2014/main" val="20012"/>
                    </a:ext>
                  </a:extLst>
                </a:gridCol>
                <a:gridCol w="421640">
                  <a:extLst>
                    <a:ext uri="{9D8B030D-6E8A-4147-A177-3AD203B41FA5}">
                      <a16:colId xmlns:a16="http://schemas.microsoft.com/office/drawing/2014/main" val="20013"/>
                    </a:ext>
                  </a:extLst>
                </a:gridCol>
                <a:gridCol w="421640">
                  <a:extLst>
                    <a:ext uri="{9D8B030D-6E8A-4147-A177-3AD203B41FA5}">
                      <a16:colId xmlns:a16="http://schemas.microsoft.com/office/drawing/2014/main" val="20014"/>
                    </a:ext>
                  </a:extLst>
                </a:gridCol>
              </a:tblGrid>
              <a:tr h="370840">
                <a:tc>
                  <a:txBody>
                    <a:bodyPr/>
                    <a:lstStyle/>
                    <a:p>
                      <a:pPr rtl="1"/>
                      <a:r>
                        <a:rPr lang="en-US" dirty="0"/>
                        <a:t>10</a:t>
                      </a:r>
                      <a:endParaRPr lang="he-IL" dirty="0"/>
                    </a:p>
                  </a:txBody>
                  <a:tcPr/>
                </a:tc>
                <a:tc>
                  <a:txBody>
                    <a:bodyPr/>
                    <a:lstStyle/>
                    <a:p>
                      <a:pPr rtl="1"/>
                      <a:r>
                        <a:rPr lang="en-US" dirty="0"/>
                        <a:t>9</a:t>
                      </a:r>
                      <a:endParaRPr lang="he-IL" dirty="0"/>
                    </a:p>
                  </a:txBody>
                  <a:tcPr/>
                </a:tc>
                <a:tc>
                  <a:txBody>
                    <a:bodyPr/>
                    <a:lstStyle/>
                    <a:p>
                      <a:pPr rtl="1"/>
                      <a:r>
                        <a:rPr lang="en-US" dirty="0"/>
                        <a:t>12</a:t>
                      </a:r>
                      <a:endParaRPr lang="he-IL" dirty="0"/>
                    </a:p>
                  </a:txBody>
                  <a:tcPr/>
                </a:tc>
                <a:tc>
                  <a:txBody>
                    <a:bodyPr/>
                    <a:lstStyle/>
                    <a:p>
                      <a:pPr rtl="1"/>
                      <a:r>
                        <a:rPr lang="en-US" dirty="0"/>
                        <a:t>30</a:t>
                      </a:r>
                      <a:endParaRPr lang="he-IL" dirty="0"/>
                    </a:p>
                  </a:txBody>
                  <a:tcPr/>
                </a:tc>
                <a:tc>
                  <a:txBody>
                    <a:bodyPr/>
                    <a:lstStyle/>
                    <a:p>
                      <a:pPr rtl="1"/>
                      <a:r>
                        <a:rPr lang="en-US" dirty="0"/>
                        <a:t>11</a:t>
                      </a:r>
                      <a:endParaRPr lang="he-IL" dirty="0"/>
                    </a:p>
                  </a:txBody>
                  <a:tcPr/>
                </a:tc>
                <a:tc>
                  <a:txBody>
                    <a:bodyPr/>
                    <a:lstStyle/>
                    <a:p>
                      <a:pPr rtl="1"/>
                      <a:r>
                        <a:rPr lang="en-US" dirty="0"/>
                        <a:t>22</a:t>
                      </a:r>
                      <a:endParaRPr lang="he-IL" dirty="0"/>
                    </a:p>
                  </a:txBody>
                  <a:tcPr/>
                </a:tc>
                <a:tc>
                  <a:txBody>
                    <a:bodyPr/>
                    <a:lstStyle/>
                    <a:p>
                      <a:pPr rtl="1"/>
                      <a:r>
                        <a:rPr lang="en-US" dirty="0"/>
                        <a:t>1</a:t>
                      </a:r>
                      <a:endParaRPr lang="he-IL" dirty="0"/>
                    </a:p>
                  </a:txBody>
                  <a:tcPr/>
                </a:tc>
                <a:tc>
                  <a:txBody>
                    <a:bodyPr/>
                    <a:lstStyle/>
                    <a:p>
                      <a:pPr rtl="1"/>
                      <a:r>
                        <a:rPr lang="en-US" dirty="0"/>
                        <a:t>3</a:t>
                      </a:r>
                      <a:endParaRPr lang="he-IL" dirty="0"/>
                    </a:p>
                  </a:txBody>
                  <a:tcPr/>
                </a:tc>
                <a:tc>
                  <a:txBody>
                    <a:bodyPr/>
                    <a:lstStyle/>
                    <a:p>
                      <a:pPr rtl="1"/>
                      <a:r>
                        <a:rPr lang="en-US" dirty="0"/>
                        <a:t>14</a:t>
                      </a:r>
                      <a:endParaRPr lang="he-IL" dirty="0"/>
                    </a:p>
                  </a:txBody>
                  <a:tcPr/>
                </a:tc>
                <a:tc>
                  <a:txBody>
                    <a:bodyPr/>
                    <a:lstStyle/>
                    <a:p>
                      <a:pPr rtl="1"/>
                      <a:r>
                        <a:rPr lang="en-US" dirty="0"/>
                        <a:t>8</a:t>
                      </a:r>
                      <a:endParaRPr lang="he-IL" dirty="0"/>
                    </a:p>
                  </a:txBody>
                  <a:tcPr/>
                </a:tc>
                <a:tc>
                  <a:txBody>
                    <a:bodyPr/>
                    <a:lstStyle/>
                    <a:p>
                      <a:pPr rtl="1"/>
                      <a:r>
                        <a:rPr lang="en-US" dirty="0"/>
                        <a:t>7</a:t>
                      </a:r>
                      <a:endParaRPr lang="he-IL" dirty="0"/>
                    </a:p>
                  </a:txBody>
                  <a:tcPr/>
                </a:tc>
                <a:tc>
                  <a:txBody>
                    <a:bodyPr/>
                    <a:lstStyle/>
                    <a:p>
                      <a:pPr rtl="1"/>
                      <a:r>
                        <a:rPr lang="en-US" dirty="0"/>
                        <a:t>2</a:t>
                      </a:r>
                      <a:endParaRPr lang="he-IL" dirty="0"/>
                    </a:p>
                  </a:txBody>
                  <a:tcPr/>
                </a:tc>
                <a:tc>
                  <a:txBody>
                    <a:bodyPr/>
                    <a:lstStyle/>
                    <a:p>
                      <a:pPr rtl="1"/>
                      <a:r>
                        <a:rPr lang="en-US" dirty="0"/>
                        <a:t>15</a:t>
                      </a:r>
                      <a:endParaRPr lang="he-IL" dirty="0"/>
                    </a:p>
                  </a:txBody>
                  <a:tcPr/>
                </a:tc>
                <a:tc>
                  <a:txBody>
                    <a:bodyPr/>
                    <a:lstStyle/>
                    <a:p>
                      <a:pPr rtl="1"/>
                      <a:r>
                        <a:rPr lang="en-US" dirty="0"/>
                        <a:t>0</a:t>
                      </a:r>
                      <a:endParaRPr lang="he-IL" dirty="0"/>
                    </a:p>
                  </a:txBody>
                  <a:tcPr/>
                </a:tc>
                <a:tc>
                  <a:txBody>
                    <a:bodyPr/>
                    <a:lstStyle/>
                    <a:p>
                      <a:pPr rtl="1"/>
                      <a:r>
                        <a:rPr lang="en-US" dirty="0"/>
                        <a:t>4</a:t>
                      </a:r>
                      <a:endParaRPr lang="he-IL" dirty="0"/>
                    </a:p>
                  </a:txBody>
                  <a:tcPr/>
                </a:tc>
                <a:extLst>
                  <a:ext uri="{0D108BD9-81ED-4DB2-BD59-A6C34878D82A}">
                    <a16:rowId xmlns:a16="http://schemas.microsoft.com/office/drawing/2014/main" val="10000"/>
                  </a:ext>
                </a:extLst>
              </a:tr>
            </a:tbl>
          </a:graphicData>
        </a:graphic>
      </p:graphicFrame>
      <p:cxnSp>
        <p:nvCxnSpPr>
          <p:cNvPr id="5" name="Straight Arrow Connector 4"/>
          <p:cNvCxnSpPr/>
          <p:nvPr/>
        </p:nvCxnSpPr>
        <p:spPr>
          <a:xfrm>
            <a:off x="1981200" y="3124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791200" y="3157751"/>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6805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371600" y="3657600"/>
          <a:ext cx="6324600" cy="370840"/>
        </p:xfrm>
        <a:graphic>
          <a:graphicData uri="http://schemas.openxmlformats.org/drawingml/2006/table">
            <a:tbl>
              <a:tblPr rtl="1" firstRow="1" bandRow="1">
                <a:tableStyleId>{5940675A-B579-460E-94D1-54222C63F5DA}</a:tableStyleId>
              </a:tblPr>
              <a:tblGrid>
                <a:gridCol w="421640">
                  <a:extLst>
                    <a:ext uri="{9D8B030D-6E8A-4147-A177-3AD203B41FA5}">
                      <a16:colId xmlns:a16="http://schemas.microsoft.com/office/drawing/2014/main" val="20000"/>
                    </a:ext>
                  </a:extLst>
                </a:gridCol>
                <a:gridCol w="421640">
                  <a:extLst>
                    <a:ext uri="{9D8B030D-6E8A-4147-A177-3AD203B41FA5}">
                      <a16:colId xmlns:a16="http://schemas.microsoft.com/office/drawing/2014/main" val="20001"/>
                    </a:ext>
                  </a:extLst>
                </a:gridCol>
                <a:gridCol w="421640">
                  <a:extLst>
                    <a:ext uri="{9D8B030D-6E8A-4147-A177-3AD203B41FA5}">
                      <a16:colId xmlns:a16="http://schemas.microsoft.com/office/drawing/2014/main" val="20002"/>
                    </a:ext>
                  </a:extLst>
                </a:gridCol>
                <a:gridCol w="421640">
                  <a:extLst>
                    <a:ext uri="{9D8B030D-6E8A-4147-A177-3AD203B41FA5}">
                      <a16:colId xmlns:a16="http://schemas.microsoft.com/office/drawing/2014/main" val="20003"/>
                    </a:ext>
                  </a:extLst>
                </a:gridCol>
                <a:gridCol w="421640">
                  <a:extLst>
                    <a:ext uri="{9D8B030D-6E8A-4147-A177-3AD203B41FA5}">
                      <a16:colId xmlns:a16="http://schemas.microsoft.com/office/drawing/2014/main" val="20004"/>
                    </a:ext>
                  </a:extLst>
                </a:gridCol>
                <a:gridCol w="421640">
                  <a:extLst>
                    <a:ext uri="{9D8B030D-6E8A-4147-A177-3AD203B41FA5}">
                      <a16:colId xmlns:a16="http://schemas.microsoft.com/office/drawing/2014/main" val="20005"/>
                    </a:ext>
                  </a:extLst>
                </a:gridCol>
                <a:gridCol w="421640">
                  <a:extLst>
                    <a:ext uri="{9D8B030D-6E8A-4147-A177-3AD203B41FA5}">
                      <a16:colId xmlns:a16="http://schemas.microsoft.com/office/drawing/2014/main" val="20006"/>
                    </a:ext>
                  </a:extLst>
                </a:gridCol>
                <a:gridCol w="421640">
                  <a:extLst>
                    <a:ext uri="{9D8B030D-6E8A-4147-A177-3AD203B41FA5}">
                      <a16:colId xmlns:a16="http://schemas.microsoft.com/office/drawing/2014/main" val="20007"/>
                    </a:ext>
                  </a:extLst>
                </a:gridCol>
                <a:gridCol w="421640">
                  <a:extLst>
                    <a:ext uri="{9D8B030D-6E8A-4147-A177-3AD203B41FA5}">
                      <a16:colId xmlns:a16="http://schemas.microsoft.com/office/drawing/2014/main" val="20008"/>
                    </a:ext>
                  </a:extLst>
                </a:gridCol>
                <a:gridCol w="421640">
                  <a:extLst>
                    <a:ext uri="{9D8B030D-6E8A-4147-A177-3AD203B41FA5}">
                      <a16:colId xmlns:a16="http://schemas.microsoft.com/office/drawing/2014/main" val="20009"/>
                    </a:ext>
                  </a:extLst>
                </a:gridCol>
                <a:gridCol w="421640">
                  <a:extLst>
                    <a:ext uri="{9D8B030D-6E8A-4147-A177-3AD203B41FA5}">
                      <a16:colId xmlns:a16="http://schemas.microsoft.com/office/drawing/2014/main" val="20010"/>
                    </a:ext>
                  </a:extLst>
                </a:gridCol>
                <a:gridCol w="421640">
                  <a:extLst>
                    <a:ext uri="{9D8B030D-6E8A-4147-A177-3AD203B41FA5}">
                      <a16:colId xmlns:a16="http://schemas.microsoft.com/office/drawing/2014/main" val="20011"/>
                    </a:ext>
                  </a:extLst>
                </a:gridCol>
                <a:gridCol w="421640">
                  <a:extLst>
                    <a:ext uri="{9D8B030D-6E8A-4147-A177-3AD203B41FA5}">
                      <a16:colId xmlns:a16="http://schemas.microsoft.com/office/drawing/2014/main" val="20012"/>
                    </a:ext>
                  </a:extLst>
                </a:gridCol>
                <a:gridCol w="421640">
                  <a:extLst>
                    <a:ext uri="{9D8B030D-6E8A-4147-A177-3AD203B41FA5}">
                      <a16:colId xmlns:a16="http://schemas.microsoft.com/office/drawing/2014/main" val="20013"/>
                    </a:ext>
                  </a:extLst>
                </a:gridCol>
                <a:gridCol w="421640">
                  <a:extLst>
                    <a:ext uri="{9D8B030D-6E8A-4147-A177-3AD203B41FA5}">
                      <a16:colId xmlns:a16="http://schemas.microsoft.com/office/drawing/2014/main" val="20014"/>
                    </a:ext>
                  </a:extLst>
                </a:gridCol>
              </a:tblGrid>
              <a:tr h="370840">
                <a:tc>
                  <a:txBody>
                    <a:bodyPr/>
                    <a:lstStyle/>
                    <a:p>
                      <a:pPr rtl="1"/>
                      <a:r>
                        <a:rPr lang="en-US" dirty="0"/>
                        <a:t>10</a:t>
                      </a:r>
                      <a:endParaRPr lang="he-IL" dirty="0"/>
                    </a:p>
                  </a:txBody>
                  <a:tcPr/>
                </a:tc>
                <a:tc>
                  <a:txBody>
                    <a:bodyPr/>
                    <a:lstStyle/>
                    <a:p>
                      <a:pPr rtl="1"/>
                      <a:r>
                        <a:rPr lang="en-US" dirty="0"/>
                        <a:t>9</a:t>
                      </a:r>
                      <a:endParaRPr lang="he-IL" dirty="0"/>
                    </a:p>
                  </a:txBody>
                  <a:tcPr/>
                </a:tc>
                <a:tc>
                  <a:txBody>
                    <a:bodyPr/>
                    <a:lstStyle/>
                    <a:p>
                      <a:pPr rtl="1"/>
                      <a:r>
                        <a:rPr lang="en-US" dirty="0"/>
                        <a:t>12</a:t>
                      </a:r>
                      <a:endParaRPr lang="he-IL" dirty="0"/>
                    </a:p>
                  </a:txBody>
                  <a:tcPr/>
                </a:tc>
                <a:tc>
                  <a:txBody>
                    <a:bodyPr/>
                    <a:lstStyle/>
                    <a:p>
                      <a:pPr rtl="1"/>
                      <a:r>
                        <a:rPr lang="en-US" dirty="0"/>
                        <a:t>30</a:t>
                      </a:r>
                      <a:endParaRPr lang="he-IL" dirty="0"/>
                    </a:p>
                  </a:txBody>
                  <a:tcPr/>
                </a:tc>
                <a:tc>
                  <a:txBody>
                    <a:bodyPr/>
                    <a:lstStyle/>
                    <a:p>
                      <a:pPr rtl="1"/>
                      <a:r>
                        <a:rPr lang="en-US" dirty="0"/>
                        <a:t>11</a:t>
                      </a:r>
                      <a:endParaRPr lang="he-IL" dirty="0"/>
                    </a:p>
                  </a:txBody>
                  <a:tcPr/>
                </a:tc>
                <a:tc>
                  <a:txBody>
                    <a:bodyPr/>
                    <a:lstStyle/>
                    <a:p>
                      <a:pPr rtl="1"/>
                      <a:r>
                        <a:rPr lang="en-US" dirty="0"/>
                        <a:t>22</a:t>
                      </a:r>
                      <a:endParaRPr lang="he-IL" dirty="0"/>
                    </a:p>
                  </a:txBody>
                  <a:tcPr/>
                </a:tc>
                <a:tc>
                  <a:txBody>
                    <a:bodyPr/>
                    <a:lstStyle/>
                    <a:p>
                      <a:pPr rtl="1"/>
                      <a:r>
                        <a:rPr lang="en-US" dirty="0"/>
                        <a:t>1</a:t>
                      </a:r>
                      <a:endParaRPr lang="he-IL" dirty="0"/>
                    </a:p>
                  </a:txBody>
                  <a:tcPr/>
                </a:tc>
                <a:tc>
                  <a:txBody>
                    <a:bodyPr/>
                    <a:lstStyle/>
                    <a:p>
                      <a:pPr rtl="1"/>
                      <a:r>
                        <a:rPr lang="en-US" dirty="0"/>
                        <a:t>3</a:t>
                      </a:r>
                      <a:endParaRPr lang="he-IL" dirty="0"/>
                    </a:p>
                  </a:txBody>
                  <a:tcPr/>
                </a:tc>
                <a:tc>
                  <a:txBody>
                    <a:bodyPr/>
                    <a:lstStyle/>
                    <a:p>
                      <a:pPr rtl="1"/>
                      <a:r>
                        <a:rPr lang="en-US" dirty="0"/>
                        <a:t>14</a:t>
                      </a:r>
                      <a:endParaRPr lang="he-IL" dirty="0"/>
                    </a:p>
                  </a:txBody>
                  <a:tcPr/>
                </a:tc>
                <a:tc>
                  <a:txBody>
                    <a:bodyPr/>
                    <a:lstStyle/>
                    <a:p>
                      <a:pPr rtl="1"/>
                      <a:r>
                        <a:rPr lang="en-US" dirty="0"/>
                        <a:t>8</a:t>
                      </a:r>
                      <a:endParaRPr lang="he-IL" dirty="0"/>
                    </a:p>
                  </a:txBody>
                  <a:tcPr/>
                </a:tc>
                <a:tc>
                  <a:txBody>
                    <a:bodyPr/>
                    <a:lstStyle/>
                    <a:p>
                      <a:pPr rtl="1"/>
                      <a:r>
                        <a:rPr lang="en-US" dirty="0"/>
                        <a:t>7</a:t>
                      </a:r>
                      <a:endParaRPr lang="he-IL" dirty="0"/>
                    </a:p>
                  </a:txBody>
                  <a:tcPr/>
                </a:tc>
                <a:tc>
                  <a:txBody>
                    <a:bodyPr/>
                    <a:lstStyle/>
                    <a:p>
                      <a:pPr rtl="1"/>
                      <a:r>
                        <a:rPr lang="en-US" dirty="0"/>
                        <a:t>2</a:t>
                      </a:r>
                      <a:endParaRPr lang="he-IL" dirty="0"/>
                    </a:p>
                  </a:txBody>
                  <a:tcPr/>
                </a:tc>
                <a:tc>
                  <a:txBody>
                    <a:bodyPr/>
                    <a:lstStyle/>
                    <a:p>
                      <a:pPr rtl="1"/>
                      <a:r>
                        <a:rPr lang="en-US" dirty="0"/>
                        <a:t>15</a:t>
                      </a:r>
                      <a:endParaRPr lang="he-IL" dirty="0"/>
                    </a:p>
                  </a:txBody>
                  <a:tcPr/>
                </a:tc>
                <a:tc>
                  <a:txBody>
                    <a:bodyPr/>
                    <a:lstStyle/>
                    <a:p>
                      <a:pPr rtl="1"/>
                      <a:r>
                        <a:rPr lang="en-US" dirty="0"/>
                        <a:t>0</a:t>
                      </a:r>
                      <a:endParaRPr lang="he-IL" dirty="0"/>
                    </a:p>
                  </a:txBody>
                  <a:tcPr/>
                </a:tc>
                <a:tc>
                  <a:txBody>
                    <a:bodyPr/>
                    <a:lstStyle/>
                    <a:p>
                      <a:pPr rtl="1"/>
                      <a:r>
                        <a:rPr lang="en-US" dirty="0"/>
                        <a:t>4</a:t>
                      </a:r>
                      <a:endParaRPr lang="he-IL" dirty="0"/>
                    </a:p>
                  </a:txBody>
                  <a:tcPr/>
                </a:tc>
                <a:extLst>
                  <a:ext uri="{0D108BD9-81ED-4DB2-BD59-A6C34878D82A}">
                    <a16:rowId xmlns:a16="http://schemas.microsoft.com/office/drawing/2014/main" val="10000"/>
                  </a:ext>
                </a:extLst>
              </a:tr>
            </a:tbl>
          </a:graphicData>
        </a:graphic>
      </p:graphicFrame>
      <p:cxnSp>
        <p:nvCxnSpPr>
          <p:cNvPr id="5" name="Straight Arrow Connector 4"/>
          <p:cNvCxnSpPr/>
          <p:nvPr/>
        </p:nvCxnSpPr>
        <p:spPr>
          <a:xfrm>
            <a:off x="1981200" y="3124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410200" y="3157751"/>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544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371600" y="3657600"/>
          <a:ext cx="6324600" cy="370840"/>
        </p:xfrm>
        <a:graphic>
          <a:graphicData uri="http://schemas.openxmlformats.org/drawingml/2006/table">
            <a:tbl>
              <a:tblPr rtl="1" firstRow="1" bandRow="1">
                <a:tableStyleId>{5940675A-B579-460E-94D1-54222C63F5DA}</a:tableStyleId>
              </a:tblPr>
              <a:tblGrid>
                <a:gridCol w="421640">
                  <a:extLst>
                    <a:ext uri="{9D8B030D-6E8A-4147-A177-3AD203B41FA5}">
                      <a16:colId xmlns:a16="http://schemas.microsoft.com/office/drawing/2014/main" val="20000"/>
                    </a:ext>
                  </a:extLst>
                </a:gridCol>
                <a:gridCol w="421640">
                  <a:extLst>
                    <a:ext uri="{9D8B030D-6E8A-4147-A177-3AD203B41FA5}">
                      <a16:colId xmlns:a16="http://schemas.microsoft.com/office/drawing/2014/main" val="20001"/>
                    </a:ext>
                  </a:extLst>
                </a:gridCol>
                <a:gridCol w="421640">
                  <a:extLst>
                    <a:ext uri="{9D8B030D-6E8A-4147-A177-3AD203B41FA5}">
                      <a16:colId xmlns:a16="http://schemas.microsoft.com/office/drawing/2014/main" val="20002"/>
                    </a:ext>
                  </a:extLst>
                </a:gridCol>
                <a:gridCol w="421640">
                  <a:extLst>
                    <a:ext uri="{9D8B030D-6E8A-4147-A177-3AD203B41FA5}">
                      <a16:colId xmlns:a16="http://schemas.microsoft.com/office/drawing/2014/main" val="20003"/>
                    </a:ext>
                  </a:extLst>
                </a:gridCol>
                <a:gridCol w="421640">
                  <a:extLst>
                    <a:ext uri="{9D8B030D-6E8A-4147-A177-3AD203B41FA5}">
                      <a16:colId xmlns:a16="http://schemas.microsoft.com/office/drawing/2014/main" val="20004"/>
                    </a:ext>
                  </a:extLst>
                </a:gridCol>
                <a:gridCol w="421640">
                  <a:extLst>
                    <a:ext uri="{9D8B030D-6E8A-4147-A177-3AD203B41FA5}">
                      <a16:colId xmlns:a16="http://schemas.microsoft.com/office/drawing/2014/main" val="20005"/>
                    </a:ext>
                  </a:extLst>
                </a:gridCol>
                <a:gridCol w="421640">
                  <a:extLst>
                    <a:ext uri="{9D8B030D-6E8A-4147-A177-3AD203B41FA5}">
                      <a16:colId xmlns:a16="http://schemas.microsoft.com/office/drawing/2014/main" val="20006"/>
                    </a:ext>
                  </a:extLst>
                </a:gridCol>
                <a:gridCol w="421640">
                  <a:extLst>
                    <a:ext uri="{9D8B030D-6E8A-4147-A177-3AD203B41FA5}">
                      <a16:colId xmlns:a16="http://schemas.microsoft.com/office/drawing/2014/main" val="20007"/>
                    </a:ext>
                  </a:extLst>
                </a:gridCol>
                <a:gridCol w="421640">
                  <a:extLst>
                    <a:ext uri="{9D8B030D-6E8A-4147-A177-3AD203B41FA5}">
                      <a16:colId xmlns:a16="http://schemas.microsoft.com/office/drawing/2014/main" val="20008"/>
                    </a:ext>
                  </a:extLst>
                </a:gridCol>
                <a:gridCol w="421640">
                  <a:extLst>
                    <a:ext uri="{9D8B030D-6E8A-4147-A177-3AD203B41FA5}">
                      <a16:colId xmlns:a16="http://schemas.microsoft.com/office/drawing/2014/main" val="20009"/>
                    </a:ext>
                  </a:extLst>
                </a:gridCol>
                <a:gridCol w="421640">
                  <a:extLst>
                    <a:ext uri="{9D8B030D-6E8A-4147-A177-3AD203B41FA5}">
                      <a16:colId xmlns:a16="http://schemas.microsoft.com/office/drawing/2014/main" val="20010"/>
                    </a:ext>
                  </a:extLst>
                </a:gridCol>
                <a:gridCol w="421640">
                  <a:extLst>
                    <a:ext uri="{9D8B030D-6E8A-4147-A177-3AD203B41FA5}">
                      <a16:colId xmlns:a16="http://schemas.microsoft.com/office/drawing/2014/main" val="20011"/>
                    </a:ext>
                  </a:extLst>
                </a:gridCol>
                <a:gridCol w="421640">
                  <a:extLst>
                    <a:ext uri="{9D8B030D-6E8A-4147-A177-3AD203B41FA5}">
                      <a16:colId xmlns:a16="http://schemas.microsoft.com/office/drawing/2014/main" val="20012"/>
                    </a:ext>
                  </a:extLst>
                </a:gridCol>
                <a:gridCol w="421640">
                  <a:extLst>
                    <a:ext uri="{9D8B030D-6E8A-4147-A177-3AD203B41FA5}">
                      <a16:colId xmlns:a16="http://schemas.microsoft.com/office/drawing/2014/main" val="20013"/>
                    </a:ext>
                  </a:extLst>
                </a:gridCol>
                <a:gridCol w="421640">
                  <a:extLst>
                    <a:ext uri="{9D8B030D-6E8A-4147-A177-3AD203B41FA5}">
                      <a16:colId xmlns:a16="http://schemas.microsoft.com/office/drawing/2014/main" val="20014"/>
                    </a:ext>
                  </a:extLst>
                </a:gridCol>
              </a:tblGrid>
              <a:tr h="370840">
                <a:tc>
                  <a:txBody>
                    <a:bodyPr/>
                    <a:lstStyle/>
                    <a:p>
                      <a:pPr rtl="1"/>
                      <a:r>
                        <a:rPr lang="en-US" dirty="0"/>
                        <a:t>10</a:t>
                      </a:r>
                      <a:endParaRPr lang="he-IL" dirty="0"/>
                    </a:p>
                  </a:txBody>
                  <a:tcPr/>
                </a:tc>
                <a:tc>
                  <a:txBody>
                    <a:bodyPr/>
                    <a:lstStyle/>
                    <a:p>
                      <a:pPr rtl="1"/>
                      <a:r>
                        <a:rPr lang="en-US" dirty="0"/>
                        <a:t>9</a:t>
                      </a:r>
                      <a:endParaRPr lang="he-IL" dirty="0"/>
                    </a:p>
                  </a:txBody>
                  <a:tcPr/>
                </a:tc>
                <a:tc>
                  <a:txBody>
                    <a:bodyPr/>
                    <a:lstStyle/>
                    <a:p>
                      <a:pPr rtl="1"/>
                      <a:r>
                        <a:rPr lang="en-US" dirty="0"/>
                        <a:t>12</a:t>
                      </a:r>
                      <a:endParaRPr lang="he-IL" dirty="0"/>
                    </a:p>
                  </a:txBody>
                  <a:tcPr/>
                </a:tc>
                <a:tc>
                  <a:txBody>
                    <a:bodyPr/>
                    <a:lstStyle/>
                    <a:p>
                      <a:pPr rtl="1"/>
                      <a:r>
                        <a:rPr lang="en-US" dirty="0"/>
                        <a:t>30</a:t>
                      </a:r>
                      <a:endParaRPr lang="he-IL" dirty="0"/>
                    </a:p>
                  </a:txBody>
                  <a:tcPr/>
                </a:tc>
                <a:tc>
                  <a:txBody>
                    <a:bodyPr/>
                    <a:lstStyle/>
                    <a:p>
                      <a:pPr rtl="1"/>
                      <a:r>
                        <a:rPr lang="en-US" dirty="0"/>
                        <a:t>11</a:t>
                      </a:r>
                      <a:endParaRPr lang="he-IL" dirty="0"/>
                    </a:p>
                  </a:txBody>
                  <a:tcPr/>
                </a:tc>
                <a:tc>
                  <a:txBody>
                    <a:bodyPr/>
                    <a:lstStyle/>
                    <a:p>
                      <a:pPr rtl="1"/>
                      <a:r>
                        <a:rPr lang="en-US" dirty="0"/>
                        <a:t>22</a:t>
                      </a:r>
                      <a:endParaRPr lang="he-IL" dirty="0"/>
                    </a:p>
                  </a:txBody>
                  <a:tcPr/>
                </a:tc>
                <a:tc>
                  <a:txBody>
                    <a:bodyPr/>
                    <a:lstStyle/>
                    <a:p>
                      <a:pPr rtl="1"/>
                      <a:r>
                        <a:rPr lang="en-US" dirty="0"/>
                        <a:t>1</a:t>
                      </a:r>
                      <a:endParaRPr lang="he-IL" dirty="0"/>
                    </a:p>
                  </a:txBody>
                  <a:tcPr/>
                </a:tc>
                <a:tc>
                  <a:txBody>
                    <a:bodyPr/>
                    <a:lstStyle/>
                    <a:p>
                      <a:pPr rtl="1"/>
                      <a:r>
                        <a:rPr lang="en-US" dirty="0"/>
                        <a:t>3</a:t>
                      </a:r>
                      <a:endParaRPr lang="he-IL" dirty="0"/>
                    </a:p>
                  </a:txBody>
                  <a:tcPr/>
                </a:tc>
                <a:tc>
                  <a:txBody>
                    <a:bodyPr/>
                    <a:lstStyle/>
                    <a:p>
                      <a:pPr rtl="1"/>
                      <a:r>
                        <a:rPr lang="en-US" dirty="0"/>
                        <a:t>14</a:t>
                      </a:r>
                      <a:endParaRPr lang="he-IL" dirty="0"/>
                    </a:p>
                  </a:txBody>
                  <a:tcPr/>
                </a:tc>
                <a:tc>
                  <a:txBody>
                    <a:bodyPr/>
                    <a:lstStyle/>
                    <a:p>
                      <a:pPr rtl="1"/>
                      <a:r>
                        <a:rPr lang="en-US" dirty="0"/>
                        <a:t>8</a:t>
                      </a:r>
                      <a:endParaRPr lang="he-IL" dirty="0"/>
                    </a:p>
                  </a:txBody>
                  <a:tcPr/>
                </a:tc>
                <a:tc>
                  <a:txBody>
                    <a:bodyPr/>
                    <a:lstStyle/>
                    <a:p>
                      <a:pPr rtl="1"/>
                      <a:r>
                        <a:rPr lang="en-US" dirty="0"/>
                        <a:t>7</a:t>
                      </a:r>
                      <a:endParaRPr lang="he-IL" dirty="0"/>
                    </a:p>
                  </a:txBody>
                  <a:tcPr/>
                </a:tc>
                <a:tc>
                  <a:txBody>
                    <a:bodyPr/>
                    <a:lstStyle/>
                    <a:p>
                      <a:pPr rtl="1"/>
                      <a:r>
                        <a:rPr lang="en-US" dirty="0"/>
                        <a:t>2</a:t>
                      </a:r>
                      <a:endParaRPr lang="he-IL" dirty="0"/>
                    </a:p>
                  </a:txBody>
                  <a:tcPr/>
                </a:tc>
                <a:tc>
                  <a:txBody>
                    <a:bodyPr/>
                    <a:lstStyle/>
                    <a:p>
                      <a:pPr rtl="1"/>
                      <a:r>
                        <a:rPr lang="en-US" dirty="0"/>
                        <a:t>15</a:t>
                      </a:r>
                      <a:endParaRPr lang="he-IL" dirty="0"/>
                    </a:p>
                  </a:txBody>
                  <a:tcPr/>
                </a:tc>
                <a:tc>
                  <a:txBody>
                    <a:bodyPr/>
                    <a:lstStyle/>
                    <a:p>
                      <a:pPr rtl="1"/>
                      <a:r>
                        <a:rPr lang="en-US" dirty="0"/>
                        <a:t>0</a:t>
                      </a:r>
                      <a:endParaRPr lang="he-IL" dirty="0"/>
                    </a:p>
                  </a:txBody>
                  <a:tcPr/>
                </a:tc>
                <a:tc>
                  <a:txBody>
                    <a:bodyPr/>
                    <a:lstStyle/>
                    <a:p>
                      <a:pPr rtl="1"/>
                      <a:r>
                        <a:rPr lang="en-US" dirty="0"/>
                        <a:t>4</a:t>
                      </a:r>
                      <a:endParaRPr lang="he-IL" dirty="0"/>
                    </a:p>
                  </a:txBody>
                  <a:tcPr/>
                </a:tc>
                <a:extLst>
                  <a:ext uri="{0D108BD9-81ED-4DB2-BD59-A6C34878D82A}">
                    <a16:rowId xmlns:a16="http://schemas.microsoft.com/office/drawing/2014/main" val="10000"/>
                  </a:ext>
                </a:extLst>
              </a:tr>
            </a:tbl>
          </a:graphicData>
        </a:graphic>
      </p:graphicFrame>
      <p:cxnSp>
        <p:nvCxnSpPr>
          <p:cNvPr id="5" name="Straight Arrow Connector 4"/>
          <p:cNvCxnSpPr/>
          <p:nvPr/>
        </p:nvCxnSpPr>
        <p:spPr>
          <a:xfrm>
            <a:off x="1981200" y="3124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953000" y="3189596"/>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611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371600" y="3657600"/>
          <a:ext cx="6324600" cy="370840"/>
        </p:xfrm>
        <a:graphic>
          <a:graphicData uri="http://schemas.openxmlformats.org/drawingml/2006/table">
            <a:tbl>
              <a:tblPr rtl="1" firstRow="1" bandRow="1">
                <a:tableStyleId>{5940675A-B579-460E-94D1-54222C63F5DA}</a:tableStyleId>
              </a:tblPr>
              <a:tblGrid>
                <a:gridCol w="421640">
                  <a:extLst>
                    <a:ext uri="{9D8B030D-6E8A-4147-A177-3AD203B41FA5}">
                      <a16:colId xmlns:a16="http://schemas.microsoft.com/office/drawing/2014/main" val="20000"/>
                    </a:ext>
                  </a:extLst>
                </a:gridCol>
                <a:gridCol w="421640">
                  <a:extLst>
                    <a:ext uri="{9D8B030D-6E8A-4147-A177-3AD203B41FA5}">
                      <a16:colId xmlns:a16="http://schemas.microsoft.com/office/drawing/2014/main" val="20001"/>
                    </a:ext>
                  </a:extLst>
                </a:gridCol>
                <a:gridCol w="421640">
                  <a:extLst>
                    <a:ext uri="{9D8B030D-6E8A-4147-A177-3AD203B41FA5}">
                      <a16:colId xmlns:a16="http://schemas.microsoft.com/office/drawing/2014/main" val="20002"/>
                    </a:ext>
                  </a:extLst>
                </a:gridCol>
                <a:gridCol w="421640">
                  <a:extLst>
                    <a:ext uri="{9D8B030D-6E8A-4147-A177-3AD203B41FA5}">
                      <a16:colId xmlns:a16="http://schemas.microsoft.com/office/drawing/2014/main" val="20003"/>
                    </a:ext>
                  </a:extLst>
                </a:gridCol>
                <a:gridCol w="421640">
                  <a:extLst>
                    <a:ext uri="{9D8B030D-6E8A-4147-A177-3AD203B41FA5}">
                      <a16:colId xmlns:a16="http://schemas.microsoft.com/office/drawing/2014/main" val="20004"/>
                    </a:ext>
                  </a:extLst>
                </a:gridCol>
                <a:gridCol w="421640">
                  <a:extLst>
                    <a:ext uri="{9D8B030D-6E8A-4147-A177-3AD203B41FA5}">
                      <a16:colId xmlns:a16="http://schemas.microsoft.com/office/drawing/2014/main" val="20005"/>
                    </a:ext>
                  </a:extLst>
                </a:gridCol>
                <a:gridCol w="421640">
                  <a:extLst>
                    <a:ext uri="{9D8B030D-6E8A-4147-A177-3AD203B41FA5}">
                      <a16:colId xmlns:a16="http://schemas.microsoft.com/office/drawing/2014/main" val="20006"/>
                    </a:ext>
                  </a:extLst>
                </a:gridCol>
                <a:gridCol w="421640">
                  <a:extLst>
                    <a:ext uri="{9D8B030D-6E8A-4147-A177-3AD203B41FA5}">
                      <a16:colId xmlns:a16="http://schemas.microsoft.com/office/drawing/2014/main" val="20007"/>
                    </a:ext>
                  </a:extLst>
                </a:gridCol>
                <a:gridCol w="421640">
                  <a:extLst>
                    <a:ext uri="{9D8B030D-6E8A-4147-A177-3AD203B41FA5}">
                      <a16:colId xmlns:a16="http://schemas.microsoft.com/office/drawing/2014/main" val="20008"/>
                    </a:ext>
                  </a:extLst>
                </a:gridCol>
                <a:gridCol w="421640">
                  <a:extLst>
                    <a:ext uri="{9D8B030D-6E8A-4147-A177-3AD203B41FA5}">
                      <a16:colId xmlns:a16="http://schemas.microsoft.com/office/drawing/2014/main" val="20009"/>
                    </a:ext>
                  </a:extLst>
                </a:gridCol>
                <a:gridCol w="421640">
                  <a:extLst>
                    <a:ext uri="{9D8B030D-6E8A-4147-A177-3AD203B41FA5}">
                      <a16:colId xmlns:a16="http://schemas.microsoft.com/office/drawing/2014/main" val="20010"/>
                    </a:ext>
                  </a:extLst>
                </a:gridCol>
                <a:gridCol w="421640">
                  <a:extLst>
                    <a:ext uri="{9D8B030D-6E8A-4147-A177-3AD203B41FA5}">
                      <a16:colId xmlns:a16="http://schemas.microsoft.com/office/drawing/2014/main" val="20011"/>
                    </a:ext>
                  </a:extLst>
                </a:gridCol>
                <a:gridCol w="421640">
                  <a:extLst>
                    <a:ext uri="{9D8B030D-6E8A-4147-A177-3AD203B41FA5}">
                      <a16:colId xmlns:a16="http://schemas.microsoft.com/office/drawing/2014/main" val="20012"/>
                    </a:ext>
                  </a:extLst>
                </a:gridCol>
                <a:gridCol w="421640">
                  <a:extLst>
                    <a:ext uri="{9D8B030D-6E8A-4147-A177-3AD203B41FA5}">
                      <a16:colId xmlns:a16="http://schemas.microsoft.com/office/drawing/2014/main" val="20013"/>
                    </a:ext>
                  </a:extLst>
                </a:gridCol>
                <a:gridCol w="421640">
                  <a:extLst>
                    <a:ext uri="{9D8B030D-6E8A-4147-A177-3AD203B41FA5}">
                      <a16:colId xmlns:a16="http://schemas.microsoft.com/office/drawing/2014/main" val="20014"/>
                    </a:ext>
                  </a:extLst>
                </a:gridCol>
              </a:tblGrid>
              <a:tr h="370840">
                <a:tc>
                  <a:txBody>
                    <a:bodyPr/>
                    <a:lstStyle/>
                    <a:p>
                      <a:pPr rtl="1"/>
                      <a:r>
                        <a:rPr lang="en-US" dirty="0"/>
                        <a:t>10</a:t>
                      </a:r>
                      <a:endParaRPr lang="he-IL" dirty="0"/>
                    </a:p>
                  </a:txBody>
                  <a:tcPr/>
                </a:tc>
                <a:tc>
                  <a:txBody>
                    <a:bodyPr/>
                    <a:lstStyle/>
                    <a:p>
                      <a:pPr rtl="1"/>
                      <a:r>
                        <a:rPr lang="en-US" dirty="0"/>
                        <a:t>9</a:t>
                      </a:r>
                      <a:endParaRPr lang="he-IL" dirty="0"/>
                    </a:p>
                  </a:txBody>
                  <a:tcPr/>
                </a:tc>
                <a:tc>
                  <a:txBody>
                    <a:bodyPr/>
                    <a:lstStyle/>
                    <a:p>
                      <a:pPr rtl="1"/>
                      <a:r>
                        <a:rPr lang="en-US" dirty="0"/>
                        <a:t>12</a:t>
                      </a:r>
                      <a:endParaRPr lang="he-IL" dirty="0"/>
                    </a:p>
                  </a:txBody>
                  <a:tcPr/>
                </a:tc>
                <a:tc>
                  <a:txBody>
                    <a:bodyPr/>
                    <a:lstStyle/>
                    <a:p>
                      <a:pPr rtl="1"/>
                      <a:r>
                        <a:rPr lang="en-US" dirty="0"/>
                        <a:t>30</a:t>
                      </a:r>
                      <a:endParaRPr lang="he-IL" dirty="0"/>
                    </a:p>
                  </a:txBody>
                  <a:tcPr/>
                </a:tc>
                <a:tc>
                  <a:txBody>
                    <a:bodyPr/>
                    <a:lstStyle/>
                    <a:p>
                      <a:pPr rtl="1"/>
                      <a:r>
                        <a:rPr lang="en-US" dirty="0"/>
                        <a:t>11</a:t>
                      </a:r>
                      <a:endParaRPr lang="he-IL" dirty="0"/>
                    </a:p>
                  </a:txBody>
                  <a:tcPr/>
                </a:tc>
                <a:tc>
                  <a:txBody>
                    <a:bodyPr/>
                    <a:lstStyle/>
                    <a:p>
                      <a:pPr rtl="1"/>
                      <a:r>
                        <a:rPr lang="en-US" dirty="0"/>
                        <a:t>22</a:t>
                      </a:r>
                      <a:endParaRPr lang="he-IL" dirty="0"/>
                    </a:p>
                  </a:txBody>
                  <a:tcPr/>
                </a:tc>
                <a:tc>
                  <a:txBody>
                    <a:bodyPr/>
                    <a:lstStyle/>
                    <a:p>
                      <a:pPr rtl="1"/>
                      <a:r>
                        <a:rPr lang="en-US" dirty="0"/>
                        <a:t>1</a:t>
                      </a:r>
                      <a:endParaRPr lang="he-IL" dirty="0"/>
                    </a:p>
                  </a:txBody>
                  <a:tcPr/>
                </a:tc>
                <a:tc>
                  <a:txBody>
                    <a:bodyPr/>
                    <a:lstStyle/>
                    <a:p>
                      <a:pPr rtl="1"/>
                      <a:r>
                        <a:rPr lang="en-US" dirty="0"/>
                        <a:t>3</a:t>
                      </a:r>
                      <a:endParaRPr lang="he-IL" dirty="0"/>
                    </a:p>
                  </a:txBody>
                  <a:tcPr/>
                </a:tc>
                <a:tc>
                  <a:txBody>
                    <a:bodyPr/>
                    <a:lstStyle/>
                    <a:p>
                      <a:pPr rtl="1"/>
                      <a:r>
                        <a:rPr lang="en-US" dirty="0"/>
                        <a:t>14</a:t>
                      </a:r>
                      <a:endParaRPr lang="he-IL" dirty="0"/>
                    </a:p>
                  </a:txBody>
                  <a:tcPr/>
                </a:tc>
                <a:tc>
                  <a:txBody>
                    <a:bodyPr/>
                    <a:lstStyle/>
                    <a:p>
                      <a:pPr rtl="1"/>
                      <a:r>
                        <a:rPr lang="en-US" dirty="0"/>
                        <a:t>8</a:t>
                      </a:r>
                      <a:endParaRPr lang="he-IL" dirty="0"/>
                    </a:p>
                  </a:txBody>
                  <a:tcPr/>
                </a:tc>
                <a:tc>
                  <a:txBody>
                    <a:bodyPr/>
                    <a:lstStyle/>
                    <a:p>
                      <a:pPr rtl="1"/>
                      <a:r>
                        <a:rPr lang="en-US" dirty="0"/>
                        <a:t>7</a:t>
                      </a:r>
                      <a:endParaRPr lang="he-IL" dirty="0"/>
                    </a:p>
                  </a:txBody>
                  <a:tcPr/>
                </a:tc>
                <a:tc>
                  <a:txBody>
                    <a:bodyPr/>
                    <a:lstStyle/>
                    <a:p>
                      <a:pPr rtl="1"/>
                      <a:r>
                        <a:rPr lang="en-US" dirty="0"/>
                        <a:t>2</a:t>
                      </a:r>
                      <a:endParaRPr lang="he-IL" dirty="0"/>
                    </a:p>
                  </a:txBody>
                  <a:tcPr/>
                </a:tc>
                <a:tc>
                  <a:txBody>
                    <a:bodyPr/>
                    <a:lstStyle/>
                    <a:p>
                      <a:pPr rtl="1"/>
                      <a:r>
                        <a:rPr lang="en-US" dirty="0"/>
                        <a:t>15</a:t>
                      </a:r>
                      <a:endParaRPr lang="he-IL" dirty="0"/>
                    </a:p>
                  </a:txBody>
                  <a:tcPr/>
                </a:tc>
                <a:tc>
                  <a:txBody>
                    <a:bodyPr/>
                    <a:lstStyle/>
                    <a:p>
                      <a:pPr rtl="1"/>
                      <a:r>
                        <a:rPr lang="en-US" dirty="0"/>
                        <a:t>0</a:t>
                      </a:r>
                      <a:endParaRPr lang="he-IL" dirty="0"/>
                    </a:p>
                  </a:txBody>
                  <a:tcPr/>
                </a:tc>
                <a:tc>
                  <a:txBody>
                    <a:bodyPr/>
                    <a:lstStyle/>
                    <a:p>
                      <a:pPr rtl="1"/>
                      <a:r>
                        <a:rPr lang="en-US" dirty="0"/>
                        <a:t>4</a:t>
                      </a:r>
                      <a:endParaRPr lang="he-IL" dirty="0"/>
                    </a:p>
                  </a:txBody>
                  <a:tcPr/>
                </a:tc>
                <a:extLst>
                  <a:ext uri="{0D108BD9-81ED-4DB2-BD59-A6C34878D82A}">
                    <a16:rowId xmlns:a16="http://schemas.microsoft.com/office/drawing/2014/main" val="10000"/>
                  </a:ext>
                </a:extLst>
              </a:tr>
            </a:tbl>
          </a:graphicData>
        </a:graphic>
      </p:graphicFrame>
      <p:cxnSp>
        <p:nvCxnSpPr>
          <p:cNvPr id="5" name="Straight Arrow Connector 4"/>
          <p:cNvCxnSpPr/>
          <p:nvPr/>
        </p:nvCxnSpPr>
        <p:spPr>
          <a:xfrm>
            <a:off x="2438400" y="3146947"/>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953000" y="3189596"/>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Curved Up Arrow 5"/>
          <p:cNvSpPr/>
          <p:nvPr/>
        </p:nvSpPr>
        <p:spPr>
          <a:xfrm>
            <a:off x="2438400" y="4267200"/>
            <a:ext cx="2667000" cy="5334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Tree>
    <p:extLst>
      <p:ext uri="{BB962C8B-B14F-4D97-AF65-F5344CB8AC3E}">
        <p14:creationId xmlns:p14="http://schemas.microsoft.com/office/powerpoint/2010/main" val="3559710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1371600" y="3657600"/>
          <a:ext cx="6324600" cy="370840"/>
        </p:xfrm>
        <a:graphic>
          <a:graphicData uri="http://schemas.openxmlformats.org/drawingml/2006/table">
            <a:tbl>
              <a:tblPr rtl="1" firstRow="1" bandRow="1">
                <a:tableStyleId>{5940675A-B579-460E-94D1-54222C63F5DA}</a:tableStyleId>
              </a:tblPr>
              <a:tblGrid>
                <a:gridCol w="421640">
                  <a:extLst>
                    <a:ext uri="{9D8B030D-6E8A-4147-A177-3AD203B41FA5}">
                      <a16:colId xmlns:a16="http://schemas.microsoft.com/office/drawing/2014/main" val="20000"/>
                    </a:ext>
                  </a:extLst>
                </a:gridCol>
                <a:gridCol w="421640">
                  <a:extLst>
                    <a:ext uri="{9D8B030D-6E8A-4147-A177-3AD203B41FA5}">
                      <a16:colId xmlns:a16="http://schemas.microsoft.com/office/drawing/2014/main" val="20001"/>
                    </a:ext>
                  </a:extLst>
                </a:gridCol>
                <a:gridCol w="421640">
                  <a:extLst>
                    <a:ext uri="{9D8B030D-6E8A-4147-A177-3AD203B41FA5}">
                      <a16:colId xmlns:a16="http://schemas.microsoft.com/office/drawing/2014/main" val="20002"/>
                    </a:ext>
                  </a:extLst>
                </a:gridCol>
                <a:gridCol w="421640">
                  <a:extLst>
                    <a:ext uri="{9D8B030D-6E8A-4147-A177-3AD203B41FA5}">
                      <a16:colId xmlns:a16="http://schemas.microsoft.com/office/drawing/2014/main" val="20003"/>
                    </a:ext>
                  </a:extLst>
                </a:gridCol>
                <a:gridCol w="421640">
                  <a:extLst>
                    <a:ext uri="{9D8B030D-6E8A-4147-A177-3AD203B41FA5}">
                      <a16:colId xmlns:a16="http://schemas.microsoft.com/office/drawing/2014/main" val="20004"/>
                    </a:ext>
                  </a:extLst>
                </a:gridCol>
                <a:gridCol w="421640">
                  <a:extLst>
                    <a:ext uri="{9D8B030D-6E8A-4147-A177-3AD203B41FA5}">
                      <a16:colId xmlns:a16="http://schemas.microsoft.com/office/drawing/2014/main" val="20005"/>
                    </a:ext>
                  </a:extLst>
                </a:gridCol>
                <a:gridCol w="421640">
                  <a:extLst>
                    <a:ext uri="{9D8B030D-6E8A-4147-A177-3AD203B41FA5}">
                      <a16:colId xmlns:a16="http://schemas.microsoft.com/office/drawing/2014/main" val="20006"/>
                    </a:ext>
                  </a:extLst>
                </a:gridCol>
                <a:gridCol w="421640">
                  <a:extLst>
                    <a:ext uri="{9D8B030D-6E8A-4147-A177-3AD203B41FA5}">
                      <a16:colId xmlns:a16="http://schemas.microsoft.com/office/drawing/2014/main" val="20007"/>
                    </a:ext>
                  </a:extLst>
                </a:gridCol>
                <a:gridCol w="421640">
                  <a:extLst>
                    <a:ext uri="{9D8B030D-6E8A-4147-A177-3AD203B41FA5}">
                      <a16:colId xmlns:a16="http://schemas.microsoft.com/office/drawing/2014/main" val="20008"/>
                    </a:ext>
                  </a:extLst>
                </a:gridCol>
                <a:gridCol w="421640">
                  <a:extLst>
                    <a:ext uri="{9D8B030D-6E8A-4147-A177-3AD203B41FA5}">
                      <a16:colId xmlns:a16="http://schemas.microsoft.com/office/drawing/2014/main" val="20009"/>
                    </a:ext>
                  </a:extLst>
                </a:gridCol>
                <a:gridCol w="421640">
                  <a:extLst>
                    <a:ext uri="{9D8B030D-6E8A-4147-A177-3AD203B41FA5}">
                      <a16:colId xmlns:a16="http://schemas.microsoft.com/office/drawing/2014/main" val="20010"/>
                    </a:ext>
                  </a:extLst>
                </a:gridCol>
                <a:gridCol w="421640">
                  <a:extLst>
                    <a:ext uri="{9D8B030D-6E8A-4147-A177-3AD203B41FA5}">
                      <a16:colId xmlns:a16="http://schemas.microsoft.com/office/drawing/2014/main" val="20011"/>
                    </a:ext>
                  </a:extLst>
                </a:gridCol>
                <a:gridCol w="421640">
                  <a:extLst>
                    <a:ext uri="{9D8B030D-6E8A-4147-A177-3AD203B41FA5}">
                      <a16:colId xmlns:a16="http://schemas.microsoft.com/office/drawing/2014/main" val="20012"/>
                    </a:ext>
                  </a:extLst>
                </a:gridCol>
                <a:gridCol w="421640">
                  <a:extLst>
                    <a:ext uri="{9D8B030D-6E8A-4147-A177-3AD203B41FA5}">
                      <a16:colId xmlns:a16="http://schemas.microsoft.com/office/drawing/2014/main" val="20013"/>
                    </a:ext>
                  </a:extLst>
                </a:gridCol>
                <a:gridCol w="421640">
                  <a:extLst>
                    <a:ext uri="{9D8B030D-6E8A-4147-A177-3AD203B41FA5}">
                      <a16:colId xmlns:a16="http://schemas.microsoft.com/office/drawing/2014/main" val="20014"/>
                    </a:ext>
                  </a:extLst>
                </a:gridCol>
              </a:tblGrid>
              <a:tr h="370840">
                <a:tc>
                  <a:txBody>
                    <a:bodyPr/>
                    <a:lstStyle/>
                    <a:p>
                      <a:pPr rtl="1"/>
                      <a:r>
                        <a:rPr lang="en-US" dirty="0"/>
                        <a:t>10</a:t>
                      </a:r>
                      <a:endParaRPr lang="he-IL" dirty="0"/>
                    </a:p>
                  </a:txBody>
                  <a:tcPr/>
                </a:tc>
                <a:tc>
                  <a:txBody>
                    <a:bodyPr/>
                    <a:lstStyle/>
                    <a:p>
                      <a:pPr rtl="1"/>
                      <a:r>
                        <a:rPr lang="en-US" dirty="0"/>
                        <a:t>9</a:t>
                      </a:r>
                      <a:endParaRPr lang="he-IL" dirty="0"/>
                    </a:p>
                  </a:txBody>
                  <a:tcPr/>
                </a:tc>
                <a:tc>
                  <a:txBody>
                    <a:bodyPr/>
                    <a:lstStyle/>
                    <a:p>
                      <a:pPr rtl="1"/>
                      <a:r>
                        <a:rPr lang="en-US" dirty="0"/>
                        <a:t>12</a:t>
                      </a:r>
                      <a:endParaRPr lang="he-IL" dirty="0"/>
                    </a:p>
                  </a:txBody>
                  <a:tcPr/>
                </a:tc>
                <a:tc>
                  <a:txBody>
                    <a:bodyPr/>
                    <a:lstStyle/>
                    <a:p>
                      <a:pPr rtl="1"/>
                      <a:r>
                        <a:rPr lang="en-US" dirty="0"/>
                        <a:t>30</a:t>
                      </a:r>
                      <a:endParaRPr lang="he-IL" dirty="0"/>
                    </a:p>
                  </a:txBody>
                  <a:tcPr/>
                </a:tc>
                <a:tc>
                  <a:txBody>
                    <a:bodyPr/>
                    <a:lstStyle/>
                    <a:p>
                      <a:pPr rtl="1"/>
                      <a:r>
                        <a:rPr lang="en-US" dirty="0"/>
                        <a:t>11</a:t>
                      </a:r>
                      <a:endParaRPr lang="he-IL" dirty="0"/>
                    </a:p>
                  </a:txBody>
                  <a:tcPr/>
                </a:tc>
                <a:tc>
                  <a:txBody>
                    <a:bodyPr/>
                    <a:lstStyle/>
                    <a:p>
                      <a:pPr rtl="1"/>
                      <a:r>
                        <a:rPr lang="en-US" dirty="0"/>
                        <a:t>22</a:t>
                      </a:r>
                      <a:endParaRPr lang="he-IL" dirty="0"/>
                    </a:p>
                  </a:txBody>
                  <a:tcPr/>
                </a:tc>
                <a:tc>
                  <a:txBody>
                    <a:bodyPr/>
                    <a:lstStyle/>
                    <a:p>
                      <a:pPr rtl="1"/>
                      <a:r>
                        <a:rPr lang="en-US" dirty="0"/>
                        <a:t>15</a:t>
                      </a:r>
                      <a:endParaRPr lang="he-IL" dirty="0"/>
                    </a:p>
                  </a:txBody>
                  <a:tcPr/>
                </a:tc>
                <a:tc>
                  <a:txBody>
                    <a:bodyPr/>
                    <a:lstStyle/>
                    <a:p>
                      <a:pPr rtl="1"/>
                      <a:r>
                        <a:rPr lang="en-US" dirty="0"/>
                        <a:t>3</a:t>
                      </a:r>
                      <a:endParaRPr lang="he-IL" dirty="0"/>
                    </a:p>
                  </a:txBody>
                  <a:tcPr/>
                </a:tc>
                <a:tc>
                  <a:txBody>
                    <a:bodyPr/>
                    <a:lstStyle/>
                    <a:p>
                      <a:pPr rtl="1"/>
                      <a:r>
                        <a:rPr lang="en-US" dirty="0"/>
                        <a:t>14</a:t>
                      </a:r>
                      <a:endParaRPr lang="he-IL" dirty="0"/>
                    </a:p>
                  </a:txBody>
                  <a:tcPr/>
                </a:tc>
                <a:tc>
                  <a:txBody>
                    <a:bodyPr/>
                    <a:lstStyle/>
                    <a:p>
                      <a:pPr rtl="1"/>
                      <a:r>
                        <a:rPr lang="en-US" dirty="0"/>
                        <a:t>8</a:t>
                      </a:r>
                      <a:endParaRPr lang="he-IL" dirty="0"/>
                    </a:p>
                  </a:txBody>
                  <a:tcPr/>
                </a:tc>
                <a:tc>
                  <a:txBody>
                    <a:bodyPr/>
                    <a:lstStyle/>
                    <a:p>
                      <a:pPr rtl="1"/>
                      <a:r>
                        <a:rPr lang="en-US" dirty="0"/>
                        <a:t>7</a:t>
                      </a:r>
                      <a:endParaRPr lang="he-IL" dirty="0"/>
                    </a:p>
                  </a:txBody>
                  <a:tcPr/>
                </a:tc>
                <a:tc>
                  <a:txBody>
                    <a:bodyPr/>
                    <a:lstStyle/>
                    <a:p>
                      <a:pPr rtl="1"/>
                      <a:r>
                        <a:rPr lang="en-US" dirty="0"/>
                        <a:t>2</a:t>
                      </a:r>
                      <a:endParaRPr lang="he-IL" dirty="0"/>
                    </a:p>
                  </a:txBody>
                  <a:tcPr/>
                </a:tc>
                <a:tc>
                  <a:txBody>
                    <a:bodyPr/>
                    <a:lstStyle/>
                    <a:p>
                      <a:pPr rtl="1"/>
                      <a:r>
                        <a:rPr lang="en-US" dirty="0"/>
                        <a:t>1</a:t>
                      </a:r>
                      <a:endParaRPr lang="he-IL" dirty="0"/>
                    </a:p>
                  </a:txBody>
                  <a:tcPr/>
                </a:tc>
                <a:tc>
                  <a:txBody>
                    <a:bodyPr/>
                    <a:lstStyle/>
                    <a:p>
                      <a:pPr rtl="1"/>
                      <a:r>
                        <a:rPr lang="en-US" dirty="0"/>
                        <a:t>0</a:t>
                      </a:r>
                      <a:endParaRPr lang="he-IL" dirty="0"/>
                    </a:p>
                  </a:txBody>
                  <a:tcPr/>
                </a:tc>
                <a:tc>
                  <a:txBody>
                    <a:bodyPr/>
                    <a:lstStyle/>
                    <a:p>
                      <a:pPr rtl="1"/>
                      <a:r>
                        <a:rPr lang="en-US" dirty="0"/>
                        <a:t>4</a:t>
                      </a:r>
                      <a:endParaRPr lang="he-IL" dirty="0"/>
                    </a:p>
                  </a:txBody>
                  <a:tcPr/>
                </a:tc>
                <a:extLst>
                  <a:ext uri="{0D108BD9-81ED-4DB2-BD59-A6C34878D82A}">
                    <a16:rowId xmlns:a16="http://schemas.microsoft.com/office/drawing/2014/main" val="10000"/>
                  </a:ext>
                </a:extLst>
              </a:tr>
            </a:tbl>
          </a:graphicData>
        </a:graphic>
      </p:graphicFrame>
      <p:cxnSp>
        <p:nvCxnSpPr>
          <p:cNvPr id="5" name="Straight Arrow Connector 4"/>
          <p:cNvCxnSpPr/>
          <p:nvPr/>
        </p:nvCxnSpPr>
        <p:spPr>
          <a:xfrm>
            <a:off x="2438400" y="3146947"/>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495800" y="3189596"/>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2319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1371600" y="3657600"/>
          <a:ext cx="6324600" cy="370840"/>
        </p:xfrm>
        <a:graphic>
          <a:graphicData uri="http://schemas.openxmlformats.org/drawingml/2006/table">
            <a:tbl>
              <a:tblPr rtl="1" firstRow="1" bandRow="1">
                <a:tableStyleId>{5940675A-B579-460E-94D1-54222C63F5DA}</a:tableStyleId>
              </a:tblPr>
              <a:tblGrid>
                <a:gridCol w="421640">
                  <a:extLst>
                    <a:ext uri="{9D8B030D-6E8A-4147-A177-3AD203B41FA5}">
                      <a16:colId xmlns:a16="http://schemas.microsoft.com/office/drawing/2014/main" val="20000"/>
                    </a:ext>
                  </a:extLst>
                </a:gridCol>
                <a:gridCol w="421640">
                  <a:extLst>
                    <a:ext uri="{9D8B030D-6E8A-4147-A177-3AD203B41FA5}">
                      <a16:colId xmlns:a16="http://schemas.microsoft.com/office/drawing/2014/main" val="20001"/>
                    </a:ext>
                  </a:extLst>
                </a:gridCol>
                <a:gridCol w="421640">
                  <a:extLst>
                    <a:ext uri="{9D8B030D-6E8A-4147-A177-3AD203B41FA5}">
                      <a16:colId xmlns:a16="http://schemas.microsoft.com/office/drawing/2014/main" val="20002"/>
                    </a:ext>
                  </a:extLst>
                </a:gridCol>
                <a:gridCol w="421640">
                  <a:extLst>
                    <a:ext uri="{9D8B030D-6E8A-4147-A177-3AD203B41FA5}">
                      <a16:colId xmlns:a16="http://schemas.microsoft.com/office/drawing/2014/main" val="20003"/>
                    </a:ext>
                  </a:extLst>
                </a:gridCol>
                <a:gridCol w="421640">
                  <a:extLst>
                    <a:ext uri="{9D8B030D-6E8A-4147-A177-3AD203B41FA5}">
                      <a16:colId xmlns:a16="http://schemas.microsoft.com/office/drawing/2014/main" val="20004"/>
                    </a:ext>
                  </a:extLst>
                </a:gridCol>
                <a:gridCol w="421640">
                  <a:extLst>
                    <a:ext uri="{9D8B030D-6E8A-4147-A177-3AD203B41FA5}">
                      <a16:colId xmlns:a16="http://schemas.microsoft.com/office/drawing/2014/main" val="20005"/>
                    </a:ext>
                  </a:extLst>
                </a:gridCol>
                <a:gridCol w="421640">
                  <a:extLst>
                    <a:ext uri="{9D8B030D-6E8A-4147-A177-3AD203B41FA5}">
                      <a16:colId xmlns:a16="http://schemas.microsoft.com/office/drawing/2014/main" val="20006"/>
                    </a:ext>
                  </a:extLst>
                </a:gridCol>
                <a:gridCol w="421640">
                  <a:extLst>
                    <a:ext uri="{9D8B030D-6E8A-4147-A177-3AD203B41FA5}">
                      <a16:colId xmlns:a16="http://schemas.microsoft.com/office/drawing/2014/main" val="20007"/>
                    </a:ext>
                  </a:extLst>
                </a:gridCol>
                <a:gridCol w="421640">
                  <a:extLst>
                    <a:ext uri="{9D8B030D-6E8A-4147-A177-3AD203B41FA5}">
                      <a16:colId xmlns:a16="http://schemas.microsoft.com/office/drawing/2014/main" val="20008"/>
                    </a:ext>
                  </a:extLst>
                </a:gridCol>
                <a:gridCol w="421640">
                  <a:extLst>
                    <a:ext uri="{9D8B030D-6E8A-4147-A177-3AD203B41FA5}">
                      <a16:colId xmlns:a16="http://schemas.microsoft.com/office/drawing/2014/main" val="20009"/>
                    </a:ext>
                  </a:extLst>
                </a:gridCol>
                <a:gridCol w="421640">
                  <a:extLst>
                    <a:ext uri="{9D8B030D-6E8A-4147-A177-3AD203B41FA5}">
                      <a16:colId xmlns:a16="http://schemas.microsoft.com/office/drawing/2014/main" val="20010"/>
                    </a:ext>
                  </a:extLst>
                </a:gridCol>
                <a:gridCol w="421640">
                  <a:extLst>
                    <a:ext uri="{9D8B030D-6E8A-4147-A177-3AD203B41FA5}">
                      <a16:colId xmlns:a16="http://schemas.microsoft.com/office/drawing/2014/main" val="20011"/>
                    </a:ext>
                  </a:extLst>
                </a:gridCol>
                <a:gridCol w="421640">
                  <a:extLst>
                    <a:ext uri="{9D8B030D-6E8A-4147-A177-3AD203B41FA5}">
                      <a16:colId xmlns:a16="http://schemas.microsoft.com/office/drawing/2014/main" val="20012"/>
                    </a:ext>
                  </a:extLst>
                </a:gridCol>
                <a:gridCol w="421640">
                  <a:extLst>
                    <a:ext uri="{9D8B030D-6E8A-4147-A177-3AD203B41FA5}">
                      <a16:colId xmlns:a16="http://schemas.microsoft.com/office/drawing/2014/main" val="20013"/>
                    </a:ext>
                  </a:extLst>
                </a:gridCol>
                <a:gridCol w="421640">
                  <a:extLst>
                    <a:ext uri="{9D8B030D-6E8A-4147-A177-3AD203B41FA5}">
                      <a16:colId xmlns:a16="http://schemas.microsoft.com/office/drawing/2014/main" val="20014"/>
                    </a:ext>
                  </a:extLst>
                </a:gridCol>
              </a:tblGrid>
              <a:tr h="370840">
                <a:tc>
                  <a:txBody>
                    <a:bodyPr/>
                    <a:lstStyle/>
                    <a:p>
                      <a:pPr rtl="1"/>
                      <a:r>
                        <a:rPr lang="en-US" dirty="0"/>
                        <a:t>10</a:t>
                      </a:r>
                      <a:endParaRPr lang="he-IL" dirty="0"/>
                    </a:p>
                  </a:txBody>
                  <a:tcPr/>
                </a:tc>
                <a:tc>
                  <a:txBody>
                    <a:bodyPr/>
                    <a:lstStyle/>
                    <a:p>
                      <a:pPr rtl="1"/>
                      <a:r>
                        <a:rPr lang="en-US" dirty="0"/>
                        <a:t>9</a:t>
                      </a:r>
                      <a:endParaRPr lang="he-IL" dirty="0"/>
                    </a:p>
                  </a:txBody>
                  <a:tcPr/>
                </a:tc>
                <a:tc>
                  <a:txBody>
                    <a:bodyPr/>
                    <a:lstStyle/>
                    <a:p>
                      <a:pPr rtl="1"/>
                      <a:r>
                        <a:rPr lang="en-US" dirty="0"/>
                        <a:t>12</a:t>
                      </a:r>
                      <a:endParaRPr lang="he-IL" dirty="0"/>
                    </a:p>
                  </a:txBody>
                  <a:tcPr/>
                </a:tc>
                <a:tc>
                  <a:txBody>
                    <a:bodyPr/>
                    <a:lstStyle/>
                    <a:p>
                      <a:pPr rtl="1"/>
                      <a:r>
                        <a:rPr lang="en-US" dirty="0"/>
                        <a:t>30</a:t>
                      </a:r>
                      <a:endParaRPr lang="he-IL" dirty="0"/>
                    </a:p>
                  </a:txBody>
                  <a:tcPr/>
                </a:tc>
                <a:tc>
                  <a:txBody>
                    <a:bodyPr/>
                    <a:lstStyle/>
                    <a:p>
                      <a:pPr rtl="1"/>
                      <a:r>
                        <a:rPr lang="en-US" dirty="0"/>
                        <a:t>11</a:t>
                      </a:r>
                      <a:endParaRPr lang="he-IL" dirty="0"/>
                    </a:p>
                  </a:txBody>
                  <a:tcPr/>
                </a:tc>
                <a:tc>
                  <a:txBody>
                    <a:bodyPr/>
                    <a:lstStyle/>
                    <a:p>
                      <a:pPr rtl="1"/>
                      <a:r>
                        <a:rPr lang="en-US" dirty="0"/>
                        <a:t>22</a:t>
                      </a:r>
                      <a:endParaRPr lang="he-IL" dirty="0"/>
                    </a:p>
                  </a:txBody>
                  <a:tcPr/>
                </a:tc>
                <a:tc>
                  <a:txBody>
                    <a:bodyPr/>
                    <a:lstStyle/>
                    <a:p>
                      <a:pPr rtl="1"/>
                      <a:r>
                        <a:rPr lang="en-US" dirty="0"/>
                        <a:t>15</a:t>
                      </a:r>
                      <a:endParaRPr lang="he-IL" dirty="0"/>
                    </a:p>
                  </a:txBody>
                  <a:tcPr/>
                </a:tc>
                <a:tc>
                  <a:txBody>
                    <a:bodyPr/>
                    <a:lstStyle/>
                    <a:p>
                      <a:pPr rtl="1"/>
                      <a:r>
                        <a:rPr lang="en-US" dirty="0"/>
                        <a:t>3</a:t>
                      </a:r>
                      <a:endParaRPr lang="he-IL" dirty="0"/>
                    </a:p>
                  </a:txBody>
                  <a:tcPr/>
                </a:tc>
                <a:tc>
                  <a:txBody>
                    <a:bodyPr/>
                    <a:lstStyle/>
                    <a:p>
                      <a:pPr rtl="1"/>
                      <a:r>
                        <a:rPr lang="en-US" dirty="0"/>
                        <a:t>14</a:t>
                      </a:r>
                      <a:endParaRPr lang="he-IL" dirty="0"/>
                    </a:p>
                  </a:txBody>
                  <a:tcPr/>
                </a:tc>
                <a:tc>
                  <a:txBody>
                    <a:bodyPr/>
                    <a:lstStyle/>
                    <a:p>
                      <a:pPr rtl="1"/>
                      <a:r>
                        <a:rPr lang="en-US" dirty="0"/>
                        <a:t>8</a:t>
                      </a:r>
                      <a:endParaRPr lang="he-IL" dirty="0"/>
                    </a:p>
                  </a:txBody>
                  <a:tcPr/>
                </a:tc>
                <a:tc>
                  <a:txBody>
                    <a:bodyPr/>
                    <a:lstStyle/>
                    <a:p>
                      <a:pPr rtl="1"/>
                      <a:r>
                        <a:rPr lang="en-US" dirty="0"/>
                        <a:t>7</a:t>
                      </a:r>
                      <a:endParaRPr lang="he-IL" dirty="0"/>
                    </a:p>
                  </a:txBody>
                  <a:tcPr/>
                </a:tc>
                <a:tc>
                  <a:txBody>
                    <a:bodyPr/>
                    <a:lstStyle/>
                    <a:p>
                      <a:pPr rtl="1"/>
                      <a:r>
                        <a:rPr lang="en-US" dirty="0"/>
                        <a:t>2</a:t>
                      </a:r>
                      <a:endParaRPr lang="he-IL" dirty="0"/>
                    </a:p>
                  </a:txBody>
                  <a:tcPr/>
                </a:tc>
                <a:tc>
                  <a:txBody>
                    <a:bodyPr/>
                    <a:lstStyle/>
                    <a:p>
                      <a:pPr rtl="1"/>
                      <a:r>
                        <a:rPr lang="en-US" dirty="0"/>
                        <a:t>1</a:t>
                      </a:r>
                      <a:endParaRPr lang="he-IL" dirty="0"/>
                    </a:p>
                  </a:txBody>
                  <a:tcPr/>
                </a:tc>
                <a:tc>
                  <a:txBody>
                    <a:bodyPr/>
                    <a:lstStyle/>
                    <a:p>
                      <a:pPr rtl="1"/>
                      <a:r>
                        <a:rPr lang="en-US" dirty="0"/>
                        <a:t>0</a:t>
                      </a:r>
                      <a:endParaRPr lang="he-IL" dirty="0"/>
                    </a:p>
                  </a:txBody>
                  <a:tcPr/>
                </a:tc>
                <a:tc>
                  <a:txBody>
                    <a:bodyPr/>
                    <a:lstStyle/>
                    <a:p>
                      <a:pPr rtl="1"/>
                      <a:r>
                        <a:rPr lang="en-US" dirty="0"/>
                        <a:t>4</a:t>
                      </a:r>
                      <a:endParaRPr lang="he-IL" dirty="0"/>
                    </a:p>
                  </a:txBody>
                  <a:tcPr/>
                </a:tc>
                <a:extLst>
                  <a:ext uri="{0D108BD9-81ED-4DB2-BD59-A6C34878D82A}">
                    <a16:rowId xmlns:a16="http://schemas.microsoft.com/office/drawing/2014/main" val="10000"/>
                  </a:ext>
                </a:extLst>
              </a:tr>
            </a:tbl>
          </a:graphicData>
        </a:graphic>
      </p:graphicFrame>
      <p:cxnSp>
        <p:nvCxnSpPr>
          <p:cNvPr id="5" name="Straight Arrow Connector 4"/>
          <p:cNvCxnSpPr/>
          <p:nvPr/>
        </p:nvCxnSpPr>
        <p:spPr>
          <a:xfrm>
            <a:off x="2819400" y="3113397"/>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495800" y="3189596"/>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538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1371600" y="3657600"/>
          <a:ext cx="6324600" cy="370840"/>
        </p:xfrm>
        <a:graphic>
          <a:graphicData uri="http://schemas.openxmlformats.org/drawingml/2006/table">
            <a:tbl>
              <a:tblPr rtl="1" firstRow="1" bandRow="1">
                <a:tableStyleId>{5940675A-B579-460E-94D1-54222C63F5DA}</a:tableStyleId>
              </a:tblPr>
              <a:tblGrid>
                <a:gridCol w="421640">
                  <a:extLst>
                    <a:ext uri="{9D8B030D-6E8A-4147-A177-3AD203B41FA5}">
                      <a16:colId xmlns:a16="http://schemas.microsoft.com/office/drawing/2014/main" val="20000"/>
                    </a:ext>
                  </a:extLst>
                </a:gridCol>
                <a:gridCol w="421640">
                  <a:extLst>
                    <a:ext uri="{9D8B030D-6E8A-4147-A177-3AD203B41FA5}">
                      <a16:colId xmlns:a16="http://schemas.microsoft.com/office/drawing/2014/main" val="20001"/>
                    </a:ext>
                  </a:extLst>
                </a:gridCol>
                <a:gridCol w="421640">
                  <a:extLst>
                    <a:ext uri="{9D8B030D-6E8A-4147-A177-3AD203B41FA5}">
                      <a16:colId xmlns:a16="http://schemas.microsoft.com/office/drawing/2014/main" val="20002"/>
                    </a:ext>
                  </a:extLst>
                </a:gridCol>
                <a:gridCol w="421640">
                  <a:extLst>
                    <a:ext uri="{9D8B030D-6E8A-4147-A177-3AD203B41FA5}">
                      <a16:colId xmlns:a16="http://schemas.microsoft.com/office/drawing/2014/main" val="20003"/>
                    </a:ext>
                  </a:extLst>
                </a:gridCol>
                <a:gridCol w="421640">
                  <a:extLst>
                    <a:ext uri="{9D8B030D-6E8A-4147-A177-3AD203B41FA5}">
                      <a16:colId xmlns:a16="http://schemas.microsoft.com/office/drawing/2014/main" val="20004"/>
                    </a:ext>
                  </a:extLst>
                </a:gridCol>
                <a:gridCol w="421640">
                  <a:extLst>
                    <a:ext uri="{9D8B030D-6E8A-4147-A177-3AD203B41FA5}">
                      <a16:colId xmlns:a16="http://schemas.microsoft.com/office/drawing/2014/main" val="20005"/>
                    </a:ext>
                  </a:extLst>
                </a:gridCol>
                <a:gridCol w="421640">
                  <a:extLst>
                    <a:ext uri="{9D8B030D-6E8A-4147-A177-3AD203B41FA5}">
                      <a16:colId xmlns:a16="http://schemas.microsoft.com/office/drawing/2014/main" val="20006"/>
                    </a:ext>
                  </a:extLst>
                </a:gridCol>
                <a:gridCol w="421640">
                  <a:extLst>
                    <a:ext uri="{9D8B030D-6E8A-4147-A177-3AD203B41FA5}">
                      <a16:colId xmlns:a16="http://schemas.microsoft.com/office/drawing/2014/main" val="20007"/>
                    </a:ext>
                  </a:extLst>
                </a:gridCol>
                <a:gridCol w="421640">
                  <a:extLst>
                    <a:ext uri="{9D8B030D-6E8A-4147-A177-3AD203B41FA5}">
                      <a16:colId xmlns:a16="http://schemas.microsoft.com/office/drawing/2014/main" val="20008"/>
                    </a:ext>
                  </a:extLst>
                </a:gridCol>
                <a:gridCol w="421640">
                  <a:extLst>
                    <a:ext uri="{9D8B030D-6E8A-4147-A177-3AD203B41FA5}">
                      <a16:colId xmlns:a16="http://schemas.microsoft.com/office/drawing/2014/main" val="20009"/>
                    </a:ext>
                  </a:extLst>
                </a:gridCol>
                <a:gridCol w="421640">
                  <a:extLst>
                    <a:ext uri="{9D8B030D-6E8A-4147-A177-3AD203B41FA5}">
                      <a16:colId xmlns:a16="http://schemas.microsoft.com/office/drawing/2014/main" val="20010"/>
                    </a:ext>
                  </a:extLst>
                </a:gridCol>
                <a:gridCol w="421640">
                  <a:extLst>
                    <a:ext uri="{9D8B030D-6E8A-4147-A177-3AD203B41FA5}">
                      <a16:colId xmlns:a16="http://schemas.microsoft.com/office/drawing/2014/main" val="20011"/>
                    </a:ext>
                  </a:extLst>
                </a:gridCol>
                <a:gridCol w="421640">
                  <a:extLst>
                    <a:ext uri="{9D8B030D-6E8A-4147-A177-3AD203B41FA5}">
                      <a16:colId xmlns:a16="http://schemas.microsoft.com/office/drawing/2014/main" val="20012"/>
                    </a:ext>
                  </a:extLst>
                </a:gridCol>
                <a:gridCol w="421640">
                  <a:extLst>
                    <a:ext uri="{9D8B030D-6E8A-4147-A177-3AD203B41FA5}">
                      <a16:colId xmlns:a16="http://schemas.microsoft.com/office/drawing/2014/main" val="20013"/>
                    </a:ext>
                  </a:extLst>
                </a:gridCol>
                <a:gridCol w="421640">
                  <a:extLst>
                    <a:ext uri="{9D8B030D-6E8A-4147-A177-3AD203B41FA5}">
                      <a16:colId xmlns:a16="http://schemas.microsoft.com/office/drawing/2014/main" val="20014"/>
                    </a:ext>
                  </a:extLst>
                </a:gridCol>
              </a:tblGrid>
              <a:tr h="370840">
                <a:tc>
                  <a:txBody>
                    <a:bodyPr/>
                    <a:lstStyle/>
                    <a:p>
                      <a:pPr rtl="1"/>
                      <a:r>
                        <a:rPr lang="en-US" dirty="0"/>
                        <a:t>10</a:t>
                      </a:r>
                      <a:endParaRPr lang="he-IL" dirty="0"/>
                    </a:p>
                  </a:txBody>
                  <a:tcPr/>
                </a:tc>
                <a:tc>
                  <a:txBody>
                    <a:bodyPr/>
                    <a:lstStyle/>
                    <a:p>
                      <a:pPr rtl="1"/>
                      <a:r>
                        <a:rPr lang="en-US" dirty="0"/>
                        <a:t>9</a:t>
                      </a:r>
                      <a:endParaRPr lang="he-IL" dirty="0"/>
                    </a:p>
                  </a:txBody>
                  <a:tcPr/>
                </a:tc>
                <a:tc>
                  <a:txBody>
                    <a:bodyPr/>
                    <a:lstStyle/>
                    <a:p>
                      <a:pPr rtl="1"/>
                      <a:r>
                        <a:rPr lang="en-US" dirty="0"/>
                        <a:t>12</a:t>
                      </a:r>
                      <a:endParaRPr lang="he-IL" dirty="0"/>
                    </a:p>
                  </a:txBody>
                  <a:tcPr/>
                </a:tc>
                <a:tc>
                  <a:txBody>
                    <a:bodyPr/>
                    <a:lstStyle/>
                    <a:p>
                      <a:pPr rtl="1"/>
                      <a:r>
                        <a:rPr lang="en-US" dirty="0"/>
                        <a:t>30</a:t>
                      </a:r>
                      <a:endParaRPr lang="he-IL" dirty="0"/>
                    </a:p>
                  </a:txBody>
                  <a:tcPr/>
                </a:tc>
                <a:tc>
                  <a:txBody>
                    <a:bodyPr/>
                    <a:lstStyle/>
                    <a:p>
                      <a:pPr rtl="1"/>
                      <a:r>
                        <a:rPr lang="en-US" dirty="0"/>
                        <a:t>11</a:t>
                      </a:r>
                      <a:endParaRPr lang="he-IL" dirty="0"/>
                    </a:p>
                  </a:txBody>
                  <a:tcPr/>
                </a:tc>
                <a:tc>
                  <a:txBody>
                    <a:bodyPr/>
                    <a:lstStyle/>
                    <a:p>
                      <a:pPr rtl="1"/>
                      <a:r>
                        <a:rPr lang="en-US" dirty="0"/>
                        <a:t>22</a:t>
                      </a:r>
                      <a:endParaRPr lang="he-IL" dirty="0"/>
                    </a:p>
                  </a:txBody>
                  <a:tcPr/>
                </a:tc>
                <a:tc>
                  <a:txBody>
                    <a:bodyPr/>
                    <a:lstStyle/>
                    <a:p>
                      <a:pPr rtl="1"/>
                      <a:r>
                        <a:rPr lang="en-US" dirty="0"/>
                        <a:t>15</a:t>
                      </a:r>
                      <a:endParaRPr lang="he-IL" dirty="0"/>
                    </a:p>
                  </a:txBody>
                  <a:tcPr/>
                </a:tc>
                <a:tc>
                  <a:txBody>
                    <a:bodyPr/>
                    <a:lstStyle/>
                    <a:p>
                      <a:pPr rtl="1"/>
                      <a:r>
                        <a:rPr lang="en-US" dirty="0"/>
                        <a:t>3</a:t>
                      </a:r>
                      <a:endParaRPr lang="he-IL" dirty="0"/>
                    </a:p>
                  </a:txBody>
                  <a:tcPr/>
                </a:tc>
                <a:tc>
                  <a:txBody>
                    <a:bodyPr/>
                    <a:lstStyle/>
                    <a:p>
                      <a:pPr rtl="1"/>
                      <a:r>
                        <a:rPr lang="en-US" dirty="0"/>
                        <a:t>14</a:t>
                      </a:r>
                      <a:endParaRPr lang="he-IL" dirty="0"/>
                    </a:p>
                  </a:txBody>
                  <a:tcPr/>
                </a:tc>
                <a:tc>
                  <a:txBody>
                    <a:bodyPr/>
                    <a:lstStyle/>
                    <a:p>
                      <a:pPr rtl="1"/>
                      <a:r>
                        <a:rPr lang="en-US" dirty="0"/>
                        <a:t>8</a:t>
                      </a:r>
                      <a:endParaRPr lang="he-IL" dirty="0"/>
                    </a:p>
                  </a:txBody>
                  <a:tcPr/>
                </a:tc>
                <a:tc>
                  <a:txBody>
                    <a:bodyPr/>
                    <a:lstStyle/>
                    <a:p>
                      <a:pPr rtl="1"/>
                      <a:r>
                        <a:rPr lang="en-US" dirty="0"/>
                        <a:t>7</a:t>
                      </a:r>
                      <a:endParaRPr lang="he-IL" dirty="0"/>
                    </a:p>
                  </a:txBody>
                  <a:tcPr/>
                </a:tc>
                <a:tc>
                  <a:txBody>
                    <a:bodyPr/>
                    <a:lstStyle/>
                    <a:p>
                      <a:pPr rtl="1"/>
                      <a:r>
                        <a:rPr lang="en-US" dirty="0"/>
                        <a:t>2</a:t>
                      </a:r>
                      <a:endParaRPr lang="he-IL" dirty="0"/>
                    </a:p>
                  </a:txBody>
                  <a:tcPr/>
                </a:tc>
                <a:tc>
                  <a:txBody>
                    <a:bodyPr/>
                    <a:lstStyle/>
                    <a:p>
                      <a:pPr rtl="1"/>
                      <a:r>
                        <a:rPr lang="en-US" dirty="0"/>
                        <a:t>1</a:t>
                      </a:r>
                      <a:endParaRPr lang="he-IL" dirty="0"/>
                    </a:p>
                  </a:txBody>
                  <a:tcPr/>
                </a:tc>
                <a:tc>
                  <a:txBody>
                    <a:bodyPr/>
                    <a:lstStyle/>
                    <a:p>
                      <a:pPr rtl="1"/>
                      <a:r>
                        <a:rPr lang="en-US" dirty="0"/>
                        <a:t>0</a:t>
                      </a:r>
                      <a:endParaRPr lang="he-IL" dirty="0"/>
                    </a:p>
                  </a:txBody>
                  <a:tcPr/>
                </a:tc>
                <a:tc>
                  <a:txBody>
                    <a:bodyPr/>
                    <a:lstStyle/>
                    <a:p>
                      <a:pPr rtl="1"/>
                      <a:r>
                        <a:rPr lang="en-US" dirty="0"/>
                        <a:t>4</a:t>
                      </a:r>
                      <a:endParaRPr lang="he-IL" dirty="0"/>
                    </a:p>
                  </a:txBody>
                  <a:tcPr/>
                </a:tc>
                <a:extLst>
                  <a:ext uri="{0D108BD9-81ED-4DB2-BD59-A6C34878D82A}">
                    <a16:rowId xmlns:a16="http://schemas.microsoft.com/office/drawing/2014/main" val="10000"/>
                  </a:ext>
                </a:extLst>
              </a:tr>
            </a:tbl>
          </a:graphicData>
        </a:graphic>
      </p:graphicFrame>
      <p:cxnSp>
        <p:nvCxnSpPr>
          <p:cNvPr id="5" name="Straight Arrow Connector 4"/>
          <p:cNvCxnSpPr/>
          <p:nvPr/>
        </p:nvCxnSpPr>
        <p:spPr>
          <a:xfrm>
            <a:off x="3276600" y="3181637"/>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495800" y="3189596"/>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Curved Up Arrow 5"/>
          <p:cNvSpPr/>
          <p:nvPr/>
        </p:nvSpPr>
        <p:spPr>
          <a:xfrm>
            <a:off x="3276600" y="4267200"/>
            <a:ext cx="1371600" cy="5334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Tree>
    <p:extLst>
      <p:ext uri="{BB962C8B-B14F-4D97-AF65-F5344CB8AC3E}">
        <p14:creationId xmlns:p14="http://schemas.microsoft.com/office/powerpoint/2010/main" val="214618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1371600" y="3657600"/>
          <a:ext cx="6324600" cy="370840"/>
        </p:xfrm>
        <a:graphic>
          <a:graphicData uri="http://schemas.openxmlformats.org/drawingml/2006/table">
            <a:tbl>
              <a:tblPr rtl="1" firstRow="1" bandRow="1">
                <a:tableStyleId>{5940675A-B579-460E-94D1-54222C63F5DA}</a:tableStyleId>
              </a:tblPr>
              <a:tblGrid>
                <a:gridCol w="421640">
                  <a:extLst>
                    <a:ext uri="{9D8B030D-6E8A-4147-A177-3AD203B41FA5}">
                      <a16:colId xmlns:a16="http://schemas.microsoft.com/office/drawing/2014/main" val="20000"/>
                    </a:ext>
                  </a:extLst>
                </a:gridCol>
                <a:gridCol w="421640">
                  <a:extLst>
                    <a:ext uri="{9D8B030D-6E8A-4147-A177-3AD203B41FA5}">
                      <a16:colId xmlns:a16="http://schemas.microsoft.com/office/drawing/2014/main" val="20001"/>
                    </a:ext>
                  </a:extLst>
                </a:gridCol>
                <a:gridCol w="421640">
                  <a:extLst>
                    <a:ext uri="{9D8B030D-6E8A-4147-A177-3AD203B41FA5}">
                      <a16:colId xmlns:a16="http://schemas.microsoft.com/office/drawing/2014/main" val="20002"/>
                    </a:ext>
                  </a:extLst>
                </a:gridCol>
                <a:gridCol w="421640">
                  <a:extLst>
                    <a:ext uri="{9D8B030D-6E8A-4147-A177-3AD203B41FA5}">
                      <a16:colId xmlns:a16="http://schemas.microsoft.com/office/drawing/2014/main" val="20003"/>
                    </a:ext>
                  </a:extLst>
                </a:gridCol>
                <a:gridCol w="421640">
                  <a:extLst>
                    <a:ext uri="{9D8B030D-6E8A-4147-A177-3AD203B41FA5}">
                      <a16:colId xmlns:a16="http://schemas.microsoft.com/office/drawing/2014/main" val="20004"/>
                    </a:ext>
                  </a:extLst>
                </a:gridCol>
                <a:gridCol w="421640">
                  <a:extLst>
                    <a:ext uri="{9D8B030D-6E8A-4147-A177-3AD203B41FA5}">
                      <a16:colId xmlns:a16="http://schemas.microsoft.com/office/drawing/2014/main" val="20005"/>
                    </a:ext>
                  </a:extLst>
                </a:gridCol>
                <a:gridCol w="421640">
                  <a:extLst>
                    <a:ext uri="{9D8B030D-6E8A-4147-A177-3AD203B41FA5}">
                      <a16:colId xmlns:a16="http://schemas.microsoft.com/office/drawing/2014/main" val="20006"/>
                    </a:ext>
                  </a:extLst>
                </a:gridCol>
                <a:gridCol w="421640">
                  <a:extLst>
                    <a:ext uri="{9D8B030D-6E8A-4147-A177-3AD203B41FA5}">
                      <a16:colId xmlns:a16="http://schemas.microsoft.com/office/drawing/2014/main" val="20007"/>
                    </a:ext>
                  </a:extLst>
                </a:gridCol>
                <a:gridCol w="421640">
                  <a:extLst>
                    <a:ext uri="{9D8B030D-6E8A-4147-A177-3AD203B41FA5}">
                      <a16:colId xmlns:a16="http://schemas.microsoft.com/office/drawing/2014/main" val="20008"/>
                    </a:ext>
                  </a:extLst>
                </a:gridCol>
                <a:gridCol w="421640">
                  <a:extLst>
                    <a:ext uri="{9D8B030D-6E8A-4147-A177-3AD203B41FA5}">
                      <a16:colId xmlns:a16="http://schemas.microsoft.com/office/drawing/2014/main" val="20009"/>
                    </a:ext>
                  </a:extLst>
                </a:gridCol>
                <a:gridCol w="421640">
                  <a:extLst>
                    <a:ext uri="{9D8B030D-6E8A-4147-A177-3AD203B41FA5}">
                      <a16:colId xmlns:a16="http://schemas.microsoft.com/office/drawing/2014/main" val="20010"/>
                    </a:ext>
                  </a:extLst>
                </a:gridCol>
                <a:gridCol w="421640">
                  <a:extLst>
                    <a:ext uri="{9D8B030D-6E8A-4147-A177-3AD203B41FA5}">
                      <a16:colId xmlns:a16="http://schemas.microsoft.com/office/drawing/2014/main" val="20011"/>
                    </a:ext>
                  </a:extLst>
                </a:gridCol>
                <a:gridCol w="421640">
                  <a:extLst>
                    <a:ext uri="{9D8B030D-6E8A-4147-A177-3AD203B41FA5}">
                      <a16:colId xmlns:a16="http://schemas.microsoft.com/office/drawing/2014/main" val="20012"/>
                    </a:ext>
                  </a:extLst>
                </a:gridCol>
                <a:gridCol w="421640">
                  <a:extLst>
                    <a:ext uri="{9D8B030D-6E8A-4147-A177-3AD203B41FA5}">
                      <a16:colId xmlns:a16="http://schemas.microsoft.com/office/drawing/2014/main" val="20013"/>
                    </a:ext>
                  </a:extLst>
                </a:gridCol>
                <a:gridCol w="421640">
                  <a:extLst>
                    <a:ext uri="{9D8B030D-6E8A-4147-A177-3AD203B41FA5}">
                      <a16:colId xmlns:a16="http://schemas.microsoft.com/office/drawing/2014/main" val="20014"/>
                    </a:ext>
                  </a:extLst>
                </a:gridCol>
              </a:tblGrid>
              <a:tr h="370840">
                <a:tc>
                  <a:txBody>
                    <a:bodyPr/>
                    <a:lstStyle/>
                    <a:p>
                      <a:pPr rtl="1"/>
                      <a:r>
                        <a:rPr lang="en-US" dirty="0"/>
                        <a:t>10</a:t>
                      </a:r>
                      <a:endParaRPr lang="he-IL" dirty="0"/>
                    </a:p>
                  </a:txBody>
                  <a:tcPr/>
                </a:tc>
                <a:tc>
                  <a:txBody>
                    <a:bodyPr/>
                    <a:lstStyle/>
                    <a:p>
                      <a:pPr rtl="1"/>
                      <a:r>
                        <a:rPr lang="en-US" dirty="0"/>
                        <a:t>9</a:t>
                      </a:r>
                      <a:endParaRPr lang="he-IL" dirty="0"/>
                    </a:p>
                  </a:txBody>
                  <a:tcPr/>
                </a:tc>
                <a:tc>
                  <a:txBody>
                    <a:bodyPr/>
                    <a:lstStyle/>
                    <a:p>
                      <a:pPr rtl="1"/>
                      <a:r>
                        <a:rPr lang="en-US" dirty="0"/>
                        <a:t>12</a:t>
                      </a:r>
                      <a:endParaRPr lang="he-IL" dirty="0"/>
                    </a:p>
                  </a:txBody>
                  <a:tcPr/>
                </a:tc>
                <a:tc>
                  <a:txBody>
                    <a:bodyPr/>
                    <a:lstStyle/>
                    <a:p>
                      <a:pPr rtl="1"/>
                      <a:r>
                        <a:rPr lang="en-US" dirty="0"/>
                        <a:t>30</a:t>
                      </a:r>
                      <a:endParaRPr lang="he-IL" dirty="0"/>
                    </a:p>
                  </a:txBody>
                  <a:tcPr/>
                </a:tc>
                <a:tc>
                  <a:txBody>
                    <a:bodyPr/>
                    <a:lstStyle/>
                    <a:p>
                      <a:pPr rtl="1"/>
                      <a:r>
                        <a:rPr lang="en-US" dirty="0"/>
                        <a:t>11</a:t>
                      </a:r>
                      <a:endParaRPr lang="he-IL" dirty="0"/>
                    </a:p>
                  </a:txBody>
                  <a:tcPr/>
                </a:tc>
                <a:tc>
                  <a:txBody>
                    <a:bodyPr/>
                    <a:lstStyle/>
                    <a:p>
                      <a:pPr rtl="1"/>
                      <a:r>
                        <a:rPr lang="en-US" dirty="0"/>
                        <a:t>22</a:t>
                      </a:r>
                      <a:endParaRPr lang="he-IL" dirty="0"/>
                    </a:p>
                  </a:txBody>
                  <a:tcPr/>
                </a:tc>
                <a:tc>
                  <a:txBody>
                    <a:bodyPr/>
                    <a:lstStyle/>
                    <a:p>
                      <a:pPr rtl="1"/>
                      <a:r>
                        <a:rPr lang="en-US" dirty="0"/>
                        <a:t>15</a:t>
                      </a:r>
                      <a:endParaRPr lang="he-IL" dirty="0"/>
                    </a:p>
                  </a:txBody>
                  <a:tcPr/>
                </a:tc>
                <a:tc>
                  <a:txBody>
                    <a:bodyPr/>
                    <a:lstStyle/>
                    <a:p>
                      <a:pPr rtl="1"/>
                      <a:r>
                        <a:rPr lang="en-US" dirty="0"/>
                        <a:t>7</a:t>
                      </a:r>
                      <a:endParaRPr lang="he-IL" dirty="0"/>
                    </a:p>
                  </a:txBody>
                  <a:tcPr/>
                </a:tc>
                <a:tc>
                  <a:txBody>
                    <a:bodyPr/>
                    <a:lstStyle/>
                    <a:p>
                      <a:pPr rtl="1"/>
                      <a:r>
                        <a:rPr lang="en-US" dirty="0"/>
                        <a:t>14</a:t>
                      </a:r>
                      <a:endParaRPr lang="he-IL" dirty="0"/>
                    </a:p>
                  </a:txBody>
                  <a:tcPr/>
                </a:tc>
                <a:tc>
                  <a:txBody>
                    <a:bodyPr/>
                    <a:lstStyle/>
                    <a:p>
                      <a:pPr rtl="1"/>
                      <a:r>
                        <a:rPr lang="en-US" dirty="0"/>
                        <a:t>8</a:t>
                      </a:r>
                      <a:endParaRPr lang="he-IL" dirty="0"/>
                    </a:p>
                  </a:txBody>
                  <a:tcPr/>
                </a:tc>
                <a:tc>
                  <a:txBody>
                    <a:bodyPr/>
                    <a:lstStyle/>
                    <a:p>
                      <a:pPr rtl="1"/>
                      <a:r>
                        <a:rPr lang="en-US" dirty="0"/>
                        <a:t>3</a:t>
                      </a:r>
                      <a:endParaRPr lang="he-IL" dirty="0"/>
                    </a:p>
                  </a:txBody>
                  <a:tcPr/>
                </a:tc>
                <a:tc>
                  <a:txBody>
                    <a:bodyPr/>
                    <a:lstStyle/>
                    <a:p>
                      <a:pPr rtl="1"/>
                      <a:r>
                        <a:rPr lang="en-US" dirty="0"/>
                        <a:t>2</a:t>
                      </a:r>
                      <a:endParaRPr lang="he-IL" dirty="0"/>
                    </a:p>
                  </a:txBody>
                  <a:tcPr/>
                </a:tc>
                <a:tc>
                  <a:txBody>
                    <a:bodyPr/>
                    <a:lstStyle/>
                    <a:p>
                      <a:pPr rtl="1"/>
                      <a:r>
                        <a:rPr lang="en-US" dirty="0"/>
                        <a:t>1</a:t>
                      </a:r>
                      <a:endParaRPr lang="he-IL" dirty="0"/>
                    </a:p>
                  </a:txBody>
                  <a:tcPr/>
                </a:tc>
                <a:tc>
                  <a:txBody>
                    <a:bodyPr/>
                    <a:lstStyle/>
                    <a:p>
                      <a:pPr rtl="1"/>
                      <a:r>
                        <a:rPr lang="en-US" dirty="0"/>
                        <a:t>0</a:t>
                      </a:r>
                      <a:endParaRPr lang="he-IL" dirty="0"/>
                    </a:p>
                  </a:txBody>
                  <a:tcPr/>
                </a:tc>
                <a:tc>
                  <a:txBody>
                    <a:bodyPr/>
                    <a:lstStyle/>
                    <a:p>
                      <a:pPr rtl="1"/>
                      <a:r>
                        <a:rPr lang="en-US" dirty="0"/>
                        <a:t>4</a:t>
                      </a:r>
                      <a:endParaRPr lang="he-IL" dirty="0"/>
                    </a:p>
                  </a:txBody>
                  <a:tcPr/>
                </a:tc>
                <a:extLst>
                  <a:ext uri="{0D108BD9-81ED-4DB2-BD59-A6C34878D82A}">
                    <a16:rowId xmlns:a16="http://schemas.microsoft.com/office/drawing/2014/main" val="10000"/>
                  </a:ext>
                </a:extLst>
              </a:tr>
            </a:tbl>
          </a:graphicData>
        </a:graphic>
      </p:graphicFrame>
      <p:cxnSp>
        <p:nvCxnSpPr>
          <p:cNvPr id="5" name="Straight Arrow Connector 4"/>
          <p:cNvCxnSpPr/>
          <p:nvPr/>
        </p:nvCxnSpPr>
        <p:spPr>
          <a:xfrm>
            <a:off x="3276600" y="3181637"/>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191000" y="3189596"/>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5437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1371600" y="3657600"/>
          <a:ext cx="6324600" cy="370840"/>
        </p:xfrm>
        <a:graphic>
          <a:graphicData uri="http://schemas.openxmlformats.org/drawingml/2006/table">
            <a:tbl>
              <a:tblPr rtl="1" firstRow="1" bandRow="1">
                <a:tableStyleId>{5940675A-B579-460E-94D1-54222C63F5DA}</a:tableStyleId>
              </a:tblPr>
              <a:tblGrid>
                <a:gridCol w="421640">
                  <a:extLst>
                    <a:ext uri="{9D8B030D-6E8A-4147-A177-3AD203B41FA5}">
                      <a16:colId xmlns:a16="http://schemas.microsoft.com/office/drawing/2014/main" val="20000"/>
                    </a:ext>
                  </a:extLst>
                </a:gridCol>
                <a:gridCol w="421640">
                  <a:extLst>
                    <a:ext uri="{9D8B030D-6E8A-4147-A177-3AD203B41FA5}">
                      <a16:colId xmlns:a16="http://schemas.microsoft.com/office/drawing/2014/main" val="20001"/>
                    </a:ext>
                  </a:extLst>
                </a:gridCol>
                <a:gridCol w="421640">
                  <a:extLst>
                    <a:ext uri="{9D8B030D-6E8A-4147-A177-3AD203B41FA5}">
                      <a16:colId xmlns:a16="http://schemas.microsoft.com/office/drawing/2014/main" val="20002"/>
                    </a:ext>
                  </a:extLst>
                </a:gridCol>
                <a:gridCol w="421640">
                  <a:extLst>
                    <a:ext uri="{9D8B030D-6E8A-4147-A177-3AD203B41FA5}">
                      <a16:colId xmlns:a16="http://schemas.microsoft.com/office/drawing/2014/main" val="20003"/>
                    </a:ext>
                  </a:extLst>
                </a:gridCol>
                <a:gridCol w="421640">
                  <a:extLst>
                    <a:ext uri="{9D8B030D-6E8A-4147-A177-3AD203B41FA5}">
                      <a16:colId xmlns:a16="http://schemas.microsoft.com/office/drawing/2014/main" val="20004"/>
                    </a:ext>
                  </a:extLst>
                </a:gridCol>
                <a:gridCol w="421640">
                  <a:extLst>
                    <a:ext uri="{9D8B030D-6E8A-4147-A177-3AD203B41FA5}">
                      <a16:colId xmlns:a16="http://schemas.microsoft.com/office/drawing/2014/main" val="20005"/>
                    </a:ext>
                  </a:extLst>
                </a:gridCol>
                <a:gridCol w="421640">
                  <a:extLst>
                    <a:ext uri="{9D8B030D-6E8A-4147-A177-3AD203B41FA5}">
                      <a16:colId xmlns:a16="http://schemas.microsoft.com/office/drawing/2014/main" val="20006"/>
                    </a:ext>
                  </a:extLst>
                </a:gridCol>
                <a:gridCol w="421640">
                  <a:extLst>
                    <a:ext uri="{9D8B030D-6E8A-4147-A177-3AD203B41FA5}">
                      <a16:colId xmlns:a16="http://schemas.microsoft.com/office/drawing/2014/main" val="20007"/>
                    </a:ext>
                  </a:extLst>
                </a:gridCol>
                <a:gridCol w="421640">
                  <a:extLst>
                    <a:ext uri="{9D8B030D-6E8A-4147-A177-3AD203B41FA5}">
                      <a16:colId xmlns:a16="http://schemas.microsoft.com/office/drawing/2014/main" val="20008"/>
                    </a:ext>
                  </a:extLst>
                </a:gridCol>
                <a:gridCol w="421640">
                  <a:extLst>
                    <a:ext uri="{9D8B030D-6E8A-4147-A177-3AD203B41FA5}">
                      <a16:colId xmlns:a16="http://schemas.microsoft.com/office/drawing/2014/main" val="20009"/>
                    </a:ext>
                  </a:extLst>
                </a:gridCol>
                <a:gridCol w="421640">
                  <a:extLst>
                    <a:ext uri="{9D8B030D-6E8A-4147-A177-3AD203B41FA5}">
                      <a16:colId xmlns:a16="http://schemas.microsoft.com/office/drawing/2014/main" val="20010"/>
                    </a:ext>
                  </a:extLst>
                </a:gridCol>
                <a:gridCol w="421640">
                  <a:extLst>
                    <a:ext uri="{9D8B030D-6E8A-4147-A177-3AD203B41FA5}">
                      <a16:colId xmlns:a16="http://schemas.microsoft.com/office/drawing/2014/main" val="20011"/>
                    </a:ext>
                  </a:extLst>
                </a:gridCol>
                <a:gridCol w="421640">
                  <a:extLst>
                    <a:ext uri="{9D8B030D-6E8A-4147-A177-3AD203B41FA5}">
                      <a16:colId xmlns:a16="http://schemas.microsoft.com/office/drawing/2014/main" val="20012"/>
                    </a:ext>
                  </a:extLst>
                </a:gridCol>
                <a:gridCol w="421640">
                  <a:extLst>
                    <a:ext uri="{9D8B030D-6E8A-4147-A177-3AD203B41FA5}">
                      <a16:colId xmlns:a16="http://schemas.microsoft.com/office/drawing/2014/main" val="20013"/>
                    </a:ext>
                  </a:extLst>
                </a:gridCol>
                <a:gridCol w="421640">
                  <a:extLst>
                    <a:ext uri="{9D8B030D-6E8A-4147-A177-3AD203B41FA5}">
                      <a16:colId xmlns:a16="http://schemas.microsoft.com/office/drawing/2014/main" val="20014"/>
                    </a:ext>
                  </a:extLst>
                </a:gridCol>
              </a:tblGrid>
              <a:tr h="370840">
                <a:tc>
                  <a:txBody>
                    <a:bodyPr/>
                    <a:lstStyle/>
                    <a:p>
                      <a:pPr rtl="1"/>
                      <a:r>
                        <a:rPr lang="en-US" dirty="0"/>
                        <a:t>10</a:t>
                      </a:r>
                      <a:endParaRPr lang="he-IL" dirty="0"/>
                    </a:p>
                  </a:txBody>
                  <a:tcPr/>
                </a:tc>
                <a:tc>
                  <a:txBody>
                    <a:bodyPr/>
                    <a:lstStyle/>
                    <a:p>
                      <a:pPr rtl="1"/>
                      <a:r>
                        <a:rPr lang="en-US" dirty="0"/>
                        <a:t>9</a:t>
                      </a:r>
                      <a:endParaRPr lang="he-IL" dirty="0"/>
                    </a:p>
                  </a:txBody>
                  <a:tcPr/>
                </a:tc>
                <a:tc>
                  <a:txBody>
                    <a:bodyPr/>
                    <a:lstStyle/>
                    <a:p>
                      <a:pPr rtl="1"/>
                      <a:r>
                        <a:rPr lang="en-US" dirty="0"/>
                        <a:t>12</a:t>
                      </a:r>
                      <a:endParaRPr lang="he-IL" dirty="0"/>
                    </a:p>
                  </a:txBody>
                  <a:tcPr/>
                </a:tc>
                <a:tc>
                  <a:txBody>
                    <a:bodyPr/>
                    <a:lstStyle/>
                    <a:p>
                      <a:pPr rtl="1"/>
                      <a:r>
                        <a:rPr lang="en-US" dirty="0"/>
                        <a:t>30</a:t>
                      </a:r>
                      <a:endParaRPr lang="he-IL" dirty="0"/>
                    </a:p>
                  </a:txBody>
                  <a:tcPr/>
                </a:tc>
                <a:tc>
                  <a:txBody>
                    <a:bodyPr/>
                    <a:lstStyle/>
                    <a:p>
                      <a:pPr rtl="1"/>
                      <a:r>
                        <a:rPr lang="en-US" dirty="0"/>
                        <a:t>11</a:t>
                      </a:r>
                      <a:endParaRPr lang="he-IL" dirty="0"/>
                    </a:p>
                  </a:txBody>
                  <a:tcPr/>
                </a:tc>
                <a:tc>
                  <a:txBody>
                    <a:bodyPr/>
                    <a:lstStyle/>
                    <a:p>
                      <a:pPr rtl="1"/>
                      <a:r>
                        <a:rPr lang="en-US" dirty="0"/>
                        <a:t>22</a:t>
                      </a:r>
                      <a:endParaRPr lang="he-IL" dirty="0"/>
                    </a:p>
                  </a:txBody>
                  <a:tcPr/>
                </a:tc>
                <a:tc>
                  <a:txBody>
                    <a:bodyPr/>
                    <a:lstStyle/>
                    <a:p>
                      <a:pPr rtl="1"/>
                      <a:r>
                        <a:rPr lang="en-US" dirty="0"/>
                        <a:t>15</a:t>
                      </a:r>
                      <a:endParaRPr lang="he-IL" dirty="0"/>
                    </a:p>
                  </a:txBody>
                  <a:tcPr/>
                </a:tc>
                <a:tc>
                  <a:txBody>
                    <a:bodyPr/>
                    <a:lstStyle/>
                    <a:p>
                      <a:pPr rtl="1"/>
                      <a:r>
                        <a:rPr lang="en-US" dirty="0"/>
                        <a:t>7</a:t>
                      </a:r>
                      <a:endParaRPr lang="he-IL" dirty="0"/>
                    </a:p>
                  </a:txBody>
                  <a:tcPr/>
                </a:tc>
                <a:tc>
                  <a:txBody>
                    <a:bodyPr/>
                    <a:lstStyle/>
                    <a:p>
                      <a:pPr rtl="1"/>
                      <a:r>
                        <a:rPr lang="en-US" dirty="0"/>
                        <a:t>14</a:t>
                      </a:r>
                      <a:endParaRPr lang="he-IL" dirty="0"/>
                    </a:p>
                  </a:txBody>
                  <a:tcPr/>
                </a:tc>
                <a:tc>
                  <a:txBody>
                    <a:bodyPr/>
                    <a:lstStyle/>
                    <a:p>
                      <a:pPr rtl="1"/>
                      <a:r>
                        <a:rPr lang="en-US" dirty="0"/>
                        <a:t>8</a:t>
                      </a:r>
                      <a:endParaRPr lang="he-IL" dirty="0"/>
                    </a:p>
                  </a:txBody>
                  <a:tcPr/>
                </a:tc>
                <a:tc>
                  <a:txBody>
                    <a:bodyPr/>
                    <a:lstStyle/>
                    <a:p>
                      <a:pPr rtl="1"/>
                      <a:r>
                        <a:rPr lang="en-US" dirty="0"/>
                        <a:t>3</a:t>
                      </a:r>
                      <a:endParaRPr lang="he-IL" dirty="0"/>
                    </a:p>
                  </a:txBody>
                  <a:tcPr/>
                </a:tc>
                <a:tc>
                  <a:txBody>
                    <a:bodyPr/>
                    <a:lstStyle/>
                    <a:p>
                      <a:pPr rtl="1"/>
                      <a:r>
                        <a:rPr lang="en-US" dirty="0"/>
                        <a:t>2</a:t>
                      </a:r>
                      <a:endParaRPr lang="he-IL" dirty="0"/>
                    </a:p>
                  </a:txBody>
                  <a:tcPr/>
                </a:tc>
                <a:tc>
                  <a:txBody>
                    <a:bodyPr/>
                    <a:lstStyle/>
                    <a:p>
                      <a:pPr rtl="1"/>
                      <a:r>
                        <a:rPr lang="en-US" dirty="0"/>
                        <a:t>1</a:t>
                      </a:r>
                      <a:endParaRPr lang="he-IL" dirty="0"/>
                    </a:p>
                  </a:txBody>
                  <a:tcPr/>
                </a:tc>
                <a:tc>
                  <a:txBody>
                    <a:bodyPr/>
                    <a:lstStyle/>
                    <a:p>
                      <a:pPr rtl="1"/>
                      <a:r>
                        <a:rPr lang="en-US" dirty="0"/>
                        <a:t>0</a:t>
                      </a:r>
                      <a:endParaRPr lang="he-IL" dirty="0"/>
                    </a:p>
                  </a:txBody>
                  <a:tcPr/>
                </a:tc>
                <a:tc>
                  <a:txBody>
                    <a:bodyPr/>
                    <a:lstStyle/>
                    <a:p>
                      <a:pPr rtl="1"/>
                      <a:r>
                        <a:rPr lang="en-US" dirty="0"/>
                        <a:t>4</a:t>
                      </a:r>
                      <a:endParaRPr lang="he-IL" dirty="0"/>
                    </a:p>
                  </a:txBody>
                  <a:tcPr/>
                </a:tc>
                <a:extLst>
                  <a:ext uri="{0D108BD9-81ED-4DB2-BD59-A6C34878D82A}">
                    <a16:rowId xmlns:a16="http://schemas.microsoft.com/office/drawing/2014/main" val="10000"/>
                  </a:ext>
                </a:extLst>
              </a:tr>
            </a:tbl>
          </a:graphicData>
        </a:graphic>
      </p:graphicFrame>
      <p:cxnSp>
        <p:nvCxnSpPr>
          <p:cNvPr id="5" name="Straight Arrow Connector 4"/>
          <p:cNvCxnSpPr/>
          <p:nvPr/>
        </p:nvCxnSpPr>
        <p:spPr>
          <a:xfrm>
            <a:off x="3276600" y="3181637"/>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657600" y="3189596"/>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9746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solidFill>
                  <a:schemeClr val="tx2"/>
                </a:solidFill>
              </a:rPr>
              <a:t>מיון מהיר</a:t>
            </a:r>
          </a:p>
        </p:txBody>
      </p:sp>
      <p:sp>
        <p:nvSpPr>
          <p:cNvPr id="3" name="Content Placeholder 2"/>
          <p:cNvSpPr>
            <a:spLocks noGrp="1"/>
          </p:cNvSpPr>
          <p:nvPr>
            <p:ph idx="1"/>
          </p:nvPr>
        </p:nvSpPr>
        <p:spPr>
          <a:xfrm>
            <a:off x="457200" y="1600200"/>
            <a:ext cx="8229600" cy="4953000"/>
          </a:xfrm>
        </p:spPr>
        <p:txBody>
          <a:bodyPr>
            <a:normAutofit fontScale="92500" lnSpcReduction="10000"/>
          </a:bodyPr>
          <a:lstStyle/>
          <a:p>
            <a:pPr algn="r" rtl="1"/>
            <a:r>
              <a:rPr lang="he-IL" dirty="0"/>
              <a:t>מיון מהיר הוא אלגוריתם יעיל למיון מערך בסדר עולה. </a:t>
            </a:r>
          </a:p>
          <a:p>
            <a:pPr algn="r" rtl="1"/>
            <a:r>
              <a:rPr lang="he-IL" dirty="0"/>
              <a:t>רעיון האלגוריתם:</a:t>
            </a:r>
          </a:p>
          <a:p>
            <a:pPr algn="r" rtl="1"/>
            <a:r>
              <a:rPr lang="he-IL" dirty="0"/>
              <a:t>בהנתן מערך </a:t>
            </a:r>
            <a:r>
              <a:rPr lang="en-US" dirty="0"/>
              <a:t>A</a:t>
            </a:r>
            <a:r>
              <a:rPr lang="he-IL" dirty="0"/>
              <a:t>, נבחר איבר מסויים שנכנה אותו איבר הציר (</a:t>
            </a:r>
            <a:r>
              <a:rPr lang="en-US" dirty="0"/>
              <a:t>pivot</a:t>
            </a:r>
            <a:r>
              <a:rPr lang="he-IL" dirty="0"/>
              <a:t>).</a:t>
            </a:r>
          </a:p>
          <a:p>
            <a:pPr algn="r" rtl="1"/>
            <a:r>
              <a:rPr lang="he-IL" dirty="0"/>
              <a:t>נעביר את כל האיברים שקטנים מהפיבוט לתחילת המערך, ואת כל האיברים שגדולים ממנו לסוף המערך.</a:t>
            </a:r>
          </a:p>
          <a:p>
            <a:pPr algn="r" rtl="1"/>
            <a:r>
              <a:rPr lang="he-IL" dirty="0"/>
              <a:t>נקרא רקורסיבית לשיטת המיון בנפרד על שני חלקי המערך</a:t>
            </a:r>
          </a:p>
        </p:txBody>
      </p:sp>
      <p:sp>
        <p:nvSpPr>
          <p:cNvPr id="4" name="Footer Placeholder 3"/>
          <p:cNvSpPr>
            <a:spLocks noGrp="1"/>
          </p:cNvSpPr>
          <p:nvPr>
            <p:ph type="ftr" sz="quarter" idx="11"/>
          </p:nvPr>
        </p:nvSpPr>
        <p:spPr/>
        <p:txBody>
          <a:bodyPr/>
          <a:lstStyle/>
          <a:p>
            <a:r>
              <a:rPr lang="en-US"/>
              <a:t>shay.tavor@gmail.com </a:t>
            </a:r>
          </a:p>
          <a:p>
            <a:r>
              <a:rPr lang="en-US"/>
              <a:t>www.shaytavor.com</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413784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1371600" y="3657600"/>
          <a:ext cx="6324600" cy="370840"/>
        </p:xfrm>
        <a:graphic>
          <a:graphicData uri="http://schemas.openxmlformats.org/drawingml/2006/table">
            <a:tbl>
              <a:tblPr rtl="1" firstRow="1" bandRow="1">
                <a:tableStyleId>{5940675A-B579-460E-94D1-54222C63F5DA}</a:tableStyleId>
              </a:tblPr>
              <a:tblGrid>
                <a:gridCol w="421640">
                  <a:extLst>
                    <a:ext uri="{9D8B030D-6E8A-4147-A177-3AD203B41FA5}">
                      <a16:colId xmlns:a16="http://schemas.microsoft.com/office/drawing/2014/main" val="20000"/>
                    </a:ext>
                  </a:extLst>
                </a:gridCol>
                <a:gridCol w="421640">
                  <a:extLst>
                    <a:ext uri="{9D8B030D-6E8A-4147-A177-3AD203B41FA5}">
                      <a16:colId xmlns:a16="http://schemas.microsoft.com/office/drawing/2014/main" val="20001"/>
                    </a:ext>
                  </a:extLst>
                </a:gridCol>
                <a:gridCol w="421640">
                  <a:extLst>
                    <a:ext uri="{9D8B030D-6E8A-4147-A177-3AD203B41FA5}">
                      <a16:colId xmlns:a16="http://schemas.microsoft.com/office/drawing/2014/main" val="20002"/>
                    </a:ext>
                  </a:extLst>
                </a:gridCol>
                <a:gridCol w="421640">
                  <a:extLst>
                    <a:ext uri="{9D8B030D-6E8A-4147-A177-3AD203B41FA5}">
                      <a16:colId xmlns:a16="http://schemas.microsoft.com/office/drawing/2014/main" val="20003"/>
                    </a:ext>
                  </a:extLst>
                </a:gridCol>
                <a:gridCol w="421640">
                  <a:extLst>
                    <a:ext uri="{9D8B030D-6E8A-4147-A177-3AD203B41FA5}">
                      <a16:colId xmlns:a16="http://schemas.microsoft.com/office/drawing/2014/main" val="20004"/>
                    </a:ext>
                  </a:extLst>
                </a:gridCol>
                <a:gridCol w="421640">
                  <a:extLst>
                    <a:ext uri="{9D8B030D-6E8A-4147-A177-3AD203B41FA5}">
                      <a16:colId xmlns:a16="http://schemas.microsoft.com/office/drawing/2014/main" val="20005"/>
                    </a:ext>
                  </a:extLst>
                </a:gridCol>
                <a:gridCol w="421640">
                  <a:extLst>
                    <a:ext uri="{9D8B030D-6E8A-4147-A177-3AD203B41FA5}">
                      <a16:colId xmlns:a16="http://schemas.microsoft.com/office/drawing/2014/main" val="20006"/>
                    </a:ext>
                  </a:extLst>
                </a:gridCol>
                <a:gridCol w="421640">
                  <a:extLst>
                    <a:ext uri="{9D8B030D-6E8A-4147-A177-3AD203B41FA5}">
                      <a16:colId xmlns:a16="http://schemas.microsoft.com/office/drawing/2014/main" val="20007"/>
                    </a:ext>
                  </a:extLst>
                </a:gridCol>
                <a:gridCol w="421640">
                  <a:extLst>
                    <a:ext uri="{9D8B030D-6E8A-4147-A177-3AD203B41FA5}">
                      <a16:colId xmlns:a16="http://schemas.microsoft.com/office/drawing/2014/main" val="20008"/>
                    </a:ext>
                  </a:extLst>
                </a:gridCol>
                <a:gridCol w="421640">
                  <a:extLst>
                    <a:ext uri="{9D8B030D-6E8A-4147-A177-3AD203B41FA5}">
                      <a16:colId xmlns:a16="http://schemas.microsoft.com/office/drawing/2014/main" val="20009"/>
                    </a:ext>
                  </a:extLst>
                </a:gridCol>
                <a:gridCol w="421640">
                  <a:extLst>
                    <a:ext uri="{9D8B030D-6E8A-4147-A177-3AD203B41FA5}">
                      <a16:colId xmlns:a16="http://schemas.microsoft.com/office/drawing/2014/main" val="20010"/>
                    </a:ext>
                  </a:extLst>
                </a:gridCol>
                <a:gridCol w="421640">
                  <a:extLst>
                    <a:ext uri="{9D8B030D-6E8A-4147-A177-3AD203B41FA5}">
                      <a16:colId xmlns:a16="http://schemas.microsoft.com/office/drawing/2014/main" val="20011"/>
                    </a:ext>
                  </a:extLst>
                </a:gridCol>
                <a:gridCol w="421640">
                  <a:extLst>
                    <a:ext uri="{9D8B030D-6E8A-4147-A177-3AD203B41FA5}">
                      <a16:colId xmlns:a16="http://schemas.microsoft.com/office/drawing/2014/main" val="20012"/>
                    </a:ext>
                  </a:extLst>
                </a:gridCol>
                <a:gridCol w="421640">
                  <a:extLst>
                    <a:ext uri="{9D8B030D-6E8A-4147-A177-3AD203B41FA5}">
                      <a16:colId xmlns:a16="http://schemas.microsoft.com/office/drawing/2014/main" val="20013"/>
                    </a:ext>
                  </a:extLst>
                </a:gridCol>
                <a:gridCol w="421640">
                  <a:extLst>
                    <a:ext uri="{9D8B030D-6E8A-4147-A177-3AD203B41FA5}">
                      <a16:colId xmlns:a16="http://schemas.microsoft.com/office/drawing/2014/main" val="20014"/>
                    </a:ext>
                  </a:extLst>
                </a:gridCol>
              </a:tblGrid>
              <a:tr h="370840">
                <a:tc>
                  <a:txBody>
                    <a:bodyPr/>
                    <a:lstStyle/>
                    <a:p>
                      <a:pPr rtl="1"/>
                      <a:r>
                        <a:rPr lang="en-US" dirty="0"/>
                        <a:t>10</a:t>
                      </a:r>
                      <a:endParaRPr lang="he-IL" dirty="0"/>
                    </a:p>
                  </a:txBody>
                  <a:tcPr/>
                </a:tc>
                <a:tc>
                  <a:txBody>
                    <a:bodyPr/>
                    <a:lstStyle/>
                    <a:p>
                      <a:pPr rtl="1"/>
                      <a:r>
                        <a:rPr lang="en-US" dirty="0"/>
                        <a:t>9</a:t>
                      </a:r>
                      <a:endParaRPr lang="he-IL" dirty="0"/>
                    </a:p>
                  </a:txBody>
                  <a:tcPr/>
                </a:tc>
                <a:tc>
                  <a:txBody>
                    <a:bodyPr/>
                    <a:lstStyle/>
                    <a:p>
                      <a:pPr rtl="1"/>
                      <a:r>
                        <a:rPr lang="en-US" dirty="0"/>
                        <a:t>12</a:t>
                      </a:r>
                      <a:endParaRPr lang="he-IL" dirty="0"/>
                    </a:p>
                  </a:txBody>
                  <a:tcPr/>
                </a:tc>
                <a:tc>
                  <a:txBody>
                    <a:bodyPr/>
                    <a:lstStyle/>
                    <a:p>
                      <a:pPr rtl="1"/>
                      <a:r>
                        <a:rPr lang="en-US" dirty="0"/>
                        <a:t>30</a:t>
                      </a:r>
                      <a:endParaRPr lang="he-IL" dirty="0"/>
                    </a:p>
                  </a:txBody>
                  <a:tcPr/>
                </a:tc>
                <a:tc>
                  <a:txBody>
                    <a:bodyPr/>
                    <a:lstStyle/>
                    <a:p>
                      <a:pPr rtl="1"/>
                      <a:r>
                        <a:rPr lang="en-US" dirty="0"/>
                        <a:t>11</a:t>
                      </a:r>
                      <a:endParaRPr lang="he-IL" dirty="0"/>
                    </a:p>
                  </a:txBody>
                  <a:tcPr/>
                </a:tc>
                <a:tc>
                  <a:txBody>
                    <a:bodyPr/>
                    <a:lstStyle/>
                    <a:p>
                      <a:pPr rtl="1"/>
                      <a:r>
                        <a:rPr lang="en-US" dirty="0"/>
                        <a:t>22</a:t>
                      </a:r>
                      <a:endParaRPr lang="he-IL" dirty="0"/>
                    </a:p>
                  </a:txBody>
                  <a:tcPr/>
                </a:tc>
                <a:tc>
                  <a:txBody>
                    <a:bodyPr/>
                    <a:lstStyle/>
                    <a:p>
                      <a:pPr rtl="1"/>
                      <a:r>
                        <a:rPr lang="en-US" dirty="0"/>
                        <a:t>15</a:t>
                      </a:r>
                      <a:endParaRPr lang="he-IL" dirty="0"/>
                    </a:p>
                  </a:txBody>
                  <a:tcPr/>
                </a:tc>
                <a:tc>
                  <a:txBody>
                    <a:bodyPr/>
                    <a:lstStyle/>
                    <a:p>
                      <a:pPr rtl="1"/>
                      <a:r>
                        <a:rPr lang="en-US" dirty="0"/>
                        <a:t>7</a:t>
                      </a:r>
                      <a:endParaRPr lang="he-IL" dirty="0"/>
                    </a:p>
                  </a:txBody>
                  <a:tcPr/>
                </a:tc>
                <a:tc>
                  <a:txBody>
                    <a:bodyPr/>
                    <a:lstStyle/>
                    <a:p>
                      <a:pPr rtl="1"/>
                      <a:r>
                        <a:rPr lang="en-US" dirty="0"/>
                        <a:t>14</a:t>
                      </a:r>
                      <a:endParaRPr lang="he-IL" dirty="0"/>
                    </a:p>
                  </a:txBody>
                  <a:tcPr/>
                </a:tc>
                <a:tc>
                  <a:txBody>
                    <a:bodyPr/>
                    <a:lstStyle/>
                    <a:p>
                      <a:pPr rtl="1"/>
                      <a:r>
                        <a:rPr lang="en-US" dirty="0"/>
                        <a:t>8</a:t>
                      </a:r>
                      <a:endParaRPr lang="he-IL" dirty="0"/>
                    </a:p>
                  </a:txBody>
                  <a:tcPr/>
                </a:tc>
                <a:tc>
                  <a:txBody>
                    <a:bodyPr/>
                    <a:lstStyle/>
                    <a:p>
                      <a:pPr rtl="1"/>
                      <a:r>
                        <a:rPr lang="en-US" dirty="0"/>
                        <a:t>3</a:t>
                      </a:r>
                      <a:endParaRPr lang="he-IL" dirty="0"/>
                    </a:p>
                  </a:txBody>
                  <a:tcPr/>
                </a:tc>
                <a:tc>
                  <a:txBody>
                    <a:bodyPr/>
                    <a:lstStyle/>
                    <a:p>
                      <a:pPr rtl="1"/>
                      <a:r>
                        <a:rPr lang="en-US" dirty="0"/>
                        <a:t>2</a:t>
                      </a:r>
                      <a:endParaRPr lang="he-IL" dirty="0"/>
                    </a:p>
                  </a:txBody>
                  <a:tcPr/>
                </a:tc>
                <a:tc>
                  <a:txBody>
                    <a:bodyPr/>
                    <a:lstStyle/>
                    <a:p>
                      <a:pPr rtl="1"/>
                      <a:r>
                        <a:rPr lang="en-US" dirty="0"/>
                        <a:t>1</a:t>
                      </a:r>
                      <a:endParaRPr lang="he-IL" dirty="0"/>
                    </a:p>
                  </a:txBody>
                  <a:tcPr/>
                </a:tc>
                <a:tc>
                  <a:txBody>
                    <a:bodyPr/>
                    <a:lstStyle/>
                    <a:p>
                      <a:pPr rtl="1"/>
                      <a:r>
                        <a:rPr lang="en-US" dirty="0"/>
                        <a:t>0</a:t>
                      </a:r>
                      <a:endParaRPr lang="he-IL" dirty="0"/>
                    </a:p>
                  </a:txBody>
                  <a:tcPr/>
                </a:tc>
                <a:tc>
                  <a:txBody>
                    <a:bodyPr/>
                    <a:lstStyle/>
                    <a:p>
                      <a:pPr rtl="1"/>
                      <a:r>
                        <a:rPr lang="en-US" dirty="0"/>
                        <a:t>4</a:t>
                      </a:r>
                      <a:endParaRPr lang="he-IL" dirty="0"/>
                    </a:p>
                  </a:txBody>
                  <a:tcPr/>
                </a:tc>
                <a:extLst>
                  <a:ext uri="{0D108BD9-81ED-4DB2-BD59-A6C34878D82A}">
                    <a16:rowId xmlns:a16="http://schemas.microsoft.com/office/drawing/2014/main" val="10000"/>
                  </a:ext>
                </a:extLst>
              </a:tr>
            </a:tbl>
          </a:graphicData>
        </a:graphic>
      </p:graphicFrame>
      <p:cxnSp>
        <p:nvCxnSpPr>
          <p:cNvPr id="5" name="Straight Arrow Connector 4"/>
          <p:cNvCxnSpPr/>
          <p:nvPr/>
        </p:nvCxnSpPr>
        <p:spPr>
          <a:xfrm>
            <a:off x="3276600" y="3181637"/>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276600" y="26670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Curved Up Arrow 5"/>
          <p:cNvSpPr/>
          <p:nvPr/>
        </p:nvSpPr>
        <p:spPr>
          <a:xfrm>
            <a:off x="1524000" y="4267200"/>
            <a:ext cx="1828800" cy="5334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Tree>
    <p:extLst>
      <p:ext uri="{BB962C8B-B14F-4D97-AF65-F5344CB8AC3E}">
        <p14:creationId xmlns:p14="http://schemas.microsoft.com/office/powerpoint/2010/main" val="287390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1371600" y="3657600"/>
          <a:ext cx="6324600" cy="370840"/>
        </p:xfrm>
        <a:graphic>
          <a:graphicData uri="http://schemas.openxmlformats.org/drawingml/2006/table">
            <a:tbl>
              <a:tblPr rtl="1" firstRow="1" bandRow="1">
                <a:tableStyleId>{5940675A-B579-460E-94D1-54222C63F5DA}</a:tableStyleId>
              </a:tblPr>
              <a:tblGrid>
                <a:gridCol w="421640">
                  <a:extLst>
                    <a:ext uri="{9D8B030D-6E8A-4147-A177-3AD203B41FA5}">
                      <a16:colId xmlns:a16="http://schemas.microsoft.com/office/drawing/2014/main" val="20000"/>
                    </a:ext>
                  </a:extLst>
                </a:gridCol>
                <a:gridCol w="421640">
                  <a:extLst>
                    <a:ext uri="{9D8B030D-6E8A-4147-A177-3AD203B41FA5}">
                      <a16:colId xmlns:a16="http://schemas.microsoft.com/office/drawing/2014/main" val="20001"/>
                    </a:ext>
                  </a:extLst>
                </a:gridCol>
                <a:gridCol w="421640">
                  <a:extLst>
                    <a:ext uri="{9D8B030D-6E8A-4147-A177-3AD203B41FA5}">
                      <a16:colId xmlns:a16="http://schemas.microsoft.com/office/drawing/2014/main" val="20002"/>
                    </a:ext>
                  </a:extLst>
                </a:gridCol>
                <a:gridCol w="421640">
                  <a:extLst>
                    <a:ext uri="{9D8B030D-6E8A-4147-A177-3AD203B41FA5}">
                      <a16:colId xmlns:a16="http://schemas.microsoft.com/office/drawing/2014/main" val="20003"/>
                    </a:ext>
                  </a:extLst>
                </a:gridCol>
                <a:gridCol w="421640">
                  <a:extLst>
                    <a:ext uri="{9D8B030D-6E8A-4147-A177-3AD203B41FA5}">
                      <a16:colId xmlns:a16="http://schemas.microsoft.com/office/drawing/2014/main" val="20004"/>
                    </a:ext>
                  </a:extLst>
                </a:gridCol>
                <a:gridCol w="421640">
                  <a:extLst>
                    <a:ext uri="{9D8B030D-6E8A-4147-A177-3AD203B41FA5}">
                      <a16:colId xmlns:a16="http://schemas.microsoft.com/office/drawing/2014/main" val="20005"/>
                    </a:ext>
                  </a:extLst>
                </a:gridCol>
                <a:gridCol w="421640">
                  <a:extLst>
                    <a:ext uri="{9D8B030D-6E8A-4147-A177-3AD203B41FA5}">
                      <a16:colId xmlns:a16="http://schemas.microsoft.com/office/drawing/2014/main" val="20006"/>
                    </a:ext>
                  </a:extLst>
                </a:gridCol>
                <a:gridCol w="421640">
                  <a:extLst>
                    <a:ext uri="{9D8B030D-6E8A-4147-A177-3AD203B41FA5}">
                      <a16:colId xmlns:a16="http://schemas.microsoft.com/office/drawing/2014/main" val="20007"/>
                    </a:ext>
                  </a:extLst>
                </a:gridCol>
                <a:gridCol w="421640">
                  <a:extLst>
                    <a:ext uri="{9D8B030D-6E8A-4147-A177-3AD203B41FA5}">
                      <a16:colId xmlns:a16="http://schemas.microsoft.com/office/drawing/2014/main" val="20008"/>
                    </a:ext>
                  </a:extLst>
                </a:gridCol>
                <a:gridCol w="421640">
                  <a:extLst>
                    <a:ext uri="{9D8B030D-6E8A-4147-A177-3AD203B41FA5}">
                      <a16:colId xmlns:a16="http://schemas.microsoft.com/office/drawing/2014/main" val="20009"/>
                    </a:ext>
                  </a:extLst>
                </a:gridCol>
                <a:gridCol w="421640">
                  <a:extLst>
                    <a:ext uri="{9D8B030D-6E8A-4147-A177-3AD203B41FA5}">
                      <a16:colId xmlns:a16="http://schemas.microsoft.com/office/drawing/2014/main" val="20010"/>
                    </a:ext>
                  </a:extLst>
                </a:gridCol>
                <a:gridCol w="421640">
                  <a:extLst>
                    <a:ext uri="{9D8B030D-6E8A-4147-A177-3AD203B41FA5}">
                      <a16:colId xmlns:a16="http://schemas.microsoft.com/office/drawing/2014/main" val="20011"/>
                    </a:ext>
                  </a:extLst>
                </a:gridCol>
                <a:gridCol w="421640">
                  <a:extLst>
                    <a:ext uri="{9D8B030D-6E8A-4147-A177-3AD203B41FA5}">
                      <a16:colId xmlns:a16="http://schemas.microsoft.com/office/drawing/2014/main" val="20012"/>
                    </a:ext>
                  </a:extLst>
                </a:gridCol>
                <a:gridCol w="421640">
                  <a:extLst>
                    <a:ext uri="{9D8B030D-6E8A-4147-A177-3AD203B41FA5}">
                      <a16:colId xmlns:a16="http://schemas.microsoft.com/office/drawing/2014/main" val="20013"/>
                    </a:ext>
                  </a:extLst>
                </a:gridCol>
                <a:gridCol w="421640">
                  <a:extLst>
                    <a:ext uri="{9D8B030D-6E8A-4147-A177-3AD203B41FA5}">
                      <a16:colId xmlns:a16="http://schemas.microsoft.com/office/drawing/2014/main" val="20014"/>
                    </a:ext>
                  </a:extLst>
                </a:gridCol>
              </a:tblGrid>
              <a:tr h="370840">
                <a:tc>
                  <a:txBody>
                    <a:bodyPr/>
                    <a:lstStyle/>
                    <a:p>
                      <a:pPr rtl="1"/>
                      <a:r>
                        <a:rPr lang="en-US" dirty="0"/>
                        <a:t>10</a:t>
                      </a:r>
                      <a:endParaRPr lang="he-IL" dirty="0"/>
                    </a:p>
                  </a:txBody>
                  <a:tcPr/>
                </a:tc>
                <a:tc>
                  <a:txBody>
                    <a:bodyPr/>
                    <a:lstStyle/>
                    <a:p>
                      <a:pPr rtl="1"/>
                      <a:r>
                        <a:rPr lang="en-US" dirty="0"/>
                        <a:t>9</a:t>
                      </a:r>
                      <a:endParaRPr lang="he-IL" dirty="0"/>
                    </a:p>
                  </a:txBody>
                  <a:tcPr/>
                </a:tc>
                <a:tc>
                  <a:txBody>
                    <a:bodyPr/>
                    <a:lstStyle/>
                    <a:p>
                      <a:pPr rtl="1"/>
                      <a:r>
                        <a:rPr lang="en-US" dirty="0"/>
                        <a:t>12</a:t>
                      </a:r>
                      <a:endParaRPr lang="he-IL" dirty="0"/>
                    </a:p>
                  </a:txBody>
                  <a:tcPr/>
                </a:tc>
                <a:tc>
                  <a:txBody>
                    <a:bodyPr/>
                    <a:lstStyle/>
                    <a:p>
                      <a:pPr rtl="1"/>
                      <a:r>
                        <a:rPr lang="en-US" dirty="0"/>
                        <a:t>30</a:t>
                      </a:r>
                      <a:endParaRPr lang="he-IL" dirty="0"/>
                    </a:p>
                  </a:txBody>
                  <a:tcPr/>
                </a:tc>
                <a:tc>
                  <a:txBody>
                    <a:bodyPr/>
                    <a:lstStyle/>
                    <a:p>
                      <a:pPr rtl="1"/>
                      <a:r>
                        <a:rPr lang="en-US" dirty="0"/>
                        <a:t>11</a:t>
                      </a:r>
                      <a:endParaRPr lang="he-IL" dirty="0"/>
                    </a:p>
                  </a:txBody>
                  <a:tcPr/>
                </a:tc>
                <a:tc>
                  <a:txBody>
                    <a:bodyPr/>
                    <a:lstStyle/>
                    <a:p>
                      <a:pPr rtl="1"/>
                      <a:r>
                        <a:rPr lang="en-US" dirty="0"/>
                        <a:t>22</a:t>
                      </a:r>
                      <a:endParaRPr lang="he-IL" dirty="0"/>
                    </a:p>
                  </a:txBody>
                  <a:tcPr/>
                </a:tc>
                <a:tc>
                  <a:txBody>
                    <a:bodyPr/>
                    <a:lstStyle/>
                    <a:p>
                      <a:pPr rtl="1"/>
                      <a:r>
                        <a:rPr lang="en-US" dirty="0"/>
                        <a:t>15</a:t>
                      </a:r>
                      <a:endParaRPr lang="he-IL" dirty="0"/>
                    </a:p>
                  </a:txBody>
                  <a:tcPr/>
                </a:tc>
                <a:tc>
                  <a:txBody>
                    <a:bodyPr/>
                    <a:lstStyle/>
                    <a:p>
                      <a:pPr rtl="1"/>
                      <a:r>
                        <a:rPr lang="en-US" dirty="0"/>
                        <a:t>7</a:t>
                      </a:r>
                      <a:endParaRPr lang="he-IL" dirty="0"/>
                    </a:p>
                  </a:txBody>
                  <a:tcPr/>
                </a:tc>
                <a:tc>
                  <a:txBody>
                    <a:bodyPr/>
                    <a:lstStyle/>
                    <a:p>
                      <a:pPr rtl="1"/>
                      <a:r>
                        <a:rPr lang="en-US" dirty="0"/>
                        <a:t>14</a:t>
                      </a:r>
                      <a:endParaRPr lang="he-IL" dirty="0"/>
                    </a:p>
                  </a:txBody>
                  <a:tcPr/>
                </a:tc>
                <a:tc>
                  <a:txBody>
                    <a:bodyPr/>
                    <a:lstStyle/>
                    <a:p>
                      <a:pPr rtl="1"/>
                      <a:r>
                        <a:rPr lang="en-US" dirty="0"/>
                        <a:t>8</a:t>
                      </a:r>
                      <a:endParaRPr lang="he-IL" dirty="0"/>
                    </a:p>
                  </a:txBody>
                  <a:tcPr/>
                </a:tc>
                <a:tc>
                  <a:txBody>
                    <a:bodyPr/>
                    <a:lstStyle/>
                    <a:p>
                      <a:pPr rtl="1"/>
                      <a:r>
                        <a:rPr lang="en-US" dirty="0"/>
                        <a:t>4</a:t>
                      </a:r>
                      <a:endParaRPr lang="he-IL" dirty="0"/>
                    </a:p>
                  </a:txBody>
                  <a:tcPr/>
                </a:tc>
                <a:tc>
                  <a:txBody>
                    <a:bodyPr/>
                    <a:lstStyle/>
                    <a:p>
                      <a:pPr rtl="1"/>
                      <a:r>
                        <a:rPr lang="en-US" dirty="0"/>
                        <a:t>2</a:t>
                      </a:r>
                      <a:endParaRPr lang="he-IL" dirty="0"/>
                    </a:p>
                  </a:txBody>
                  <a:tcPr/>
                </a:tc>
                <a:tc>
                  <a:txBody>
                    <a:bodyPr/>
                    <a:lstStyle/>
                    <a:p>
                      <a:pPr rtl="1"/>
                      <a:r>
                        <a:rPr lang="en-US" dirty="0"/>
                        <a:t>1</a:t>
                      </a:r>
                      <a:endParaRPr lang="he-IL" dirty="0"/>
                    </a:p>
                  </a:txBody>
                  <a:tcPr/>
                </a:tc>
                <a:tc>
                  <a:txBody>
                    <a:bodyPr/>
                    <a:lstStyle/>
                    <a:p>
                      <a:pPr rtl="1"/>
                      <a:r>
                        <a:rPr lang="en-US" dirty="0"/>
                        <a:t>0</a:t>
                      </a:r>
                      <a:endParaRPr lang="he-IL" dirty="0"/>
                    </a:p>
                  </a:txBody>
                  <a:tcPr/>
                </a:tc>
                <a:tc>
                  <a:txBody>
                    <a:bodyPr/>
                    <a:lstStyle/>
                    <a:p>
                      <a:pPr rtl="1"/>
                      <a:r>
                        <a:rPr lang="en-US" dirty="0"/>
                        <a:t>3</a:t>
                      </a:r>
                      <a:endParaRPr lang="he-IL" dirty="0"/>
                    </a:p>
                  </a:txBody>
                  <a:tcPr/>
                </a:tc>
                <a:extLst>
                  <a:ext uri="{0D108BD9-81ED-4DB2-BD59-A6C34878D82A}">
                    <a16:rowId xmlns:a16="http://schemas.microsoft.com/office/drawing/2014/main" val="10000"/>
                  </a:ext>
                </a:extLst>
              </a:tr>
            </a:tbl>
          </a:graphicData>
        </a:graphic>
      </p:graphicFrame>
      <p:cxnSp>
        <p:nvCxnSpPr>
          <p:cNvPr id="5" name="Straight Arrow Connector 4"/>
          <p:cNvCxnSpPr/>
          <p:nvPr/>
        </p:nvCxnSpPr>
        <p:spPr>
          <a:xfrm>
            <a:off x="3276600" y="3181637"/>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276600" y="26670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Curved Up Arrow 5"/>
          <p:cNvSpPr/>
          <p:nvPr/>
        </p:nvSpPr>
        <p:spPr>
          <a:xfrm>
            <a:off x="1524000" y="4267200"/>
            <a:ext cx="1828800" cy="5334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3" name="סוגר מסולסל שמאלי 2"/>
          <p:cNvSpPr/>
          <p:nvPr/>
        </p:nvSpPr>
        <p:spPr>
          <a:xfrm rot="5400000">
            <a:off x="2047731" y="2562368"/>
            <a:ext cx="324137" cy="1676400"/>
          </a:xfrm>
          <a:prstGeom prst="leftBrace">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dirty="0"/>
          </a:p>
        </p:txBody>
      </p:sp>
      <p:sp>
        <p:nvSpPr>
          <p:cNvPr id="8" name="סוגר מסולסל שמאלי 7"/>
          <p:cNvSpPr/>
          <p:nvPr/>
        </p:nvSpPr>
        <p:spPr>
          <a:xfrm rot="5400000">
            <a:off x="5447766" y="1314206"/>
            <a:ext cx="305867" cy="4190999"/>
          </a:xfrm>
          <a:prstGeom prst="leftBrace">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dirty="0"/>
          </a:p>
        </p:txBody>
      </p:sp>
    </p:spTree>
    <p:extLst>
      <p:ext uri="{BB962C8B-B14F-4D97-AF65-F5344CB8AC3E}">
        <p14:creationId xmlns:p14="http://schemas.microsoft.com/office/powerpoint/2010/main" val="424924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shay.tavor@gmail.com www.shaytavor.com</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
        <p:nvSpPr>
          <p:cNvPr id="4" name="TextBox 3"/>
          <p:cNvSpPr txBox="1"/>
          <p:nvPr/>
        </p:nvSpPr>
        <p:spPr>
          <a:xfrm>
            <a:off x="381000" y="381000"/>
            <a:ext cx="7696200" cy="3108543"/>
          </a:xfrm>
          <a:prstGeom prst="rect">
            <a:avLst/>
          </a:prstGeom>
          <a:noFill/>
        </p:spPr>
        <p:txBody>
          <a:bodyPr wrap="square" rtlCol="1">
            <a:spAutoFit/>
          </a:bodyPr>
          <a:lstStyle/>
          <a:p>
            <a:r>
              <a:rPr lang="en-US" sz="2800" dirty="0"/>
              <a:t>public void quicksort(</a:t>
            </a:r>
            <a:r>
              <a:rPr lang="en-US" sz="2800" dirty="0" err="1"/>
              <a:t>int</a:t>
            </a:r>
            <a:r>
              <a:rPr lang="en-US" sz="2800" dirty="0"/>
              <a:t>[] a, </a:t>
            </a:r>
            <a:r>
              <a:rPr lang="en-US" sz="2800" dirty="0" err="1"/>
              <a:t>int</a:t>
            </a:r>
            <a:r>
              <a:rPr lang="en-US" sz="2800" dirty="0"/>
              <a:t> start, </a:t>
            </a:r>
            <a:r>
              <a:rPr lang="en-US" sz="2800" dirty="0" err="1"/>
              <a:t>int</a:t>
            </a:r>
            <a:r>
              <a:rPr lang="en-US" sz="2800" dirty="0"/>
              <a:t> end){</a:t>
            </a:r>
          </a:p>
          <a:p>
            <a:r>
              <a:rPr lang="en-US" sz="2800" dirty="0"/>
              <a:t>    if(end &lt;= start)</a:t>
            </a:r>
          </a:p>
          <a:p>
            <a:r>
              <a:rPr lang="en-US" sz="2800" dirty="0"/>
              <a:t>	return;</a:t>
            </a:r>
          </a:p>
          <a:p>
            <a:r>
              <a:rPr lang="en-US" sz="2800" dirty="0"/>
              <a:t>    </a:t>
            </a:r>
            <a:r>
              <a:rPr lang="en-US" sz="2800" dirty="0" err="1"/>
              <a:t>int</a:t>
            </a:r>
            <a:r>
              <a:rPr lang="en-US" sz="2800" dirty="0"/>
              <a:t> p = partition(a, start, end);</a:t>
            </a:r>
          </a:p>
          <a:p>
            <a:r>
              <a:rPr lang="en-US" sz="2800" dirty="0"/>
              <a:t>    quicksort(a, start, p-1);</a:t>
            </a:r>
          </a:p>
          <a:p>
            <a:r>
              <a:rPr lang="en-US" sz="2800" dirty="0"/>
              <a:t>    quicksort(a, p+1, end);</a:t>
            </a:r>
          </a:p>
          <a:p>
            <a:r>
              <a:rPr lang="en-US" sz="2800" dirty="0"/>
              <a:t>}</a:t>
            </a:r>
            <a:endParaRPr lang="he-IL" sz="2800" dirty="0"/>
          </a:p>
        </p:txBody>
      </p:sp>
      <p:sp>
        <p:nvSpPr>
          <p:cNvPr id="5" name="TextBox 4"/>
          <p:cNvSpPr txBox="1"/>
          <p:nvPr/>
        </p:nvSpPr>
        <p:spPr>
          <a:xfrm>
            <a:off x="357116" y="3338477"/>
            <a:ext cx="8458200" cy="461665"/>
          </a:xfrm>
          <a:prstGeom prst="rect">
            <a:avLst/>
          </a:prstGeom>
          <a:noFill/>
        </p:spPr>
        <p:txBody>
          <a:bodyPr wrap="square" rtlCol="1">
            <a:spAutoFit/>
          </a:bodyPr>
          <a:lstStyle/>
          <a:p>
            <a:pPr algn="r" rtl="1"/>
            <a:r>
              <a:rPr lang="he-IL" sz="2400" dirty="0"/>
              <a:t>מה זמן הריצה של מיון מהיר?</a:t>
            </a:r>
          </a:p>
        </p:txBody>
      </p:sp>
      <p:sp>
        <p:nvSpPr>
          <p:cNvPr id="6" name="TextBox 5"/>
          <p:cNvSpPr txBox="1"/>
          <p:nvPr/>
        </p:nvSpPr>
        <p:spPr>
          <a:xfrm>
            <a:off x="381000" y="3799973"/>
            <a:ext cx="8458200" cy="1200329"/>
          </a:xfrm>
          <a:prstGeom prst="rect">
            <a:avLst/>
          </a:prstGeom>
          <a:noFill/>
        </p:spPr>
        <p:txBody>
          <a:bodyPr wrap="square" rtlCol="1">
            <a:spAutoFit/>
          </a:bodyPr>
          <a:lstStyle/>
          <a:p>
            <a:pPr algn="r" rtl="1"/>
            <a:r>
              <a:rPr lang="he-IL" sz="2400" dirty="0"/>
              <a:t>במקרה הטוב – בהנתן מערך בגודל </a:t>
            </a:r>
            <a:r>
              <a:rPr lang="en-US" sz="2400" dirty="0"/>
              <a:t>n</a:t>
            </a:r>
            <a:r>
              <a:rPr lang="he-IL" sz="2400" dirty="0"/>
              <a:t>, מחלקים אותו לשני מערכים בגודל </a:t>
            </a:r>
            <a:r>
              <a:rPr lang="en-US" sz="2400" dirty="0"/>
              <a:t>n/2</a:t>
            </a:r>
            <a:r>
              <a:rPr lang="he-IL" sz="2400" dirty="0"/>
              <a:t> וקוראים לשיטה על מערכים אילו. השיטה </a:t>
            </a:r>
            <a:r>
              <a:rPr lang="en-US" sz="2400" dirty="0"/>
              <a:t>partition</a:t>
            </a:r>
            <a:r>
              <a:rPr lang="he-IL" sz="2400" dirty="0"/>
              <a:t> עולה </a:t>
            </a:r>
            <a:r>
              <a:rPr lang="en-US" sz="2400" dirty="0"/>
              <a:t>n</a:t>
            </a:r>
            <a:r>
              <a:rPr lang="he-IL" sz="2400" dirty="0"/>
              <a:t> צעדים, לכן נוסחת הנסיגה היא:</a:t>
            </a:r>
          </a:p>
        </p:txBody>
      </p:sp>
      <p:sp>
        <p:nvSpPr>
          <p:cNvPr id="7" name="TextBox 6"/>
          <p:cNvSpPr txBox="1"/>
          <p:nvPr/>
        </p:nvSpPr>
        <p:spPr>
          <a:xfrm>
            <a:off x="410570" y="5000302"/>
            <a:ext cx="8458200" cy="461665"/>
          </a:xfrm>
          <a:prstGeom prst="rect">
            <a:avLst/>
          </a:prstGeom>
          <a:noFill/>
        </p:spPr>
        <p:txBody>
          <a:bodyPr wrap="square" rtlCol="1">
            <a:spAutoFit/>
          </a:bodyPr>
          <a:lstStyle/>
          <a:p>
            <a:pPr algn="l"/>
            <a:r>
              <a:rPr lang="en-US" sz="2400" dirty="0"/>
              <a:t>T(n) = 2T(n/2) + n</a:t>
            </a:r>
            <a:endParaRPr lang="he-IL" sz="2400" dirty="0"/>
          </a:p>
        </p:txBody>
      </p:sp>
      <p:sp>
        <p:nvSpPr>
          <p:cNvPr id="8" name="TextBox 7"/>
          <p:cNvSpPr txBox="1"/>
          <p:nvPr/>
        </p:nvSpPr>
        <p:spPr>
          <a:xfrm>
            <a:off x="410570" y="5493131"/>
            <a:ext cx="8458200" cy="830997"/>
          </a:xfrm>
          <a:prstGeom prst="rect">
            <a:avLst/>
          </a:prstGeom>
          <a:noFill/>
        </p:spPr>
        <p:txBody>
          <a:bodyPr wrap="square" rtlCol="1">
            <a:spAutoFit/>
          </a:bodyPr>
          <a:lstStyle/>
          <a:p>
            <a:pPr algn="r" rtl="1"/>
            <a:r>
              <a:rPr lang="he-IL" sz="2400" dirty="0"/>
              <a:t>הנוסחה מתאימה למקרה השני במשפט האב, לכן זמן הריצה הוא </a:t>
            </a:r>
            <a:r>
              <a:rPr lang="en-US" sz="2400" dirty="0"/>
              <a:t>O(</a:t>
            </a:r>
            <a:r>
              <a:rPr lang="en-US" sz="2400" dirty="0" err="1"/>
              <a:t>nlogn</a:t>
            </a:r>
            <a:r>
              <a:rPr lang="en-US" sz="2400" dirty="0"/>
              <a:t>)</a:t>
            </a:r>
            <a:r>
              <a:rPr lang="he-IL" sz="2400" dirty="0"/>
              <a:t>.</a:t>
            </a:r>
          </a:p>
        </p:txBody>
      </p:sp>
    </p:spTree>
    <p:extLst>
      <p:ext uri="{BB962C8B-B14F-4D97-AF65-F5344CB8AC3E}">
        <p14:creationId xmlns:p14="http://schemas.microsoft.com/office/powerpoint/2010/main" val="2585455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shay.tavor@gmail.com www.shaytavor.com</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sp>
        <p:nvSpPr>
          <p:cNvPr id="4" name="TextBox 3"/>
          <p:cNvSpPr txBox="1"/>
          <p:nvPr/>
        </p:nvSpPr>
        <p:spPr>
          <a:xfrm>
            <a:off x="381000" y="228600"/>
            <a:ext cx="8534400" cy="461665"/>
          </a:xfrm>
          <a:prstGeom prst="rect">
            <a:avLst/>
          </a:prstGeom>
          <a:noFill/>
        </p:spPr>
        <p:txBody>
          <a:bodyPr wrap="square" rtlCol="1">
            <a:spAutoFit/>
          </a:bodyPr>
          <a:lstStyle/>
          <a:p>
            <a:pPr algn="r" rtl="1"/>
            <a:r>
              <a:rPr lang="he-IL" sz="2400" dirty="0"/>
              <a:t>מה המקרה הגרוע?</a:t>
            </a:r>
          </a:p>
        </p:txBody>
      </p:sp>
      <p:graphicFrame>
        <p:nvGraphicFramePr>
          <p:cNvPr id="5" name="Table 4"/>
          <p:cNvGraphicFramePr>
            <a:graphicFrameLocks noGrp="1"/>
          </p:cNvGraphicFramePr>
          <p:nvPr>
            <p:extLst/>
          </p:nvPr>
        </p:nvGraphicFramePr>
        <p:xfrm>
          <a:off x="1447800" y="1600200"/>
          <a:ext cx="6324600" cy="370840"/>
        </p:xfrm>
        <a:graphic>
          <a:graphicData uri="http://schemas.openxmlformats.org/drawingml/2006/table">
            <a:tbl>
              <a:tblPr rtl="1" firstRow="1" bandRow="1">
                <a:tableStyleId>{5940675A-B579-460E-94D1-54222C63F5DA}</a:tableStyleId>
              </a:tblPr>
              <a:tblGrid>
                <a:gridCol w="421640">
                  <a:extLst>
                    <a:ext uri="{9D8B030D-6E8A-4147-A177-3AD203B41FA5}">
                      <a16:colId xmlns:a16="http://schemas.microsoft.com/office/drawing/2014/main" val="20000"/>
                    </a:ext>
                  </a:extLst>
                </a:gridCol>
                <a:gridCol w="421640">
                  <a:extLst>
                    <a:ext uri="{9D8B030D-6E8A-4147-A177-3AD203B41FA5}">
                      <a16:colId xmlns:a16="http://schemas.microsoft.com/office/drawing/2014/main" val="20001"/>
                    </a:ext>
                  </a:extLst>
                </a:gridCol>
                <a:gridCol w="421640">
                  <a:extLst>
                    <a:ext uri="{9D8B030D-6E8A-4147-A177-3AD203B41FA5}">
                      <a16:colId xmlns:a16="http://schemas.microsoft.com/office/drawing/2014/main" val="20002"/>
                    </a:ext>
                  </a:extLst>
                </a:gridCol>
                <a:gridCol w="421640">
                  <a:extLst>
                    <a:ext uri="{9D8B030D-6E8A-4147-A177-3AD203B41FA5}">
                      <a16:colId xmlns:a16="http://schemas.microsoft.com/office/drawing/2014/main" val="20003"/>
                    </a:ext>
                  </a:extLst>
                </a:gridCol>
                <a:gridCol w="421640">
                  <a:extLst>
                    <a:ext uri="{9D8B030D-6E8A-4147-A177-3AD203B41FA5}">
                      <a16:colId xmlns:a16="http://schemas.microsoft.com/office/drawing/2014/main" val="20004"/>
                    </a:ext>
                  </a:extLst>
                </a:gridCol>
                <a:gridCol w="421640">
                  <a:extLst>
                    <a:ext uri="{9D8B030D-6E8A-4147-A177-3AD203B41FA5}">
                      <a16:colId xmlns:a16="http://schemas.microsoft.com/office/drawing/2014/main" val="20005"/>
                    </a:ext>
                  </a:extLst>
                </a:gridCol>
                <a:gridCol w="421640">
                  <a:extLst>
                    <a:ext uri="{9D8B030D-6E8A-4147-A177-3AD203B41FA5}">
                      <a16:colId xmlns:a16="http://schemas.microsoft.com/office/drawing/2014/main" val="20006"/>
                    </a:ext>
                  </a:extLst>
                </a:gridCol>
                <a:gridCol w="421640">
                  <a:extLst>
                    <a:ext uri="{9D8B030D-6E8A-4147-A177-3AD203B41FA5}">
                      <a16:colId xmlns:a16="http://schemas.microsoft.com/office/drawing/2014/main" val="20007"/>
                    </a:ext>
                  </a:extLst>
                </a:gridCol>
                <a:gridCol w="421640">
                  <a:extLst>
                    <a:ext uri="{9D8B030D-6E8A-4147-A177-3AD203B41FA5}">
                      <a16:colId xmlns:a16="http://schemas.microsoft.com/office/drawing/2014/main" val="20008"/>
                    </a:ext>
                  </a:extLst>
                </a:gridCol>
                <a:gridCol w="421640">
                  <a:extLst>
                    <a:ext uri="{9D8B030D-6E8A-4147-A177-3AD203B41FA5}">
                      <a16:colId xmlns:a16="http://schemas.microsoft.com/office/drawing/2014/main" val="20009"/>
                    </a:ext>
                  </a:extLst>
                </a:gridCol>
                <a:gridCol w="421640">
                  <a:extLst>
                    <a:ext uri="{9D8B030D-6E8A-4147-A177-3AD203B41FA5}">
                      <a16:colId xmlns:a16="http://schemas.microsoft.com/office/drawing/2014/main" val="20010"/>
                    </a:ext>
                  </a:extLst>
                </a:gridCol>
                <a:gridCol w="421640">
                  <a:extLst>
                    <a:ext uri="{9D8B030D-6E8A-4147-A177-3AD203B41FA5}">
                      <a16:colId xmlns:a16="http://schemas.microsoft.com/office/drawing/2014/main" val="20011"/>
                    </a:ext>
                  </a:extLst>
                </a:gridCol>
                <a:gridCol w="421640">
                  <a:extLst>
                    <a:ext uri="{9D8B030D-6E8A-4147-A177-3AD203B41FA5}">
                      <a16:colId xmlns:a16="http://schemas.microsoft.com/office/drawing/2014/main" val="20012"/>
                    </a:ext>
                  </a:extLst>
                </a:gridCol>
                <a:gridCol w="421640">
                  <a:extLst>
                    <a:ext uri="{9D8B030D-6E8A-4147-A177-3AD203B41FA5}">
                      <a16:colId xmlns:a16="http://schemas.microsoft.com/office/drawing/2014/main" val="20013"/>
                    </a:ext>
                  </a:extLst>
                </a:gridCol>
                <a:gridCol w="421640">
                  <a:extLst>
                    <a:ext uri="{9D8B030D-6E8A-4147-A177-3AD203B41FA5}">
                      <a16:colId xmlns:a16="http://schemas.microsoft.com/office/drawing/2014/main" val="20014"/>
                    </a:ext>
                  </a:extLst>
                </a:gridCol>
              </a:tblGrid>
              <a:tr h="370840">
                <a:tc>
                  <a:txBody>
                    <a:bodyPr/>
                    <a:lstStyle/>
                    <a:p>
                      <a:pPr rtl="1"/>
                      <a:r>
                        <a:rPr lang="en-US" dirty="0"/>
                        <a:t>20</a:t>
                      </a:r>
                      <a:endParaRPr lang="he-IL" dirty="0"/>
                    </a:p>
                  </a:txBody>
                  <a:tcPr/>
                </a:tc>
                <a:tc>
                  <a:txBody>
                    <a:bodyPr/>
                    <a:lstStyle/>
                    <a:p>
                      <a:pPr rtl="1"/>
                      <a:r>
                        <a:rPr lang="en-US" dirty="0"/>
                        <a:t>19</a:t>
                      </a:r>
                      <a:endParaRPr lang="he-IL" dirty="0"/>
                    </a:p>
                  </a:txBody>
                  <a:tcPr/>
                </a:tc>
                <a:tc>
                  <a:txBody>
                    <a:bodyPr/>
                    <a:lstStyle/>
                    <a:p>
                      <a:pPr rtl="1"/>
                      <a:r>
                        <a:rPr lang="en-US" dirty="0"/>
                        <a:t>18</a:t>
                      </a:r>
                      <a:endParaRPr lang="he-IL" dirty="0"/>
                    </a:p>
                  </a:txBody>
                  <a:tcPr/>
                </a:tc>
                <a:tc>
                  <a:txBody>
                    <a:bodyPr/>
                    <a:lstStyle/>
                    <a:p>
                      <a:pPr rtl="1"/>
                      <a:r>
                        <a:rPr lang="en-US" dirty="0"/>
                        <a:t>15</a:t>
                      </a:r>
                      <a:endParaRPr lang="he-IL" dirty="0"/>
                    </a:p>
                  </a:txBody>
                  <a:tcPr/>
                </a:tc>
                <a:tc>
                  <a:txBody>
                    <a:bodyPr/>
                    <a:lstStyle/>
                    <a:p>
                      <a:pPr rtl="1"/>
                      <a:r>
                        <a:rPr lang="en-US" dirty="0"/>
                        <a:t>12</a:t>
                      </a:r>
                      <a:endParaRPr lang="he-IL" dirty="0"/>
                    </a:p>
                  </a:txBody>
                  <a:tcPr/>
                </a:tc>
                <a:tc>
                  <a:txBody>
                    <a:bodyPr/>
                    <a:lstStyle/>
                    <a:p>
                      <a:pPr rtl="1"/>
                      <a:r>
                        <a:rPr lang="en-US" dirty="0"/>
                        <a:t>10</a:t>
                      </a:r>
                      <a:endParaRPr lang="he-IL" dirty="0"/>
                    </a:p>
                  </a:txBody>
                  <a:tcPr/>
                </a:tc>
                <a:tc>
                  <a:txBody>
                    <a:bodyPr/>
                    <a:lstStyle/>
                    <a:p>
                      <a:pPr rtl="1"/>
                      <a:r>
                        <a:rPr lang="en-US" dirty="0"/>
                        <a:t>9</a:t>
                      </a:r>
                      <a:endParaRPr lang="he-IL" dirty="0"/>
                    </a:p>
                  </a:txBody>
                  <a:tcPr/>
                </a:tc>
                <a:tc>
                  <a:txBody>
                    <a:bodyPr/>
                    <a:lstStyle/>
                    <a:p>
                      <a:pPr rtl="1"/>
                      <a:r>
                        <a:rPr lang="en-US" dirty="0"/>
                        <a:t>7</a:t>
                      </a:r>
                      <a:endParaRPr lang="he-IL" dirty="0"/>
                    </a:p>
                  </a:txBody>
                  <a:tcPr/>
                </a:tc>
                <a:tc>
                  <a:txBody>
                    <a:bodyPr/>
                    <a:lstStyle/>
                    <a:p>
                      <a:pPr rtl="1"/>
                      <a:r>
                        <a:rPr lang="en-US" dirty="0"/>
                        <a:t>6</a:t>
                      </a:r>
                      <a:endParaRPr lang="he-IL" dirty="0"/>
                    </a:p>
                  </a:txBody>
                  <a:tcPr/>
                </a:tc>
                <a:tc>
                  <a:txBody>
                    <a:bodyPr/>
                    <a:lstStyle/>
                    <a:p>
                      <a:pPr rtl="1"/>
                      <a:r>
                        <a:rPr lang="en-US" dirty="0"/>
                        <a:t>5</a:t>
                      </a:r>
                      <a:endParaRPr lang="he-IL" dirty="0"/>
                    </a:p>
                  </a:txBody>
                  <a:tcPr/>
                </a:tc>
                <a:tc>
                  <a:txBody>
                    <a:bodyPr/>
                    <a:lstStyle/>
                    <a:p>
                      <a:pPr rtl="1"/>
                      <a:r>
                        <a:rPr lang="en-US" dirty="0"/>
                        <a:t>4</a:t>
                      </a:r>
                      <a:endParaRPr lang="he-IL" dirty="0"/>
                    </a:p>
                  </a:txBody>
                  <a:tcPr/>
                </a:tc>
                <a:tc>
                  <a:txBody>
                    <a:bodyPr/>
                    <a:lstStyle/>
                    <a:p>
                      <a:pPr rtl="1"/>
                      <a:r>
                        <a:rPr lang="en-US" dirty="0"/>
                        <a:t>3</a:t>
                      </a:r>
                      <a:endParaRPr lang="he-IL" dirty="0"/>
                    </a:p>
                  </a:txBody>
                  <a:tcPr/>
                </a:tc>
                <a:tc>
                  <a:txBody>
                    <a:bodyPr/>
                    <a:lstStyle/>
                    <a:p>
                      <a:pPr rtl="1"/>
                      <a:r>
                        <a:rPr lang="en-US" dirty="0"/>
                        <a:t>2</a:t>
                      </a:r>
                      <a:endParaRPr lang="he-IL" dirty="0"/>
                    </a:p>
                  </a:txBody>
                  <a:tcPr/>
                </a:tc>
                <a:tc>
                  <a:txBody>
                    <a:bodyPr/>
                    <a:lstStyle/>
                    <a:p>
                      <a:pPr rtl="1"/>
                      <a:r>
                        <a:rPr lang="en-US" dirty="0"/>
                        <a:t>1</a:t>
                      </a:r>
                      <a:endParaRPr lang="he-IL" dirty="0"/>
                    </a:p>
                  </a:txBody>
                  <a:tcPr/>
                </a:tc>
                <a:tc>
                  <a:txBody>
                    <a:bodyPr/>
                    <a:lstStyle/>
                    <a:p>
                      <a:pPr rtl="1"/>
                      <a:r>
                        <a:rPr lang="en-US" dirty="0"/>
                        <a:t>0</a:t>
                      </a:r>
                      <a:endParaRPr lang="he-IL" dirty="0"/>
                    </a:p>
                  </a:txBody>
                  <a:tcPr/>
                </a:tc>
                <a:extLst>
                  <a:ext uri="{0D108BD9-81ED-4DB2-BD59-A6C34878D82A}">
                    <a16:rowId xmlns:a16="http://schemas.microsoft.com/office/drawing/2014/main" val="10000"/>
                  </a:ext>
                </a:extLst>
              </a:tr>
            </a:tbl>
          </a:graphicData>
        </a:graphic>
      </p:graphicFrame>
      <p:sp>
        <p:nvSpPr>
          <p:cNvPr id="6" name="Down Arrow 5"/>
          <p:cNvSpPr/>
          <p:nvPr/>
        </p:nvSpPr>
        <p:spPr>
          <a:xfrm>
            <a:off x="1475096" y="850710"/>
            <a:ext cx="3048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TextBox 6"/>
          <p:cNvSpPr txBox="1"/>
          <p:nvPr/>
        </p:nvSpPr>
        <p:spPr>
          <a:xfrm>
            <a:off x="1246496" y="424217"/>
            <a:ext cx="1066800" cy="461665"/>
          </a:xfrm>
          <a:prstGeom prst="rect">
            <a:avLst/>
          </a:prstGeom>
          <a:noFill/>
        </p:spPr>
        <p:txBody>
          <a:bodyPr wrap="square" rtlCol="1">
            <a:spAutoFit/>
          </a:bodyPr>
          <a:lstStyle/>
          <a:p>
            <a:r>
              <a:rPr lang="en-US" sz="2400" dirty="0"/>
              <a:t>pivot</a:t>
            </a:r>
            <a:endParaRPr lang="he-IL" sz="2400" dirty="0"/>
          </a:p>
        </p:txBody>
      </p:sp>
      <p:sp>
        <p:nvSpPr>
          <p:cNvPr id="8" name="TextBox 7"/>
          <p:cNvSpPr txBox="1"/>
          <p:nvPr/>
        </p:nvSpPr>
        <p:spPr>
          <a:xfrm>
            <a:off x="381000" y="2362200"/>
            <a:ext cx="8534400" cy="461665"/>
          </a:xfrm>
          <a:prstGeom prst="rect">
            <a:avLst/>
          </a:prstGeom>
          <a:noFill/>
        </p:spPr>
        <p:txBody>
          <a:bodyPr wrap="square" rtlCol="1">
            <a:spAutoFit/>
          </a:bodyPr>
          <a:lstStyle/>
          <a:p>
            <a:pPr algn="r" rtl="1"/>
            <a:r>
              <a:rPr lang="he-IL" sz="2400" dirty="0"/>
              <a:t>מה נוסחת הנסיגה עבור מקרה זה?</a:t>
            </a:r>
          </a:p>
        </p:txBody>
      </p:sp>
      <p:sp>
        <p:nvSpPr>
          <p:cNvPr id="9" name="TextBox 8"/>
          <p:cNvSpPr txBox="1"/>
          <p:nvPr/>
        </p:nvSpPr>
        <p:spPr>
          <a:xfrm>
            <a:off x="381000" y="2893367"/>
            <a:ext cx="2438400" cy="461665"/>
          </a:xfrm>
          <a:prstGeom prst="rect">
            <a:avLst/>
          </a:prstGeom>
          <a:noFill/>
        </p:spPr>
        <p:txBody>
          <a:bodyPr wrap="square" rtlCol="1">
            <a:spAutoFit/>
          </a:bodyPr>
          <a:lstStyle/>
          <a:p>
            <a:pPr algn="l"/>
            <a:r>
              <a:rPr lang="en-US" sz="2400" dirty="0"/>
              <a:t>T(n) = T(n-1) + n </a:t>
            </a:r>
            <a:endParaRPr lang="he-IL" sz="2400" dirty="0"/>
          </a:p>
        </p:txBody>
      </p:sp>
      <p:sp>
        <p:nvSpPr>
          <p:cNvPr id="10" name="TextBox 9"/>
          <p:cNvSpPr txBox="1"/>
          <p:nvPr/>
        </p:nvSpPr>
        <p:spPr>
          <a:xfrm>
            <a:off x="2590800" y="2904253"/>
            <a:ext cx="1066800" cy="461665"/>
          </a:xfrm>
          <a:prstGeom prst="rect">
            <a:avLst/>
          </a:prstGeom>
          <a:noFill/>
        </p:spPr>
        <p:txBody>
          <a:bodyPr wrap="square" rtlCol="1">
            <a:spAutoFit/>
          </a:bodyPr>
          <a:lstStyle/>
          <a:p>
            <a:pPr algn="l"/>
            <a:r>
              <a:rPr lang="en-US" sz="2400" dirty="0"/>
              <a:t>= O(n</a:t>
            </a:r>
            <a:r>
              <a:rPr lang="en-US" sz="2400" baseline="30000" dirty="0"/>
              <a:t>2</a:t>
            </a:r>
            <a:r>
              <a:rPr lang="en-US" sz="2400" dirty="0"/>
              <a:t>)</a:t>
            </a:r>
            <a:endParaRPr lang="he-IL" sz="2400" dirty="0"/>
          </a:p>
        </p:txBody>
      </p:sp>
    </p:spTree>
    <p:extLst>
      <p:ext uri="{BB962C8B-B14F-4D97-AF65-F5344CB8AC3E}">
        <p14:creationId xmlns:p14="http://schemas.microsoft.com/office/powerpoint/2010/main" val="194410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shay.tavor@gmail.com www.shaytavor.com</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a:p>
        </p:txBody>
      </p:sp>
      <p:sp>
        <p:nvSpPr>
          <p:cNvPr id="4" name="TextBox 3"/>
          <p:cNvSpPr txBox="1"/>
          <p:nvPr/>
        </p:nvSpPr>
        <p:spPr>
          <a:xfrm>
            <a:off x="228600" y="228600"/>
            <a:ext cx="8382000" cy="6370975"/>
          </a:xfrm>
          <a:prstGeom prst="rect">
            <a:avLst/>
          </a:prstGeom>
          <a:noFill/>
        </p:spPr>
        <p:txBody>
          <a:bodyPr wrap="square" rtlCol="1">
            <a:spAutoFit/>
          </a:bodyPr>
          <a:lstStyle/>
          <a:p>
            <a:r>
              <a:rPr lang="en-US" sz="2400" dirty="0" err="1"/>
              <a:t>int</a:t>
            </a:r>
            <a:r>
              <a:rPr lang="en-US" sz="2400" dirty="0"/>
              <a:t> </a:t>
            </a:r>
            <a:r>
              <a:rPr lang="en-US" sz="2400" dirty="0" err="1"/>
              <a:t>bestPartition</a:t>
            </a:r>
            <a:r>
              <a:rPr lang="en-US" sz="2400" dirty="0"/>
              <a:t>(</a:t>
            </a:r>
            <a:r>
              <a:rPr lang="en-US" sz="2400" dirty="0" err="1"/>
              <a:t>int</a:t>
            </a:r>
            <a:r>
              <a:rPr lang="en-US" sz="2400" dirty="0"/>
              <a:t>[] a, </a:t>
            </a:r>
            <a:r>
              <a:rPr lang="en-US" sz="2400" dirty="0" err="1"/>
              <a:t>int</a:t>
            </a:r>
            <a:r>
              <a:rPr lang="en-US" sz="2400" dirty="0"/>
              <a:t> begin, </a:t>
            </a:r>
            <a:r>
              <a:rPr lang="en-US" sz="2400" dirty="0" err="1"/>
              <a:t>int</a:t>
            </a:r>
            <a:r>
              <a:rPr lang="en-US" sz="2400" dirty="0"/>
              <a:t> end)</a:t>
            </a:r>
          </a:p>
          <a:p>
            <a:r>
              <a:rPr lang="en-US" sz="2400" dirty="0"/>
              <a:t>{</a:t>
            </a:r>
          </a:p>
          <a:p>
            <a:r>
              <a:rPr lang="en-US" sz="2400" dirty="0"/>
              <a:t>	</a:t>
            </a:r>
            <a:r>
              <a:rPr lang="en-US" sz="2400" dirty="0" err="1"/>
              <a:t>int</a:t>
            </a:r>
            <a:r>
              <a:rPr lang="en-US" sz="2400" dirty="0"/>
              <a:t> </a:t>
            </a:r>
            <a:r>
              <a:rPr lang="en-US" sz="2400" dirty="0" err="1"/>
              <a:t>i</a:t>
            </a:r>
            <a:r>
              <a:rPr lang="en-US" sz="2400" dirty="0"/>
              <a:t>;</a:t>
            </a:r>
          </a:p>
          <a:p>
            <a:r>
              <a:rPr lang="en-US" sz="2400" dirty="0"/>
              <a:t>	for(</a:t>
            </a:r>
            <a:r>
              <a:rPr lang="en-US" sz="2400" dirty="0" err="1"/>
              <a:t>i</a:t>
            </a:r>
            <a:r>
              <a:rPr lang="en-US" sz="2400" dirty="0"/>
              <a:t> = begin; </a:t>
            </a:r>
            <a:r>
              <a:rPr lang="en-US" sz="2400" dirty="0" err="1"/>
              <a:t>i</a:t>
            </a:r>
            <a:r>
              <a:rPr lang="en-US" sz="2400" dirty="0"/>
              <a:t> &lt;= end; </a:t>
            </a:r>
            <a:r>
              <a:rPr lang="en-US" sz="2400" dirty="0" err="1"/>
              <a:t>i</a:t>
            </a:r>
            <a:r>
              <a:rPr lang="en-US" sz="2400" dirty="0"/>
              <a:t>++)</a:t>
            </a:r>
          </a:p>
          <a:p>
            <a:r>
              <a:rPr lang="en-US" sz="2400" dirty="0"/>
              <a:t>	{</a:t>
            </a:r>
          </a:p>
          <a:p>
            <a:r>
              <a:rPr lang="en-US" sz="2400" dirty="0"/>
              <a:t> 	   </a:t>
            </a:r>
            <a:r>
              <a:rPr lang="en-US" sz="2400" dirty="0" err="1"/>
              <a:t>int</a:t>
            </a:r>
            <a:r>
              <a:rPr lang="en-US" sz="2400" dirty="0"/>
              <a:t> s = 0;</a:t>
            </a:r>
          </a:p>
          <a:p>
            <a:r>
              <a:rPr lang="en-US" sz="2400" dirty="0"/>
              <a:t>	   </a:t>
            </a:r>
            <a:r>
              <a:rPr lang="en-US" sz="2400" dirty="0" err="1"/>
              <a:t>int</a:t>
            </a:r>
            <a:r>
              <a:rPr lang="en-US" sz="2400" dirty="0"/>
              <a:t> b = 0;</a:t>
            </a:r>
          </a:p>
          <a:p>
            <a:r>
              <a:rPr lang="en-US" sz="2400" dirty="0"/>
              <a:t>	   for(</a:t>
            </a:r>
            <a:r>
              <a:rPr lang="en-US" sz="2400" dirty="0" err="1"/>
              <a:t>int</a:t>
            </a:r>
            <a:r>
              <a:rPr lang="en-US" sz="2400" dirty="0"/>
              <a:t> j = begin; j &lt;= end; j++)</a:t>
            </a:r>
          </a:p>
          <a:p>
            <a:r>
              <a:rPr lang="en-US" sz="2400" dirty="0"/>
              <a:t>	   {</a:t>
            </a:r>
          </a:p>
          <a:p>
            <a:r>
              <a:rPr lang="en-US" sz="2400" dirty="0"/>
              <a:t>		if(a[j] &gt; a[</a:t>
            </a:r>
            <a:r>
              <a:rPr lang="en-US" sz="2400" dirty="0" err="1"/>
              <a:t>i</a:t>
            </a:r>
            <a:r>
              <a:rPr lang="en-US" sz="2400" dirty="0"/>
              <a:t>])</a:t>
            </a:r>
          </a:p>
          <a:p>
            <a:r>
              <a:rPr lang="en-US" sz="2400" dirty="0"/>
              <a:t>			b++;</a:t>
            </a:r>
          </a:p>
          <a:p>
            <a:r>
              <a:rPr lang="en-US" sz="2400" dirty="0"/>
              <a:t>		else if(a[j] &lt; a[</a:t>
            </a:r>
            <a:r>
              <a:rPr lang="en-US" sz="2400" dirty="0" err="1"/>
              <a:t>i</a:t>
            </a:r>
            <a:r>
              <a:rPr lang="en-US" sz="2400" dirty="0"/>
              <a:t>])</a:t>
            </a:r>
          </a:p>
          <a:p>
            <a:r>
              <a:rPr lang="en-US" sz="2400" dirty="0"/>
              <a:t>			s++;</a:t>
            </a:r>
          </a:p>
          <a:p>
            <a:r>
              <a:rPr lang="en-US" sz="2400" dirty="0"/>
              <a:t>	   }</a:t>
            </a:r>
          </a:p>
          <a:p>
            <a:r>
              <a:rPr lang="en-US" sz="2400" dirty="0"/>
              <a:t>	   if(</a:t>
            </a:r>
            <a:r>
              <a:rPr lang="en-US" sz="2400" dirty="0" err="1"/>
              <a:t>Math.abs</a:t>
            </a:r>
            <a:r>
              <a:rPr lang="en-US" sz="2400" dirty="0"/>
              <a:t>(b – s) &lt;= 1)</a:t>
            </a:r>
          </a:p>
          <a:p>
            <a:r>
              <a:rPr lang="en-US" sz="2400" dirty="0"/>
              <a:t>		return </a:t>
            </a:r>
            <a:r>
              <a:rPr lang="en-US" sz="2400" dirty="0" err="1"/>
              <a:t>i</a:t>
            </a:r>
            <a:r>
              <a:rPr lang="en-US" sz="2400" dirty="0"/>
              <a:t>;</a:t>
            </a:r>
          </a:p>
          <a:p>
            <a:r>
              <a:rPr lang="en-US" sz="2400" dirty="0"/>
              <a:t>}</a:t>
            </a:r>
          </a:p>
        </p:txBody>
      </p:sp>
      <p:sp>
        <p:nvSpPr>
          <p:cNvPr id="5" name="TextBox 4"/>
          <p:cNvSpPr txBox="1"/>
          <p:nvPr/>
        </p:nvSpPr>
        <p:spPr>
          <a:xfrm>
            <a:off x="5105400" y="762000"/>
            <a:ext cx="3886200" cy="1938992"/>
          </a:xfrm>
          <a:prstGeom prst="rect">
            <a:avLst/>
          </a:prstGeom>
          <a:noFill/>
        </p:spPr>
        <p:txBody>
          <a:bodyPr wrap="square" rtlCol="1">
            <a:spAutoFit/>
          </a:bodyPr>
          <a:lstStyle/>
          <a:p>
            <a:pPr algn="r" rtl="1"/>
            <a:r>
              <a:rPr lang="he-IL" sz="2000" dirty="0">
                <a:solidFill>
                  <a:schemeClr val="tx2"/>
                </a:solidFill>
              </a:rPr>
              <a:t>נתונה השיטה הבאה למציאת </a:t>
            </a:r>
            <a:r>
              <a:rPr lang="he-IL" sz="2000" dirty="0" err="1">
                <a:solidFill>
                  <a:schemeClr val="tx2"/>
                </a:solidFill>
              </a:rPr>
              <a:t>פיבוט</a:t>
            </a:r>
            <a:r>
              <a:rPr lang="he-IL" sz="2000" dirty="0">
                <a:solidFill>
                  <a:schemeClr val="tx2"/>
                </a:solidFill>
              </a:rPr>
              <a:t>.</a:t>
            </a:r>
          </a:p>
          <a:p>
            <a:pPr algn="r" rtl="1"/>
            <a:r>
              <a:rPr lang="he-IL" sz="2000" dirty="0">
                <a:solidFill>
                  <a:schemeClr val="tx2"/>
                </a:solidFill>
              </a:rPr>
              <a:t>א. מה זמן ריצת השיטה?</a:t>
            </a:r>
          </a:p>
          <a:p>
            <a:pPr algn="r" rtl="1"/>
            <a:r>
              <a:rPr lang="he-IL" sz="2000" dirty="0">
                <a:solidFill>
                  <a:schemeClr val="tx2"/>
                </a:solidFill>
              </a:rPr>
              <a:t>ב. נסחו את נוסחת הנסיגה של מיון מהיר אם נשתמש בשיטה זו למציאת </a:t>
            </a:r>
            <a:r>
              <a:rPr lang="he-IL" sz="2000" dirty="0" err="1">
                <a:solidFill>
                  <a:schemeClr val="tx2"/>
                </a:solidFill>
              </a:rPr>
              <a:t>הפיבוט</a:t>
            </a:r>
            <a:r>
              <a:rPr lang="he-IL" sz="2000" dirty="0">
                <a:solidFill>
                  <a:schemeClr val="tx2"/>
                </a:solidFill>
              </a:rPr>
              <a:t>.</a:t>
            </a:r>
          </a:p>
          <a:p>
            <a:pPr algn="r" rtl="1"/>
            <a:r>
              <a:rPr lang="he-IL" sz="2000" dirty="0">
                <a:solidFill>
                  <a:schemeClr val="tx2"/>
                </a:solidFill>
              </a:rPr>
              <a:t>ג. פתרו את נוסחת הנסיגה.</a:t>
            </a:r>
          </a:p>
        </p:txBody>
      </p:sp>
    </p:spTree>
    <p:extLst>
      <p:ext uri="{BB962C8B-B14F-4D97-AF65-F5344CB8AC3E}">
        <p14:creationId xmlns:p14="http://schemas.microsoft.com/office/powerpoint/2010/main" val="1992991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הוספת רנדומליות</a:t>
            </a:r>
          </a:p>
        </p:txBody>
      </p:sp>
      <p:sp>
        <p:nvSpPr>
          <p:cNvPr id="3" name="מציין מיקום תוכן 2"/>
          <p:cNvSpPr>
            <a:spLocks noGrp="1"/>
          </p:cNvSpPr>
          <p:nvPr>
            <p:ph idx="1"/>
          </p:nvPr>
        </p:nvSpPr>
        <p:spPr/>
        <p:txBody>
          <a:bodyPr>
            <a:normAutofit fontScale="92500" lnSpcReduction="10000"/>
          </a:bodyPr>
          <a:lstStyle/>
          <a:p>
            <a:pPr algn="r" rtl="1"/>
            <a:r>
              <a:rPr lang="he-IL" dirty="0"/>
              <a:t>כיוון ששיטת בחירת </a:t>
            </a:r>
            <a:r>
              <a:rPr lang="he-IL" dirty="0" err="1"/>
              <a:t>הפיבוט</a:t>
            </a:r>
            <a:r>
              <a:rPr lang="he-IL" dirty="0"/>
              <a:t> צפויה וידועה מראש, ניתן בקלות יחסית לבנות </a:t>
            </a:r>
            <a:r>
              <a:rPr lang="he-IL" dirty="0" err="1"/>
              <a:t>קלטים</a:t>
            </a:r>
            <a:r>
              <a:rPr lang="he-IL" dirty="0"/>
              <a:t> שיהיו המקרה הגרוע ביותר.</a:t>
            </a:r>
          </a:p>
          <a:p>
            <a:pPr algn="r" rtl="1"/>
            <a:r>
              <a:rPr lang="he-IL" dirty="0"/>
              <a:t>כדי לנטרל את ההטיה של בחירת </a:t>
            </a:r>
            <a:r>
              <a:rPr lang="he-IL" dirty="0" err="1"/>
              <a:t>הפיבוט</a:t>
            </a:r>
            <a:r>
              <a:rPr lang="he-IL" dirty="0"/>
              <a:t>, נהוג </a:t>
            </a:r>
            <a:r>
              <a:rPr lang="he-IL" dirty="0" err="1"/>
              <a:t>בדר"כ</a:t>
            </a:r>
            <a:r>
              <a:rPr lang="he-IL" dirty="0"/>
              <a:t> לערבב את איברי המערך לפני הקריאה הראשונית למיון המהיר.</a:t>
            </a:r>
          </a:p>
          <a:p>
            <a:pPr algn="r" rtl="1"/>
            <a:r>
              <a:rPr lang="he-IL" dirty="0"/>
              <a:t>כתבו אלגוריתם בשם </a:t>
            </a:r>
            <a:r>
              <a:rPr lang="en-US" dirty="0"/>
              <a:t>shuffle</a:t>
            </a:r>
            <a:r>
              <a:rPr lang="he-IL" dirty="0"/>
              <a:t> שמקבל מערך ו"מערבב"</a:t>
            </a:r>
            <a:r>
              <a:rPr lang="en-US" dirty="0"/>
              <a:t> </a:t>
            </a:r>
            <a:r>
              <a:rPr lang="he-IL" dirty="0"/>
              <a:t>את האיברים שבו בצורה רנדומלית.</a:t>
            </a:r>
          </a:p>
          <a:p>
            <a:pPr algn="r" rtl="1"/>
            <a:r>
              <a:rPr lang="he-IL" dirty="0"/>
              <a:t>נניח שקיימת שיטה בשם </a:t>
            </a:r>
            <a:r>
              <a:rPr lang="en-US" dirty="0"/>
              <a:t>random(a, b)</a:t>
            </a:r>
            <a:r>
              <a:rPr lang="he-IL" dirty="0"/>
              <a:t> שמחזירה מספר אקראי שלם בין </a:t>
            </a:r>
            <a:r>
              <a:rPr lang="en-US" dirty="0"/>
              <a:t>a</a:t>
            </a:r>
            <a:r>
              <a:rPr lang="he-IL" dirty="0"/>
              <a:t> ל-</a:t>
            </a:r>
            <a:r>
              <a:rPr lang="en-US" dirty="0"/>
              <a:t>b</a:t>
            </a:r>
            <a:r>
              <a:rPr lang="he-IL" dirty="0"/>
              <a:t> כולל.</a:t>
            </a:r>
          </a:p>
        </p:txBody>
      </p:sp>
      <p:sp>
        <p:nvSpPr>
          <p:cNvPr id="4" name="מציין מיקום של כותרת תחתונה 3"/>
          <p:cNvSpPr>
            <a:spLocks noGrp="1"/>
          </p:cNvSpPr>
          <p:nvPr>
            <p:ph type="ftr" sz="quarter" idx="11"/>
          </p:nvPr>
        </p:nvSpPr>
        <p:spPr/>
        <p:txBody>
          <a:bodyPr/>
          <a:lstStyle/>
          <a:p>
            <a:r>
              <a:rPr lang="en-US"/>
              <a:t>shay.tavor@gmail.com </a:t>
            </a:r>
          </a:p>
          <a:p>
            <a:r>
              <a:rPr lang="en-US"/>
              <a:t>www.shaytavor.com</a:t>
            </a:r>
            <a:endParaRPr lang="en-US" dirty="0"/>
          </a:p>
        </p:txBody>
      </p:sp>
      <p:sp>
        <p:nvSpPr>
          <p:cNvPr id="5" name="מציין מיקום של מספר שקופית 4"/>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95677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כותרת תחתונה 1"/>
          <p:cNvSpPr>
            <a:spLocks noGrp="1"/>
          </p:cNvSpPr>
          <p:nvPr>
            <p:ph type="ftr" sz="quarter" idx="11"/>
          </p:nvPr>
        </p:nvSpPr>
        <p:spPr/>
        <p:txBody>
          <a:bodyPr/>
          <a:lstStyle/>
          <a:p>
            <a:r>
              <a:rPr lang="en-US"/>
              <a:t>shay.tavor@gmail.com  www.shaytavor.com</a:t>
            </a:r>
          </a:p>
        </p:txBody>
      </p:sp>
      <p:sp>
        <p:nvSpPr>
          <p:cNvPr id="3" name="מציין מיקום של מספר שקופית 2"/>
          <p:cNvSpPr>
            <a:spLocks noGrp="1"/>
          </p:cNvSpPr>
          <p:nvPr>
            <p:ph type="sldNum" sz="quarter" idx="12"/>
          </p:nvPr>
        </p:nvSpPr>
        <p:spPr/>
        <p:txBody>
          <a:bodyPr/>
          <a:lstStyle/>
          <a:p>
            <a:fld id="{B6F15528-21DE-4FAA-801E-634DDDAF4B2B}" type="slidenum">
              <a:rPr lang="en-US" smtClean="0"/>
              <a:pPr/>
              <a:t>26</a:t>
            </a:fld>
            <a:endParaRPr lang="en-US"/>
          </a:p>
        </p:txBody>
      </p:sp>
      <p:sp>
        <p:nvSpPr>
          <p:cNvPr id="4" name="TextBox 3"/>
          <p:cNvSpPr txBox="1"/>
          <p:nvPr/>
        </p:nvSpPr>
        <p:spPr>
          <a:xfrm>
            <a:off x="609600" y="381000"/>
            <a:ext cx="5715000" cy="2308324"/>
          </a:xfrm>
          <a:prstGeom prst="rect">
            <a:avLst/>
          </a:prstGeom>
          <a:noFill/>
        </p:spPr>
        <p:txBody>
          <a:bodyPr wrap="square" rtlCol="1">
            <a:spAutoFit/>
          </a:bodyPr>
          <a:lstStyle/>
          <a:p>
            <a:r>
              <a:rPr lang="en-US" sz="2400" dirty="0"/>
              <a:t>public void shuffle(</a:t>
            </a:r>
            <a:r>
              <a:rPr lang="en-US" sz="2400" dirty="0" err="1"/>
              <a:t>int</a:t>
            </a:r>
            <a:r>
              <a:rPr lang="en-US" sz="2400" dirty="0"/>
              <a:t>[] a) {</a:t>
            </a:r>
          </a:p>
          <a:p>
            <a:r>
              <a:rPr lang="en-US" sz="2400" dirty="0"/>
              <a:t>    for(</a:t>
            </a:r>
            <a:r>
              <a:rPr lang="en-US" sz="2400" dirty="0" err="1"/>
              <a:t>int</a:t>
            </a:r>
            <a:r>
              <a:rPr lang="en-US" sz="2400" dirty="0"/>
              <a:t> </a:t>
            </a:r>
            <a:r>
              <a:rPr lang="en-US" sz="2400" dirty="0" err="1"/>
              <a:t>i</a:t>
            </a:r>
            <a:r>
              <a:rPr lang="en-US" sz="2400" dirty="0"/>
              <a:t> = 0; </a:t>
            </a:r>
            <a:r>
              <a:rPr lang="en-US" sz="2400" dirty="0" err="1"/>
              <a:t>i</a:t>
            </a:r>
            <a:r>
              <a:rPr lang="en-US" sz="2400" dirty="0"/>
              <a:t> &lt; </a:t>
            </a:r>
            <a:r>
              <a:rPr lang="en-US" sz="2400" dirty="0" err="1"/>
              <a:t>a.length</a:t>
            </a:r>
            <a:r>
              <a:rPr lang="en-US" sz="2400" dirty="0"/>
              <a:t>; </a:t>
            </a:r>
            <a:r>
              <a:rPr lang="en-US" sz="2400" dirty="0" err="1"/>
              <a:t>i</a:t>
            </a:r>
            <a:r>
              <a:rPr lang="en-US" sz="2400" dirty="0"/>
              <a:t>++)</a:t>
            </a:r>
            <a:r>
              <a:rPr lang="he-IL" sz="2400" dirty="0"/>
              <a:t> </a:t>
            </a:r>
            <a:r>
              <a:rPr lang="en-US" sz="2400" dirty="0"/>
              <a:t>{</a:t>
            </a:r>
          </a:p>
          <a:p>
            <a:r>
              <a:rPr lang="en-US" sz="2400" dirty="0"/>
              <a:t>	</a:t>
            </a:r>
            <a:r>
              <a:rPr lang="en-US" sz="2400" dirty="0" err="1"/>
              <a:t>int</a:t>
            </a:r>
            <a:r>
              <a:rPr lang="en-US" sz="2400" dirty="0"/>
              <a:t> j = random(0, </a:t>
            </a:r>
            <a:r>
              <a:rPr lang="en-US" sz="2400" dirty="0" err="1"/>
              <a:t>a.length</a:t>
            </a:r>
            <a:r>
              <a:rPr lang="en-US" sz="2400" dirty="0"/>
              <a:t> – 1);</a:t>
            </a:r>
          </a:p>
          <a:p>
            <a:r>
              <a:rPr lang="en-US" sz="2400" dirty="0"/>
              <a:t>	swap(a, </a:t>
            </a:r>
            <a:r>
              <a:rPr lang="en-US" sz="2400" dirty="0" err="1"/>
              <a:t>i</a:t>
            </a:r>
            <a:r>
              <a:rPr lang="en-US" sz="2400" dirty="0"/>
              <a:t>, j);</a:t>
            </a:r>
          </a:p>
          <a:p>
            <a:r>
              <a:rPr lang="en-US" sz="2400" dirty="0"/>
              <a:t>    }</a:t>
            </a:r>
          </a:p>
          <a:p>
            <a:r>
              <a:rPr lang="en-US" sz="2400" dirty="0"/>
              <a:t>}</a:t>
            </a:r>
            <a:endParaRPr lang="he-IL" sz="2400" dirty="0"/>
          </a:p>
        </p:txBody>
      </p:sp>
      <p:sp>
        <p:nvSpPr>
          <p:cNvPr id="5" name="TextBox 4"/>
          <p:cNvSpPr txBox="1"/>
          <p:nvPr/>
        </p:nvSpPr>
        <p:spPr>
          <a:xfrm>
            <a:off x="304800" y="2895600"/>
            <a:ext cx="8610600" cy="461665"/>
          </a:xfrm>
          <a:prstGeom prst="rect">
            <a:avLst/>
          </a:prstGeom>
          <a:noFill/>
        </p:spPr>
        <p:txBody>
          <a:bodyPr wrap="square" rtlCol="1">
            <a:spAutoFit/>
          </a:bodyPr>
          <a:lstStyle/>
          <a:p>
            <a:pPr algn="r" rtl="1"/>
            <a:r>
              <a:rPr lang="he-IL" sz="2400" dirty="0">
                <a:solidFill>
                  <a:schemeClr val="tx2"/>
                </a:solidFill>
              </a:rPr>
              <a:t>בהנחה שהשיטות </a:t>
            </a:r>
            <a:r>
              <a:rPr lang="en-US" sz="2400" dirty="0">
                <a:solidFill>
                  <a:schemeClr val="tx2"/>
                </a:solidFill>
              </a:rPr>
              <a:t>random</a:t>
            </a:r>
            <a:r>
              <a:rPr lang="he-IL" sz="2400" dirty="0">
                <a:solidFill>
                  <a:schemeClr val="tx2"/>
                </a:solidFill>
              </a:rPr>
              <a:t> ו- </a:t>
            </a:r>
            <a:r>
              <a:rPr lang="en-US" sz="2400" dirty="0">
                <a:solidFill>
                  <a:schemeClr val="tx2"/>
                </a:solidFill>
              </a:rPr>
              <a:t>swap</a:t>
            </a:r>
            <a:r>
              <a:rPr lang="he-IL" sz="2400" dirty="0">
                <a:solidFill>
                  <a:schemeClr val="tx2"/>
                </a:solidFill>
              </a:rPr>
              <a:t> עובדות ב- </a:t>
            </a:r>
            <a:r>
              <a:rPr lang="en-US" sz="2400" dirty="0">
                <a:solidFill>
                  <a:schemeClr val="tx2"/>
                </a:solidFill>
              </a:rPr>
              <a:t>O(1)</a:t>
            </a:r>
            <a:r>
              <a:rPr lang="he-IL" sz="2400" dirty="0">
                <a:solidFill>
                  <a:schemeClr val="tx2"/>
                </a:solidFill>
              </a:rPr>
              <a:t>, מה יעילות </a:t>
            </a:r>
            <a:r>
              <a:rPr lang="en-US" sz="2400" dirty="0">
                <a:solidFill>
                  <a:schemeClr val="tx2"/>
                </a:solidFill>
              </a:rPr>
              <a:t>shuffle</a:t>
            </a:r>
            <a:r>
              <a:rPr lang="he-IL" sz="2400" dirty="0">
                <a:solidFill>
                  <a:schemeClr val="tx2"/>
                </a:solidFill>
              </a:rPr>
              <a:t>?</a:t>
            </a:r>
          </a:p>
        </p:txBody>
      </p:sp>
      <p:sp>
        <p:nvSpPr>
          <p:cNvPr id="6" name="TextBox 5"/>
          <p:cNvSpPr txBox="1"/>
          <p:nvPr/>
        </p:nvSpPr>
        <p:spPr>
          <a:xfrm>
            <a:off x="304800" y="3429000"/>
            <a:ext cx="838200" cy="461665"/>
          </a:xfrm>
          <a:prstGeom prst="rect">
            <a:avLst/>
          </a:prstGeom>
          <a:noFill/>
        </p:spPr>
        <p:txBody>
          <a:bodyPr wrap="square" rtlCol="1">
            <a:spAutoFit/>
          </a:bodyPr>
          <a:lstStyle/>
          <a:p>
            <a:r>
              <a:rPr lang="en-US" sz="2400" dirty="0"/>
              <a:t>O(n)</a:t>
            </a:r>
            <a:endParaRPr lang="he-IL" sz="2400" dirty="0"/>
          </a:p>
        </p:txBody>
      </p:sp>
    </p:spTree>
    <p:extLst>
      <p:ext uri="{BB962C8B-B14F-4D97-AF65-F5344CB8AC3E}">
        <p14:creationId xmlns:p14="http://schemas.microsoft.com/office/powerpoint/2010/main" val="122279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animEffect transition="in" filter="fade">
                                      <p:cBhvr>
                                        <p:cTn id="30" dur="1000"/>
                                        <p:tgtEl>
                                          <p:spTgt spid="6">
                                            <p:txEl>
                                              <p:pRg st="0" end="0"/>
                                            </p:txEl>
                                          </p:spTgt>
                                        </p:tgtEl>
                                      </p:cBhvr>
                                    </p:animEffect>
                                    <p:anim calcmode="lin" valueType="num">
                                      <p:cBhvr>
                                        <p:cTn id="31"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2"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כותרת תחתונה 1"/>
          <p:cNvSpPr>
            <a:spLocks noGrp="1"/>
          </p:cNvSpPr>
          <p:nvPr>
            <p:ph type="ftr" sz="quarter" idx="11"/>
          </p:nvPr>
        </p:nvSpPr>
        <p:spPr/>
        <p:txBody>
          <a:bodyPr/>
          <a:lstStyle/>
          <a:p>
            <a:r>
              <a:rPr lang="en-US"/>
              <a:t>shay.tavor@gmail.com www.shaytavor.com</a:t>
            </a:r>
          </a:p>
        </p:txBody>
      </p:sp>
      <p:sp>
        <p:nvSpPr>
          <p:cNvPr id="3" name="מציין מיקום של מספר שקופית 2"/>
          <p:cNvSpPr>
            <a:spLocks noGrp="1"/>
          </p:cNvSpPr>
          <p:nvPr>
            <p:ph type="sldNum" sz="quarter" idx="12"/>
          </p:nvPr>
        </p:nvSpPr>
        <p:spPr/>
        <p:txBody>
          <a:bodyPr/>
          <a:lstStyle/>
          <a:p>
            <a:fld id="{B6F15528-21DE-4FAA-801E-634DDDAF4B2B}" type="slidenum">
              <a:rPr lang="en-US" smtClean="0"/>
              <a:pPr/>
              <a:t>27</a:t>
            </a:fld>
            <a:endParaRPr lang="en-US"/>
          </a:p>
        </p:txBody>
      </p:sp>
      <p:sp>
        <p:nvSpPr>
          <p:cNvPr id="4" name="TextBox 3"/>
          <p:cNvSpPr txBox="1"/>
          <p:nvPr/>
        </p:nvSpPr>
        <p:spPr>
          <a:xfrm>
            <a:off x="228600" y="228600"/>
            <a:ext cx="8763000" cy="1200329"/>
          </a:xfrm>
          <a:prstGeom prst="rect">
            <a:avLst/>
          </a:prstGeom>
          <a:noFill/>
        </p:spPr>
        <p:txBody>
          <a:bodyPr wrap="square" rtlCol="1">
            <a:spAutoFit/>
          </a:bodyPr>
          <a:lstStyle/>
          <a:p>
            <a:pPr algn="r" rtl="1"/>
            <a:r>
              <a:rPr lang="he-IL" sz="2400" dirty="0"/>
              <a:t>שיטת בחירת </a:t>
            </a:r>
            <a:r>
              <a:rPr lang="he-IL" sz="2400" dirty="0" err="1"/>
              <a:t>הפיבוט</a:t>
            </a:r>
            <a:r>
              <a:rPr lang="he-IL" sz="2400" dirty="0"/>
              <a:t> שראינו בוחרת את האיבר הראשון להיות </a:t>
            </a:r>
            <a:r>
              <a:rPr lang="he-IL" sz="2400" dirty="0" err="1"/>
              <a:t>הפיבוט</a:t>
            </a:r>
            <a:r>
              <a:rPr lang="he-IL" sz="2400" dirty="0"/>
              <a:t>. נשנה את השיטה כך שהיא תבחר תמיד את האיבר האמצעי להיות </a:t>
            </a:r>
            <a:r>
              <a:rPr lang="he-IL" sz="2400" dirty="0" err="1"/>
              <a:t>הפיבוט</a:t>
            </a:r>
            <a:r>
              <a:rPr lang="he-IL" sz="2400" dirty="0"/>
              <a:t>:</a:t>
            </a:r>
          </a:p>
        </p:txBody>
      </p:sp>
      <p:sp>
        <p:nvSpPr>
          <p:cNvPr id="5" name="מלבן 4"/>
          <p:cNvSpPr/>
          <p:nvPr/>
        </p:nvSpPr>
        <p:spPr>
          <a:xfrm>
            <a:off x="457200" y="1219200"/>
            <a:ext cx="4438716" cy="523220"/>
          </a:xfrm>
          <a:prstGeom prst="rect">
            <a:avLst/>
          </a:prstGeom>
        </p:spPr>
        <p:txBody>
          <a:bodyPr wrap="none">
            <a:spAutoFit/>
          </a:bodyPr>
          <a:lstStyle/>
          <a:p>
            <a:r>
              <a:rPr lang="en-US" sz="2800" dirty="0" err="1"/>
              <a:t>int</a:t>
            </a:r>
            <a:r>
              <a:rPr lang="en-US" sz="2800" dirty="0"/>
              <a:t> pivot = a[(left + right) / 2];</a:t>
            </a:r>
            <a:endParaRPr lang="he-IL" sz="2800" dirty="0"/>
          </a:p>
        </p:txBody>
      </p:sp>
      <p:sp>
        <p:nvSpPr>
          <p:cNvPr id="6" name="TextBox 5"/>
          <p:cNvSpPr txBox="1"/>
          <p:nvPr/>
        </p:nvSpPr>
        <p:spPr>
          <a:xfrm>
            <a:off x="228600" y="1935400"/>
            <a:ext cx="8763000" cy="1200329"/>
          </a:xfrm>
          <a:prstGeom prst="rect">
            <a:avLst/>
          </a:prstGeom>
          <a:noFill/>
        </p:spPr>
        <p:txBody>
          <a:bodyPr wrap="square" rtlCol="1">
            <a:spAutoFit/>
          </a:bodyPr>
          <a:lstStyle/>
          <a:p>
            <a:pPr algn="r" rtl="1"/>
            <a:r>
              <a:rPr lang="he-IL" sz="2400" dirty="0" err="1"/>
              <a:t>בהנתן</a:t>
            </a:r>
            <a:r>
              <a:rPr lang="he-IL" sz="2400" dirty="0"/>
              <a:t> מערך בגודל 10 שמכיל את כל המספרים מ-1 עד 10, מצאו את סידור האיברים שיהיה המקרה הגרוע עבור שיטת בחירת </a:t>
            </a:r>
            <a:r>
              <a:rPr lang="he-IL" sz="2400" dirty="0" err="1"/>
              <a:t>הפיבוט</a:t>
            </a:r>
            <a:r>
              <a:rPr lang="he-IL" sz="2400" dirty="0"/>
              <a:t> הזאת (כלומר, יגרום לזמן ריצה ריבועי לאלגוריתם המיון המהיר).</a:t>
            </a:r>
          </a:p>
        </p:txBody>
      </p:sp>
    </p:spTree>
    <p:extLst>
      <p:ext uri="{BB962C8B-B14F-4D97-AF65-F5344CB8AC3E}">
        <p14:creationId xmlns:p14="http://schemas.microsoft.com/office/powerpoint/2010/main" val="3062988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כותרת תחתונה 1"/>
          <p:cNvSpPr>
            <a:spLocks noGrp="1"/>
          </p:cNvSpPr>
          <p:nvPr>
            <p:ph type="ftr" sz="quarter" idx="11"/>
          </p:nvPr>
        </p:nvSpPr>
        <p:spPr/>
        <p:txBody>
          <a:bodyPr/>
          <a:lstStyle/>
          <a:p>
            <a:r>
              <a:rPr lang="en-US"/>
              <a:t>shay.tavor@gmail.com www.shaytavor.com</a:t>
            </a:r>
          </a:p>
        </p:txBody>
      </p:sp>
      <p:sp>
        <p:nvSpPr>
          <p:cNvPr id="3" name="מציין מיקום של מספר שקופית 2"/>
          <p:cNvSpPr>
            <a:spLocks noGrp="1"/>
          </p:cNvSpPr>
          <p:nvPr>
            <p:ph type="sldNum" sz="quarter" idx="12"/>
          </p:nvPr>
        </p:nvSpPr>
        <p:spPr/>
        <p:txBody>
          <a:bodyPr/>
          <a:lstStyle/>
          <a:p>
            <a:fld id="{B6F15528-21DE-4FAA-801E-634DDDAF4B2B}" type="slidenum">
              <a:rPr lang="en-US" smtClean="0"/>
              <a:pPr/>
              <a:t>28</a:t>
            </a:fld>
            <a:endParaRPr lang="en-US"/>
          </a:p>
        </p:txBody>
      </p:sp>
      <p:graphicFrame>
        <p:nvGraphicFramePr>
          <p:cNvPr id="4" name="טבלה 3"/>
          <p:cNvGraphicFramePr>
            <a:graphicFrameLocks noGrp="1"/>
          </p:cNvGraphicFramePr>
          <p:nvPr>
            <p:extLst/>
          </p:nvPr>
        </p:nvGraphicFramePr>
        <p:xfrm>
          <a:off x="1545771" y="2133600"/>
          <a:ext cx="6096000" cy="741680"/>
        </p:xfrm>
        <a:graphic>
          <a:graphicData uri="http://schemas.openxmlformats.org/drawingml/2006/table">
            <a:tbl>
              <a:tblPr rtl="1" firstRow="1" bandRow="1">
                <a:tableStyleId>{5940675A-B579-460E-94D1-54222C63F5DA}</a:tableStyleId>
              </a:tblPr>
              <a:tblGrid>
                <a:gridCol w="609600">
                  <a:extLst>
                    <a:ext uri="{9D8B030D-6E8A-4147-A177-3AD203B41FA5}">
                      <a16:colId xmlns:a16="http://schemas.microsoft.com/office/drawing/2014/main" val="1872343259"/>
                    </a:ext>
                  </a:extLst>
                </a:gridCol>
                <a:gridCol w="609600">
                  <a:extLst>
                    <a:ext uri="{9D8B030D-6E8A-4147-A177-3AD203B41FA5}">
                      <a16:colId xmlns:a16="http://schemas.microsoft.com/office/drawing/2014/main" val="1060357740"/>
                    </a:ext>
                  </a:extLst>
                </a:gridCol>
                <a:gridCol w="609600">
                  <a:extLst>
                    <a:ext uri="{9D8B030D-6E8A-4147-A177-3AD203B41FA5}">
                      <a16:colId xmlns:a16="http://schemas.microsoft.com/office/drawing/2014/main" val="3353790114"/>
                    </a:ext>
                  </a:extLst>
                </a:gridCol>
                <a:gridCol w="609600">
                  <a:extLst>
                    <a:ext uri="{9D8B030D-6E8A-4147-A177-3AD203B41FA5}">
                      <a16:colId xmlns:a16="http://schemas.microsoft.com/office/drawing/2014/main" val="2034723296"/>
                    </a:ext>
                  </a:extLst>
                </a:gridCol>
                <a:gridCol w="609600">
                  <a:extLst>
                    <a:ext uri="{9D8B030D-6E8A-4147-A177-3AD203B41FA5}">
                      <a16:colId xmlns:a16="http://schemas.microsoft.com/office/drawing/2014/main" val="1175042684"/>
                    </a:ext>
                  </a:extLst>
                </a:gridCol>
                <a:gridCol w="609600">
                  <a:extLst>
                    <a:ext uri="{9D8B030D-6E8A-4147-A177-3AD203B41FA5}">
                      <a16:colId xmlns:a16="http://schemas.microsoft.com/office/drawing/2014/main" val="3702123696"/>
                    </a:ext>
                  </a:extLst>
                </a:gridCol>
                <a:gridCol w="609600">
                  <a:extLst>
                    <a:ext uri="{9D8B030D-6E8A-4147-A177-3AD203B41FA5}">
                      <a16:colId xmlns:a16="http://schemas.microsoft.com/office/drawing/2014/main" val="44341481"/>
                    </a:ext>
                  </a:extLst>
                </a:gridCol>
                <a:gridCol w="609600">
                  <a:extLst>
                    <a:ext uri="{9D8B030D-6E8A-4147-A177-3AD203B41FA5}">
                      <a16:colId xmlns:a16="http://schemas.microsoft.com/office/drawing/2014/main" val="3272945752"/>
                    </a:ext>
                  </a:extLst>
                </a:gridCol>
                <a:gridCol w="609600">
                  <a:extLst>
                    <a:ext uri="{9D8B030D-6E8A-4147-A177-3AD203B41FA5}">
                      <a16:colId xmlns:a16="http://schemas.microsoft.com/office/drawing/2014/main" val="2924025740"/>
                    </a:ext>
                  </a:extLst>
                </a:gridCol>
                <a:gridCol w="609600">
                  <a:extLst>
                    <a:ext uri="{9D8B030D-6E8A-4147-A177-3AD203B41FA5}">
                      <a16:colId xmlns:a16="http://schemas.microsoft.com/office/drawing/2014/main" val="582198911"/>
                    </a:ext>
                  </a:extLst>
                </a:gridCol>
              </a:tblGrid>
              <a:tr h="370840">
                <a:tc>
                  <a:txBody>
                    <a:bodyPr/>
                    <a:lstStyle/>
                    <a:p>
                      <a:pPr algn="ctr" rtl="1"/>
                      <a:endParaRPr lang="he-IL" dirty="0"/>
                    </a:p>
                  </a:txBody>
                  <a:tcPr>
                    <a:lnB w="12700" cap="flat" cmpd="sng" algn="ctr">
                      <a:solidFill>
                        <a:schemeClr val="tx1"/>
                      </a:solidFill>
                      <a:prstDash val="solid"/>
                      <a:round/>
                      <a:headEnd type="none" w="med" len="med"/>
                      <a:tailEnd type="none" w="med" len="med"/>
                    </a:lnB>
                  </a:tcPr>
                </a:tc>
                <a:tc>
                  <a:txBody>
                    <a:bodyPr/>
                    <a:lstStyle/>
                    <a:p>
                      <a:pPr algn="ctr" rtl="1"/>
                      <a:endParaRPr lang="he-IL" dirty="0"/>
                    </a:p>
                  </a:txBody>
                  <a:tcPr>
                    <a:lnB w="12700" cap="flat" cmpd="sng" algn="ctr">
                      <a:solidFill>
                        <a:schemeClr val="tx1"/>
                      </a:solidFill>
                      <a:prstDash val="solid"/>
                      <a:round/>
                      <a:headEnd type="none" w="med" len="med"/>
                      <a:tailEnd type="none" w="med" len="med"/>
                    </a:lnB>
                  </a:tcPr>
                </a:tc>
                <a:tc>
                  <a:txBody>
                    <a:bodyPr/>
                    <a:lstStyle/>
                    <a:p>
                      <a:pPr algn="ctr" rtl="1"/>
                      <a:endParaRPr lang="he-IL"/>
                    </a:p>
                  </a:txBody>
                  <a:tcPr>
                    <a:lnB w="12700" cap="flat" cmpd="sng" algn="ctr">
                      <a:solidFill>
                        <a:schemeClr val="tx1"/>
                      </a:solidFill>
                      <a:prstDash val="solid"/>
                      <a:round/>
                      <a:headEnd type="none" w="med" len="med"/>
                      <a:tailEnd type="none" w="med" len="med"/>
                    </a:lnB>
                  </a:tcPr>
                </a:tc>
                <a:tc>
                  <a:txBody>
                    <a:bodyPr/>
                    <a:lstStyle/>
                    <a:p>
                      <a:pPr algn="ctr" rtl="1"/>
                      <a:endParaRPr lang="he-IL"/>
                    </a:p>
                  </a:txBody>
                  <a:tcPr>
                    <a:lnB w="12700" cap="flat" cmpd="sng" algn="ctr">
                      <a:solidFill>
                        <a:schemeClr val="tx1"/>
                      </a:solidFill>
                      <a:prstDash val="solid"/>
                      <a:round/>
                      <a:headEnd type="none" w="med" len="med"/>
                      <a:tailEnd type="none" w="med" len="med"/>
                    </a:lnB>
                  </a:tcPr>
                </a:tc>
                <a:tc>
                  <a:txBody>
                    <a:bodyPr/>
                    <a:lstStyle/>
                    <a:p>
                      <a:pPr algn="ctr" rtl="1"/>
                      <a:endParaRPr lang="he-IL"/>
                    </a:p>
                  </a:txBody>
                  <a:tcPr>
                    <a:lnB w="12700" cap="flat" cmpd="sng" algn="ctr">
                      <a:solidFill>
                        <a:schemeClr val="tx1"/>
                      </a:solidFill>
                      <a:prstDash val="solid"/>
                      <a:round/>
                      <a:headEnd type="none" w="med" len="med"/>
                      <a:tailEnd type="none" w="med" len="med"/>
                    </a:lnB>
                  </a:tcPr>
                </a:tc>
                <a:tc>
                  <a:txBody>
                    <a:bodyPr/>
                    <a:lstStyle/>
                    <a:p>
                      <a:pPr algn="ctr" rtl="1"/>
                      <a:endParaRPr lang="he-IL" dirty="0"/>
                    </a:p>
                  </a:txBody>
                  <a:tcPr>
                    <a:lnB w="12700" cap="flat" cmpd="sng" algn="ctr">
                      <a:solidFill>
                        <a:schemeClr val="tx1"/>
                      </a:solidFill>
                      <a:prstDash val="solid"/>
                      <a:round/>
                      <a:headEnd type="none" w="med" len="med"/>
                      <a:tailEnd type="none" w="med" len="med"/>
                    </a:lnB>
                  </a:tcPr>
                </a:tc>
                <a:tc>
                  <a:txBody>
                    <a:bodyPr/>
                    <a:lstStyle/>
                    <a:p>
                      <a:pPr algn="ctr" rtl="1"/>
                      <a:endParaRPr lang="he-IL" dirty="0"/>
                    </a:p>
                  </a:txBody>
                  <a:tcPr>
                    <a:lnB w="12700" cap="flat" cmpd="sng" algn="ctr">
                      <a:solidFill>
                        <a:schemeClr val="tx1"/>
                      </a:solidFill>
                      <a:prstDash val="solid"/>
                      <a:round/>
                      <a:headEnd type="none" w="med" len="med"/>
                      <a:tailEnd type="none" w="med" len="med"/>
                    </a:lnB>
                  </a:tcPr>
                </a:tc>
                <a:tc>
                  <a:txBody>
                    <a:bodyPr/>
                    <a:lstStyle/>
                    <a:p>
                      <a:pPr algn="ctr" rtl="1"/>
                      <a:endParaRPr lang="he-IL" dirty="0"/>
                    </a:p>
                  </a:txBody>
                  <a:tcPr>
                    <a:lnB w="12700" cap="flat" cmpd="sng" algn="ctr">
                      <a:solidFill>
                        <a:schemeClr val="tx1"/>
                      </a:solidFill>
                      <a:prstDash val="solid"/>
                      <a:round/>
                      <a:headEnd type="none" w="med" len="med"/>
                      <a:tailEnd type="none" w="med" len="med"/>
                    </a:lnB>
                  </a:tcPr>
                </a:tc>
                <a:tc>
                  <a:txBody>
                    <a:bodyPr/>
                    <a:lstStyle/>
                    <a:p>
                      <a:pPr algn="ctr" rtl="1"/>
                      <a:endParaRPr lang="he-IL" dirty="0"/>
                    </a:p>
                  </a:txBody>
                  <a:tcPr>
                    <a:lnB w="12700" cap="flat" cmpd="sng" algn="ctr">
                      <a:solidFill>
                        <a:schemeClr val="tx1"/>
                      </a:solidFill>
                      <a:prstDash val="solid"/>
                      <a:round/>
                      <a:headEnd type="none" w="med" len="med"/>
                      <a:tailEnd type="none" w="med" len="med"/>
                    </a:lnB>
                  </a:tcPr>
                </a:tc>
                <a:tc>
                  <a:txBody>
                    <a:bodyPr/>
                    <a:lstStyle/>
                    <a:p>
                      <a:pPr algn="ctr" rtl="1"/>
                      <a:endParaRPr lang="he-IL"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1778626"/>
                  </a:ext>
                </a:extLst>
              </a:tr>
              <a:tr h="370840">
                <a:tc>
                  <a:txBody>
                    <a:bodyPr/>
                    <a:lstStyle/>
                    <a:p>
                      <a:pPr algn="ctr" rtl="1"/>
                      <a:r>
                        <a:rPr lang="he-IL" dirty="0"/>
                        <a:t>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9002831"/>
                  </a:ext>
                </a:extLst>
              </a:tr>
            </a:tbl>
          </a:graphicData>
        </a:graphic>
      </p:graphicFrame>
      <p:sp>
        <p:nvSpPr>
          <p:cNvPr id="5" name="TextBox 4"/>
          <p:cNvSpPr txBox="1"/>
          <p:nvPr/>
        </p:nvSpPr>
        <p:spPr>
          <a:xfrm>
            <a:off x="685800" y="304800"/>
            <a:ext cx="8229600" cy="707886"/>
          </a:xfrm>
          <a:prstGeom prst="rect">
            <a:avLst/>
          </a:prstGeom>
          <a:noFill/>
        </p:spPr>
        <p:txBody>
          <a:bodyPr wrap="square" rtlCol="1">
            <a:spAutoFit/>
          </a:bodyPr>
          <a:lstStyle/>
          <a:p>
            <a:pPr algn="r" rtl="1"/>
            <a:r>
              <a:rPr lang="he-IL" sz="2000" dirty="0">
                <a:solidFill>
                  <a:schemeClr val="tx2"/>
                </a:solidFill>
              </a:rPr>
              <a:t>המקרה הגרוע הוא אם כל בחירת </a:t>
            </a:r>
            <a:r>
              <a:rPr lang="he-IL" sz="2000" dirty="0" err="1">
                <a:solidFill>
                  <a:schemeClr val="tx2"/>
                </a:solidFill>
              </a:rPr>
              <a:t>פיבוט</a:t>
            </a:r>
            <a:r>
              <a:rPr lang="he-IL" sz="2000" dirty="0">
                <a:solidFill>
                  <a:schemeClr val="tx2"/>
                </a:solidFill>
              </a:rPr>
              <a:t> תבחר את המספר המקסימלי/מינימלי במערך.</a:t>
            </a:r>
          </a:p>
        </p:txBody>
      </p:sp>
      <p:cxnSp>
        <p:nvCxnSpPr>
          <p:cNvPr id="7" name="מחבר חץ ישר 6"/>
          <p:cNvCxnSpPr/>
          <p:nvPr/>
        </p:nvCxnSpPr>
        <p:spPr>
          <a:xfrm>
            <a:off x="1828800" y="15240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13114" y="1173033"/>
            <a:ext cx="816429" cy="400110"/>
          </a:xfrm>
          <a:prstGeom prst="rect">
            <a:avLst/>
          </a:prstGeom>
          <a:noFill/>
        </p:spPr>
        <p:txBody>
          <a:bodyPr wrap="square" rtlCol="1">
            <a:spAutoFit/>
          </a:bodyPr>
          <a:lstStyle/>
          <a:p>
            <a:r>
              <a:rPr lang="en-US" sz="2000" dirty="0">
                <a:solidFill>
                  <a:schemeClr val="tx2"/>
                </a:solidFill>
              </a:rPr>
              <a:t>begin</a:t>
            </a:r>
            <a:endParaRPr lang="he-IL" sz="2000" dirty="0">
              <a:solidFill>
                <a:schemeClr val="tx2"/>
              </a:solidFill>
            </a:endParaRPr>
          </a:p>
        </p:txBody>
      </p:sp>
      <p:cxnSp>
        <p:nvCxnSpPr>
          <p:cNvPr id="9" name="מחבר חץ ישר 8"/>
          <p:cNvCxnSpPr/>
          <p:nvPr/>
        </p:nvCxnSpPr>
        <p:spPr>
          <a:xfrm>
            <a:off x="7326086" y="1526661"/>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010400" y="1175694"/>
            <a:ext cx="816429" cy="400110"/>
          </a:xfrm>
          <a:prstGeom prst="rect">
            <a:avLst/>
          </a:prstGeom>
          <a:noFill/>
        </p:spPr>
        <p:txBody>
          <a:bodyPr wrap="square" rtlCol="1">
            <a:spAutoFit/>
          </a:bodyPr>
          <a:lstStyle/>
          <a:p>
            <a:r>
              <a:rPr lang="en-US" sz="2000" dirty="0">
                <a:solidFill>
                  <a:schemeClr val="tx2"/>
                </a:solidFill>
              </a:rPr>
              <a:t>end</a:t>
            </a:r>
            <a:endParaRPr lang="he-IL" sz="2000" dirty="0">
              <a:solidFill>
                <a:schemeClr val="tx2"/>
              </a:solidFill>
            </a:endParaRPr>
          </a:p>
        </p:txBody>
      </p:sp>
      <p:cxnSp>
        <p:nvCxnSpPr>
          <p:cNvPr id="11" name="מחבר חץ ישר 10"/>
          <p:cNvCxnSpPr/>
          <p:nvPr/>
        </p:nvCxnSpPr>
        <p:spPr>
          <a:xfrm>
            <a:off x="4278086" y="15240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62400" y="1173033"/>
            <a:ext cx="816429" cy="400110"/>
          </a:xfrm>
          <a:prstGeom prst="rect">
            <a:avLst/>
          </a:prstGeom>
          <a:noFill/>
        </p:spPr>
        <p:txBody>
          <a:bodyPr wrap="square" rtlCol="1">
            <a:spAutoFit/>
          </a:bodyPr>
          <a:lstStyle/>
          <a:p>
            <a:r>
              <a:rPr lang="en-US" sz="2000" dirty="0">
                <a:solidFill>
                  <a:schemeClr val="tx2"/>
                </a:solidFill>
              </a:rPr>
              <a:t>pivot</a:t>
            </a:r>
            <a:endParaRPr lang="he-IL" sz="2000" dirty="0">
              <a:solidFill>
                <a:schemeClr val="tx2"/>
              </a:solidFill>
            </a:endParaRPr>
          </a:p>
        </p:txBody>
      </p:sp>
      <p:sp>
        <p:nvSpPr>
          <p:cNvPr id="13" name="TextBox 12"/>
          <p:cNvSpPr txBox="1"/>
          <p:nvPr/>
        </p:nvSpPr>
        <p:spPr>
          <a:xfrm>
            <a:off x="685800" y="3178314"/>
            <a:ext cx="8229600" cy="707886"/>
          </a:xfrm>
          <a:prstGeom prst="rect">
            <a:avLst/>
          </a:prstGeom>
          <a:noFill/>
        </p:spPr>
        <p:txBody>
          <a:bodyPr wrap="square" rtlCol="1">
            <a:spAutoFit/>
          </a:bodyPr>
          <a:lstStyle/>
          <a:p>
            <a:pPr algn="r" rtl="1"/>
            <a:r>
              <a:rPr lang="he-IL" sz="2000" dirty="0">
                <a:solidFill>
                  <a:schemeClr val="tx2"/>
                </a:solidFill>
              </a:rPr>
              <a:t>אם </a:t>
            </a:r>
            <a:r>
              <a:rPr lang="he-IL" sz="2000" dirty="0" err="1">
                <a:solidFill>
                  <a:schemeClr val="tx2"/>
                </a:solidFill>
              </a:rPr>
              <a:t>הפיבוט</a:t>
            </a:r>
            <a:r>
              <a:rPr lang="he-IL" sz="2000" dirty="0">
                <a:solidFill>
                  <a:schemeClr val="tx2"/>
                </a:solidFill>
              </a:rPr>
              <a:t> יכיל את המספר המקסימלי, שיטת החלוקה תחליף אותו עם האיבר האחרון, לכן הערך בתא 4 צריך להיות 10.</a:t>
            </a:r>
          </a:p>
        </p:txBody>
      </p:sp>
      <p:sp>
        <p:nvSpPr>
          <p:cNvPr id="14" name="TextBox 13"/>
          <p:cNvSpPr txBox="1"/>
          <p:nvPr/>
        </p:nvSpPr>
        <p:spPr>
          <a:xfrm>
            <a:off x="4071257" y="2104330"/>
            <a:ext cx="533400" cy="400110"/>
          </a:xfrm>
          <a:prstGeom prst="rect">
            <a:avLst/>
          </a:prstGeom>
          <a:noFill/>
        </p:spPr>
        <p:txBody>
          <a:bodyPr wrap="square" rtlCol="1">
            <a:spAutoFit/>
          </a:bodyPr>
          <a:lstStyle/>
          <a:p>
            <a:r>
              <a:rPr lang="he-IL" sz="2000" dirty="0"/>
              <a:t>10</a:t>
            </a:r>
          </a:p>
        </p:txBody>
      </p:sp>
    </p:spTree>
    <p:extLst>
      <p:ext uri="{BB962C8B-B14F-4D97-AF65-F5344CB8AC3E}">
        <p14:creationId xmlns:p14="http://schemas.microsoft.com/office/powerpoint/2010/main" val="317605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7"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par>
                                <p:cTn id="32" presetID="47"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3" grpId="0"/>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כותרת תחתונה 1"/>
          <p:cNvSpPr>
            <a:spLocks noGrp="1"/>
          </p:cNvSpPr>
          <p:nvPr>
            <p:ph type="ftr" sz="quarter" idx="11"/>
          </p:nvPr>
        </p:nvSpPr>
        <p:spPr/>
        <p:txBody>
          <a:bodyPr/>
          <a:lstStyle/>
          <a:p>
            <a:r>
              <a:rPr lang="en-US"/>
              <a:t>shay.tavor@gmail.com www.shaytavor.com</a:t>
            </a:r>
          </a:p>
        </p:txBody>
      </p:sp>
      <p:sp>
        <p:nvSpPr>
          <p:cNvPr id="3" name="מציין מיקום של מספר שקופית 2"/>
          <p:cNvSpPr>
            <a:spLocks noGrp="1"/>
          </p:cNvSpPr>
          <p:nvPr>
            <p:ph type="sldNum" sz="quarter" idx="12"/>
          </p:nvPr>
        </p:nvSpPr>
        <p:spPr/>
        <p:txBody>
          <a:bodyPr/>
          <a:lstStyle/>
          <a:p>
            <a:fld id="{B6F15528-21DE-4FAA-801E-634DDDAF4B2B}" type="slidenum">
              <a:rPr lang="en-US" smtClean="0"/>
              <a:pPr/>
              <a:t>29</a:t>
            </a:fld>
            <a:endParaRPr lang="en-US"/>
          </a:p>
        </p:txBody>
      </p:sp>
      <p:graphicFrame>
        <p:nvGraphicFramePr>
          <p:cNvPr id="4" name="טבלה 3"/>
          <p:cNvGraphicFramePr>
            <a:graphicFrameLocks noGrp="1"/>
          </p:cNvGraphicFramePr>
          <p:nvPr>
            <p:extLst/>
          </p:nvPr>
        </p:nvGraphicFramePr>
        <p:xfrm>
          <a:off x="1545771" y="2133600"/>
          <a:ext cx="6096000" cy="741680"/>
        </p:xfrm>
        <a:graphic>
          <a:graphicData uri="http://schemas.openxmlformats.org/drawingml/2006/table">
            <a:tbl>
              <a:tblPr rtl="1" firstRow="1" bandRow="1">
                <a:tableStyleId>{5940675A-B579-460E-94D1-54222C63F5DA}</a:tableStyleId>
              </a:tblPr>
              <a:tblGrid>
                <a:gridCol w="609600">
                  <a:extLst>
                    <a:ext uri="{9D8B030D-6E8A-4147-A177-3AD203B41FA5}">
                      <a16:colId xmlns:a16="http://schemas.microsoft.com/office/drawing/2014/main" val="1872343259"/>
                    </a:ext>
                  </a:extLst>
                </a:gridCol>
                <a:gridCol w="609600">
                  <a:extLst>
                    <a:ext uri="{9D8B030D-6E8A-4147-A177-3AD203B41FA5}">
                      <a16:colId xmlns:a16="http://schemas.microsoft.com/office/drawing/2014/main" val="1060357740"/>
                    </a:ext>
                  </a:extLst>
                </a:gridCol>
                <a:gridCol w="609600">
                  <a:extLst>
                    <a:ext uri="{9D8B030D-6E8A-4147-A177-3AD203B41FA5}">
                      <a16:colId xmlns:a16="http://schemas.microsoft.com/office/drawing/2014/main" val="3353790114"/>
                    </a:ext>
                  </a:extLst>
                </a:gridCol>
                <a:gridCol w="609600">
                  <a:extLst>
                    <a:ext uri="{9D8B030D-6E8A-4147-A177-3AD203B41FA5}">
                      <a16:colId xmlns:a16="http://schemas.microsoft.com/office/drawing/2014/main" val="2034723296"/>
                    </a:ext>
                  </a:extLst>
                </a:gridCol>
                <a:gridCol w="609600">
                  <a:extLst>
                    <a:ext uri="{9D8B030D-6E8A-4147-A177-3AD203B41FA5}">
                      <a16:colId xmlns:a16="http://schemas.microsoft.com/office/drawing/2014/main" val="1175042684"/>
                    </a:ext>
                  </a:extLst>
                </a:gridCol>
                <a:gridCol w="609600">
                  <a:extLst>
                    <a:ext uri="{9D8B030D-6E8A-4147-A177-3AD203B41FA5}">
                      <a16:colId xmlns:a16="http://schemas.microsoft.com/office/drawing/2014/main" val="3702123696"/>
                    </a:ext>
                  </a:extLst>
                </a:gridCol>
                <a:gridCol w="609600">
                  <a:extLst>
                    <a:ext uri="{9D8B030D-6E8A-4147-A177-3AD203B41FA5}">
                      <a16:colId xmlns:a16="http://schemas.microsoft.com/office/drawing/2014/main" val="44341481"/>
                    </a:ext>
                  </a:extLst>
                </a:gridCol>
                <a:gridCol w="609600">
                  <a:extLst>
                    <a:ext uri="{9D8B030D-6E8A-4147-A177-3AD203B41FA5}">
                      <a16:colId xmlns:a16="http://schemas.microsoft.com/office/drawing/2014/main" val="3272945752"/>
                    </a:ext>
                  </a:extLst>
                </a:gridCol>
                <a:gridCol w="609600">
                  <a:extLst>
                    <a:ext uri="{9D8B030D-6E8A-4147-A177-3AD203B41FA5}">
                      <a16:colId xmlns:a16="http://schemas.microsoft.com/office/drawing/2014/main" val="2924025740"/>
                    </a:ext>
                  </a:extLst>
                </a:gridCol>
                <a:gridCol w="609600">
                  <a:extLst>
                    <a:ext uri="{9D8B030D-6E8A-4147-A177-3AD203B41FA5}">
                      <a16:colId xmlns:a16="http://schemas.microsoft.com/office/drawing/2014/main" val="582198911"/>
                    </a:ext>
                  </a:extLst>
                </a:gridCol>
              </a:tblGrid>
              <a:tr h="370840">
                <a:tc>
                  <a:txBody>
                    <a:bodyPr/>
                    <a:lstStyle/>
                    <a:p>
                      <a:pPr algn="ctr" rtl="1"/>
                      <a:endParaRPr lang="he-IL" dirty="0"/>
                    </a:p>
                  </a:txBody>
                  <a:tcPr>
                    <a:lnB w="12700" cap="flat" cmpd="sng" algn="ctr">
                      <a:solidFill>
                        <a:schemeClr val="tx1"/>
                      </a:solidFill>
                      <a:prstDash val="solid"/>
                      <a:round/>
                      <a:headEnd type="none" w="med" len="med"/>
                      <a:tailEnd type="none" w="med" len="med"/>
                    </a:lnB>
                  </a:tcPr>
                </a:tc>
                <a:tc>
                  <a:txBody>
                    <a:bodyPr/>
                    <a:lstStyle/>
                    <a:p>
                      <a:pPr algn="ctr" rtl="1"/>
                      <a:endParaRPr lang="he-IL" dirty="0"/>
                    </a:p>
                  </a:txBody>
                  <a:tcPr>
                    <a:lnB w="12700" cap="flat" cmpd="sng" algn="ctr">
                      <a:solidFill>
                        <a:schemeClr val="tx1"/>
                      </a:solidFill>
                      <a:prstDash val="solid"/>
                      <a:round/>
                      <a:headEnd type="none" w="med" len="med"/>
                      <a:tailEnd type="none" w="med" len="med"/>
                    </a:lnB>
                  </a:tcPr>
                </a:tc>
                <a:tc>
                  <a:txBody>
                    <a:bodyPr/>
                    <a:lstStyle/>
                    <a:p>
                      <a:pPr algn="ctr" rtl="1"/>
                      <a:endParaRPr lang="he-IL"/>
                    </a:p>
                  </a:txBody>
                  <a:tcPr>
                    <a:lnB w="12700" cap="flat" cmpd="sng" algn="ctr">
                      <a:solidFill>
                        <a:schemeClr val="tx1"/>
                      </a:solidFill>
                      <a:prstDash val="solid"/>
                      <a:round/>
                      <a:headEnd type="none" w="med" len="med"/>
                      <a:tailEnd type="none" w="med" len="med"/>
                    </a:lnB>
                  </a:tcPr>
                </a:tc>
                <a:tc>
                  <a:txBody>
                    <a:bodyPr/>
                    <a:lstStyle/>
                    <a:p>
                      <a:pPr algn="ctr" rtl="1"/>
                      <a:endParaRPr lang="he-IL"/>
                    </a:p>
                  </a:txBody>
                  <a:tcPr>
                    <a:lnB w="12700" cap="flat" cmpd="sng" algn="ctr">
                      <a:solidFill>
                        <a:schemeClr val="tx1"/>
                      </a:solidFill>
                      <a:prstDash val="solid"/>
                      <a:round/>
                      <a:headEnd type="none" w="med" len="med"/>
                      <a:tailEnd type="none" w="med" len="med"/>
                    </a:lnB>
                  </a:tcPr>
                </a:tc>
                <a:tc>
                  <a:txBody>
                    <a:bodyPr/>
                    <a:lstStyle/>
                    <a:p>
                      <a:pPr algn="ctr" rtl="1"/>
                      <a:endParaRPr lang="he-IL"/>
                    </a:p>
                  </a:txBody>
                  <a:tcPr>
                    <a:lnB w="12700" cap="flat" cmpd="sng" algn="ctr">
                      <a:solidFill>
                        <a:schemeClr val="tx1"/>
                      </a:solidFill>
                      <a:prstDash val="solid"/>
                      <a:round/>
                      <a:headEnd type="none" w="med" len="med"/>
                      <a:tailEnd type="none" w="med" len="med"/>
                    </a:lnB>
                  </a:tcPr>
                </a:tc>
                <a:tc>
                  <a:txBody>
                    <a:bodyPr/>
                    <a:lstStyle/>
                    <a:p>
                      <a:pPr algn="ctr" rtl="1"/>
                      <a:r>
                        <a:rPr lang="he-IL" dirty="0"/>
                        <a:t>10</a:t>
                      </a:r>
                    </a:p>
                  </a:txBody>
                  <a:tcPr>
                    <a:lnB w="12700" cap="flat" cmpd="sng" algn="ctr">
                      <a:solidFill>
                        <a:schemeClr val="tx1"/>
                      </a:solidFill>
                      <a:prstDash val="solid"/>
                      <a:round/>
                      <a:headEnd type="none" w="med" len="med"/>
                      <a:tailEnd type="none" w="med" len="med"/>
                    </a:lnB>
                  </a:tcPr>
                </a:tc>
                <a:tc>
                  <a:txBody>
                    <a:bodyPr/>
                    <a:lstStyle/>
                    <a:p>
                      <a:pPr algn="ctr" rtl="1"/>
                      <a:endParaRPr lang="he-IL" dirty="0"/>
                    </a:p>
                  </a:txBody>
                  <a:tcPr>
                    <a:lnB w="12700" cap="flat" cmpd="sng" algn="ctr">
                      <a:solidFill>
                        <a:schemeClr val="tx1"/>
                      </a:solidFill>
                      <a:prstDash val="solid"/>
                      <a:round/>
                      <a:headEnd type="none" w="med" len="med"/>
                      <a:tailEnd type="none" w="med" len="med"/>
                    </a:lnB>
                  </a:tcPr>
                </a:tc>
                <a:tc>
                  <a:txBody>
                    <a:bodyPr/>
                    <a:lstStyle/>
                    <a:p>
                      <a:pPr algn="ctr" rtl="1"/>
                      <a:endParaRPr lang="he-IL" dirty="0"/>
                    </a:p>
                  </a:txBody>
                  <a:tcPr>
                    <a:lnB w="12700" cap="flat" cmpd="sng" algn="ctr">
                      <a:solidFill>
                        <a:schemeClr val="tx1"/>
                      </a:solidFill>
                      <a:prstDash val="solid"/>
                      <a:round/>
                      <a:headEnd type="none" w="med" len="med"/>
                      <a:tailEnd type="none" w="med" len="med"/>
                    </a:lnB>
                  </a:tcPr>
                </a:tc>
                <a:tc>
                  <a:txBody>
                    <a:bodyPr/>
                    <a:lstStyle/>
                    <a:p>
                      <a:pPr algn="ctr" rtl="1"/>
                      <a:endParaRPr lang="he-IL" dirty="0"/>
                    </a:p>
                  </a:txBody>
                  <a:tcPr>
                    <a:lnB w="12700" cap="flat" cmpd="sng" algn="ctr">
                      <a:solidFill>
                        <a:schemeClr val="tx1"/>
                      </a:solidFill>
                      <a:prstDash val="solid"/>
                      <a:round/>
                      <a:headEnd type="none" w="med" len="med"/>
                      <a:tailEnd type="none" w="med" len="med"/>
                    </a:lnB>
                  </a:tcPr>
                </a:tc>
                <a:tc>
                  <a:txBody>
                    <a:bodyPr/>
                    <a:lstStyle/>
                    <a:p>
                      <a:pPr algn="ctr" rtl="1"/>
                      <a:endParaRPr lang="he-IL"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1778626"/>
                  </a:ext>
                </a:extLst>
              </a:tr>
              <a:tr h="370840">
                <a:tc>
                  <a:txBody>
                    <a:bodyPr/>
                    <a:lstStyle/>
                    <a:p>
                      <a:pPr algn="ctr" rtl="1"/>
                      <a:r>
                        <a:rPr lang="he-IL" dirty="0"/>
                        <a:t>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9002831"/>
                  </a:ext>
                </a:extLst>
              </a:tr>
            </a:tbl>
          </a:graphicData>
        </a:graphic>
      </p:graphicFrame>
      <p:cxnSp>
        <p:nvCxnSpPr>
          <p:cNvPr id="7" name="מחבר חץ ישר 6"/>
          <p:cNvCxnSpPr/>
          <p:nvPr/>
        </p:nvCxnSpPr>
        <p:spPr>
          <a:xfrm>
            <a:off x="1828800" y="15240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13114" y="1173033"/>
            <a:ext cx="816429" cy="400110"/>
          </a:xfrm>
          <a:prstGeom prst="rect">
            <a:avLst/>
          </a:prstGeom>
          <a:noFill/>
        </p:spPr>
        <p:txBody>
          <a:bodyPr wrap="square" rtlCol="1">
            <a:spAutoFit/>
          </a:bodyPr>
          <a:lstStyle/>
          <a:p>
            <a:r>
              <a:rPr lang="en-US" sz="2000" dirty="0">
                <a:solidFill>
                  <a:schemeClr val="tx2"/>
                </a:solidFill>
              </a:rPr>
              <a:t>begin</a:t>
            </a:r>
            <a:endParaRPr lang="he-IL" sz="2000" dirty="0">
              <a:solidFill>
                <a:schemeClr val="tx2"/>
              </a:solidFill>
            </a:endParaRPr>
          </a:p>
        </p:txBody>
      </p:sp>
      <p:cxnSp>
        <p:nvCxnSpPr>
          <p:cNvPr id="9" name="מחבר חץ ישר 8"/>
          <p:cNvCxnSpPr/>
          <p:nvPr/>
        </p:nvCxnSpPr>
        <p:spPr>
          <a:xfrm>
            <a:off x="6727372" y="15240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411686" y="1173033"/>
            <a:ext cx="816429" cy="400110"/>
          </a:xfrm>
          <a:prstGeom prst="rect">
            <a:avLst/>
          </a:prstGeom>
          <a:noFill/>
        </p:spPr>
        <p:txBody>
          <a:bodyPr wrap="square" rtlCol="1">
            <a:spAutoFit/>
          </a:bodyPr>
          <a:lstStyle/>
          <a:p>
            <a:r>
              <a:rPr lang="en-US" sz="2000" dirty="0">
                <a:solidFill>
                  <a:schemeClr val="tx2"/>
                </a:solidFill>
              </a:rPr>
              <a:t>end</a:t>
            </a:r>
            <a:endParaRPr lang="he-IL" sz="2000" dirty="0">
              <a:solidFill>
                <a:schemeClr val="tx2"/>
              </a:solidFill>
            </a:endParaRPr>
          </a:p>
        </p:txBody>
      </p:sp>
      <p:cxnSp>
        <p:nvCxnSpPr>
          <p:cNvPr id="11" name="מחבר חץ ישר 10"/>
          <p:cNvCxnSpPr/>
          <p:nvPr/>
        </p:nvCxnSpPr>
        <p:spPr>
          <a:xfrm>
            <a:off x="4278086" y="15240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62400" y="1173033"/>
            <a:ext cx="816429" cy="400110"/>
          </a:xfrm>
          <a:prstGeom prst="rect">
            <a:avLst/>
          </a:prstGeom>
          <a:noFill/>
        </p:spPr>
        <p:txBody>
          <a:bodyPr wrap="square" rtlCol="1">
            <a:spAutoFit/>
          </a:bodyPr>
          <a:lstStyle/>
          <a:p>
            <a:r>
              <a:rPr lang="en-US" sz="2000" dirty="0">
                <a:solidFill>
                  <a:schemeClr val="tx2"/>
                </a:solidFill>
              </a:rPr>
              <a:t>pivot</a:t>
            </a:r>
            <a:endParaRPr lang="he-IL" sz="2000" dirty="0">
              <a:solidFill>
                <a:schemeClr val="tx2"/>
              </a:solidFill>
            </a:endParaRPr>
          </a:p>
        </p:txBody>
      </p:sp>
      <p:sp>
        <p:nvSpPr>
          <p:cNvPr id="13" name="TextBox 12"/>
          <p:cNvSpPr txBox="1"/>
          <p:nvPr/>
        </p:nvSpPr>
        <p:spPr>
          <a:xfrm>
            <a:off x="685800" y="3178314"/>
            <a:ext cx="8229600" cy="1015663"/>
          </a:xfrm>
          <a:prstGeom prst="rect">
            <a:avLst/>
          </a:prstGeom>
          <a:noFill/>
        </p:spPr>
        <p:txBody>
          <a:bodyPr wrap="square" rtlCol="1">
            <a:spAutoFit/>
          </a:bodyPr>
          <a:lstStyle/>
          <a:p>
            <a:pPr algn="r" rtl="1"/>
            <a:r>
              <a:rPr lang="he-IL" sz="2000" dirty="0" err="1">
                <a:solidFill>
                  <a:schemeClr val="tx2"/>
                </a:solidFill>
              </a:rPr>
              <a:t>הפיבוט</a:t>
            </a:r>
            <a:r>
              <a:rPr lang="he-IL" sz="2000" dirty="0">
                <a:solidFill>
                  <a:schemeClr val="tx2"/>
                </a:solidFill>
              </a:rPr>
              <a:t> צריך להיות המספר המקסימלי מבין התאים 0 עד 8, כלומר הוא צריך להכיל את הערך 9. כיוון שמה שיש בתא 4 היה במקורו בתא 9, תא 9 צריך להכיל את הערך 9.</a:t>
            </a:r>
          </a:p>
        </p:txBody>
      </p:sp>
      <p:sp>
        <p:nvSpPr>
          <p:cNvPr id="14" name="TextBox 13"/>
          <p:cNvSpPr txBox="1"/>
          <p:nvPr/>
        </p:nvSpPr>
        <p:spPr>
          <a:xfrm>
            <a:off x="7108371" y="2133600"/>
            <a:ext cx="533400" cy="400110"/>
          </a:xfrm>
          <a:prstGeom prst="rect">
            <a:avLst/>
          </a:prstGeom>
          <a:noFill/>
        </p:spPr>
        <p:txBody>
          <a:bodyPr wrap="square" rtlCol="1">
            <a:spAutoFit/>
          </a:bodyPr>
          <a:lstStyle/>
          <a:p>
            <a:r>
              <a:rPr lang="he-IL" sz="2000" dirty="0"/>
              <a:t>9</a:t>
            </a:r>
          </a:p>
        </p:txBody>
      </p:sp>
    </p:spTree>
    <p:extLst>
      <p:ext uri="{BB962C8B-B14F-4D97-AF65-F5344CB8AC3E}">
        <p14:creationId xmlns:p14="http://schemas.microsoft.com/office/powerpoint/2010/main" val="502769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shay.tavor@gmail.com www.shaytavor.com</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sp>
        <p:nvSpPr>
          <p:cNvPr id="4" name="TextBox 3"/>
          <p:cNvSpPr txBox="1"/>
          <p:nvPr/>
        </p:nvSpPr>
        <p:spPr>
          <a:xfrm>
            <a:off x="381000" y="381000"/>
            <a:ext cx="7696200" cy="3539430"/>
          </a:xfrm>
          <a:prstGeom prst="rect">
            <a:avLst/>
          </a:prstGeom>
          <a:noFill/>
        </p:spPr>
        <p:txBody>
          <a:bodyPr wrap="square" rtlCol="1">
            <a:spAutoFit/>
          </a:bodyPr>
          <a:lstStyle/>
          <a:p>
            <a:r>
              <a:rPr lang="en-US" sz="2800" dirty="0"/>
              <a:t>public void quicksort(</a:t>
            </a:r>
            <a:r>
              <a:rPr lang="en-US" sz="2800" dirty="0" err="1"/>
              <a:t>int</a:t>
            </a:r>
            <a:r>
              <a:rPr lang="en-US" sz="2800" dirty="0"/>
              <a:t>[] a, </a:t>
            </a:r>
            <a:r>
              <a:rPr lang="en-US" sz="2800" dirty="0" err="1"/>
              <a:t>int</a:t>
            </a:r>
            <a:r>
              <a:rPr lang="en-US" sz="2800" dirty="0"/>
              <a:t> start, </a:t>
            </a:r>
            <a:r>
              <a:rPr lang="en-US" sz="2800" dirty="0" err="1"/>
              <a:t>int</a:t>
            </a:r>
            <a:r>
              <a:rPr lang="en-US" sz="2800" dirty="0"/>
              <a:t> end)</a:t>
            </a:r>
          </a:p>
          <a:p>
            <a:r>
              <a:rPr lang="en-US" sz="2800" dirty="0"/>
              <a:t>{</a:t>
            </a:r>
          </a:p>
          <a:p>
            <a:r>
              <a:rPr lang="en-US" sz="2800" dirty="0"/>
              <a:t>    if(end &lt;= start)</a:t>
            </a:r>
          </a:p>
          <a:p>
            <a:r>
              <a:rPr lang="en-US" sz="2800" dirty="0"/>
              <a:t>	return;</a:t>
            </a:r>
          </a:p>
          <a:p>
            <a:r>
              <a:rPr lang="en-US" sz="2800" dirty="0"/>
              <a:t>    </a:t>
            </a:r>
            <a:r>
              <a:rPr lang="en-US" sz="2800" dirty="0" err="1"/>
              <a:t>int</a:t>
            </a:r>
            <a:r>
              <a:rPr lang="en-US" sz="2800" dirty="0"/>
              <a:t> p = partition(a, start, end);</a:t>
            </a:r>
          </a:p>
          <a:p>
            <a:r>
              <a:rPr lang="en-US" sz="2800" dirty="0"/>
              <a:t>    quicksort(a, start, p-1);</a:t>
            </a:r>
          </a:p>
          <a:p>
            <a:r>
              <a:rPr lang="en-US" sz="2800" dirty="0"/>
              <a:t>    quicksort(a, p+1, end);</a:t>
            </a:r>
          </a:p>
          <a:p>
            <a:r>
              <a:rPr lang="en-US" sz="2800" dirty="0"/>
              <a:t>}</a:t>
            </a:r>
            <a:endParaRPr lang="he-IL" sz="2800" dirty="0"/>
          </a:p>
        </p:txBody>
      </p:sp>
      <p:sp>
        <p:nvSpPr>
          <p:cNvPr id="5" name="TextBox 4"/>
          <p:cNvSpPr txBox="1"/>
          <p:nvPr/>
        </p:nvSpPr>
        <p:spPr>
          <a:xfrm>
            <a:off x="381000" y="4267200"/>
            <a:ext cx="8305800" cy="1569660"/>
          </a:xfrm>
          <a:prstGeom prst="rect">
            <a:avLst/>
          </a:prstGeom>
          <a:noFill/>
        </p:spPr>
        <p:txBody>
          <a:bodyPr wrap="square" rtlCol="1">
            <a:spAutoFit/>
          </a:bodyPr>
          <a:lstStyle/>
          <a:p>
            <a:pPr algn="r" rtl="1"/>
            <a:r>
              <a:rPr lang="he-IL" sz="2400" dirty="0"/>
              <a:t>השיטה </a:t>
            </a:r>
            <a:r>
              <a:rPr lang="en-US" sz="2400" dirty="0"/>
              <a:t>partition</a:t>
            </a:r>
            <a:r>
              <a:rPr lang="he-IL" sz="2400" dirty="0"/>
              <a:t> מקבלת את המערך ואת האינדקסים של גבולותיו. השיטה בוחרת פיבוט ומעבירה את כל האיברים שקטנים ממנו לתחילת המערך ואת כל האיברים שגדולים ממנו לסוף המערך, ומחזירה את האינדקס בו ממוקם הפיבוט בין הגדולים לקטנים</a:t>
            </a:r>
          </a:p>
        </p:txBody>
      </p:sp>
    </p:spTree>
    <p:extLst>
      <p:ext uri="{BB962C8B-B14F-4D97-AF65-F5344CB8AC3E}">
        <p14:creationId xmlns:p14="http://schemas.microsoft.com/office/powerpoint/2010/main" val="682727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כותרת תחתונה 1"/>
          <p:cNvSpPr>
            <a:spLocks noGrp="1"/>
          </p:cNvSpPr>
          <p:nvPr>
            <p:ph type="ftr" sz="quarter" idx="11"/>
          </p:nvPr>
        </p:nvSpPr>
        <p:spPr/>
        <p:txBody>
          <a:bodyPr/>
          <a:lstStyle/>
          <a:p>
            <a:r>
              <a:rPr lang="en-US"/>
              <a:t>shay.tavor@gmail.com www.shaytavor.com</a:t>
            </a:r>
          </a:p>
        </p:txBody>
      </p:sp>
      <p:sp>
        <p:nvSpPr>
          <p:cNvPr id="3" name="מציין מיקום של מספר שקופית 2"/>
          <p:cNvSpPr>
            <a:spLocks noGrp="1"/>
          </p:cNvSpPr>
          <p:nvPr>
            <p:ph type="sldNum" sz="quarter" idx="12"/>
          </p:nvPr>
        </p:nvSpPr>
        <p:spPr/>
        <p:txBody>
          <a:bodyPr/>
          <a:lstStyle/>
          <a:p>
            <a:fld id="{B6F15528-21DE-4FAA-801E-634DDDAF4B2B}" type="slidenum">
              <a:rPr lang="en-US" smtClean="0"/>
              <a:pPr/>
              <a:t>30</a:t>
            </a:fld>
            <a:endParaRPr lang="en-US"/>
          </a:p>
        </p:txBody>
      </p:sp>
      <p:graphicFrame>
        <p:nvGraphicFramePr>
          <p:cNvPr id="4" name="טבלה 3"/>
          <p:cNvGraphicFramePr>
            <a:graphicFrameLocks noGrp="1"/>
          </p:cNvGraphicFramePr>
          <p:nvPr>
            <p:extLst/>
          </p:nvPr>
        </p:nvGraphicFramePr>
        <p:xfrm>
          <a:off x="1545771" y="2133600"/>
          <a:ext cx="6096000" cy="741680"/>
        </p:xfrm>
        <a:graphic>
          <a:graphicData uri="http://schemas.openxmlformats.org/drawingml/2006/table">
            <a:tbl>
              <a:tblPr rtl="1" firstRow="1" bandRow="1">
                <a:tableStyleId>{5940675A-B579-460E-94D1-54222C63F5DA}</a:tableStyleId>
              </a:tblPr>
              <a:tblGrid>
                <a:gridCol w="609600">
                  <a:extLst>
                    <a:ext uri="{9D8B030D-6E8A-4147-A177-3AD203B41FA5}">
                      <a16:colId xmlns:a16="http://schemas.microsoft.com/office/drawing/2014/main" val="1872343259"/>
                    </a:ext>
                  </a:extLst>
                </a:gridCol>
                <a:gridCol w="609600">
                  <a:extLst>
                    <a:ext uri="{9D8B030D-6E8A-4147-A177-3AD203B41FA5}">
                      <a16:colId xmlns:a16="http://schemas.microsoft.com/office/drawing/2014/main" val="1060357740"/>
                    </a:ext>
                  </a:extLst>
                </a:gridCol>
                <a:gridCol w="609600">
                  <a:extLst>
                    <a:ext uri="{9D8B030D-6E8A-4147-A177-3AD203B41FA5}">
                      <a16:colId xmlns:a16="http://schemas.microsoft.com/office/drawing/2014/main" val="3353790114"/>
                    </a:ext>
                  </a:extLst>
                </a:gridCol>
                <a:gridCol w="609600">
                  <a:extLst>
                    <a:ext uri="{9D8B030D-6E8A-4147-A177-3AD203B41FA5}">
                      <a16:colId xmlns:a16="http://schemas.microsoft.com/office/drawing/2014/main" val="2034723296"/>
                    </a:ext>
                  </a:extLst>
                </a:gridCol>
                <a:gridCol w="609600">
                  <a:extLst>
                    <a:ext uri="{9D8B030D-6E8A-4147-A177-3AD203B41FA5}">
                      <a16:colId xmlns:a16="http://schemas.microsoft.com/office/drawing/2014/main" val="1175042684"/>
                    </a:ext>
                  </a:extLst>
                </a:gridCol>
                <a:gridCol w="609600">
                  <a:extLst>
                    <a:ext uri="{9D8B030D-6E8A-4147-A177-3AD203B41FA5}">
                      <a16:colId xmlns:a16="http://schemas.microsoft.com/office/drawing/2014/main" val="3702123696"/>
                    </a:ext>
                  </a:extLst>
                </a:gridCol>
                <a:gridCol w="609600">
                  <a:extLst>
                    <a:ext uri="{9D8B030D-6E8A-4147-A177-3AD203B41FA5}">
                      <a16:colId xmlns:a16="http://schemas.microsoft.com/office/drawing/2014/main" val="44341481"/>
                    </a:ext>
                  </a:extLst>
                </a:gridCol>
                <a:gridCol w="609600">
                  <a:extLst>
                    <a:ext uri="{9D8B030D-6E8A-4147-A177-3AD203B41FA5}">
                      <a16:colId xmlns:a16="http://schemas.microsoft.com/office/drawing/2014/main" val="3272945752"/>
                    </a:ext>
                  </a:extLst>
                </a:gridCol>
                <a:gridCol w="609600">
                  <a:extLst>
                    <a:ext uri="{9D8B030D-6E8A-4147-A177-3AD203B41FA5}">
                      <a16:colId xmlns:a16="http://schemas.microsoft.com/office/drawing/2014/main" val="2924025740"/>
                    </a:ext>
                  </a:extLst>
                </a:gridCol>
                <a:gridCol w="609600">
                  <a:extLst>
                    <a:ext uri="{9D8B030D-6E8A-4147-A177-3AD203B41FA5}">
                      <a16:colId xmlns:a16="http://schemas.microsoft.com/office/drawing/2014/main" val="582198911"/>
                    </a:ext>
                  </a:extLst>
                </a:gridCol>
              </a:tblGrid>
              <a:tr h="370840">
                <a:tc>
                  <a:txBody>
                    <a:bodyPr/>
                    <a:lstStyle/>
                    <a:p>
                      <a:pPr algn="ctr" rtl="1"/>
                      <a:r>
                        <a:rPr lang="he-IL" dirty="0"/>
                        <a:t>9</a:t>
                      </a:r>
                    </a:p>
                  </a:txBody>
                  <a:tcPr>
                    <a:lnB w="12700" cap="flat" cmpd="sng" algn="ctr">
                      <a:solidFill>
                        <a:schemeClr val="tx1"/>
                      </a:solidFill>
                      <a:prstDash val="solid"/>
                      <a:round/>
                      <a:headEnd type="none" w="med" len="med"/>
                      <a:tailEnd type="none" w="med" len="med"/>
                    </a:lnB>
                  </a:tcPr>
                </a:tc>
                <a:tc>
                  <a:txBody>
                    <a:bodyPr/>
                    <a:lstStyle/>
                    <a:p>
                      <a:pPr algn="ctr" rtl="1"/>
                      <a:endParaRPr lang="he-IL" dirty="0"/>
                    </a:p>
                  </a:txBody>
                  <a:tcPr>
                    <a:lnB w="12700" cap="flat" cmpd="sng" algn="ctr">
                      <a:solidFill>
                        <a:schemeClr val="tx1"/>
                      </a:solidFill>
                      <a:prstDash val="solid"/>
                      <a:round/>
                      <a:headEnd type="none" w="med" len="med"/>
                      <a:tailEnd type="none" w="med" len="med"/>
                    </a:lnB>
                  </a:tcPr>
                </a:tc>
                <a:tc>
                  <a:txBody>
                    <a:bodyPr/>
                    <a:lstStyle/>
                    <a:p>
                      <a:pPr algn="ctr" rtl="1"/>
                      <a:endParaRPr lang="he-IL"/>
                    </a:p>
                  </a:txBody>
                  <a:tcPr>
                    <a:lnB w="12700" cap="flat" cmpd="sng" algn="ctr">
                      <a:solidFill>
                        <a:schemeClr val="tx1"/>
                      </a:solidFill>
                      <a:prstDash val="solid"/>
                      <a:round/>
                      <a:headEnd type="none" w="med" len="med"/>
                      <a:tailEnd type="none" w="med" len="med"/>
                    </a:lnB>
                  </a:tcPr>
                </a:tc>
                <a:tc>
                  <a:txBody>
                    <a:bodyPr/>
                    <a:lstStyle/>
                    <a:p>
                      <a:pPr algn="ctr" rtl="1"/>
                      <a:endParaRPr lang="he-IL"/>
                    </a:p>
                  </a:txBody>
                  <a:tcPr>
                    <a:lnB w="12700" cap="flat" cmpd="sng" algn="ctr">
                      <a:solidFill>
                        <a:schemeClr val="tx1"/>
                      </a:solidFill>
                      <a:prstDash val="solid"/>
                      <a:round/>
                      <a:headEnd type="none" w="med" len="med"/>
                      <a:tailEnd type="none" w="med" len="med"/>
                    </a:lnB>
                  </a:tcPr>
                </a:tc>
                <a:tc>
                  <a:txBody>
                    <a:bodyPr/>
                    <a:lstStyle/>
                    <a:p>
                      <a:pPr algn="ctr" rtl="1"/>
                      <a:endParaRPr lang="he-IL"/>
                    </a:p>
                  </a:txBody>
                  <a:tcPr>
                    <a:lnB w="12700" cap="flat" cmpd="sng" algn="ctr">
                      <a:solidFill>
                        <a:schemeClr val="tx1"/>
                      </a:solidFill>
                      <a:prstDash val="solid"/>
                      <a:round/>
                      <a:headEnd type="none" w="med" len="med"/>
                      <a:tailEnd type="none" w="med" len="med"/>
                    </a:lnB>
                  </a:tcPr>
                </a:tc>
                <a:tc>
                  <a:txBody>
                    <a:bodyPr/>
                    <a:lstStyle/>
                    <a:p>
                      <a:pPr algn="ctr" rtl="1"/>
                      <a:r>
                        <a:rPr lang="he-IL" dirty="0"/>
                        <a:t>10</a:t>
                      </a:r>
                    </a:p>
                  </a:txBody>
                  <a:tcPr>
                    <a:lnB w="12700" cap="flat" cmpd="sng" algn="ctr">
                      <a:solidFill>
                        <a:schemeClr val="tx1"/>
                      </a:solidFill>
                      <a:prstDash val="solid"/>
                      <a:round/>
                      <a:headEnd type="none" w="med" len="med"/>
                      <a:tailEnd type="none" w="med" len="med"/>
                    </a:lnB>
                  </a:tcPr>
                </a:tc>
                <a:tc>
                  <a:txBody>
                    <a:bodyPr/>
                    <a:lstStyle/>
                    <a:p>
                      <a:pPr algn="ctr" rtl="1"/>
                      <a:endParaRPr lang="he-IL" dirty="0"/>
                    </a:p>
                  </a:txBody>
                  <a:tcPr>
                    <a:lnB w="12700" cap="flat" cmpd="sng" algn="ctr">
                      <a:solidFill>
                        <a:schemeClr val="tx1"/>
                      </a:solidFill>
                      <a:prstDash val="solid"/>
                      <a:round/>
                      <a:headEnd type="none" w="med" len="med"/>
                      <a:tailEnd type="none" w="med" len="med"/>
                    </a:lnB>
                  </a:tcPr>
                </a:tc>
                <a:tc>
                  <a:txBody>
                    <a:bodyPr/>
                    <a:lstStyle/>
                    <a:p>
                      <a:pPr algn="ctr" rtl="1"/>
                      <a:endParaRPr lang="he-IL" dirty="0"/>
                    </a:p>
                  </a:txBody>
                  <a:tcPr>
                    <a:lnB w="12700" cap="flat" cmpd="sng" algn="ctr">
                      <a:solidFill>
                        <a:schemeClr val="tx1"/>
                      </a:solidFill>
                      <a:prstDash val="solid"/>
                      <a:round/>
                      <a:headEnd type="none" w="med" len="med"/>
                      <a:tailEnd type="none" w="med" len="med"/>
                    </a:lnB>
                  </a:tcPr>
                </a:tc>
                <a:tc>
                  <a:txBody>
                    <a:bodyPr/>
                    <a:lstStyle/>
                    <a:p>
                      <a:pPr algn="ctr" rtl="1"/>
                      <a:endParaRPr lang="he-IL" dirty="0"/>
                    </a:p>
                  </a:txBody>
                  <a:tcPr>
                    <a:lnB w="12700" cap="flat" cmpd="sng" algn="ctr">
                      <a:solidFill>
                        <a:schemeClr val="tx1"/>
                      </a:solidFill>
                      <a:prstDash val="solid"/>
                      <a:round/>
                      <a:headEnd type="none" w="med" len="med"/>
                      <a:tailEnd type="none" w="med" len="med"/>
                    </a:lnB>
                  </a:tcPr>
                </a:tc>
                <a:tc>
                  <a:txBody>
                    <a:bodyPr/>
                    <a:lstStyle/>
                    <a:p>
                      <a:pPr algn="ctr" rtl="1"/>
                      <a:endParaRPr lang="he-IL"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1778626"/>
                  </a:ext>
                </a:extLst>
              </a:tr>
              <a:tr h="370840">
                <a:tc>
                  <a:txBody>
                    <a:bodyPr/>
                    <a:lstStyle/>
                    <a:p>
                      <a:pPr algn="ctr" rtl="1"/>
                      <a:r>
                        <a:rPr lang="he-IL" dirty="0"/>
                        <a:t>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9002831"/>
                  </a:ext>
                </a:extLst>
              </a:tr>
            </a:tbl>
          </a:graphicData>
        </a:graphic>
      </p:graphicFrame>
      <p:cxnSp>
        <p:nvCxnSpPr>
          <p:cNvPr id="7" name="מחבר חץ ישר 6"/>
          <p:cNvCxnSpPr/>
          <p:nvPr/>
        </p:nvCxnSpPr>
        <p:spPr>
          <a:xfrm>
            <a:off x="1828800" y="15240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13114" y="1173033"/>
            <a:ext cx="816429" cy="400110"/>
          </a:xfrm>
          <a:prstGeom prst="rect">
            <a:avLst/>
          </a:prstGeom>
          <a:noFill/>
        </p:spPr>
        <p:txBody>
          <a:bodyPr wrap="square" rtlCol="1">
            <a:spAutoFit/>
          </a:bodyPr>
          <a:lstStyle/>
          <a:p>
            <a:r>
              <a:rPr lang="en-US" sz="2000" dirty="0">
                <a:solidFill>
                  <a:schemeClr val="tx2"/>
                </a:solidFill>
              </a:rPr>
              <a:t>begin</a:t>
            </a:r>
            <a:endParaRPr lang="he-IL" sz="2000" dirty="0">
              <a:solidFill>
                <a:schemeClr val="tx2"/>
              </a:solidFill>
            </a:endParaRPr>
          </a:p>
        </p:txBody>
      </p:sp>
      <p:cxnSp>
        <p:nvCxnSpPr>
          <p:cNvPr id="9" name="מחבר חץ ישר 8"/>
          <p:cNvCxnSpPr/>
          <p:nvPr/>
        </p:nvCxnSpPr>
        <p:spPr>
          <a:xfrm>
            <a:off x="6052457" y="151488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736771" y="1163913"/>
            <a:ext cx="816429" cy="400110"/>
          </a:xfrm>
          <a:prstGeom prst="rect">
            <a:avLst/>
          </a:prstGeom>
          <a:noFill/>
        </p:spPr>
        <p:txBody>
          <a:bodyPr wrap="square" rtlCol="1">
            <a:spAutoFit/>
          </a:bodyPr>
          <a:lstStyle/>
          <a:p>
            <a:r>
              <a:rPr lang="en-US" sz="2000" dirty="0">
                <a:solidFill>
                  <a:schemeClr val="tx2"/>
                </a:solidFill>
              </a:rPr>
              <a:t>end</a:t>
            </a:r>
            <a:endParaRPr lang="he-IL" sz="2000" dirty="0">
              <a:solidFill>
                <a:schemeClr val="tx2"/>
              </a:solidFill>
            </a:endParaRPr>
          </a:p>
        </p:txBody>
      </p:sp>
      <p:cxnSp>
        <p:nvCxnSpPr>
          <p:cNvPr id="11" name="מחבר חץ ישר 10"/>
          <p:cNvCxnSpPr/>
          <p:nvPr/>
        </p:nvCxnSpPr>
        <p:spPr>
          <a:xfrm>
            <a:off x="3690257" y="15240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374571" y="1173033"/>
            <a:ext cx="816429" cy="400110"/>
          </a:xfrm>
          <a:prstGeom prst="rect">
            <a:avLst/>
          </a:prstGeom>
          <a:noFill/>
        </p:spPr>
        <p:txBody>
          <a:bodyPr wrap="square" rtlCol="1">
            <a:spAutoFit/>
          </a:bodyPr>
          <a:lstStyle/>
          <a:p>
            <a:r>
              <a:rPr lang="en-US" sz="2000" dirty="0">
                <a:solidFill>
                  <a:schemeClr val="tx2"/>
                </a:solidFill>
              </a:rPr>
              <a:t>pivot</a:t>
            </a:r>
            <a:endParaRPr lang="he-IL" sz="2000" dirty="0">
              <a:solidFill>
                <a:schemeClr val="tx2"/>
              </a:solidFill>
            </a:endParaRPr>
          </a:p>
        </p:txBody>
      </p:sp>
      <p:sp>
        <p:nvSpPr>
          <p:cNvPr id="13" name="TextBox 12"/>
          <p:cNvSpPr txBox="1"/>
          <p:nvPr/>
        </p:nvSpPr>
        <p:spPr>
          <a:xfrm>
            <a:off x="685800" y="3178314"/>
            <a:ext cx="8229600" cy="400110"/>
          </a:xfrm>
          <a:prstGeom prst="rect">
            <a:avLst/>
          </a:prstGeom>
          <a:noFill/>
        </p:spPr>
        <p:txBody>
          <a:bodyPr wrap="square" rtlCol="1">
            <a:spAutoFit/>
          </a:bodyPr>
          <a:lstStyle/>
          <a:p>
            <a:pPr algn="r" rtl="1"/>
            <a:r>
              <a:rPr lang="he-IL" sz="2000" dirty="0">
                <a:solidFill>
                  <a:schemeClr val="tx2"/>
                </a:solidFill>
              </a:rPr>
              <a:t>מאותם שיקולים, תא 3 יכיל את הערך 8 ותא 7 יכיל את הערך 7</a:t>
            </a:r>
          </a:p>
        </p:txBody>
      </p:sp>
      <p:sp>
        <p:nvSpPr>
          <p:cNvPr id="14" name="TextBox 13"/>
          <p:cNvSpPr txBox="1"/>
          <p:nvPr/>
        </p:nvSpPr>
        <p:spPr>
          <a:xfrm>
            <a:off x="5921827" y="2124480"/>
            <a:ext cx="446315" cy="400110"/>
          </a:xfrm>
          <a:prstGeom prst="rect">
            <a:avLst/>
          </a:prstGeom>
          <a:noFill/>
        </p:spPr>
        <p:txBody>
          <a:bodyPr wrap="square" rtlCol="1">
            <a:spAutoFit/>
          </a:bodyPr>
          <a:lstStyle/>
          <a:p>
            <a:r>
              <a:rPr lang="he-IL" sz="2000" dirty="0"/>
              <a:t>7</a:t>
            </a:r>
          </a:p>
        </p:txBody>
      </p:sp>
      <p:sp>
        <p:nvSpPr>
          <p:cNvPr id="15" name="TextBox 14"/>
          <p:cNvSpPr txBox="1"/>
          <p:nvPr/>
        </p:nvSpPr>
        <p:spPr>
          <a:xfrm>
            <a:off x="3559627" y="2120350"/>
            <a:ext cx="446315" cy="400110"/>
          </a:xfrm>
          <a:prstGeom prst="rect">
            <a:avLst/>
          </a:prstGeom>
          <a:noFill/>
        </p:spPr>
        <p:txBody>
          <a:bodyPr wrap="square" rtlCol="1">
            <a:spAutoFit/>
          </a:bodyPr>
          <a:lstStyle/>
          <a:p>
            <a:r>
              <a:rPr lang="he-IL" sz="2000" dirty="0"/>
              <a:t>8</a:t>
            </a:r>
          </a:p>
        </p:txBody>
      </p:sp>
    </p:spTree>
    <p:extLst>
      <p:ext uri="{BB962C8B-B14F-4D97-AF65-F5344CB8AC3E}">
        <p14:creationId xmlns:p14="http://schemas.microsoft.com/office/powerpoint/2010/main" val="1270412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כותרת תחתונה 1"/>
          <p:cNvSpPr>
            <a:spLocks noGrp="1"/>
          </p:cNvSpPr>
          <p:nvPr>
            <p:ph type="ftr" sz="quarter" idx="11"/>
          </p:nvPr>
        </p:nvSpPr>
        <p:spPr/>
        <p:txBody>
          <a:bodyPr/>
          <a:lstStyle/>
          <a:p>
            <a:r>
              <a:rPr lang="en-US"/>
              <a:t>shay.tavor@gmail.com www.shaytavor.com</a:t>
            </a:r>
          </a:p>
        </p:txBody>
      </p:sp>
      <p:sp>
        <p:nvSpPr>
          <p:cNvPr id="3" name="מציין מיקום של מספר שקופית 2"/>
          <p:cNvSpPr>
            <a:spLocks noGrp="1"/>
          </p:cNvSpPr>
          <p:nvPr>
            <p:ph type="sldNum" sz="quarter" idx="12"/>
          </p:nvPr>
        </p:nvSpPr>
        <p:spPr/>
        <p:txBody>
          <a:bodyPr/>
          <a:lstStyle/>
          <a:p>
            <a:fld id="{B6F15528-21DE-4FAA-801E-634DDDAF4B2B}" type="slidenum">
              <a:rPr lang="en-US" smtClean="0"/>
              <a:pPr/>
              <a:t>31</a:t>
            </a:fld>
            <a:endParaRPr lang="en-US"/>
          </a:p>
        </p:txBody>
      </p:sp>
      <p:graphicFrame>
        <p:nvGraphicFramePr>
          <p:cNvPr id="4" name="טבלה 3"/>
          <p:cNvGraphicFramePr>
            <a:graphicFrameLocks noGrp="1"/>
          </p:cNvGraphicFramePr>
          <p:nvPr>
            <p:extLst/>
          </p:nvPr>
        </p:nvGraphicFramePr>
        <p:xfrm>
          <a:off x="1545771" y="2133600"/>
          <a:ext cx="6096000" cy="741680"/>
        </p:xfrm>
        <a:graphic>
          <a:graphicData uri="http://schemas.openxmlformats.org/drawingml/2006/table">
            <a:tbl>
              <a:tblPr rtl="1" firstRow="1" bandRow="1">
                <a:tableStyleId>{5940675A-B579-460E-94D1-54222C63F5DA}</a:tableStyleId>
              </a:tblPr>
              <a:tblGrid>
                <a:gridCol w="609600">
                  <a:extLst>
                    <a:ext uri="{9D8B030D-6E8A-4147-A177-3AD203B41FA5}">
                      <a16:colId xmlns:a16="http://schemas.microsoft.com/office/drawing/2014/main" val="1872343259"/>
                    </a:ext>
                  </a:extLst>
                </a:gridCol>
                <a:gridCol w="609600">
                  <a:extLst>
                    <a:ext uri="{9D8B030D-6E8A-4147-A177-3AD203B41FA5}">
                      <a16:colId xmlns:a16="http://schemas.microsoft.com/office/drawing/2014/main" val="1060357740"/>
                    </a:ext>
                  </a:extLst>
                </a:gridCol>
                <a:gridCol w="609600">
                  <a:extLst>
                    <a:ext uri="{9D8B030D-6E8A-4147-A177-3AD203B41FA5}">
                      <a16:colId xmlns:a16="http://schemas.microsoft.com/office/drawing/2014/main" val="3353790114"/>
                    </a:ext>
                  </a:extLst>
                </a:gridCol>
                <a:gridCol w="609600">
                  <a:extLst>
                    <a:ext uri="{9D8B030D-6E8A-4147-A177-3AD203B41FA5}">
                      <a16:colId xmlns:a16="http://schemas.microsoft.com/office/drawing/2014/main" val="2034723296"/>
                    </a:ext>
                  </a:extLst>
                </a:gridCol>
                <a:gridCol w="609600">
                  <a:extLst>
                    <a:ext uri="{9D8B030D-6E8A-4147-A177-3AD203B41FA5}">
                      <a16:colId xmlns:a16="http://schemas.microsoft.com/office/drawing/2014/main" val="1175042684"/>
                    </a:ext>
                  </a:extLst>
                </a:gridCol>
                <a:gridCol w="609600">
                  <a:extLst>
                    <a:ext uri="{9D8B030D-6E8A-4147-A177-3AD203B41FA5}">
                      <a16:colId xmlns:a16="http://schemas.microsoft.com/office/drawing/2014/main" val="3702123696"/>
                    </a:ext>
                  </a:extLst>
                </a:gridCol>
                <a:gridCol w="609600">
                  <a:extLst>
                    <a:ext uri="{9D8B030D-6E8A-4147-A177-3AD203B41FA5}">
                      <a16:colId xmlns:a16="http://schemas.microsoft.com/office/drawing/2014/main" val="44341481"/>
                    </a:ext>
                  </a:extLst>
                </a:gridCol>
                <a:gridCol w="609600">
                  <a:extLst>
                    <a:ext uri="{9D8B030D-6E8A-4147-A177-3AD203B41FA5}">
                      <a16:colId xmlns:a16="http://schemas.microsoft.com/office/drawing/2014/main" val="3272945752"/>
                    </a:ext>
                  </a:extLst>
                </a:gridCol>
                <a:gridCol w="609600">
                  <a:extLst>
                    <a:ext uri="{9D8B030D-6E8A-4147-A177-3AD203B41FA5}">
                      <a16:colId xmlns:a16="http://schemas.microsoft.com/office/drawing/2014/main" val="2924025740"/>
                    </a:ext>
                  </a:extLst>
                </a:gridCol>
                <a:gridCol w="609600">
                  <a:extLst>
                    <a:ext uri="{9D8B030D-6E8A-4147-A177-3AD203B41FA5}">
                      <a16:colId xmlns:a16="http://schemas.microsoft.com/office/drawing/2014/main" val="582198911"/>
                    </a:ext>
                  </a:extLst>
                </a:gridCol>
              </a:tblGrid>
              <a:tr h="370840">
                <a:tc>
                  <a:txBody>
                    <a:bodyPr/>
                    <a:lstStyle/>
                    <a:p>
                      <a:pPr algn="ctr" rtl="1"/>
                      <a:r>
                        <a:rPr lang="he-IL" dirty="0"/>
                        <a:t>9</a:t>
                      </a:r>
                    </a:p>
                  </a:txBody>
                  <a:tcPr>
                    <a:lnB w="12700" cap="flat" cmpd="sng" algn="ctr">
                      <a:solidFill>
                        <a:schemeClr val="tx1"/>
                      </a:solidFill>
                      <a:prstDash val="solid"/>
                      <a:round/>
                      <a:headEnd type="none" w="med" len="med"/>
                      <a:tailEnd type="none" w="med" len="med"/>
                    </a:lnB>
                  </a:tcPr>
                </a:tc>
                <a:tc>
                  <a:txBody>
                    <a:bodyPr/>
                    <a:lstStyle/>
                    <a:p>
                      <a:pPr algn="ctr" rtl="1"/>
                      <a:endParaRPr lang="he-IL" dirty="0"/>
                    </a:p>
                  </a:txBody>
                  <a:tcPr>
                    <a:lnB w="12700" cap="flat" cmpd="sng" algn="ctr">
                      <a:solidFill>
                        <a:schemeClr val="tx1"/>
                      </a:solidFill>
                      <a:prstDash val="solid"/>
                      <a:round/>
                      <a:headEnd type="none" w="med" len="med"/>
                      <a:tailEnd type="none" w="med" len="med"/>
                    </a:lnB>
                  </a:tcPr>
                </a:tc>
                <a:tc>
                  <a:txBody>
                    <a:bodyPr/>
                    <a:lstStyle/>
                    <a:p>
                      <a:pPr algn="ctr" rtl="1"/>
                      <a:r>
                        <a:rPr lang="he-IL" dirty="0"/>
                        <a:t>7</a:t>
                      </a:r>
                    </a:p>
                  </a:txBody>
                  <a:tcPr>
                    <a:lnB w="12700" cap="flat" cmpd="sng" algn="ctr">
                      <a:solidFill>
                        <a:schemeClr val="tx1"/>
                      </a:solidFill>
                      <a:prstDash val="solid"/>
                      <a:round/>
                      <a:headEnd type="none" w="med" len="med"/>
                      <a:tailEnd type="none" w="med" len="med"/>
                    </a:lnB>
                  </a:tcPr>
                </a:tc>
                <a:tc>
                  <a:txBody>
                    <a:bodyPr/>
                    <a:lstStyle/>
                    <a:p>
                      <a:pPr algn="ctr" rtl="1"/>
                      <a:endParaRPr lang="he-IL"/>
                    </a:p>
                  </a:txBody>
                  <a:tcPr>
                    <a:lnB w="12700" cap="flat" cmpd="sng" algn="ctr">
                      <a:solidFill>
                        <a:schemeClr val="tx1"/>
                      </a:solidFill>
                      <a:prstDash val="solid"/>
                      <a:round/>
                      <a:headEnd type="none" w="med" len="med"/>
                      <a:tailEnd type="none" w="med" len="med"/>
                    </a:lnB>
                  </a:tcPr>
                </a:tc>
                <a:tc>
                  <a:txBody>
                    <a:bodyPr/>
                    <a:lstStyle/>
                    <a:p>
                      <a:pPr algn="ctr" rtl="1"/>
                      <a:endParaRPr lang="he-IL"/>
                    </a:p>
                  </a:txBody>
                  <a:tcPr>
                    <a:lnB w="12700" cap="flat" cmpd="sng" algn="ctr">
                      <a:solidFill>
                        <a:schemeClr val="tx1"/>
                      </a:solidFill>
                      <a:prstDash val="solid"/>
                      <a:round/>
                      <a:headEnd type="none" w="med" len="med"/>
                      <a:tailEnd type="none" w="med" len="med"/>
                    </a:lnB>
                  </a:tcPr>
                </a:tc>
                <a:tc>
                  <a:txBody>
                    <a:bodyPr/>
                    <a:lstStyle/>
                    <a:p>
                      <a:pPr algn="ctr" rtl="1"/>
                      <a:r>
                        <a:rPr lang="he-IL" dirty="0"/>
                        <a:t>10</a:t>
                      </a:r>
                    </a:p>
                  </a:txBody>
                  <a:tcPr>
                    <a:lnB w="12700" cap="flat" cmpd="sng" algn="ctr">
                      <a:solidFill>
                        <a:schemeClr val="tx1"/>
                      </a:solidFill>
                      <a:prstDash val="solid"/>
                      <a:round/>
                      <a:headEnd type="none" w="med" len="med"/>
                      <a:tailEnd type="none" w="med" len="med"/>
                    </a:lnB>
                  </a:tcPr>
                </a:tc>
                <a:tc>
                  <a:txBody>
                    <a:bodyPr/>
                    <a:lstStyle/>
                    <a:p>
                      <a:pPr algn="ctr" rtl="1"/>
                      <a:r>
                        <a:rPr lang="he-IL" dirty="0"/>
                        <a:t>8</a:t>
                      </a:r>
                    </a:p>
                  </a:txBody>
                  <a:tcPr>
                    <a:lnB w="12700" cap="flat" cmpd="sng" algn="ctr">
                      <a:solidFill>
                        <a:schemeClr val="tx1"/>
                      </a:solidFill>
                      <a:prstDash val="solid"/>
                      <a:round/>
                      <a:headEnd type="none" w="med" len="med"/>
                      <a:tailEnd type="none" w="med" len="med"/>
                    </a:lnB>
                  </a:tcPr>
                </a:tc>
                <a:tc>
                  <a:txBody>
                    <a:bodyPr/>
                    <a:lstStyle/>
                    <a:p>
                      <a:pPr algn="ctr" rtl="1"/>
                      <a:endParaRPr lang="he-IL" dirty="0"/>
                    </a:p>
                  </a:txBody>
                  <a:tcPr>
                    <a:lnB w="12700" cap="flat" cmpd="sng" algn="ctr">
                      <a:solidFill>
                        <a:schemeClr val="tx1"/>
                      </a:solidFill>
                      <a:prstDash val="solid"/>
                      <a:round/>
                      <a:headEnd type="none" w="med" len="med"/>
                      <a:tailEnd type="none" w="med" len="med"/>
                    </a:lnB>
                  </a:tcPr>
                </a:tc>
                <a:tc>
                  <a:txBody>
                    <a:bodyPr/>
                    <a:lstStyle/>
                    <a:p>
                      <a:pPr algn="ctr" rtl="1"/>
                      <a:endParaRPr lang="he-IL" dirty="0"/>
                    </a:p>
                  </a:txBody>
                  <a:tcPr>
                    <a:lnB w="12700" cap="flat" cmpd="sng" algn="ctr">
                      <a:solidFill>
                        <a:schemeClr val="tx1"/>
                      </a:solidFill>
                      <a:prstDash val="solid"/>
                      <a:round/>
                      <a:headEnd type="none" w="med" len="med"/>
                      <a:tailEnd type="none" w="med" len="med"/>
                    </a:lnB>
                  </a:tcPr>
                </a:tc>
                <a:tc>
                  <a:txBody>
                    <a:bodyPr/>
                    <a:lstStyle/>
                    <a:p>
                      <a:pPr algn="ctr" rtl="1"/>
                      <a:endParaRPr lang="he-IL"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1778626"/>
                  </a:ext>
                </a:extLst>
              </a:tr>
              <a:tr h="370840">
                <a:tc>
                  <a:txBody>
                    <a:bodyPr/>
                    <a:lstStyle/>
                    <a:p>
                      <a:pPr algn="ctr" rtl="1"/>
                      <a:r>
                        <a:rPr lang="he-IL" dirty="0"/>
                        <a:t>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9002831"/>
                  </a:ext>
                </a:extLst>
              </a:tr>
            </a:tbl>
          </a:graphicData>
        </a:graphic>
      </p:graphicFrame>
      <p:cxnSp>
        <p:nvCxnSpPr>
          <p:cNvPr id="7" name="מחבר חץ ישר 6"/>
          <p:cNvCxnSpPr/>
          <p:nvPr/>
        </p:nvCxnSpPr>
        <p:spPr>
          <a:xfrm>
            <a:off x="1828800" y="15240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13114" y="1173033"/>
            <a:ext cx="816429" cy="400110"/>
          </a:xfrm>
          <a:prstGeom prst="rect">
            <a:avLst/>
          </a:prstGeom>
          <a:noFill/>
        </p:spPr>
        <p:txBody>
          <a:bodyPr wrap="square" rtlCol="1">
            <a:spAutoFit/>
          </a:bodyPr>
          <a:lstStyle/>
          <a:p>
            <a:r>
              <a:rPr lang="en-US" sz="2000" dirty="0">
                <a:solidFill>
                  <a:schemeClr val="tx2"/>
                </a:solidFill>
              </a:rPr>
              <a:t>begin</a:t>
            </a:r>
            <a:endParaRPr lang="he-IL" sz="2000" dirty="0">
              <a:solidFill>
                <a:schemeClr val="tx2"/>
              </a:solidFill>
            </a:endParaRPr>
          </a:p>
        </p:txBody>
      </p:sp>
      <p:cxnSp>
        <p:nvCxnSpPr>
          <p:cNvPr id="9" name="מחבר חץ ישר 8"/>
          <p:cNvCxnSpPr/>
          <p:nvPr/>
        </p:nvCxnSpPr>
        <p:spPr>
          <a:xfrm>
            <a:off x="4920342" y="1515328"/>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604656" y="1164361"/>
            <a:ext cx="816429" cy="400110"/>
          </a:xfrm>
          <a:prstGeom prst="rect">
            <a:avLst/>
          </a:prstGeom>
          <a:noFill/>
        </p:spPr>
        <p:txBody>
          <a:bodyPr wrap="square" rtlCol="1">
            <a:spAutoFit/>
          </a:bodyPr>
          <a:lstStyle/>
          <a:p>
            <a:r>
              <a:rPr lang="en-US" sz="2000" dirty="0">
                <a:solidFill>
                  <a:schemeClr val="tx2"/>
                </a:solidFill>
              </a:rPr>
              <a:t>end</a:t>
            </a:r>
            <a:endParaRPr lang="he-IL" sz="2000" dirty="0">
              <a:solidFill>
                <a:schemeClr val="tx2"/>
              </a:solidFill>
            </a:endParaRPr>
          </a:p>
        </p:txBody>
      </p:sp>
      <p:cxnSp>
        <p:nvCxnSpPr>
          <p:cNvPr id="11" name="מחבר חץ ישר 10"/>
          <p:cNvCxnSpPr/>
          <p:nvPr/>
        </p:nvCxnSpPr>
        <p:spPr>
          <a:xfrm>
            <a:off x="3124200" y="15240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808514" y="1173033"/>
            <a:ext cx="816429" cy="400110"/>
          </a:xfrm>
          <a:prstGeom prst="rect">
            <a:avLst/>
          </a:prstGeom>
          <a:noFill/>
        </p:spPr>
        <p:txBody>
          <a:bodyPr wrap="square" rtlCol="1">
            <a:spAutoFit/>
          </a:bodyPr>
          <a:lstStyle/>
          <a:p>
            <a:r>
              <a:rPr lang="en-US" sz="2000" dirty="0">
                <a:solidFill>
                  <a:schemeClr val="tx2"/>
                </a:solidFill>
              </a:rPr>
              <a:t>pivot</a:t>
            </a:r>
            <a:endParaRPr lang="he-IL" sz="2000" dirty="0">
              <a:solidFill>
                <a:schemeClr val="tx2"/>
              </a:solidFill>
            </a:endParaRPr>
          </a:p>
        </p:txBody>
      </p:sp>
      <p:sp>
        <p:nvSpPr>
          <p:cNvPr id="13" name="TextBox 12"/>
          <p:cNvSpPr txBox="1"/>
          <p:nvPr/>
        </p:nvSpPr>
        <p:spPr>
          <a:xfrm>
            <a:off x="685800" y="3178314"/>
            <a:ext cx="8229600" cy="400110"/>
          </a:xfrm>
          <a:prstGeom prst="rect">
            <a:avLst/>
          </a:prstGeom>
          <a:noFill/>
        </p:spPr>
        <p:txBody>
          <a:bodyPr wrap="square" rtlCol="1">
            <a:spAutoFit/>
          </a:bodyPr>
          <a:lstStyle/>
          <a:p>
            <a:pPr algn="r" rtl="1"/>
            <a:r>
              <a:rPr lang="he-IL" sz="2000" dirty="0">
                <a:solidFill>
                  <a:schemeClr val="tx2"/>
                </a:solidFill>
              </a:rPr>
              <a:t>מאותם שיקולים, תא 2 יכיל את הערך 6 ותא 5 יכיל את הערך 5</a:t>
            </a:r>
          </a:p>
        </p:txBody>
      </p:sp>
      <p:sp>
        <p:nvSpPr>
          <p:cNvPr id="14" name="TextBox 13"/>
          <p:cNvSpPr txBox="1"/>
          <p:nvPr/>
        </p:nvSpPr>
        <p:spPr>
          <a:xfrm>
            <a:off x="4778829" y="2104330"/>
            <a:ext cx="446315" cy="400110"/>
          </a:xfrm>
          <a:prstGeom prst="rect">
            <a:avLst/>
          </a:prstGeom>
          <a:noFill/>
        </p:spPr>
        <p:txBody>
          <a:bodyPr wrap="square" rtlCol="1">
            <a:spAutoFit/>
          </a:bodyPr>
          <a:lstStyle/>
          <a:p>
            <a:r>
              <a:rPr lang="he-IL" sz="2000" dirty="0"/>
              <a:t>5</a:t>
            </a:r>
          </a:p>
        </p:txBody>
      </p:sp>
      <p:sp>
        <p:nvSpPr>
          <p:cNvPr id="15" name="TextBox 14"/>
          <p:cNvSpPr txBox="1"/>
          <p:nvPr/>
        </p:nvSpPr>
        <p:spPr>
          <a:xfrm>
            <a:off x="2971800" y="2120350"/>
            <a:ext cx="446315" cy="400110"/>
          </a:xfrm>
          <a:prstGeom prst="rect">
            <a:avLst/>
          </a:prstGeom>
          <a:noFill/>
        </p:spPr>
        <p:txBody>
          <a:bodyPr wrap="square" rtlCol="1">
            <a:spAutoFit/>
          </a:bodyPr>
          <a:lstStyle/>
          <a:p>
            <a:r>
              <a:rPr lang="he-IL" sz="2000" dirty="0"/>
              <a:t>6</a:t>
            </a:r>
          </a:p>
        </p:txBody>
      </p:sp>
    </p:spTree>
    <p:extLst>
      <p:ext uri="{BB962C8B-B14F-4D97-AF65-F5344CB8AC3E}">
        <p14:creationId xmlns:p14="http://schemas.microsoft.com/office/powerpoint/2010/main" val="2764461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כותרת תחתונה 1"/>
          <p:cNvSpPr>
            <a:spLocks noGrp="1"/>
          </p:cNvSpPr>
          <p:nvPr>
            <p:ph type="ftr" sz="quarter" idx="11"/>
          </p:nvPr>
        </p:nvSpPr>
        <p:spPr/>
        <p:txBody>
          <a:bodyPr/>
          <a:lstStyle/>
          <a:p>
            <a:r>
              <a:rPr lang="en-US"/>
              <a:t>shay.tavor@gmail.com www.shaytavor.com</a:t>
            </a:r>
          </a:p>
        </p:txBody>
      </p:sp>
      <p:sp>
        <p:nvSpPr>
          <p:cNvPr id="3" name="מציין מיקום של מספר שקופית 2"/>
          <p:cNvSpPr>
            <a:spLocks noGrp="1"/>
          </p:cNvSpPr>
          <p:nvPr>
            <p:ph type="sldNum" sz="quarter" idx="12"/>
          </p:nvPr>
        </p:nvSpPr>
        <p:spPr/>
        <p:txBody>
          <a:bodyPr/>
          <a:lstStyle/>
          <a:p>
            <a:fld id="{B6F15528-21DE-4FAA-801E-634DDDAF4B2B}" type="slidenum">
              <a:rPr lang="en-US" smtClean="0"/>
              <a:pPr/>
              <a:t>32</a:t>
            </a:fld>
            <a:endParaRPr lang="en-US"/>
          </a:p>
        </p:txBody>
      </p:sp>
      <p:graphicFrame>
        <p:nvGraphicFramePr>
          <p:cNvPr id="4" name="טבלה 3"/>
          <p:cNvGraphicFramePr>
            <a:graphicFrameLocks noGrp="1"/>
          </p:cNvGraphicFramePr>
          <p:nvPr>
            <p:extLst/>
          </p:nvPr>
        </p:nvGraphicFramePr>
        <p:xfrm>
          <a:off x="1545771" y="2133600"/>
          <a:ext cx="6096000" cy="741680"/>
        </p:xfrm>
        <a:graphic>
          <a:graphicData uri="http://schemas.openxmlformats.org/drawingml/2006/table">
            <a:tbl>
              <a:tblPr rtl="1" firstRow="1" bandRow="1">
                <a:tableStyleId>{5940675A-B579-460E-94D1-54222C63F5DA}</a:tableStyleId>
              </a:tblPr>
              <a:tblGrid>
                <a:gridCol w="609600">
                  <a:extLst>
                    <a:ext uri="{9D8B030D-6E8A-4147-A177-3AD203B41FA5}">
                      <a16:colId xmlns:a16="http://schemas.microsoft.com/office/drawing/2014/main" val="1872343259"/>
                    </a:ext>
                  </a:extLst>
                </a:gridCol>
                <a:gridCol w="609600">
                  <a:extLst>
                    <a:ext uri="{9D8B030D-6E8A-4147-A177-3AD203B41FA5}">
                      <a16:colId xmlns:a16="http://schemas.microsoft.com/office/drawing/2014/main" val="1060357740"/>
                    </a:ext>
                  </a:extLst>
                </a:gridCol>
                <a:gridCol w="609600">
                  <a:extLst>
                    <a:ext uri="{9D8B030D-6E8A-4147-A177-3AD203B41FA5}">
                      <a16:colId xmlns:a16="http://schemas.microsoft.com/office/drawing/2014/main" val="3353790114"/>
                    </a:ext>
                  </a:extLst>
                </a:gridCol>
                <a:gridCol w="609600">
                  <a:extLst>
                    <a:ext uri="{9D8B030D-6E8A-4147-A177-3AD203B41FA5}">
                      <a16:colId xmlns:a16="http://schemas.microsoft.com/office/drawing/2014/main" val="2034723296"/>
                    </a:ext>
                  </a:extLst>
                </a:gridCol>
                <a:gridCol w="609600">
                  <a:extLst>
                    <a:ext uri="{9D8B030D-6E8A-4147-A177-3AD203B41FA5}">
                      <a16:colId xmlns:a16="http://schemas.microsoft.com/office/drawing/2014/main" val="1175042684"/>
                    </a:ext>
                  </a:extLst>
                </a:gridCol>
                <a:gridCol w="609600">
                  <a:extLst>
                    <a:ext uri="{9D8B030D-6E8A-4147-A177-3AD203B41FA5}">
                      <a16:colId xmlns:a16="http://schemas.microsoft.com/office/drawing/2014/main" val="3702123696"/>
                    </a:ext>
                  </a:extLst>
                </a:gridCol>
                <a:gridCol w="609600">
                  <a:extLst>
                    <a:ext uri="{9D8B030D-6E8A-4147-A177-3AD203B41FA5}">
                      <a16:colId xmlns:a16="http://schemas.microsoft.com/office/drawing/2014/main" val="44341481"/>
                    </a:ext>
                  </a:extLst>
                </a:gridCol>
                <a:gridCol w="609600">
                  <a:extLst>
                    <a:ext uri="{9D8B030D-6E8A-4147-A177-3AD203B41FA5}">
                      <a16:colId xmlns:a16="http://schemas.microsoft.com/office/drawing/2014/main" val="3272945752"/>
                    </a:ext>
                  </a:extLst>
                </a:gridCol>
                <a:gridCol w="609600">
                  <a:extLst>
                    <a:ext uri="{9D8B030D-6E8A-4147-A177-3AD203B41FA5}">
                      <a16:colId xmlns:a16="http://schemas.microsoft.com/office/drawing/2014/main" val="2924025740"/>
                    </a:ext>
                  </a:extLst>
                </a:gridCol>
                <a:gridCol w="609600">
                  <a:extLst>
                    <a:ext uri="{9D8B030D-6E8A-4147-A177-3AD203B41FA5}">
                      <a16:colId xmlns:a16="http://schemas.microsoft.com/office/drawing/2014/main" val="582198911"/>
                    </a:ext>
                  </a:extLst>
                </a:gridCol>
              </a:tblGrid>
              <a:tr h="370840">
                <a:tc>
                  <a:txBody>
                    <a:bodyPr/>
                    <a:lstStyle/>
                    <a:p>
                      <a:pPr algn="ctr" rtl="1"/>
                      <a:r>
                        <a:rPr lang="he-IL" dirty="0"/>
                        <a:t>9</a:t>
                      </a:r>
                    </a:p>
                  </a:txBody>
                  <a:tcPr>
                    <a:lnB w="12700" cap="flat" cmpd="sng" algn="ctr">
                      <a:solidFill>
                        <a:schemeClr val="tx1"/>
                      </a:solidFill>
                      <a:prstDash val="solid"/>
                      <a:round/>
                      <a:headEnd type="none" w="med" len="med"/>
                      <a:tailEnd type="none" w="med" len="med"/>
                    </a:lnB>
                  </a:tcPr>
                </a:tc>
                <a:tc>
                  <a:txBody>
                    <a:bodyPr/>
                    <a:lstStyle/>
                    <a:p>
                      <a:pPr algn="ctr" rtl="1"/>
                      <a:endParaRPr lang="he-IL" dirty="0"/>
                    </a:p>
                  </a:txBody>
                  <a:tcPr>
                    <a:lnB w="12700" cap="flat" cmpd="sng" algn="ctr">
                      <a:solidFill>
                        <a:schemeClr val="tx1"/>
                      </a:solidFill>
                      <a:prstDash val="solid"/>
                      <a:round/>
                      <a:headEnd type="none" w="med" len="med"/>
                      <a:tailEnd type="none" w="med" len="med"/>
                    </a:lnB>
                  </a:tcPr>
                </a:tc>
                <a:tc>
                  <a:txBody>
                    <a:bodyPr/>
                    <a:lstStyle/>
                    <a:p>
                      <a:pPr algn="ctr" rtl="1"/>
                      <a:r>
                        <a:rPr lang="he-IL" dirty="0"/>
                        <a:t>7</a:t>
                      </a:r>
                    </a:p>
                  </a:txBody>
                  <a:tcPr>
                    <a:lnB w="12700" cap="flat" cmpd="sng" algn="ctr">
                      <a:solidFill>
                        <a:schemeClr val="tx1"/>
                      </a:solidFill>
                      <a:prstDash val="solid"/>
                      <a:round/>
                      <a:headEnd type="none" w="med" len="med"/>
                      <a:tailEnd type="none" w="med" len="med"/>
                    </a:lnB>
                  </a:tcPr>
                </a:tc>
                <a:tc>
                  <a:txBody>
                    <a:bodyPr/>
                    <a:lstStyle/>
                    <a:p>
                      <a:pPr algn="ctr" rtl="1"/>
                      <a:endParaRPr lang="he-IL"/>
                    </a:p>
                  </a:txBody>
                  <a:tcPr>
                    <a:lnB w="12700" cap="flat" cmpd="sng" algn="ctr">
                      <a:solidFill>
                        <a:schemeClr val="tx1"/>
                      </a:solidFill>
                      <a:prstDash val="solid"/>
                      <a:round/>
                      <a:headEnd type="none" w="med" len="med"/>
                      <a:tailEnd type="none" w="med" len="med"/>
                    </a:lnB>
                  </a:tcPr>
                </a:tc>
                <a:tc>
                  <a:txBody>
                    <a:bodyPr/>
                    <a:lstStyle/>
                    <a:p>
                      <a:pPr algn="ctr" rtl="1"/>
                      <a:r>
                        <a:rPr lang="he-IL" dirty="0"/>
                        <a:t>5</a:t>
                      </a:r>
                    </a:p>
                  </a:txBody>
                  <a:tcPr>
                    <a:lnB w="12700" cap="flat" cmpd="sng" algn="ctr">
                      <a:solidFill>
                        <a:schemeClr val="tx1"/>
                      </a:solidFill>
                      <a:prstDash val="solid"/>
                      <a:round/>
                      <a:headEnd type="none" w="med" len="med"/>
                      <a:tailEnd type="none" w="med" len="med"/>
                    </a:lnB>
                  </a:tcPr>
                </a:tc>
                <a:tc>
                  <a:txBody>
                    <a:bodyPr/>
                    <a:lstStyle/>
                    <a:p>
                      <a:pPr algn="ctr" rtl="1"/>
                      <a:r>
                        <a:rPr lang="he-IL" dirty="0"/>
                        <a:t>10</a:t>
                      </a:r>
                    </a:p>
                  </a:txBody>
                  <a:tcPr>
                    <a:lnB w="12700" cap="flat" cmpd="sng" algn="ctr">
                      <a:solidFill>
                        <a:schemeClr val="tx1"/>
                      </a:solidFill>
                      <a:prstDash val="solid"/>
                      <a:round/>
                      <a:headEnd type="none" w="med" len="med"/>
                      <a:tailEnd type="none" w="med" len="med"/>
                    </a:lnB>
                  </a:tcPr>
                </a:tc>
                <a:tc>
                  <a:txBody>
                    <a:bodyPr/>
                    <a:lstStyle/>
                    <a:p>
                      <a:pPr algn="ctr" rtl="1"/>
                      <a:r>
                        <a:rPr lang="he-IL" dirty="0"/>
                        <a:t>8</a:t>
                      </a:r>
                    </a:p>
                  </a:txBody>
                  <a:tcPr>
                    <a:lnB w="12700" cap="flat" cmpd="sng" algn="ctr">
                      <a:solidFill>
                        <a:schemeClr val="tx1"/>
                      </a:solidFill>
                      <a:prstDash val="solid"/>
                      <a:round/>
                      <a:headEnd type="none" w="med" len="med"/>
                      <a:tailEnd type="none" w="med" len="med"/>
                    </a:lnB>
                  </a:tcPr>
                </a:tc>
                <a:tc>
                  <a:txBody>
                    <a:bodyPr/>
                    <a:lstStyle/>
                    <a:p>
                      <a:pPr algn="ctr" rtl="1"/>
                      <a:r>
                        <a:rPr lang="he-IL" dirty="0"/>
                        <a:t>6</a:t>
                      </a:r>
                    </a:p>
                  </a:txBody>
                  <a:tcPr>
                    <a:lnB w="12700" cap="flat" cmpd="sng" algn="ctr">
                      <a:solidFill>
                        <a:schemeClr val="tx1"/>
                      </a:solidFill>
                      <a:prstDash val="solid"/>
                      <a:round/>
                      <a:headEnd type="none" w="med" len="med"/>
                      <a:tailEnd type="none" w="med" len="med"/>
                    </a:lnB>
                  </a:tcPr>
                </a:tc>
                <a:tc>
                  <a:txBody>
                    <a:bodyPr/>
                    <a:lstStyle/>
                    <a:p>
                      <a:pPr algn="ctr" rtl="1"/>
                      <a:endParaRPr lang="he-IL" dirty="0"/>
                    </a:p>
                  </a:txBody>
                  <a:tcPr>
                    <a:lnB w="12700" cap="flat" cmpd="sng" algn="ctr">
                      <a:solidFill>
                        <a:schemeClr val="tx1"/>
                      </a:solidFill>
                      <a:prstDash val="solid"/>
                      <a:round/>
                      <a:headEnd type="none" w="med" len="med"/>
                      <a:tailEnd type="none" w="med" len="med"/>
                    </a:lnB>
                  </a:tcPr>
                </a:tc>
                <a:tc>
                  <a:txBody>
                    <a:bodyPr/>
                    <a:lstStyle/>
                    <a:p>
                      <a:pPr algn="ctr" rtl="1"/>
                      <a:endParaRPr lang="he-IL"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1778626"/>
                  </a:ext>
                </a:extLst>
              </a:tr>
              <a:tr h="370840">
                <a:tc>
                  <a:txBody>
                    <a:bodyPr/>
                    <a:lstStyle/>
                    <a:p>
                      <a:pPr algn="ctr" rtl="1"/>
                      <a:r>
                        <a:rPr lang="he-IL" dirty="0"/>
                        <a:t>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9002831"/>
                  </a:ext>
                </a:extLst>
              </a:tr>
            </a:tbl>
          </a:graphicData>
        </a:graphic>
      </p:graphicFrame>
      <p:cxnSp>
        <p:nvCxnSpPr>
          <p:cNvPr id="7" name="מחבר חץ ישר 6"/>
          <p:cNvCxnSpPr/>
          <p:nvPr/>
        </p:nvCxnSpPr>
        <p:spPr>
          <a:xfrm>
            <a:off x="1828800" y="15240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13114" y="1173033"/>
            <a:ext cx="816429" cy="400110"/>
          </a:xfrm>
          <a:prstGeom prst="rect">
            <a:avLst/>
          </a:prstGeom>
          <a:noFill/>
        </p:spPr>
        <p:txBody>
          <a:bodyPr wrap="square" rtlCol="1">
            <a:spAutoFit/>
          </a:bodyPr>
          <a:lstStyle/>
          <a:p>
            <a:r>
              <a:rPr lang="en-US" sz="2000" dirty="0">
                <a:solidFill>
                  <a:schemeClr val="tx2"/>
                </a:solidFill>
              </a:rPr>
              <a:t>begin</a:t>
            </a:r>
            <a:endParaRPr lang="he-IL" sz="2000" dirty="0">
              <a:solidFill>
                <a:schemeClr val="tx2"/>
              </a:solidFill>
            </a:endParaRPr>
          </a:p>
        </p:txBody>
      </p:sp>
      <p:cxnSp>
        <p:nvCxnSpPr>
          <p:cNvPr id="9" name="מחבר חץ ישר 8"/>
          <p:cNvCxnSpPr/>
          <p:nvPr/>
        </p:nvCxnSpPr>
        <p:spPr>
          <a:xfrm>
            <a:off x="3635830" y="1549902"/>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320144" y="1198935"/>
            <a:ext cx="816429" cy="400110"/>
          </a:xfrm>
          <a:prstGeom prst="rect">
            <a:avLst/>
          </a:prstGeom>
          <a:noFill/>
        </p:spPr>
        <p:txBody>
          <a:bodyPr wrap="square" rtlCol="1">
            <a:spAutoFit/>
          </a:bodyPr>
          <a:lstStyle/>
          <a:p>
            <a:r>
              <a:rPr lang="en-US" sz="2000" dirty="0">
                <a:solidFill>
                  <a:schemeClr val="tx2"/>
                </a:solidFill>
              </a:rPr>
              <a:t>end</a:t>
            </a:r>
            <a:endParaRPr lang="he-IL" sz="2000" dirty="0">
              <a:solidFill>
                <a:schemeClr val="tx2"/>
              </a:solidFill>
            </a:endParaRPr>
          </a:p>
        </p:txBody>
      </p:sp>
      <p:cxnSp>
        <p:nvCxnSpPr>
          <p:cNvPr id="11" name="מחבר חץ ישר 10"/>
          <p:cNvCxnSpPr/>
          <p:nvPr/>
        </p:nvCxnSpPr>
        <p:spPr>
          <a:xfrm>
            <a:off x="2481944" y="1549902"/>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166258" y="1198935"/>
            <a:ext cx="816429" cy="400110"/>
          </a:xfrm>
          <a:prstGeom prst="rect">
            <a:avLst/>
          </a:prstGeom>
          <a:noFill/>
        </p:spPr>
        <p:txBody>
          <a:bodyPr wrap="square" rtlCol="1">
            <a:spAutoFit/>
          </a:bodyPr>
          <a:lstStyle/>
          <a:p>
            <a:r>
              <a:rPr lang="en-US" sz="2000" dirty="0">
                <a:solidFill>
                  <a:schemeClr val="tx2"/>
                </a:solidFill>
              </a:rPr>
              <a:t>pivot</a:t>
            </a:r>
            <a:endParaRPr lang="he-IL" sz="2000" dirty="0">
              <a:solidFill>
                <a:schemeClr val="tx2"/>
              </a:solidFill>
            </a:endParaRPr>
          </a:p>
        </p:txBody>
      </p:sp>
      <p:sp>
        <p:nvSpPr>
          <p:cNvPr id="13" name="TextBox 12"/>
          <p:cNvSpPr txBox="1"/>
          <p:nvPr/>
        </p:nvSpPr>
        <p:spPr>
          <a:xfrm>
            <a:off x="685800" y="3178314"/>
            <a:ext cx="8229600" cy="400110"/>
          </a:xfrm>
          <a:prstGeom prst="rect">
            <a:avLst/>
          </a:prstGeom>
          <a:noFill/>
        </p:spPr>
        <p:txBody>
          <a:bodyPr wrap="square" rtlCol="1">
            <a:spAutoFit/>
          </a:bodyPr>
          <a:lstStyle/>
          <a:p>
            <a:pPr algn="r" rtl="1"/>
            <a:r>
              <a:rPr lang="he-IL" sz="2000" dirty="0" err="1">
                <a:solidFill>
                  <a:schemeClr val="tx2"/>
                </a:solidFill>
              </a:rPr>
              <a:t>הפיבוט</a:t>
            </a:r>
            <a:r>
              <a:rPr lang="he-IL" sz="2000" dirty="0">
                <a:solidFill>
                  <a:schemeClr val="tx2"/>
                </a:solidFill>
              </a:rPr>
              <a:t> הבא יהיה בתא 1 והוא צריך להכיל את המספר המקסימלי הבא, שהוא 4</a:t>
            </a:r>
          </a:p>
        </p:txBody>
      </p:sp>
      <p:sp>
        <p:nvSpPr>
          <p:cNvPr id="14" name="TextBox 13"/>
          <p:cNvSpPr txBox="1"/>
          <p:nvPr/>
        </p:nvSpPr>
        <p:spPr>
          <a:xfrm>
            <a:off x="5334000" y="2115959"/>
            <a:ext cx="446315" cy="400110"/>
          </a:xfrm>
          <a:prstGeom prst="rect">
            <a:avLst/>
          </a:prstGeom>
          <a:noFill/>
        </p:spPr>
        <p:txBody>
          <a:bodyPr wrap="square" rtlCol="1">
            <a:spAutoFit/>
          </a:bodyPr>
          <a:lstStyle/>
          <a:p>
            <a:r>
              <a:rPr lang="he-IL" sz="2000" dirty="0"/>
              <a:t>3</a:t>
            </a:r>
          </a:p>
        </p:txBody>
      </p:sp>
      <p:sp>
        <p:nvSpPr>
          <p:cNvPr id="15" name="TextBox 14"/>
          <p:cNvSpPr txBox="1"/>
          <p:nvPr/>
        </p:nvSpPr>
        <p:spPr>
          <a:xfrm>
            <a:off x="2329543" y="2104330"/>
            <a:ext cx="446315" cy="400110"/>
          </a:xfrm>
          <a:prstGeom prst="rect">
            <a:avLst/>
          </a:prstGeom>
          <a:noFill/>
        </p:spPr>
        <p:txBody>
          <a:bodyPr wrap="square" rtlCol="1">
            <a:spAutoFit/>
          </a:bodyPr>
          <a:lstStyle/>
          <a:p>
            <a:r>
              <a:rPr lang="he-IL" sz="2000" dirty="0"/>
              <a:t>4</a:t>
            </a:r>
          </a:p>
        </p:txBody>
      </p:sp>
      <p:sp>
        <p:nvSpPr>
          <p:cNvPr id="16" name="TextBox 15"/>
          <p:cNvSpPr txBox="1"/>
          <p:nvPr/>
        </p:nvSpPr>
        <p:spPr>
          <a:xfrm>
            <a:off x="696687" y="3638290"/>
            <a:ext cx="8229600" cy="1015663"/>
          </a:xfrm>
          <a:prstGeom prst="rect">
            <a:avLst/>
          </a:prstGeom>
          <a:noFill/>
        </p:spPr>
        <p:txBody>
          <a:bodyPr wrap="square" rtlCol="1">
            <a:spAutoFit/>
          </a:bodyPr>
          <a:lstStyle/>
          <a:p>
            <a:pPr algn="r" rtl="1"/>
            <a:r>
              <a:rPr lang="he-IL" sz="2000" dirty="0">
                <a:solidFill>
                  <a:schemeClr val="tx2"/>
                </a:solidFill>
              </a:rPr>
              <a:t>הוא יתחלף עם תא מספר 3 ואנחנו מעוניינים שבשלב זה בתא 3 יהיה המספר 3 כדי שהוא יבחר </a:t>
            </a:r>
            <a:r>
              <a:rPr lang="he-IL" sz="2000" dirty="0" err="1">
                <a:solidFill>
                  <a:schemeClr val="tx2"/>
                </a:solidFill>
              </a:rPr>
              <a:t>בפיבוט</a:t>
            </a:r>
            <a:r>
              <a:rPr lang="he-IL" sz="2000" dirty="0">
                <a:solidFill>
                  <a:schemeClr val="tx2"/>
                </a:solidFill>
              </a:rPr>
              <a:t> הבא. אם נעקוב אחרי סדר ההחלפות, נראה שבתא 3 יהיה הערך שהיה בתא 6, ולכן בתא 6 יהיה הערך 3.</a:t>
            </a:r>
          </a:p>
        </p:txBody>
      </p:sp>
    </p:spTree>
    <p:extLst>
      <p:ext uri="{BB962C8B-B14F-4D97-AF65-F5344CB8AC3E}">
        <p14:creationId xmlns:p14="http://schemas.microsoft.com/office/powerpoint/2010/main" val="3910678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כותרת תחתונה 1"/>
          <p:cNvSpPr>
            <a:spLocks noGrp="1"/>
          </p:cNvSpPr>
          <p:nvPr>
            <p:ph type="ftr" sz="quarter" idx="11"/>
          </p:nvPr>
        </p:nvSpPr>
        <p:spPr/>
        <p:txBody>
          <a:bodyPr/>
          <a:lstStyle/>
          <a:p>
            <a:r>
              <a:rPr lang="en-US"/>
              <a:t>shay.tavor@gmail.com www.shaytavor.com</a:t>
            </a:r>
          </a:p>
        </p:txBody>
      </p:sp>
      <p:sp>
        <p:nvSpPr>
          <p:cNvPr id="3" name="מציין מיקום של מספר שקופית 2"/>
          <p:cNvSpPr>
            <a:spLocks noGrp="1"/>
          </p:cNvSpPr>
          <p:nvPr>
            <p:ph type="sldNum" sz="quarter" idx="12"/>
          </p:nvPr>
        </p:nvSpPr>
        <p:spPr/>
        <p:txBody>
          <a:bodyPr/>
          <a:lstStyle/>
          <a:p>
            <a:fld id="{B6F15528-21DE-4FAA-801E-634DDDAF4B2B}" type="slidenum">
              <a:rPr lang="en-US" smtClean="0"/>
              <a:pPr/>
              <a:t>33</a:t>
            </a:fld>
            <a:endParaRPr lang="en-US"/>
          </a:p>
        </p:txBody>
      </p:sp>
      <p:graphicFrame>
        <p:nvGraphicFramePr>
          <p:cNvPr id="4" name="טבלה 3"/>
          <p:cNvGraphicFramePr>
            <a:graphicFrameLocks noGrp="1"/>
          </p:cNvGraphicFramePr>
          <p:nvPr>
            <p:extLst/>
          </p:nvPr>
        </p:nvGraphicFramePr>
        <p:xfrm>
          <a:off x="1545771" y="2133600"/>
          <a:ext cx="6096000" cy="741680"/>
        </p:xfrm>
        <a:graphic>
          <a:graphicData uri="http://schemas.openxmlformats.org/drawingml/2006/table">
            <a:tbl>
              <a:tblPr rtl="1" firstRow="1" bandRow="1">
                <a:tableStyleId>{5940675A-B579-460E-94D1-54222C63F5DA}</a:tableStyleId>
              </a:tblPr>
              <a:tblGrid>
                <a:gridCol w="609600">
                  <a:extLst>
                    <a:ext uri="{9D8B030D-6E8A-4147-A177-3AD203B41FA5}">
                      <a16:colId xmlns:a16="http://schemas.microsoft.com/office/drawing/2014/main" val="1872343259"/>
                    </a:ext>
                  </a:extLst>
                </a:gridCol>
                <a:gridCol w="609600">
                  <a:extLst>
                    <a:ext uri="{9D8B030D-6E8A-4147-A177-3AD203B41FA5}">
                      <a16:colId xmlns:a16="http://schemas.microsoft.com/office/drawing/2014/main" val="1060357740"/>
                    </a:ext>
                  </a:extLst>
                </a:gridCol>
                <a:gridCol w="609600">
                  <a:extLst>
                    <a:ext uri="{9D8B030D-6E8A-4147-A177-3AD203B41FA5}">
                      <a16:colId xmlns:a16="http://schemas.microsoft.com/office/drawing/2014/main" val="3353790114"/>
                    </a:ext>
                  </a:extLst>
                </a:gridCol>
                <a:gridCol w="609600">
                  <a:extLst>
                    <a:ext uri="{9D8B030D-6E8A-4147-A177-3AD203B41FA5}">
                      <a16:colId xmlns:a16="http://schemas.microsoft.com/office/drawing/2014/main" val="2034723296"/>
                    </a:ext>
                  </a:extLst>
                </a:gridCol>
                <a:gridCol w="609600">
                  <a:extLst>
                    <a:ext uri="{9D8B030D-6E8A-4147-A177-3AD203B41FA5}">
                      <a16:colId xmlns:a16="http://schemas.microsoft.com/office/drawing/2014/main" val="1175042684"/>
                    </a:ext>
                  </a:extLst>
                </a:gridCol>
                <a:gridCol w="609600">
                  <a:extLst>
                    <a:ext uri="{9D8B030D-6E8A-4147-A177-3AD203B41FA5}">
                      <a16:colId xmlns:a16="http://schemas.microsoft.com/office/drawing/2014/main" val="3702123696"/>
                    </a:ext>
                  </a:extLst>
                </a:gridCol>
                <a:gridCol w="609600">
                  <a:extLst>
                    <a:ext uri="{9D8B030D-6E8A-4147-A177-3AD203B41FA5}">
                      <a16:colId xmlns:a16="http://schemas.microsoft.com/office/drawing/2014/main" val="44341481"/>
                    </a:ext>
                  </a:extLst>
                </a:gridCol>
                <a:gridCol w="609600">
                  <a:extLst>
                    <a:ext uri="{9D8B030D-6E8A-4147-A177-3AD203B41FA5}">
                      <a16:colId xmlns:a16="http://schemas.microsoft.com/office/drawing/2014/main" val="3272945752"/>
                    </a:ext>
                  </a:extLst>
                </a:gridCol>
                <a:gridCol w="609600">
                  <a:extLst>
                    <a:ext uri="{9D8B030D-6E8A-4147-A177-3AD203B41FA5}">
                      <a16:colId xmlns:a16="http://schemas.microsoft.com/office/drawing/2014/main" val="2924025740"/>
                    </a:ext>
                  </a:extLst>
                </a:gridCol>
                <a:gridCol w="609600">
                  <a:extLst>
                    <a:ext uri="{9D8B030D-6E8A-4147-A177-3AD203B41FA5}">
                      <a16:colId xmlns:a16="http://schemas.microsoft.com/office/drawing/2014/main" val="582198911"/>
                    </a:ext>
                  </a:extLst>
                </a:gridCol>
              </a:tblGrid>
              <a:tr h="370840">
                <a:tc>
                  <a:txBody>
                    <a:bodyPr/>
                    <a:lstStyle/>
                    <a:p>
                      <a:pPr algn="ctr" rtl="1"/>
                      <a:r>
                        <a:rPr lang="he-IL" dirty="0"/>
                        <a:t>9</a:t>
                      </a:r>
                    </a:p>
                  </a:txBody>
                  <a:tcPr>
                    <a:lnB w="12700" cap="flat" cmpd="sng" algn="ctr">
                      <a:solidFill>
                        <a:schemeClr val="tx1"/>
                      </a:solidFill>
                      <a:prstDash val="solid"/>
                      <a:round/>
                      <a:headEnd type="none" w="med" len="med"/>
                      <a:tailEnd type="none" w="med" len="med"/>
                    </a:lnB>
                  </a:tcPr>
                </a:tc>
                <a:tc>
                  <a:txBody>
                    <a:bodyPr/>
                    <a:lstStyle/>
                    <a:p>
                      <a:pPr algn="ctr" rtl="1"/>
                      <a:endParaRPr lang="he-IL" dirty="0"/>
                    </a:p>
                  </a:txBody>
                  <a:tcPr>
                    <a:lnB w="12700" cap="flat" cmpd="sng" algn="ctr">
                      <a:solidFill>
                        <a:schemeClr val="tx1"/>
                      </a:solidFill>
                      <a:prstDash val="solid"/>
                      <a:round/>
                      <a:headEnd type="none" w="med" len="med"/>
                      <a:tailEnd type="none" w="med" len="med"/>
                    </a:lnB>
                  </a:tcPr>
                </a:tc>
                <a:tc>
                  <a:txBody>
                    <a:bodyPr/>
                    <a:lstStyle/>
                    <a:p>
                      <a:pPr algn="ctr" rtl="1"/>
                      <a:r>
                        <a:rPr lang="he-IL" dirty="0"/>
                        <a:t>7</a:t>
                      </a:r>
                    </a:p>
                  </a:txBody>
                  <a:tcPr>
                    <a:lnB w="12700" cap="flat" cmpd="sng" algn="ctr">
                      <a:solidFill>
                        <a:schemeClr val="tx1"/>
                      </a:solidFill>
                      <a:prstDash val="solid"/>
                      <a:round/>
                      <a:headEnd type="none" w="med" len="med"/>
                      <a:tailEnd type="none" w="med" len="med"/>
                    </a:lnB>
                  </a:tcPr>
                </a:tc>
                <a:tc>
                  <a:txBody>
                    <a:bodyPr/>
                    <a:lstStyle/>
                    <a:p>
                      <a:pPr algn="ctr" rtl="1"/>
                      <a:r>
                        <a:rPr lang="he-IL" dirty="0"/>
                        <a:t>3</a:t>
                      </a:r>
                    </a:p>
                  </a:txBody>
                  <a:tcPr>
                    <a:lnB w="12700" cap="flat" cmpd="sng" algn="ctr">
                      <a:solidFill>
                        <a:schemeClr val="tx1"/>
                      </a:solidFill>
                      <a:prstDash val="solid"/>
                      <a:round/>
                      <a:headEnd type="none" w="med" len="med"/>
                      <a:tailEnd type="none" w="med" len="med"/>
                    </a:lnB>
                  </a:tcPr>
                </a:tc>
                <a:tc>
                  <a:txBody>
                    <a:bodyPr/>
                    <a:lstStyle/>
                    <a:p>
                      <a:pPr algn="ctr" rtl="1"/>
                      <a:r>
                        <a:rPr lang="he-IL" dirty="0"/>
                        <a:t>5</a:t>
                      </a:r>
                    </a:p>
                  </a:txBody>
                  <a:tcPr>
                    <a:lnB w="12700" cap="flat" cmpd="sng" algn="ctr">
                      <a:solidFill>
                        <a:schemeClr val="tx1"/>
                      </a:solidFill>
                      <a:prstDash val="solid"/>
                      <a:round/>
                      <a:headEnd type="none" w="med" len="med"/>
                      <a:tailEnd type="none" w="med" len="med"/>
                    </a:lnB>
                  </a:tcPr>
                </a:tc>
                <a:tc>
                  <a:txBody>
                    <a:bodyPr/>
                    <a:lstStyle/>
                    <a:p>
                      <a:pPr algn="ctr" rtl="1"/>
                      <a:r>
                        <a:rPr lang="he-IL" dirty="0"/>
                        <a:t>10</a:t>
                      </a:r>
                    </a:p>
                  </a:txBody>
                  <a:tcPr>
                    <a:lnB w="12700" cap="flat" cmpd="sng" algn="ctr">
                      <a:solidFill>
                        <a:schemeClr val="tx1"/>
                      </a:solidFill>
                      <a:prstDash val="solid"/>
                      <a:round/>
                      <a:headEnd type="none" w="med" len="med"/>
                      <a:tailEnd type="none" w="med" len="med"/>
                    </a:lnB>
                  </a:tcPr>
                </a:tc>
                <a:tc>
                  <a:txBody>
                    <a:bodyPr/>
                    <a:lstStyle/>
                    <a:p>
                      <a:pPr algn="ctr" rtl="1"/>
                      <a:r>
                        <a:rPr lang="he-IL" dirty="0"/>
                        <a:t>8</a:t>
                      </a:r>
                    </a:p>
                  </a:txBody>
                  <a:tcPr>
                    <a:lnB w="12700" cap="flat" cmpd="sng" algn="ctr">
                      <a:solidFill>
                        <a:schemeClr val="tx1"/>
                      </a:solidFill>
                      <a:prstDash val="solid"/>
                      <a:round/>
                      <a:headEnd type="none" w="med" len="med"/>
                      <a:tailEnd type="none" w="med" len="med"/>
                    </a:lnB>
                  </a:tcPr>
                </a:tc>
                <a:tc>
                  <a:txBody>
                    <a:bodyPr/>
                    <a:lstStyle/>
                    <a:p>
                      <a:pPr algn="ctr" rtl="1"/>
                      <a:r>
                        <a:rPr lang="he-IL" dirty="0"/>
                        <a:t>6</a:t>
                      </a:r>
                    </a:p>
                  </a:txBody>
                  <a:tcPr>
                    <a:lnB w="12700" cap="flat" cmpd="sng" algn="ctr">
                      <a:solidFill>
                        <a:schemeClr val="tx1"/>
                      </a:solidFill>
                      <a:prstDash val="solid"/>
                      <a:round/>
                      <a:headEnd type="none" w="med" len="med"/>
                      <a:tailEnd type="none" w="med" len="med"/>
                    </a:lnB>
                  </a:tcPr>
                </a:tc>
                <a:tc>
                  <a:txBody>
                    <a:bodyPr/>
                    <a:lstStyle/>
                    <a:p>
                      <a:pPr algn="ctr" rtl="1"/>
                      <a:r>
                        <a:rPr lang="he-IL" dirty="0"/>
                        <a:t>4</a:t>
                      </a:r>
                    </a:p>
                  </a:txBody>
                  <a:tcPr>
                    <a:lnB w="12700" cap="flat" cmpd="sng" algn="ctr">
                      <a:solidFill>
                        <a:schemeClr val="tx1"/>
                      </a:solidFill>
                      <a:prstDash val="solid"/>
                      <a:round/>
                      <a:headEnd type="none" w="med" len="med"/>
                      <a:tailEnd type="none" w="med" len="med"/>
                    </a:lnB>
                  </a:tcPr>
                </a:tc>
                <a:tc>
                  <a:txBody>
                    <a:bodyPr/>
                    <a:lstStyle/>
                    <a:p>
                      <a:pPr algn="ctr" rtl="1"/>
                      <a:endParaRPr lang="he-IL"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1778626"/>
                  </a:ext>
                </a:extLst>
              </a:tr>
              <a:tr h="370840">
                <a:tc>
                  <a:txBody>
                    <a:bodyPr/>
                    <a:lstStyle/>
                    <a:p>
                      <a:pPr algn="ctr" rtl="1"/>
                      <a:r>
                        <a:rPr lang="he-IL" dirty="0"/>
                        <a:t>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9002831"/>
                  </a:ext>
                </a:extLst>
              </a:tr>
            </a:tbl>
          </a:graphicData>
        </a:graphic>
      </p:graphicFrame>
      <p:cxnSp>
        <p:nvCxnSpPr>
          <p:cNvPr id="7" name="מחבר חץ ישר 6"/>
          <p:cNvCxnSpPr/>
          <p:nvPr/>
        </p:nvCxnSpPr>
        <p:spPr>
          <a:xfrm>
            <a:off x="1828800" y="15240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13114" y="1173033"/>
            <a:ext cx="816429" cy="400110"/>
          </a:xfrm>
          <a:prstGeom prst="rect">
            <a:avLst/>
          </a:prstGeom>
          <a:noFill/>
        </p:spPr>
        <p:txBody>
          <a:bodyPr wrap="square" rtlCol="1">
            <a:spAutoFit/>
          </a:bodyPr>
          <a:lstStyle/>
          <a:p>
            <a:r>
              <a:rPr lang="en-US" sz="2000" dirty="0">
                <a:solidFill>
                  <a:schemeClr val="tx2"/>
                </a:solidFill>
              </a:rPr>
              <a:t>begin</a:t>
            </a:r>
            <a:endParaRPr lang="he-IL" sz="2000" dirty="0">
              <a:solidFill>
                <a:schemeClr val="tx2"/>
              </a:solidFill>
            </a:endParaRPr>
          </a:p>
        </p:txBody>
      </p:sp>
      <p:cxnSp>
        <p:nvCxnSpPr>
          <p:cNvPr id="9" name="מחבר חץ ישר 8"/>
          <p:cNvCxnSpPr/>
          <p:nvPr/>
        </p:nvCxnSpPr>
        <p:spPr>
          <a:xfrm>
            <a:off x="2509157" y="1540334"/>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193471" y="1189367"/>
            <a:ext cx="816429" cy="400110"/>
          </a:xfrm>
          <a:prstGeom prst="rect">
            <a:avLst/>
          </a:prstGeom>
          <a:noFill/>
        </p:spPr>
        <p:txBody>
          <a:bodyPr wrap="square" rtlCol="1">
            <a:spAutoFit/>
          </a:bodyPr>
          <a:lstStyle/>
          <a:p>
            <a:r>
              <a:rPr lang="en-US" sz="2000" dirty="0">
                <a:solidFill>
                  <a:schemeClr val="tx2"/>
                </a:solidFill>
              </a:rPr>
              <a:t>end</a:t>
            </a:r>
            <a:endParaRPr lang="he-IL" sz="2000" dirty="0">
              <a:solidFill>
                <a:schemeClr val="tx2"/>
              </a:solidFill>
            </a:endParaRPr>
          </a:p>
        </p:txBody>
      </p:sp>
      <p:cxnSp>
        <p:nvCxnSpPr>
          <p:cNvPr id="11" name="מחבר חץ ישר 10"/>
          <p:cNvCxnSpPr/>
          <p:nvPr/>
        </p:nvCxnSpPr>
        <p:spPr>
          <a:xfrm>
            <a:off x="1001486" y="1458534"/>
            <a:ext cx="751114" cy="615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85800" y="1107567"/>
            <a:ext cx="816429" cy="400110"/>
          </a:xfrm>
          <a:prstGeom prst="rect">
            <a:avLst/>
          </a:prstGeom>
          <a:noFill/>
        </p:spPr>
        <p:txBody>
          <a:bodyPr wrap="square" rtlCol="1">
            <a:spAutoFit/>
          </a:bodyPr>
          <a:lstStyle/>
          <a:p>
            <a:r>
              <a:rPr lang="en-US" sz="2000" dirty="0">
                <a:solidFill>
                  <a:schemeClr val="tx2"/>
                </a:solidFill>
              </a:rPr>
              <a:t>pivot</a:t>
            </a:r>
            <a:endParaRPr lang="he-IL" sz="2000" dirty="0">
              <a:solidFill>
                <a:schemeClr val="tx2"/>
              </a:solidFill>
            </a:endParaRPr>
          </a:p>
        </p:txBody>
      </p:sp>
      <p:sp>
        <p:nvSpPr>
          <p:cNvPr id="13" name="TextBox 12"/>
          <p:cNvSpPr txBox="1"/>
          <p:nvPr/>
        </p:nvSpPr>
        <p:spPr>
          <a:xfrm>
            <a:off x="685800" y="3178314"/>
            <a:ext cx="8229600" cy="400110"/>
          </a:xfrm>
          <a:prstGeom prst="rect">
            <a:avLst/>
          </a:prstGeom>
          <a:noFill/>
        </p:spPr>
        <p:txBody>
          <a:bodyPr wrap="square" rtlCol="1">
            <a:spAutoFit/>
          </a:bodyPr>
          <a:lstStyle/>
          <a:p>
            <a:pPr algn="r" rtl="1"/>
            <a:r>
              <a:rPr lang="he-IL" sz="2000" dirty="0" err="1">
                <a:solidFill>
                  <a:schemeClr val="tx2"/>
                </a:solidFill>
              </a:rPr>
              <a:t>הפיבוט</a:t>
            </a:r>
            <a:r>
              <a:rPr lang="he-IL" sz="2000" dirty="0">
                <a:solidFill>
                  <a:schemeClr val="tx2"/>
                </a:solidFill>
              </a:rPr>
              <a:t> הבא יהיה בתא 0 והוא צריך להכיל את המספר המקסימלי הבא, שהוא 2</a:t>
            </a:r>
          </a:p>
        </p:txBody>
      </p:sp>
      <p:sp>
        <p:nvSpPr>
          <p:cNvPr id="14" name="TextBox 13"/>
          <p:cNvSpPr txBox="1"/>
          <p:nvPr/>
        </p:nvSpPr>
        <p:spPr>
          <a:xfrm>
            <a:off x="6553200" y="2142941"/>
            <a:ext cx="446315" cy="400110"/>
          </a:xfrm>
          <a:prstGeom prst="rect">
            <a:avLst/>
          </a:prstGeom>
          <a:noFill/>
        </p:spPr>
        <p:txBody>
          <a:bodyPr wrap="square" rtlCol="1">
            <a:spAutoFit/>
          </a:bodyPr>
          <a:lstStyle/>
          <a:p>
            <a:r>
              <a:rPr lang="he-IL" sz="2000" dirty="0"/>
              <a:t>1</a:t>
            </a:r>
          </a:p>
        </p:txBody>
      </p:sp>
      <p:sp>
        <p:nvSpPr>
          <p:cNvPr id="15" name="TextBox 14"/>
          <p:cNvSpPr txBox="1"/>
          <p:nvPr/>
        </p:nvSpPr>
        <p:spPr>
          <a:xfrm>
            <a:off x="1698170" y="2104330"/>
            <a:ext cx="446315" cy="400110"/>
          </a:xfrm>
          <a:prstGeom prst="rect">
            <a:avLst/>
          </a:prstGeom>
          <a:noFill/>
        </p:spPr>
        <p:txBody>
          <a:bodyPr wrap="square" rtlCol="1">
            <a:spAutoFit/>
          </a:bodyPr>
          <a:lstStyle/>
          <a:p>
            <a:r>
              <a:rPr lang="he-IL" sz="2000" dirty="0"/>
              <a:t>2</a:t>
            </a:r>
          </a:p>
        </p:txBody>
      </p:sp>
      <p:sp>
        <p:nvSpPr>
          <p:cNvPr id="16" name="TextBox 15"/>
          <p:cNvSpPr txBox="1"/>
          <p:nvPr/>
        </p:nvSpPr>
        <p:spPr>
          <a:xfrm>
            <a:off x="696687" y="3638290"/>
            <a:ext cx="8229600" cy="400110"/>
          </a:xfrm>
          <a:prstGeom prst="rect">
            <a:avLst/>
          </a:prstGeom>
          <a:noFill/>
        </p:spPr>
        <p:txBody>
          <a:bodyPr wrap="square" rtlCol="1">
            <a:spAutoFit/>
          </a:bodyPr>
          <a:lstStyle/>
          <a:p>
            <a:pPr algn="r" rtl="1"/>
            <a:r>
              <a:rPr lang="he-IL" sz="2000" dirty="0">
                <a:solidFill>
                  <a:schemeClr val="tx2"/>
                </a:solidFill>
              </a:rPr>
              <a:t>ולכן המספר 1 יהיה בתא מספר 8.</a:t>
            </a:r>
          </a:p>
        </p:txBody>
      </p:sp>
    </p:spTree>
    <p:extLst>
      <p:ext uri="{BB962C8B-B14F-4D97-AF65-F5344CB8AC3E}">
        <p14:creationId xmlns:p14="http://schemas.microsoft.com/office/powerpoint/2010/main" val="251567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כותרת תחתונה 1"/>
          <p:cNvSpPr>
            <a:spLocks noGrp="1"/>
          </p:cNvSpPr>
          <p:nvPr>
            <p:ph type="ftr" sz="quarter" idx="11"/>
          </p:nvPr>
        </p:nvSpPr>
        <p:spPr/>
        <p:txBody>
          <a:bodyPr/>
          <a:lstStyle/>
          <a:p>
            <a:r>
              <a:rPr lang="en-US"/>
              <a:t>shay.tavor@gmail.com www.shaytavor.com</a:t>
            </a:r>
          </a:p>
        </p:txBody>
      </p:sp>
      <p:sp>
        <p:nvSpPr>
          <p:cNvPr id="3" name="מציין מיקום של מספר שקופית 2"/>
          <p:cNvSpPr>
            <a:spLocks noGrp="1"/>
          </p:cNvSpPr>
          <p:nvPr>
            <p:ph type="sldNum" sz="quarter" idx="12"/>
          </p:nvPr>
        </p:nvSpPr>
        <p:spPr/>
        <p:txBody>
          <a:bodyPr/>
          <a:lstStyle/>
          <a:p>
            <a:fld id="{B6F15528-21DE-4FAA-801E-634DDDAF4B2B}" type="slidenum">
              <a:rPr lang="en-US" smtClean="0"/>
              <a:pPr/>
              <a:t>34</a:t>
            </a:fld>
            <a:endParaRPr lang="en-US"/>
          </a:p>
        </p:txBody>
      </p:sp>
      <p:graphicFrame>
        <p:nvGraphicFramePr>
          <p:cNvPr id="4" name="טבלה 3"/>
          <p:cNvGraphicFramePr>
            <a:graphicFrameLocks noGrp="1"/>
          </p:cNvGraphicFramePr>
          <p:nvPr>
            <p:extLst/>
          </p:nvPr>
        </p:nvGraphicFramePr>
        <p:xfrm>
          <a:off x="1545771" y="2133600"/>
          <a:ext cx="6096000" cy="741680"/>
        </p:xfrm>
        <a:graphic>
          <a:graphicData uri="http://schemas.openxmlformats.org/drawingml/2006/table">
            <a:tbl>
              <a:tblPr rtl="1" firstRow="1" bandRow="1">
                <a:tableStyleId>{5940675A-B579-460E-94D1-54222C63F5DA}</a:tableStyleId>
              </a:tblPr>
              <a:tblGrid>
                <a:gridCol w="609600">
                  <a:extLst>
                    <a:ext uri="{9D8B030D-6E8A-4147-A177-3AD203B41FA5}">
                      <a16:colId xmlns:a16="http://schemas.microsoft.com/office/drawing/2014/main" val="1872343259"/>
                    </a:ext>
                  </a:extLst>
                </a:gridCol>
                <a:gridCol w="609600">
                  <a:extLst>
                    <a:ext uri="{9D8B030D-6E8A-4147-A177-3AD203B41FA5}">
                      <a16:colId xmlns:a16="http://schemas.microsoft.com/office/drawing/2014/main" val="1060357740"/>
                    </a:ext>
                  </a:extLst>
                </a:gridCol>
                <a:gridCol w="609600">
                  <a:extLst>
                    <a:ext uri="{9D8B030D-6E8A-4147-A177-3AD203B41FA5}">
                      <a16:colId xmlns:a16="http://schemas.microsoft.com/office/drawing/2014/main" val="3353790114"/>
                    </a:ext>
                  </a:extLst>
                </a:gridCol>
                <a:gridCol w="609600">
                  <a:extLst>
                    <a:ext uri="{9D8B030D-6E8A-4147-A177-3AD203B41FA5}">
                      <a16:colId xmlns:a16="http://schemas.microsoft.com/office/drawing/2014/main" val="2034723296"/>
                    </a:ext>
                  </a:extLst>
                </a:gridCol>
                <a:gridCol w="609600">
                  <a:extLst>
                    <a:ext uri="{9D8B030D-6E8A-4147-A177-3AD203B41FA5}">
                      <a16:colId xmlns:a16="http://schemas.microsoft.com/office/drawing/2014/main" val="1175042684"/>
                    </a:ext>
                  </a:extLst>
                </a:gridCol>
                <a:gridCol w="609600">
                  <a:extLst>
                    <a:ext uri="{9D8B030D-6E8A-4147-A177-3AD203B41FA5}">
                      <a16:colId xmlns:a16="http://schemas.microsoft.com/office/drawing/2014/main" val="3702123696"/>
                    </a:ext>
                  </a:extLst>
                </a:gridCol>
                <a:gridCol w="609600">
                  <a:extLst>
                    <a:ext uri="{9D8B030D-6E8A-4147-A177-3AD203B41FA5}">
                      <a16:colId xmlns:a16="http://schemas.microsoft.com/office/drawing/2014/main" val="44341481"/>
                    </a:ext>
                  </a:extLst>
                </a:gridCol>
                <a:gridCol w="609600">
                  <a:extLst>
                    <a:ext uri="{9D8B030D-6E8A-4147-A177-3AD203B41FA5}">
                      <a16:colId xmlns:a16="http://schemas.microsoft.com/office/drawing/2014/main" val="3272945752"/>
                    </a:ext>
                  </a:extLst>
                </a:gridCol>
                <a:gridCol w="609600">
                  <a:extLst>
                    <a:ext uri="{9D8B030D-6E8A-4147-A177-3AD203B41FA5}">
                      <a16:colId xmlns:a16="http://schemas.microsoft.com/office/drawing/2014/main" val="2924025740"/>
                    </a:ext>
                  </a:extLst>
                </a:gridCol>
                <a:gridCol w="609600">
                  <a:extLst>
                    <a:ext uri="{9D8B030D-6E8A-4147-A177-3AD203B41FA5}">
                      <a16:colId xmlns:a16="http://schemas.microsoft.com/office/drawing/2014/main" val="582198911"/>
                    </a:ext>
                  </a:extLst>
                </a:gridCol>
              </a:tblGrid>
              <a:tr h="370840">
                <a:tc>
                  <a:txBody>
                    <a:bodyPr/>
                    <a:lstStyle/>
                    <a:p>
                      <a:pPr algn="ctr" rtl="1"/>
                      <a:r>
                        <a:rPr lang="he-IL" dirty="0"/>
                        <a:t>9</a:t>
                      </a:r>
                    </a:p>
                  </a:txBody>
                  <a:tcPr>
                    <a:lnB w="12700" cap="flat" cmpd="sng" algn="ctr">
                      <a:solidFill>
                        <a:schemeClr val="tx1"/>
                      </a:solidFill>
                      <a:prstDash val="solid"/>
                      <a:round/>
                      <a:headEnd type="none" w="med" len="med"/>
                      <a:tailEnd type="none" w="med" len="med"/>
                    </a:lnB>
                  </a:tcPr>
                </a:tc>
                <a:tc>
                  <a:txBody>
                    <a:bodyPr/>
                    <a:lstStyle/>
                    <a:p>
                      <a:pPr algn="ctr" rtl="1"/>
                      <a:r>
                        <a:rPr lang="he-IL" dirty="0"/>
                        <a:t>1</a:t>
                      </a:r>
                    </a:p>
                  </a:txBody>
                  <a:tcPr>
                    <a:lnB w="12700" cap="flat" cmpd="sng" algn="ctr">
                      <a:solidFill>
                        <a:schemeClr val="tx1"/>
                      </a:solidFill>
                      <a:prstDash val="solid"/>
                      <a:round/>
                      <a:headEnd type="none" w="med" len="med"/>
                      <a:tailEnd type="none" w="med" len="med"/>
                    </a:lnB>
                  </a:tcPr>
                </a:tc>
                <a:tc>
                  <a:txBody>
                    <a:bodyPr/>
                    <a:lstStyle/>
                    <a:p>
                      <a:pPr algn="ctr" rtl="1"/>
                      <a:r>
                        <a:rPr lang="he-IL" dirty="0"/>
                        <a:t>7</a:t>
                      </a:r>
                    </a:p>
                  </a:txBody>
                  <a:tcPr>
                    <a:lnB w="12700" cap="flat" cmpd="sng" algn="ctr">
                      <a:solidFill>
                        <a:schemeClr val="tx1"/>
                      </a:solidFill>
                      <a:prstDash val="solid"/>
                      <a:round/>
                      <a:headEnd type="none" w="med" len="med"/>
                      <a:tailEnd type="none" w="med" len="med"/>
                    </a:lnB>
                  </a:tcPr>
                </a:tc>
                <a:tc>
                  <a:txBody>
                    <a:bodyPr/>
                    <a:lstStyle/>
                    <a:p>
                      <a:pPr algn="ctr" rtl="1"/>
                      <a:r>
                        <a:rPr lang="he-IL" dirty="0"/>
                        <a:t>3</a:t>
                      </a:r>
                    </a:p>
                  </a:txBody>
                  <a:tcPr>
                    <a:lnB w="12700" cap="flat" cmpd="sng" algn="ctr">
                      <a:solidFill>
                        <a:schemeClr val="tx1"/>
                      </a:solidFill>
                      <a:prstDash val="solid"/>
                      <a:round/>
                      <a:headEnd type="none" w="med" len="med"/>
                      <a:tailEnd type="none" w="med" len="med"/>
                    </a:lnB>
                  </a:tcPr>
                </a:tc>
                <a:tc>
                  <a:txBody>
                    <a:bodyPr/>
                    <a:lstStyle/>
                    <a:p>
                      <a:pPr algn="ctr" rtl="1"/>
                      <a:r>
                        <a:rPr lang="he-IL" dirty="0"/>
                        <a:t>5</a:t>
                      </a:r>
                    </a:p>
                  </a:txBody>
                  <a:tcPr>
                    <a:lnB w="12700" cap="flat" cmpd="sng" algn="ctr">
                      <a:solidFill>
                        <a:schemeClr val="tx1"/>
                      </a:solidFill>
                      <a:prstDash val="solid"/>
                      <a:round/>
                      <a:headEnd type="none" w="med" len="med"/>
                      <a:tailEnd type="none" w="med" len="med"/>
                    </a:lnB>
                  </a:tcPr>
                </a:tc>
                <a:tc>
                  <a:txBody>
                    <a:bodyPr/>
                    <a:lstStyle/>
                    <a:p>
                      <a:pPr algn="ctr" rtl="1"/>
                      <a:r>
                        <a:rPr lang="he-IL" dirty="0"/>
                        <a:t>10</a:t>
                      </a:r>
                    </a:p>
                  </a:txBody>
                  <a:tcPr>
                    <a:lnB w="12700" cap="flat" cmpd="sng" algn="ctr">
                      <a:solidFill>
                        <a:schemeClr val="tx1"/>
                      </a:solidFill>
                      <a:prstDash val="solid"/>
                      <a:round/>
                      <a:headEnd type="none" w="med" len="med"/>
                      <a:tailEnd type="none" w="med" len="med"/>
                    </a:lnB>
                  </a:tcPr>
                </a:tc>
                <a:tc>
                  <a:txBody>
                    <a:bodyPr/>
                    <a:lstStyle/>
                    <a:p>
                      <a:pPr algn="ctr" rtl="1"/>
                      <a:r>
                        <a:rPr lang="he-IL" dirty="0"/>
                        <a:t>8</a:t>
                      </a:r>
                    </a:p>
                  </a:txBody>
                  <a:tcPr>
                    <a:lnB w="12700" cap="flat" cmpd="sng" algn="ctr">
                      <a:solidFill>
                        <a:schemeClr val="tx1"/>
                      </a:solidFill>
                      <a:prstDash val="solid"/>
                      <a:round/>
                      <a:headEnd type="none" w="med" len="med"/>
                      <a:tailEnd type="none" w="med" len="med"/>
                    </a:lnB>
                  </a:tcPr>
                </a:tc>
                <a:tc>
                  <a:txBody>
                    <a:bodyPr/>
                    <a:lstStyle/>
                    <a:p>
                      <a:pPr algn="ctr" rtl="1"/>
                      <a:r>
                        <a:rPr lang="he-IL" dirty="0"/>
                        <a:t>6</a:t>
                      </a:r>
                    </a:p>
                  </a:txBody>
                  <a:tcPr>
                    <a:lnB w="12700" cap="flat" cmpd="sng" algn="ctr">
                      <a:solidFill>
                        <a:schemeClr val="tx1"/>
                      </a:solidFill>
                      <a:prstDash val="solid"/>
                      <a:round/>
                      <a:headEnd type="none" w="med" len="med"/>
                      <a:tailEnd type="none" w="med" len="med"/>
                    </a:lnB>
                  </a:tcPr>
                </a:tc>
                <a:tc>
                  <a:txBody>
                    <a:bodyPr/>
                    <a:lstStyle/>
                    <a:p>
                      <a:pPr algn="ctr" rtl="1"/>
                      <a:r>
                        <a:rPr lang="he-IL" dirty="0"/>
                        <a:t>4</a:t>
                      </a:r>
                    </a:p>
                  </a:txBody>
                  <a:tcPr>
                    <a:lnB w="12700" cap="flat" cmpd="sng" algn="ctr">
                      <a:solidFill>
                        <a:schemeClr val="tx1"/>
                      </a:solidFill>
                      <a:prstDash val="solid"/>
                      <a:round/>
                      <a:headEnd type="none" w="med" len="med"/>
                      <a:tailEnd type="none" w="med" len="med"/>
                    </a:lnB>
                  </a:tcPr>
                </a:tc>
                <a:tc>
                  <a:txBody>
                    <a:bodyPr/>
                    <a:lstStyle/>
                    <a:p>
                      <a:pPr algn="ctr" rtl="1"/>
                      <a:r>
                        <a:rPr lang="he-IL" dirty="0"/>
                        <a:t>2</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1778626"/>
                  </a:ext>
                </a:extLst>
              </a:tr>
              <a:tr h="370840">
                <a:tc>
                  <a:txBody>
                    <a:bodyPr/>
                    <a:lstStyle/>
                    <a:p>
                      <a:pPr algn="ctr" rtl="1"/>
                      <a:r>
                        <a:rPr lang="he-IL" dirty="0"/>
                        <a:t>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9002831"/>
                  </a:ext>
                </a:extLst>
              </a:tr>
            </a:tbl>
          </a:graphicData>
        </a:graphic>
      </p:graphicFrame>
      <p:sp>
        <p:nvSpPr>
          <p:cNvPr id="13" name="TextBox 12"/>
          <p:cNvSpPr txBox="1"/>
          <p:nvPr/>
        </p:nvSpPr>
        <p:spPr>
          <a:xfrm>
            <a:off x="609600" y="1066800"/>
            <a:ext cx="8229600" cy="400110"/>
          </a:xfrm>
          <a:prstGeom prst="rect">
            <a:avLst/>
          </a:prstGeom>
          <a:noFill/>
        </p:spPr>
        <p:txBody>
          <a:bodyPr wrap="square" rtlCol="1">
            <a:spAutoFit/>
          </a:bodyPr>
          <a:lstStyle/>
          <a:p>
            <a:pPr algn="r" rtl="1"/>
            <a:r>
              <a:rPr lang="he-IL" sz="2000" dirty="0">
                <a:solidFill>
                  <a:schemeClr val="tx2"/>
                </a:solidFill>
              </a:rPr>
              <a:t>כך נראה המקרה הגרוע עבור בחירת </a:t>
            </a:r>
            <a:r>
              <a:rPr lang="he-IL" sz="2000" dirty="0" err="1">
                <a:solidFill>
                  <a:schemeClr val="tx2"/>
                </a:solidFill>
              </a:rPr>
              <a:t>הפיבוט</a:t>
            </a:r>
            <a:r>
              <a:rPr lang="he-IL" sz="2000" dirty="0">
                <a:solidFill>
                  <a:schemeClr val="tx2"/>
                </a:solidFill>
              </a:rPr>
              <a:t> כאיבר האמצעי בכל תת מערך:</a:t>
            </a:r>
          </a:p>
        </p:txBody>
      </p:sp>
    </p:spTree>
    <p:extLst>
      <p:ext uri="{BB962C8B-B14F-4D97-AF65-F5344CB8AC3E}">
        <p14:creationId xmlns:p14="http://schemas.microsoft.com/office/powerpoint/2010/main" val="1949427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rtl="1"/>
            <a:r>
              <a:rPr lang="he-IL" dirty="0"/>
              <a:t>האיבר ה-</a:t>
            </a:r>
            <a:r>
              <a:rPr lang="en-US" dirty="0"/>
              <a:t>k</a:t>
            </a:r>
            <a:r>
              <a:rPr lang="he-IL" dirty="0"/>
              <a:t> הקטן</a:t>
            </a:r>
          </a:p>
        </p:txBody>
      </p:sp>
      <p:sp>
        <p:nvSpPr>
          <p:cNvPr id="3" name="מציין מיקום תוכן 2"/>
          <p:cNvSpPr>
            <a:spLocks noGrp="1"/>
          </p:cNvSpPr>
          <p:nvPr>
            <p:ph idx="1"/>
          </p:nvPr>
        </p:nvSpPr>
        <p:spPr>
          <a:xfrm>
            <a:off x="457200" y="1600201"/>
            <a:ext cx="8229600" cy="2895600"/>
          </a:xfrm>
        </p:spPr>
        <p:txBody>
          <a:bodyPr/>
          <a:lstStyle/>
          <a:p>
            <a:pPr algn="r" rtl="1"/>
            <a:r>
              <a:rPr lang="he-IL" dirty="0" err="1"/>
              <a:t>בהנתן</a:t>
            </a:r>
            <a:r>
              <a:rPr lang="he-IL" dirty="0"/>
              <a:t> מערך שמכיל </a:t>
            </a:r>
            <a:r>
              <a:rPr lang="en-US" dirty="0"/>
              <a:t>n</a:t>
            </a:r>
            <a:r>
              <a:rPr lang="he-IL" dirty="0"/>
              <a:t> איברים שונים זה מזה, נגדיר שהאיבר ה-</a:t>
            </a:r>
            <a:r>
              <a:rPr lang="en-US" dirty="0"/>
              <a:t>k</a:t>
            </a:r>
            <a:r>
              <a:rPr lang="he-IL" dirty="0"/>
              <a:t> הכי קטן הוא איבר במערך ש-</a:t>
            </a:r>
            <a:r>
              <a:rPr lang="en-US" dirty="0"/>
              <a:t>k-1</a:t>
            </a:r>
            <a:r>
              <a:rPr lang="he-IL" dirty="0"/>
              <a:t> איברים אחרים קטנים ממנו.</a:t>
            </a:r>
          </a:p>
          <a:p>
            <a:pPr algn="r" rtl="1"/>
            <a:r>
              <a:rPr lang="he-IL" dirty="0"/>
              <a:t>למשל, האיבר ה-1 הכי קטן הוא המינימום.</a:t>
            </a:r>
          </a:p>
          <a:p>
            <a:pPr algn="r" rtl="1"/>
            <a:r>
              <a:rPr lang="he-IL" dirty="0"/>
              <a:t>האיבר ה-</a:t>
            </a:r>
            <a:r>
              <a:rPr lang="en-US" dirty="0"/>
              <a:t>n</a:t>
            </a:r>
            <a:r>
              <a:rPr lang="he-IL" dirty="0"/>
              <a:t> הכי קטן הוא המקסימום.</a:t>
            </a:r>
          </a:p>
        </p:txBody>
      </p:sp>
      <p:sp>
        <p:nvSpPr>
          <p:cNvPr id="4" name="מציין מיקום של כותרת תחתונה 3"/>
          <p:cNvSpPr>
            <a:spLocks noGrp="1"/>
          </p:cNvSpPr>
          <p:nvPr>
            <p:ph type="ftr" sz="quarter" idx="11"/>
          </p:nvPr>
        </p:nvSpPr>
        <p:spPr/>
        <p:txBody>
          <a:bodyPr/>
          <a:lstStyle/>
          <a:p>
            <a:r>
              <a:rPr lang="en-US"/>
              <a:t>shay.tavor@gmail.com </a:t>
            </a:r>
          </a:p>
          <a:p>
            <a:r>
              <a:rPr lang="en-US"/>
              <a:t>www.shaytavor.com</a:t>
            </a:r>
            <a:endParaRPr lang="en-US" dirty="0"/>
          </a:p>
        </p:txBody>
      </p:sp>
      <p:sp>
        <p:nvSpPr>
          <p:cNvPr id="5" name="מציין מיקום של מספר שקופית 4"/>
          <p:cNvSpPr>
            <a:spLocks noGrp="1"/>
          </p:cNvSpPr>
          <p:nvPr>
            <p:ph type="sldNum" sz="quarter" idx="12"/>
          </p:nvPr>
        </p:nvSpPr>
        <p:spPr/>
        <p:txBody>
          <a:bodyPr/>
          <a:lstStyle/>
          <a:p>
            <a:fld id="{B6F15528-21DE-4FAA-801E-634DDDAF4B2B}" type="slidenum">
              <a:rPr lang="en-US" smtClean="0"/>
              <a:pPr/>
              <a:t>35</a:t>
            </a:fld>
            <a:endParaRPr lang="en-US"/>
          </a:p>
        </p:txBody>
      </p:sp>
      <p:graphicFrame>
        <p:nvGraphicFramePr>
          <p:cNvPr id="6" name="טבלה 5"/>
          <p:cNvGraphicFramePr>
            <a:graphicFrameLocks noGrp="1"/>
          </p:cNvGraphicFramePr>
          <p:nvPr>
            <p:extLst>
              <p:ext uri="{D42A27DB-BD31-4B8C-83A1-F6EECF244321}">
                <p14:modId xmlns:p14="http://schemas.microsoft.com/office/powerpoint/2010/main" val="1190730628"/>
              </p:ext>
            </p:extLst>
          </p:nvPr>
        </p:nvGraphicFramePr>
        <p:xfrm>
          <a:off x="1600200" y="4523329"/>
          <a:ext cx="6096000" cy="741680"/>
        </p:xfrm>
        <a:graphic>
          <a:graphicData uri="http://schemas.openxmlformats.org/drawingml/2006/table">
            <a:tbl>
              <a:tblPr rtl="1" firstRow="1" bandRow="1">
                <a:tableStyleId>{5940675A-B579-460E-94D1-54222C63F5DA}</a:tableStyleId>
              </a:tblPr>
              <a:tblGrid>
                <a:gridCol w="609600">
                  <a:extLst>
                    <a:ext uri="{9D8B030D-6E8A-4147-A177-3AD203B41FA5}">
                      <a16:colId xmlns:a16="http://schemas.microsoft.com/office/drawing/2014/main" val="3981245405"/>
                    </a:ext>
                  </a:extLst>
                </a:gridCol>
                <a:gridCol w="609600">
                  <a:extLst>
                    <a:ext uri="{9D8B030D-6E8A-4147-A177-3AD203B41FA5}">
                      <a16:colId xmlns:a16="http://schemas.microsoft.com/office/drawing/2014/main" val="119320560"/>
                    </a:ext>
                  </a:extLst>
                </a:gridCol>
                <a:gridCol w="609600">
                  <a:extLst>
                    <a:ext uri="{9D8B030D-6E8A-4147-A177-3AD203B41FA5}">
                      <a16:colId xmlns:a16="http://schemas.microsoft.com/office/drawing/2014/main" val="656123257"/>
                    </a:ext>
                  </a:extLst>
                </a:gridCol>
                <a:gridCol w="609600">
                  <a:extLst>
                    <a:ext uri="{9D8B030D-6E8A-4147-A177-3AD203B41FA5}">
                      <a16:colId xmlns:a16="http://schemas.microsoft.com/office/drawing/2014/main" val="3274197784"/>
                    </a:ext>
                  </a:extLst>
                </a:gridCol>
                <a:gridCol w="609600">
                  <a:extLst>
                    <a:ext uri="{9D8B030D-6E8A-4147-A177-3AD203B41FA5}">
                      <a16:colId xmlns:a16="http://schemas.microsoft.com/office/drawing/2014/main" val="2601343215"/>
                    </a:ext>
                  </a:extLst>
                </a:gridCol>
                <a:gridCol w="609600">
                  <a:extLst>
                    <a:ext uri="{9D8B030D-6E8A-4147-A177-3AD203B41FA5}">
                      <a16:colId xmlns:a16="http://schemas.microsoft.com/office/drawing/2014/main" val="3816011638"/>
                    </a:ext>
                  </a:extLst>
                </a:gridCol>
                <a:gridCol w="609600">
                  <a:extLst>
                    <a:ext uri="{9D8B030D-6E8A-4147-A177-3AD203B41FA5}">
                      <a16:colId xmlns:a16="http://schemas.microsoft.com/office/drawing/2014/main" val="1159779728"/>
                    </a:ext>
                  </a:extLst>
                </a:gridCol>
                <a:gridCol w="609600">
                  <a:extLst>
                    <a:ext uri="{9D8B030D-6E8A-4147-A177-3AD203B41FA5}">
                      <a16:colId xmlns:a16="http://schemas.microsoft.com/office/drawing/2014/main" val="241147025"/>
                    </a:ext>
                  </a:extLst>
                </a:gridCol>
                <a:gridCol w="609600">
                  <a:extLst>
                    <a:ext uri="{9D8B030D-6E8A-4147-A177-3AD203B41FA5}">
                      <a16:colId xmlns:a16="http://schemas.microsoft.com/office/drawing/2014/main" val="4055825151"/>
                    </a:ext>
                  </a:extLst>
                </a:gridCol>
                <a:gridCol w="609600">
                  <a:extLst>
                    <a:ext uri="{9D8B030D-6E8A-4147-A177-3AD203B41FA5}">
                      <a16:colId xmlns:a16="http://schemas.microsoft.com/office/drawing/2014/main" val="2008892785"/>
                    </a:ext>
                  </a:extLst>
                </a:gridCol>
              </a:tblGrid>
              <a:tr h="370840">
                <a:tc>
                  <a:txBody>
                    <a:bodyPr/>
                    <a:lstStyle/>
                    <a:p>
                      <a:pPr algn="ctr" rtl="1"/>
                      <a:r>
                        <a:rPr lang="he-IL" dirty="0"/>
                        <a:t>7</a:t>
                      </a:r>
                    </a:p>
                  </a:txBody>
                  <a:tcPr>
                    <a:lnB w="12700" cap="flat" cmpd="sng" algn="ctr">
                      <a:solidFill>
                        <a:schemeClr val="tx1"/>
                      </a:solidFill>
                      <a:prstDash val="solid"/>
                      <a:round/>
                      <a:headEnd type="none" w="med" len="med"/>
                      <a:tailEnd type="none" w="med" len="med"/>
                    </a:lnB>
                  </a:tcPr>
                </a:tc>
                <a:tc>
                  <a:txBody>
                    <a:bodyPr/>
                    <a:lstStyle/>
                    <a:p>
                      <a:pPr algn="ctr" rtl="1"/>
                      <a:r>
                        <a:rPr lang="he-IL" dirty="0"/>
                        <a:t>1</a:t>
                      </a:r>
                    </a:p>
                  </a:txBody>
                  <a:tcPr>
                    <a:lnB w="12700" cap="flat" cmpd="sng" algn="ctr">
                      <a:solidFill>
                        <a:schemeClr val="tx1"/>
                      </a:solidFill>
                      <a:prstDash val="solid"/>
                      <a:round/>
                      <a:headEnd type="none" w="med" len="med"/>
                      <a:tailEnd type="none" w="med" len="med"/>
                    </a:lnB>
                  </a:tcPr>
                </a:tc>
                <a:tc>
                  <a:txBody>
                    <a:bodyPr/>
                    <a:lstStyle/>
                    <a:p>
                      <a:pPr algn="ctr" rtl="1"/>
                      <a:r>
                        <a:rPr lang="he-IL" dirty="0"/>
                        <a:t>2</a:t>
                      </a:r>
                    </a:p>
                  </a:txBody>
                  <a:tcPr>
                    <a:lnB w="12700" cap="flat" cmpd="sng" algn="ctr">
                      <a:solidFill>
                        <a:schemeClr val="tx1"/>
                      </a:solidFill>
                      <a:prstDash val="solid"/>
                      <a:round/>
                      <a:headEnd type="none" w="med" len="med"/>
                      <a:tailEnd type="none" w="med" len="med"/>
                    </a:lnB>
                  </a:tcPr>
                </a:tc>
                <a:tc>
                  <a:txBody>
                    <a:bodyPr/>
                    <a:lstStyle/>
                    <a:p>
                      <a:pPr algn="ctr" rtl="1"/>
                      <a:r>
                        <a:rPr lang="he-IL" dirty="0"/>
                        <a:t>10</a:t>
                      </a:r>
                    </a:p>
                  </a:txBody>
                  <a:tcPr>
                    <a:lnB w="12700" cap="flat" cmpd="sng" algn="ctr">
                      <a:solidFill>
                        <a:schemeClr val="tx1"/>
                      </a:solidFill>
                      <a:prstDash val="solid"/>
                      <a:round/>
                      <a:headEnd type="none" w="med" len="med"/>
                      <a:tailEnd type="none" w="med" len="med"/>
                    </a:lnB>
                  </a:tcPr>
                </a:tc>
                <a:tc>
                  <a:txBody>
                    <a:bodyPr/>
                    <a:lstStyle/>
                    <a:p>
                      <a:pPr algn="ctr" rtl="1"/>
                      <a:r>
                        <a:rPr lang="he-IL" dirty="0"/>
                        <a:t>9</a:t>
                      </a:r>
                    </a:p>
                  </a:txBody>
                  <a:tcPr>
                    <a:lnB w="12700" cap="flat" cmpd="sng" algn="ctr">
                      <a:solidFill>
                        <a:schemeClr val="tx1"/>
                      </a:solidFill>
                      <a:prstDash val="solid"/>
                      <a:round/>
                      <a:headEnd type="none" w="med" len="med"/>
                      <a:tailEnd type="none" w="med" len="med"/>
                    </a:lnB>
                  </a:tcPr>
                </a:tc>
                <a:tc>
                  <a:txBody>
                    <a:bodyPr/>
                    <a:lstStyle/>
                    <a:p>
                      <a:pPr algn="ctr" rtl="1"/>
                      <a:r>
                        <a:rPr lang="he-IL" dirty="0"/>
                        <a:t>5</a:t>
                      </a:r>
                    </a:p>
                  </a:txBody>
                  <a:tcPr>
                    <a:lnB w="12700" cap="flat" cmpd="sng" algn="ctr">
                      <a:solidFill>
                        <a:schemeClr val="tx1"/>
                      </a:solidFill>
                      <a:prstDash val="solid"/>
                      <a:round/>
                      <a:headEnd type="none" w="med" len="med"/>
                      <a:tailEnd type="none" w="med" len="med"/>
                    </a:lnB>
                  </a:tcPr>
                </a:tc>
                <a:tc>
                  <a:txBody>
                    <a:bodyPr/>
                    <a:lstStyle/>
                    <a:p>
                      <a:pPr algn="ctr" rtl="1"/>
                      <a:r>
                        <a:rPr lang="he-IL" dirty="0"/>
                        <a:t>4</a:t>
                      </a:r>
                    </a:p>
                  </a:txBody>
                  <a:tcPr>
                    <a:lnB w="12700" cap="flat" cmpd="sng" algn="ctr">
                      <a:solidFill>
                        <a:schemeClr val="tx1"/>
                      </a:solidFill>
                      <a:prstDash val="solid"/>
                      <a:round/>
                      <a:headEnd type="none" w="med" len="med"/>
                      <a:tailEnd type="none" w="med" len="med"/>
                    </a:lnB>
                  </a:tcPr>
                </a:tc>
                <a:tc>
                  <a:txBody>
                    <a:bodyPr/>
                    <a:lstStyle/>
                    <a:p>
                      <a:pPr algn="ctr" rtl="1"/>
                      <a:r>
                        <a:rPr lang="he-IL" dirty="0"/>
                        <a:t>8</a:t>
                      </a:r>
                    </a:p>
                  </a:txBody>
                  <a:tcPr>
                    <a:lnB w="12700" cap="flat" cmpd="sng" algn="ctr">
                      <a:solidFill>
                        <a:schemeClr val="tx1"/>
                      </a:solidFill>
                      <a:prstDash val="solid"/>
                      <a:round/>
                      <a:headEnd type="none" w="med" len="med"/>
                      <a:tailEnd type="none" w="med" len="med"/>
                    </a:lnB>
                  </a:tcPr>
                </a:tc>
                <a:tc>
                  <a:txBody>
                    <a:bodyPr/>
                    <a:lstStyle/>
                    <a:p>
                      <a:pPr algn="ctr" rtl="1"/>
                      <a:r>
                        <a:rPr lang="he-IL" dirty="0"/>
                        <a:t>3</a:t>
                      </a:r>
                    </a:p>
                  </a:txBody>
                  <a:tcPr>
                    <a:lnB w="12700" cap="flat" cmpd="sng" algn="ctr">
                      <a:solidFill>
                        <a:schemeClr val="tx1"/>
                      </a:solidFill>
                      <a:prstDash val="solid"/>
                      <a:round/>
                      <a:headEnd type="none" w="med" len="med"/>
                      <a:tailEnd type="none" w="med" len="med"/>
                    </a:lnB>
                  </a:tcPr>
                </a:tc>
                <a:tc>
                  <a:txBody>
                    <a:bodyPr/>
                    <a:lstStyle/>
                    <a:p>
                      <a:pPr algn="ctr" rtl="1"/>
                      <a:r>
                        <a:rPr lang="he-IL" dirty="0"/>
                        <a:t>6</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7565682"/>
                  </a:ext>
                </a:extLst>
              </a:tr>
              <a:tr h="370840">
                <a:tc>
                  <a:txBody>
                    <a:bodyPr/>
                    <a:lstStyle/>
                    <a:p>
                      <a:pPr algn="ctr" rtl="1"/>
                      <a:r>
                        <a:rPr lang="he-IL" sz="1600" dirty="0"/>
                        <a:t>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sz="1600"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sz="1600"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sz="1600" dirty="0"/>
                        <a:t>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sz="1600"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sz="1600"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sz="1600"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sz="1600"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sz="1600"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he-IL" sz="16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4477759"/>
                  </a:ext>
                </a:extLst>
              </a:tr>
            </a:tbl>
          </a:graphicData>
        </a:graphic>
      </p:graphicFrame>
      <p:cxnSp>
        <p:nvCxnSpPr>
          <p:cNvPr id="8" name="מחבר חץ ישר 7"/>
          <p:cNvCxnSpPr/>
          <p:nvPr/>
        </p:nvCxnSpPr>
        <p:spPr>
          <a:xfrm flipH="1" flipV="1">
            <a:off x="6934200" y="4953000"/>
            <a:ext cx="4572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308841" y="5497810"/>
            <a:ext cx="533400" cy="923330"/>
          </a:xfrm>
          <a:prstGeom prst="rect">
            <a:avLst/>
          </a:prstGeom>
          <a:noFill/>
        </p:spPr>
        <p:txBody>
          <a:bodyPr wrap="square" rtlCol="1">
            <a:spAutoFit/>
          </a:bodyPr>
          <a:lstStyle/>
          <a:p>
            <a:r>
              <a:rPr lang="he-IL" dirty="0"/>
              <a:t>ה-2 הכי קטן</a:t>
            </a:r>
          </a:p>
        </p:txBody>
      </p:sp>
      <p:cxnSp>
        <p:nvCxnSpPr>
          <p:cNvPr id="10" name="מחבר חץ ישר 9"/>
          <p:cNvCxnSpPr>
            <a:cxnSpLocks/>
            <a:stCxn id="9" idx="0"/>
          </p:cNvCxnSpPr>
          <p:nvPr/>
        </p:nvCxnSpPr>
        <p:spPr>
          <a:xfrm flipH="1" flipV="1">
            <a:off x="6248401" y="4911902"/>
            <a:ext cx="327140" cy="585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620000" y="5562600"/>
            <a:ext cx="533400" cy="923330"/>
          </a:xfrm>
          <a:prstGeom prst="rect">
            <a:avLst/>
          </a:prstGeom>
          <a:noFill/>
        </p:spPr>
        <p:txBody>
          <a:bodyPr wrap="square" rtlCol="1">
            <a:spAutoFit/>
          </a:bodyPr>
          <a:lstStyle/>
          <a:p>
            <a:r>
              <a:rPr lang="he-IL" dirty="0"/>
              <a:t>ה-1 הכי קטן</a:t>
            </a:r>
          </a:p>
        </p:txBody>
      </p:sp>
      <p:cxnSp>
        <p:nvCxnSpPr>
          <p:cNvPr id="13" name="מחבר חץ ישר 12"/>
          <p:cNvCxnSpPr/>
          <p:nvPr/>
        </p:nvCxnSpPr>
        <p:spPr>
          <a:xfrm flipH="1" flipV="1">
            <a:off x="2667000" y="4975820"/>
            <a:ext cx="4572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200400" y="5433020"/>
            <a:ext cx="533400" cy="923330"/>
          </a:xfrm>
          <a:prstGeom prst="rect">
            <a:avLst/>
          </a:prstGeom>
          <a:noFill/>
        </p:spPr>
        <p:txBody>
          <a:bodyPr wrap="square" rtlCol="1">
            <a:spAutoFit/>
          </a:bodyPr>
          <a:lstStyle/>
          <a:p>
            <a:r>
              <a:rPr lang="he-IL" dirty="0"/>
              <a:t>ה-3 הכי קטן</a:t>
            </a:r>
          </a:p>
        </p:txBody>
      </p:sp>
    </p:spTree>
    <p:extLst>
      <p:ext uri="{BB962C8B-B14F-4D97-AF65-F5344CB8AC3E}">
        <p14:creationId xmlns:p14="http://schemas.microsoft.com/office/powerpoint/2010/main" val="3955927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rtl="1"/>
            <a:r>
              <a:rPr lang="he-IL" dirty="0"/>
              <a:t>האיבר ה-</a:t>
            </a:r>
            <a:r>
              <a:rPr lang="en-US" dirty="0"/>
              <a:t>k</a:t>
            </a:r>
            <a:r>
              <a:rPr lang="he-IL" dirty="0"/>
              <a:t> הכי קטן</a:t>
            </a:r>
          </a:p>
        </p:txBody>
      </p:sp>
      <p:sp>
        <p:nvSpPr>
          <p:cNvPr id="3" name="מציין מיקום תוכן 2"/>
          <p:cNvSpPr>
            <a:spLocks noGrp="1"/>
          </p:cNvSpPr>
          <p:nvPr>
            <p:ph idx="1"/>
          </p:nvPr>
        </p:nvSpPr>
        <p:spPr/>
        <p:txBody>
          <a:bodyPr/>
          <a:lstStyle/>
          <a:p>
            <a:pPr algn="r" rtl="1"/>
            <a:r>
              <a:rPr lang="he-IL" dirty="0"/>
              <a:t>כדי למצוא את האיבר ה-</a:t>
            </a:r>
            <a:r>
              <a:rPr lang="en-US" dirty="0"/>
              <a:t>k</a:t>
            </a:r>
            <a:r>
              <a:rPr lang="he-IL" dirty="0"/>
              <a:t> הכי קטן, אפשר למיין את המערך ולהחזיר את תא מספר </a:t>
            </a:r>
            <a:r>
              <a:rPr lang="en-US" dirty="0"/>
              <a:t>k</a:t>
            </a:r>
            <a:r>
              <a:rPr lang="he-IL" dirty="0"/>
              <a:t>.</a:t>
            </a:r>
          </a:p>
          <a:p>
            <a:pPr algn="r" rtl="1"/>
            <a:r>
              <a:rPr lang="he-IL" dirty="0"/>
              <a:t>כתבו אלגוריתם שמתבסס על מיון מהיר למציאת האיבר ה-</a:t>
            </a:r>
            <a:r>
              <a:rPr lang="en-US" dirty="0"/>
              <a:t>k</a:t>
            </a:r>
            <a:r>
              <a:rPr lang="he-IL" dirty="0"/>
              <a:t> הכי קטן בזמן ממוצע טוב יותר מ-</a:t>
            </a:r>
            <a:r>
              <a:rPr lang="en-US" dirty="0" err="1"/>
              <a:t>nlogn</a:t>
            </a:r>
            <a:r>
              <a:rPr lang="he-IL" dirty="0"/>
              <a:t>.</a:t>
            </a:r>
          </a:p>
        </p:txBody>
      </p:sp>
      <p:sp>
        <p:nvSpPr>
          <p:cNvPr id="4" name="מציין מיקום של כותרת תחתונה 3"/>
          <p:cNvSpPr>
            <a:spLocks noGrp="1"/>
          </p:cNvSpPr>
          <p:nvPr>
            <p:ph type="ftr" sz="quarter" idx="11"/>
          </p:nvPr>
        </p:nvSpPr>
        <p:spPr/>
        <p:txBody>
          <a:bodyPr/>
          <a:lstStyle/>
          <a:p>
            <a:r>
              <a:rPr lang="en-US"/>
              <a:t>shay.tavor@gmail.com </a:t>
            </a:r>
          </a:p>
          <a:p>
            <a:r>
              <a:rPr lang="en-US"/>
              <a:t>www.shaytavor.com</a:t>
            </a:r>
            <a:endParaRPr lang="en-US" dirty="0"/>
          </a:p>
        </p:txBody>
      </p:sp>
      <p:sp>
        <p:nvSpPr>
          <p:cNvPr id="5" name="מציין מיקום של מספר שקופית 4"/>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6416883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כותרת תחתונה 1"/>
          <p:cNvSpPr>
            <a:spLocks noGrp="1"/>
          </p:cNvSpPr>
          <p:nvPr>
            <p:ph type="ftr" sz="quarter" idx="11"/>
          </p:nvPr>
        </p:nvSpPr>
        <p:spPr/>
        <p:txBody>
          <a:bodyPr/>
          <a:lstStyle/>
          <a:p>
            <a:r>
              <a:rPr lang="en-US"/>
              <a:t>shay.tavor@gmail.com  www.shaytavor.com</a:t>
            </a:r>
          </a:p>
        </p:txBody>
      </p:sp>
      <p:sp>
        <p:nvSpPr>
          <p:cNvPr id="3" name="מציין מיקום של מספר שקופית 2"/>
          <p:cNvSpPr>
            <a:spLocks noGrp="1"/>
          </p:cNvSpPr>
          <p:nvPr>
            <p:ph type="sldNum" sz="quarter" idx="12"/>
          </p:nvPr>
        </p:nvSpPr>
        <p:spPr/>
        <p:txBody>
          <a:bodyPr/>
          <a:lstStyle/>
          <a:p>
            <a:fld id="{B6F15528-21DE-4FAA-801E-634DDDAF4B2B}" type="slidenum">
              <a:rPr lang="en-US" smtClean="0"/>
              <a:pPr/>
              <a:t>37</a:t>
            </a:fld>
            <a:endParaRPr lang="en-US"/>
          </a:p>
        </p:txBody>
      </p:sp>
      <p:sp>
        <p:nvSpPr>
          <p:cNvPr id="4" name="TextBox 3"/>
          <p:cNvSpPr txBox="1"/>
          <p:nvPr/>
        </p:nvSpPr>
        <p:spPr>
          <a:xfrm>
            <a:off x="533400" y="304800"/>
            <a:ext cx="8382000" cy="830997"/>
          </a:xfrm>
          <a:prstGeom prst="rect">
            <a:avLst/>
          </a:prstGeom>
          <a:noFill/>
        </p:spPr>
        <p:txBody>
          <a:bodyPr wrap="square" rtlCol="1">
            <a:spAutoFit/>
          </a:bodyPr>
          <a:lstStyle/>
          <a:p>
            <a:pPr algn="r" rtl="1"/>
            <a:r>
              <a:rPr lang="he-IL" sz="2400" dirty="0"/>
              <a:t>האלגוריתם של מיון מהיר מבצע </a:t>
            </a:r>
            <a:r>
              <a:rPr lang="en-US" sz="2400" dirty="0"/>
              <a:t>partition</a:t>
            </a:r>
            <a:r>
              <a:rPr lang="he-IL" sz="2400" dirty="0"/>
              <a:t> עבור כל תת מערך. בסיום שלב ה-</a:t>
            </a:r>
            <a:r>
              <a:rPr lang="en-US" sz="2400" dirty="0"/>
              <a:t>partition</a:t>
            </a:r>
            <a:r>
              <a:rPr lang="he-IL" sz="2400" dirty="0"/>
              <a:t>, האיבר שנבחר </a:t>
            </a:r>
            <a:r>
              <a:rPr lang="he-IL" sz="2400" dirty="0" err="1"/>
              <a:t>כפיבוט</a:t>
            </a:r>
            <a:r>
              <a:rPr lang="he-IL" sz="2400" dirty="0"/>
              <a:t> מוצב במקומו הנכון במערך.</a:t>
            </a:r>
          </a:p>
        </p:txBody>
      </p:sp>
      <p:graphicFrame>
        <p:nvGraphicFramePr>
          <p:cNvPr id="5" name="טבלה 4"/>
          <p:cNvGraphicFramePr>
            <a:graphicFrameLocks noGrp="1"/>
          </p:cNvGraphicFramePr>
          <p:nvPr>
            <p:extLst>
              <p:ext uri="{D42A27DB-BD31-4B8C-83A1-F6EECF244321}">
                <p14:modId xmlns:p14="http://schemas.microsoft.com/office/powerpoint/2010/main" val="845534181"/>
              </p:ext>
            </p:extLst>
          </p:nvPr>
        </p:nvGraphicFramePr>
        <p:xfrm>
          <a:off x="1676400" y="1752600"/>
          <a:ext cx="6096000" cy="741680"/>
        </p:xfrm>
        <a:graphic>
          <a:graphicData uri="http://schemas.openxmlformats.org/drawingml/2006/table">
            <a:tbl>
              <a:tblPr rtl="1" firstRow="1" bandRow="1">
                <a:tableStyleId>{5940675A-B579-460E-94D1-54222C63F5DA}</a:tableStyleId>
              </a:tblPr>
              <a:tblGrid>
                <a:gridCol w="609600">
                  <a:extLst>
                    <a:ext uri="{9D8B030D-6E8A-4147-A177-3AD203B41FA5}">
                      <a16:colId xmlns:a16="http://schemas.microsoft.com/office/drawing/2014/main" val="3981245405"/>
                    </a:ext>
                  </a:extLst>
                </a:gridCol>
                <a:gridCol w="609600">
                  <a:extLst>
                    <a:ext uri="{9D8B030D-6E8A-4147-A177-3AD203B41FA5}">
                      <a16:colId xmlns:a16="http://schemas.microsoft.com/office/drawing/2014/main" val="119320560"/>
                    </a:ext>
                  </a:extLst>
                </a:gridCol>
                <a:gridCol w="609600">
                  <a:extLst>
                    <a:ext uri="{9D8B030D-6E8A-4147-A177-3AD203B41FA5}">
                      <a16:colId xmlns:a16="http://schemas.microsoft.com/office/drawing/2014/main" val="656123257"/>
                    </a:ext>
                  </a:extLst>
                </a:gridCol>
                <a:gridCol w="609600">
                  <a:extLst>
                    <a:ext uri="{9D8B030D-6E8A-4147-A177-3AD203B41FA5}">
                      <a16:colId xmlns:a16="http://schemas.microsoft.com/office/drawing/2014/main" val="3274197784"/>
                    </a:ext>
                  </a:extLst>
                </a:gridCol>
                <a:gridCol w="609600">
                  <a:extLst>
                    <a:ext uri="{9D8B030D-6E8A-4147-A177-3AD203B41FA5}">
                      <a16:colId xmlns:a16="http://schemas.microsoft.com/office/drawing/2014/main" val="2601343215"/>
                    </a:ext>
                  </a:extLst>
                </a:gridCol>
                <a:gridCol w="609600">
                  <a:extLst>
                    <a:ext uri="{9D8B030D-6E8A-4147-A177-3AD203B41FA5}">
                      <a16:colId xmlns:a16="http://schemas.microsoft.com/office/drawing/2014/main" val="3816011638"/>
                    </a:ext>
                  </a:extLst>
                </a:gridCol>
                <a:gridCol w="609600">
                  <a:extLst>
                    <a:ext uri="{9D8B030D-6E8A-4147-A177-3AD203B41FA5}">
                      <a16:colId xmlns:a16="http://schemas.microsoft.com/office/drawing/2014/main" val="1159779728"/>
                    </a:ext>
                  </a:extLst>
                </a:gridCol>
                <a:gridCol w="609600">
                  <a:extLst>
                    <a:ext uri="{9D8B030D-6E8A-4147-A177-3AD203B41FA5}">
                      <a16:colId xmlns:a16="http://schemas.microsoft.com/office/drawing/2014/main" val="241147025"/>
                    </a:ext>
                  </a:extLst>
                </a:gridCol>
                <a:gridCol w="609600">
                  <a:extLst>
                    <a:ext uri="{9D8B030D-6E8A-4147-A177-3AD203B41FA5}">
                      <a16:colId xmlns:a16="http://schemas.microsoft.com/office/drawing/2014/main" val="4055825151"/>
                    </a:ext>
                  </a:extLst>
                </a:gridCol>
                <a:gridCol w="609600">
                  <a:extLst>
                    <a:ext uri="{9D8B030D-6E8A-4147-A177-3AD203B41FA5}">
                      <a16:colId xmlns:a16="http://schemas.microsoft.com/office/drawing/2014/main" val="2008892785"/>
                    </a:ext>
                  </a:extLst>
                </a:gridCol>
              </a:tblGrid>
              <a:tr h="370840">
                <a:tc>
                  <a:txBody>
                    <a:bodyPr/>
                    <a:lstStyle/>
                    <a:p>
                      <a:pPr algn="ctr" rtl="1"/>
                      <a:r>
                        <a:rPr lang="he-IL" dirty="0"/>
                        <a:t>7</a:t>
                      </a:r>
                    </a:p>
                  </a:txBody>
                  <a:tcPr>
                    <a:lnB w="12700" cap="flat" cmpd="sng" algn="ctr">
                      <a:solidFill>
                        <a:schemeClr val="tx1"/>
                      </a:solidFill>
                      <a:prstDash val="solid"/>
                      <a:round/>
                      <a:headEnd type="none" w="med" len="med"/>
                      <a:tailEnd type="none" w="med" len="med"/>
                    </a:lnB>
                  </a:tcPr>
                </a:tc>
                <a:tc>
                  <a:txBody>
                    <a:bodyPr/>
                    <a:lstStyle/>
                    <a:p>
                      <a:pPr algn="ctr" rtl="1"/>
                      <a:r>
                        <a:rPr lang="he-IL" dirty="0"/>
                        <a:t>1</a:t>
                      </a:r>
                    </a:p>
                  </a:txBody>
                  <a:tcPr>
                    <a:lnB w="12700" cap="flat" cmpd="sng" algn="ctr">
                      <a:solidFill>
                        <a:schemeClr val="tx1"/>
                      </a:solidFill>
                      <a:prstDash val="solid"/>
                      <a:round/>
                      <a:headEnd type="none" w="med" len="med"/>
                      <a:tailEnd type="none" w="med" len="med"/>
                    </a:lnB>
                  </a:tcPr>
                </a:tc>
                <a:tc>
                  <a:txBody>
                    <a:bodyPr/>
                    <a:lstStyle/>
                    <a:p>
                      <a:pPr algn="ctr" rtl="1"/>
                      <a:r>
                        <a:rPr lang="he-IL" dirty="0"/>
                        <a:t>2</a:t>
                      </a:r>
                    </a:p>
                  </a:txBody>
                  <a:tcPr>
                    <a:lnB w="12700" cap="flat" cmpd="sng" algn="ctr">
                      <a:solidFill>
                        <a:schemeClr val="tx1"/>
                      </a:solidFill>
                      <a:prstDash val="solid"/>
                      <a:round/>
                      <a:headEnd type="none" w="med" len="med"/>
                      <a:tailEnd type="none" w="med" len="med"/>
                    </a:lnB>
                  </a:tcPr>
                </a:tc>
                <a:tc>
                  <a:txBody>
                    <a:bodyPr/>
                    <a:lstStyle/>
                    <a:p>
                      <a:pPr algn="ctr" rtl="1"/>
                      <a:r>
                        <a:rPr lang="he-IL" dirty="0"/>
                        <a:t>10</a:t>
                      </a:r>
                    </a:p>
                  </a:txBody>
                  <a:tcPr>
                    <a:lnB w="12700" cap="flat" cmpd="sng" algn="ctr">
                      <a:solidFill>
                        <a:schemeClr val="tx1"/>
                      </a:solidFill>
                      <a:prstDash val="solid"/>
                      <a:round/>
                      <a:headEnd type="none" w="med" len="med"/>
                      <a:tailEnd type="none" w="med" len="med"/>
                    </a:lnB>
                  </a:tcPr>
                </a:tc>
                <a:tc>
                  <a:txBody>
                    <a:bodyPr/>
                    <a:lstStyle/>
                    <a:p>
                      <a:pPr algn="ctr" rtl="1"/>
                      <a:r>
                        <a:rPr lang="he-IL" dirty="0"/>
                        <a:t>9</a:t>
                      </a:r>
                    </a:p>
                  </a:txBody>
                  <a:tcPr>
                    <a:lnB w="12700" cap="flat" cmpd="sng" algn="ctr">
                      <a:solidFill>
                        <a:schemeClr val="tx1"/>
                      </a:solidFill>
                      <a:prstDash val="solid"/>
                      <a:round/>
                      <a:headEnd type="none" w="med" len="med"/>
                      <a:tailEnd type="none" w="med" len="med"/>
                    </a:lnB>
                  </a:tcPr>
                </a:tc>
                <a:tc>
                  <a:txBody>
                    <a:bodyPr/>
                    <a:lstStyle/>
                    <a:p>
                      <a:pPr algn="ctr" rtl="1"/>
                      <a:r>
                        <a:rPr lang="he-IL" dirty="0"/>
                        <a:t>5</a:t>
                      </a:r>
                    </a:p>
                  </a:txBody>
                  <a:tcPr>
                    <a:lnB w="12700" cap="flat" cmpd="sng" algn="ctr">
                      <a:solidFill>
                        <a:schemeClr val="tx1"/>
                      </a:solidFill>
                      <a:prstDash val="solid"/>
                      <a:round/>
                      <a:headEnd type="none" w="med" len="med"/>
                      <a:tailEnd type="none" w="med" len="med"/>
                    </a:lnB>
                  </a:tcPr>
                </a:tc>
                <a:tc>
                  <a:txBody>
                    <a:bodyPr/>
                    <a:lstStyle/>
                    <a:p>
                      <a:pPr algn="ctr" rtl="1"/>
                      <a:r>
                        <a:rPr lang="he-IL" dirty="0"/>
                        <a:t>4</a:t>
                      </a:r>
                    </a:p>
                  </a:txBody>
                  <a:tcPr>
                    <a:lnB w="12700" cap="flat" cmpd="sng" algn="ctr">
                      <a:solidFill>
                        <a:schemeClr val="tx1"/>
                      </a:solidFill>
                      <a:prstDash val="solid"/>
                      <a:round/>
                      <a:headEnd type="none" w="med" len="med"/>
                      <a:tailEnd type="none" w="med" len="med"/>
                    </a:lnB>
                  </a:tcPr>
                </a:tc>
                <a:tc>
                  <a:txBody>
                    <a:bodyPr/>
                    <a:lstStyle/>
                    <a:p>
                      <a:pPr algn="ctr" rtl="1"/>
                      <a:r>
                        <a:rPr lang="he-IL" dirty="0"/>
                        <a:t>8</a:t>
                      </a:r>
                    </a:p>
                  </a:txBody>
                  <a:tcPr>
                    <a:lnB w="12700" cap="flat" cmpd="sng" algn="ctr">
                      <a:solidFill>
                        <a:schemeClr val="tx1"/>
                      </a:solidFill>
                      <a:prstDash val="solid"/>
                      <a:round/>
                      <a:headEnd type="none" w="med" len="med"/>
                      <a:tailEnd type="none" w="med" len="med"/>
                    </a:lnB>
                  </a:tcPr>
                </a:tc>
                <a:tc>
                  <a:txBody>
                    <a:bodyPr/>
                    <a:lstStyle/>
                    <a:p>
                      <a:pPr algn="ctr" rtl="1"/>
                      <a:r>
                        <a:rPr lang="he-IL" dirty="0"/>
                        <a:t>3</a:t>
                      </a:r>
                    </a:p>
                  </a:txBody>
                  <a:tcPr>
                    <a:lnB w="12700" cap="flat" cmpd="sng" algn="ctr">
                      <a:solidFill>
                        <a:schemeClr val="tx1"/>
                      </a:solidFill>
                      <a:prstDash val="solid"/>
                      <a:round/>
                      <a:headEnd type="none" w="med" len="med"/>
                      <a:tailEnd type="none" w="med" len="med"/>
                    </a:lnB>
                  </a:tcPr>
                </a:tc>
                <a:tc>
                  <a:txBody>
                    <a:bodyPr/>
                    <a:lstStyle/>
                    <a:p>
                      <a:pPr algn="ctr" rtl="1"/>
                      <a:r>
                        <a:rPr lang="he-IL" dirty="0"/>
                        <a:t>6</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7565682"/>
                  </a:ext>
                </a:extLst>
              </a:tr>
              <a:tr h="370840">
                <a:tc>
                  <a:txBody>
                    <a:bodyPr/>
                    <a:lstStyle/>
                    <a:p>
                      <a:pPr algn="ctr" rtl="1"/>
                      <a:r>
                        <a:rPr lang="he-IL" sz="1600" dirty="0"/>
                        <a:t>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sz="1600"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sz="1600"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sz="1600" dirty="0"/>
                        <a:t>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sz="1600"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sz="1600"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sz="1600"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sz="1600"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sz="1600"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he-IL" sz="16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4477759"/>
                  </a:ext>
                </a:extLst>
              </a:tr>
            </a:tbl>
          </a:graphicData>
        </a:graphic>
      </p:graphicFrame>
      <p:sp>
        <p:nvSpPr>
          <p:cNvPr id="6" name="TextBox 5"/>
          <p:cNvSpPr txBox="1"/>
          <p:nvPr/>
        </p:nvSpPr>
        <p:spPr>
          <a:xfrm>
            <a:off x="685800" y="2667000"/>
            <a:ext cx="8229600" cy="830997"/>
          </a:xfrm>
          <a:prstGeom prst="rect">
            <a:avLst/>
          </a:prstGeom>
          <a:noFill/>
        </p:spPr>
        <p:txBody>
          <a:bodyPr wrap="square" rtlCol="1">
            <a:spAutoFit/>
          </a:bodyPr>
          <a:lstStyle/>
          <a:p>
            <a:pPr algn="r" rtl="1"/>
            <a:r>
              <a:rPr lang="he-IL" sz="2400" dirty="0"/>
              <a:t>נניח שנשתמש בשיטת </a:t>
            </a:r>
            <a:r>
              <a:rPr lang="en-US" sz="2400" dirty="0"/>
              <a:t>partition</a:t>
            </a:r>
            <a:r>
              <a:rPr lang="he-IL" sz="2400" dirty="0"/>
              <a:t> שבוחרת את האיבר הראשון להיות </a:t>
            </a:r>
            <a:r>
              <a:rPr lang="he-IL" sz="2400" dirty="0" err="1"/>
              <a:t>הפיבוט</a:t>
            </a:r>
            <a:r>
              <a:rPr lang="he-IL" sz="2400" dirty="0"/>
              <a:t>. איך יראה המערך לאחר ה-</a:t>
            </a:r>
            <a:r>
              <a:rPr lang="en-US" sz="2400" dirty="0"/>
              <a:t>partition</a:t>
            </a:r>
            <a:r>
              <a:rPr lang="he-IL" sz="2400" dirty="0"/>
              <a:t> הראשון?</a:t>
            </a:r>
          </a:p>
        </p:txBody>
      </p:sp>
      <p:sp>
        <p:nvSpPr>
          <p:cNvPr id="7" name="אליפסה 6"/>
          <p:cNvSpPr/>
          <p:nvPr/>
        </p:nvSpPr>
        <p:spPr>
          <a:xfrm>
            <a:off x="1752600" y="1752600"/>
            <a:ext cx="457200" cy="3844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graphicFrame>
        <p:nvGraphicFramePr>
          <p:cNvPr id="8" name="טבלה 7"/>
          <p:cNvGraphicFramePr>
            <a:graphicFrameLocks noGrp="1"/>
          </p:cNvGraphicFramePr>
          <p:nvPr>
            <p:extLst>
              <p:ext uri="{D42A27DB-BD31-4B8C-83A1-F6EECF244321}">
                <p14:modId xmlns:p14="http://schemas.microsoft.com/office/powerpoint/2010/main" val="2635658703"/>
              </p:ext>
            </p:extLst>
          </p:nvPr>
        </p:nvGraphicFramePr>
        <p:xfrm>
          <a:off x="1676400" y="3994150"/>
          <a:ext cx="6096000" cy="741680"/>
        </p:xfrm>
        <a:graphic>
          <a:graphicData uri="http://schemas.openxmlformats.org/drawingml/2006/table">
            <a:tbl>
              <a:tblPr rtl="1" firstRow="1" bandRow="1">
                <a:tableStyleId>{5940675A-B579-460E-94D1-54222C63F5DA}</a:tableStyleId>
              </a:tblPr>
              <a:tblGrid>
                <a:gridCol w="609600">
                  <a:extLst>
                    <a:ext uri="{9D8B030D-6E8A-4147-A177-3AD203B41FA5}">
                      <a16:colId xmlns:a16="http://schemas.microsoft.com/office/drawing/2014/main" val="3981245405"/>
                    </a:ext>
                  </a:extLst>
                </a:gridCol>
                <a:gridCol w="609600">
                  <a:extLst>
                    <a:ext uri="{9D8B030D-6E8A-4147-A177-3AD203B41FA5}">
                      <a16:colId xmlns:a16="http://schemas.microsoft.com/office/drawing/2014/main" val="119320560"/>
                    </a:ext>
                  </a:extLst>
                </a:gridCol>
                <a:gridCol w="609600">
                  <a:extLst>
                    <a:ext uri="{9D8B030D-6E8A-4147-A177-3AD203B41FA5}">
                      <a16:colId xmlns:a16="http://schemas.microsoft.com/office/drawing/2014/main" val="656123257"/>
                    </a:ext>
                  </a:extLst>
                </a:gridCol>
                <a:gridCol w="609600">
                  <a:extLst>
                    <a:ext uri="{9D8B030D-6E8A-4147-A177-3AD203B41FA5}">
                      <a16:colId xmlns:a16="http://schemas.microsoft.com/office/drawing/2014/main" val="3274197784"/>
                    </a:ext>
                  </a:extLst>
                </a:gridCol>
                <a:gridCol w="609600">
                  <a:extLst>
                    <a:ext uri="{9D8B030D-6E8A-4147-A177-3AD203B41FA5}">
                      <a16:colId xmlns:a16="http://schemas.microsoft.com/office/drawing/2014/main" val="2601343215"/>
                    </a:ext>
                  </a:extLst>
                </a:gridCol>
                <a:gridCol w="609600">
                  <a:extLst>
                    <a:ext uri="{9D8B030D-6E8A-4147-A177-3AD203B41FA5}">
                      <a16:colId xmlns:a16="http://schemas.microsoft.com/office/drawing/2014/main" val="3816011638"/>
                    </a:ext>
                  </a:extLst>
                </a:gridCol>
                <a:gridCol w="609600">
                  <a:extLst>
                    <a:ext uri="{9D8B030D-6E8A-4147-A177-3AD203B41FA5}">
                      <a16:colId xmlns:a16="http://schemas.microsoft.com/office/drawing/2014/main" val="1159779728"/>
                    </a:ext>
                  </a:extLst>
                </a:gridCol>
                <a:gridCol w="609600">
                  <a:extLst>
                    <a:ext uri="{9D8B030D-6E8A-4147-A177-3AD203B41FA5}">
                      <a16:colId xmlns:a16="http://schemas.microsoft.com/office/drawing/2014/main" val="241147025"/>
                    </a:ext>
                  </a:extLst>
                </a:gridCol>
                <a:gridCol w="609600">
                  <a:extLst>
                    <a:ext uri="{9D8B030D-6E8A-4147-A177-3AD203B41FA5}">
                      <a16:colId xmlns:a16="http://schemas.microsoft.com/office/drawing/2014/main" val="4055825151"/>
                    </a:ext>
                  </a:extLst>
                </a:gridCol>
                <a:gridCol w="609600">
                  <a:extLst>
                    <a:ext uri="{9D8B030D-6E8A-4147-A177-3AD203B41FA5}">
                      <a16:colId xmlns:a16="http://schemas.microsoft.com/office/drawing/2014/main" val="2008892785"/>
                    </a:ext>
                  </a:extLst>
                </a:gridCol>
              </a:tblGrid>
              <a:tr h="370840">
                <a:tc>
                  <a:txBody>
                    <a:bodyPr/>
                    <a:lstStyle/>
                    <a:p>
                      <a:pPr algn="ctr" rtl="1"/>
                      <a:r>
                        <a:rPr lang="he-IL" dirty="0"/>
                        <a:t>7</a:t>
                      </a:r>
                    </a:p>
                  </a:txBody>
                  <a:tcPr>
                    <a:lnB w="12700" cap="flat" cmpd="sng" algn="ctr">
                      <a:solidFill>
                        <a:schemeClr val="tx1"/>
                      </a:solidFill>
                      <a:prstDash val="solid"/>
                      <a:round/>
                      <a:headEnd type="none" w="med" len="med"/>
                      <a:tailEnd type="none" w="med" len="med"/>
                    </a:lnB>
                  </a:tcPr>
                </a:tc>
                <a:tc>
                  <a:txBody>
                    <a:bodyPr/>
                    <a:lstStyle/>
                    <a:p>
                      <a:pPr algn="ctr" rtl="1"/>
                      <a:r>
                        <a:rPr lang="he-IL" dirty="0"/>
                        <a:t>8</a:t>
                      </a:r>
                    </a:p>
                  </a:txBody>
                  <a:tcPr>
                    <a:lnB w="12700" cap="flat" cmpd="sng" algn="ctr">
                      <a:solidFill>
                        <a:schemeClr val="tx1"/>
                      </a:solidFill>
                      <a:prstDash val="solid"/>
                      <a:round/>
                      <a:headEnd type="none" w="med" len="med"/>
                      <a:tailEnd type="none" w="med" len="med"/>
                    </a:lnB>
                  </a:tcPr>
                </a:tc>
                <a:tc>
                  <a:txBody>
                    <a:bodyPr/>
                    <a:lstStyle/>
                    <a:p>
                      <a:pPr algn="ctr" rtl="1"/>
                      <a:r>
                        <a:rPr lang="he-IL" dirty="0"/>
                        <a:t>9</a:t>
                      </a:r>
                    </a:p>
                  </a:txBody>
                  <a:tcPr>
                    <a:lnB w="12700" cap="flat" cmpd="sng" algn="ctr">
                      <a:solidFill>
                        <a:schemeClr val="tx1"/>
                      </a:solidFill>
                      <a:prstDash val="solid"/>
                      <a:round/>
                      <a:headEnd type="none" w="med" len="med"/>
                      <a:tailEnd type="none" w="med" len="med"/>
                    </a:lnB>
                  </a:tcPr>
                </a:tc>
                <a:tc>
                  <a:txBody>
                    <a:bodyPr/>
                    <a:lstStyle/>
                    <a:p>
                      <a:pPr algn="ctr" rtl="1"/>
                      <a:r>
                        <a:rPr lang="he-IL" dirty="0"/>
                        <a:t>10</a:t>
                      </a:r>
                    </a:p>
                  </a:txBody>
                  <a:tcPr>
                    <a:lnB w="12700" cap="flat" cmpd="sng" algn="ctr">
                      <a:solidFill>
                        <a:schemeClr val="tx1"/>
                      </a:solidFill>
                      <a:prstDash val="solid"/>
                      <a:round/>
                      <a:headEnd type="none" w="med" len="med"/>
                      <a:tailEnd type="none" w="med" len="med"/>
                    </a:lnB>
                  </a:tcPr>
                </a:tc>
                <a:tc>
                  <a:txBody>
                    <a:bodyPr/>
                    <a:lstStyle/>
                    <a:p>
                      <a:pPr algn="ctr" rtl="1"/>
                      <a:r>
                        <a:rPr lang="he-IL" dirty="0"/>
                        <a:t>6</a:t>
                      </a:r>
                    </a:p>
                  </a:txBody>
                  <a:tcPr>
                    <a:lnB w="12700" cap="flat" cmpd="sng" algn="ctr">
                      <a:solidFill>
                        <a:schemeClr val="tx1"/>
                      </a:solidFill>
                      <a:prstDash val="solid"/>
                      <a:round/>
                      <a:headEnd type="none" w="med" len="med"/>
                      <a:tailEnd type="none" w="med" len="med"/>
                    </a:lnB>
                  </a:tcPr>
                </a:tc>
                <a:tc>
                  <a:txBody>
                    <a:bodyPr/>
                    <a:lstStyle/>
                    <a:p>
                      <a:pPr algn="ctr" rtl="1"/>
                      <a:r>
                        <a:rPr lang="he-IL" dirty="0"/>
                        <a:t>5</a:t>
                      </a:r>
                    </a:p>
                  </a:txBody>
                  <a:tcPr>
                    <a:lnB w="12700" cap="flat" cmpd="sng" algn="ctr">
                      <a:solidFill>
                        <a:schemeClr val="tx1"/>
                      </a:solidFill>
                      <a:prstDash val="solid"/>
                      <a:round/>
                      <a:headEnd type="none" w="med" len="med"/>
                      <a:tailEnd type="none" w="med" len="med"/>
                    </a:lnB>
                  </a:tcPr>
                </a:tc>
                <a:tc>
                  <a:txBody>
                    <a:bodyPr/>
                    <a:lstStyle/>
                    <a:p>
                      <a:pPr algn="ctr" rtl="1"/>
                      <a:r>
                        <a:rPr lang="he-IL" dirty="0"/>
                        <a:t>4</a:t>
                      </a:r>
                    </a:p>
                  </a:txBody>
                  <a:tcPr>
                    <a:lnB w="12700" cap="flat" cmpd="sng" algn="ctr">
                      <a:solidFill>
                        <a:schemeClr val="tx1"/>
                      </a:solidFill>
                      <a:prstDash val="solid"/>
                      <a:round/>
                      <a:headEnd type="none" w="med" len="med"/>
                      <a:tailEnd type="none" w="med" len="med"/>
                    </a:lnB>
                  </a:tcPr>
                </a:tc>
                <a:tc>
                  <a:txBody>
                    <a:bodyPr/>
                    <a:lstStyle/>
                    <a:p>
                      <a:pPr algn="ctr" rtl="1"/>
                      <a:r>
                        <a:rPr lang="he-IL" dirty="0"/>
                        <a:t>1</a:t>
                      </a:r>
                    </a:p>
                  </a:txBody>
                  <a:tcPr>
                    <a:lnB w="12700" cap="flat" cmpd="sng" algn="ctr">
                      <a:solidFill>
                        <a:schemeClr val="tx1"/>
                      </a:solidFill>
                      <a:prstDash val="solid"/>
                      <a:round/>
                      <a:headEnd type="none" w="med" len="med"/>
                      <a:tailEnd type="none" w="med" len="med"/>
                    </a:lnB>
                  </a:tcPr>
                </a:tc>
                <a:tc>
                  <a:txBody>
                    <a:bodyPr/>
                    <a:lstStyle/>
                    <a:p>
                      <a:pPr algn="ctr" rtl="1"/>
                      <a:r>
                        <a:rPr lang="he-IL" dirty="0"/>
                        <a:t>3</a:t>
                      </a:r>
                    </a:p>
                  </a:txBody>
                  <a:tcPr>
                    <a:lnB w="12700" cap="flat" cmpd="sng" algn="ctr">
                      <a:solidFill>
                        <a:schemeClr val="tx1"/>
                      </a:solidFill>
                      <a:prstDash val="solid"/>
                      <a:round/>
                      <a:headEnd type="none" w="med" len="med"/>
                      <a:tailEnd type="none" w="med" len="med"/>
                    </a:lnB>
                  </a:tcPr>
                </a:tc>
                <a:tc>
                  <a:txBody>
                    <a:bodyPr/>
                    <a:lstStyle/>
                    <a:p>
                      <a:pPr algn="ctr" rtl="1"/>
                      <a:r>
                        <a:rPr lang="he-IL" dirty="0"/>
                        <a:t>2</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7565682"/>
                  </a:ext>
                </a:extLst>
              </a:tr>
              <a:tr h="370840">
                <a:tc>
                  <a:txBody>
                    <a:bodyPr/>
                    <a:lstStyle/>
                    <a:p>
                      <a:pPr algn="ctr" rtl="1"/>
                      <a:r>
                        <a:rPr lang="he-IL" sz="1600" dirty="0"/>
                        <a:t>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sz="1600"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sz="1600"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sz="1600" dirty="0"/>
                        <a:t>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sz="1600"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sz="1600"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sz="1600"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sz="1600"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sz="1600"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he-IL" sz="16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4477759"/>
                  </a:ext>
                </a:extLst>
              </a:tr>
            </a:tbl>
          </a:graphicData>
        </a:graphic>
      </p:graphicFrame>
      <p:sp>
        <p:nvSpPr>
          <p:cNvPr id="9" name="חץ: למעלה 8"/>
          <p:cNvSpPr/>
          <p:nvPr/>
        </p:nvSpPr>
        <p:spPr>
          <a:xfrm>
            <a:off x="4953000" y="4724400"/>
            <a:ext cx="15240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TextBox 9"/>
          <p:cNvSpPr txBox="1"/>
          <p:nvPr/>
        </p:nvSpPr>
        <p:spPr>
          <a:xfrm>
            <a:off x="990600" y="5231983"/>
            <a:ext cx="7924800" cy="646331"/>
          </a:xfrm>
          <a:prstGeom prst="rect">
            <a:avLst/>
          </a:prstGeom>
          <a:noFill/>
        </p:spPr>
        <p:txBody>
          <a:bodyPr wrap="square" rtlCol="1">
            <a:spAutoFit/>
          </a:bodyPr>
          <a:lstStyle/>
          <a:p>
            <a:pPr algn="r" rtl="1"/>
            <a:r>
              <a:rPr lang="he-IL" dirty="0"/>
              <a:t>האינדקס שמוחזר משיטת ה-</a:t>
            </a:r>
            <a:r>
              <a:rPr lang="en-US" dirty="0"/>
              <a:t>partition</a:t>
            </a:r>
            <a:r>
              <a:rPr lang="he-IL" dirty="0"/>
              <a:t> הוא 5, והוא מציין שהערך בתא מספר 5 הוא האיבר ה-6 בגודלו במערך.</a:t>
            </a:r>
          </a:p>
        </p:txBody>
      </p:sp>
    </p:spTree>
    <p:extLst>
      <p:ext uri="{BB962C8B-B14F-4D97-AF65-F5344CB8AC3E}">
        <p14:creationId xmlns:p14="http://schemas.microsoft.com/office/powerpoint/2010/main" val="1441680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9" grpId="0" animBg="1"/>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כותרת תחתונה 1"/>
          <p:cNvSpPr>
            <a:spLocks noGrp="1"/>
          </p:cNvSpPr>
          <p:nvPr>
            <p:ph type="ftr" sz="quarter" idx="11"/>
          </p:nvPr>
        </p:nvSpPr>
        <p:spPr/>
        <p:txBody>
          <a:bodyPr/>
          <a:lstStyle/>
          <a:p>
            <a:r>
              <a:rPr lang="en-US"/>
              <a:t>shay.tavor@gmail.com  www.shaytavor.com</a:t>
            </a:r>
          </a:p>
        </p:txBody>
      </p:sp>
      <p:sp>
        <p:nvSpPr>
          <p:cNvPr id="3" name="מציין מיקום של מספר שקופית 2"/>
          <p:cNvSpPr>
            <a:spLocks noGrp="1"/>
          </p:cNvSpPr>
          <p:nvPr>
            <p:ph type="sldNum" sz="quarter" idx="12"/>
          </p:nvPr>
        </p:nvSpPr>
        <p:spPr/>
        <p:txBody>
          <a:bodyPr/>
          <a:lstStyle/>
          <a:p>
            <a:fld id="{B6F15528-21DE-4FAA-801E-634DDDAF4B2B}" type="slidenum">
              <a:rPr lang="en-US" smtClean="0"/>
              <a:pPr/>
              <a:t>38</a:t>
            </a:fld>
            <a:endParaRPr lang="en-US"/>
          </a:p>
        </p:txBody>
      </p:sp>
      <p:sp>
        <p:nvSpPr>
          <p:cNvPr id="4" name="TextBox 3"/>
          <p:cNvSpPr txBox="1"/>
          <p:nvPr/>
        </p:nvSpPr>
        <p:spPr>
          <a:xfrm>
            <a:off x="533400" y="304800"/>
            <a:ext cx="8382000" cy="830997"/>
          </a:xfrm>
          <a:prstGeom prst="rect">
            <a:avLst/>
          </a:prstGeom>
          <a:noFill/>
        </p:spPr>
        <p:txBody>
          <a:bodyPr wrap="square" rtlCol="1">
            <a:spAutoFit/>
          </a:bodyPr>
          <a:lstStyle/>
          <a:p>
            <a:pPr algn="r" rtl="1"/>
            <a:r>
              <a:rPr lang="he-IL" sz="2400" dirty="0"/>
              <a:t>אם היינו מחפשים באמת את האיבר ה-6 הכי קטן, האלגוריתם </a:t>
            </a:r>
            <a:r>
              <a:rPr lang="he-IL" sz="2400" dirty="0" err="1"/>
              <a:t>יכל</a:t>
            </a:r>
            <a:r>
              <a:rPr lang="he-IL" sz="2400" dirty="0"/>
              <a:t> לעצור פה (אין צורך להמשיך למיין את המערך).</a:t>
            </a:r>
          </a:p>
        </p:txBody>
      </p:sp>
      <p:sp>
        <p:nvSpPr>
          <p:cNvPr id="6" name="TextBox 5"/>
          <p:cNvSpPr txBox="1"/>
          <p:nvPr/>
        </p:nvSpPr>
        <p:spPr>
          <a:xfrm>
            <a:off x="762000" y="1234568"/>
            <a:ext cx="8229600" cy="830997"/>
          </a:xfrm>
          <a:prstGeom prst="rect">
            <a:avLst/>
          </a:prstGeom>
          <a:noFill/>
        </p:spPr>
        <p:txBody>
          <a:bodyPr wrap="square" rtlCol="1">
            <a:spAutoFit/>
          </a:bodyPr>
          <a:lstStyle/>
          <a:p>
            <a:pPr algn="r" rtl="1"/>
            <a:r>
              <a:rPr lang="he-IL" sz="2400" dirty="0"/>
              <a:t>אם </a:t>
            </a:r>
            <a:r>
              <a:rPr lang="en-US" sz="2400" dirty="0"/>
              <a:t>k</a:t>
            </a:r>
            <a:r>
              <a:rPr lang="he-IL" sz="2400" dirty="0"/>
              <a:t> שאנחנו מחפשים הוא לא 6, אנחנו יודעים שהוא יכול להיות או משמאל ל-6 או מימינו, בהתאם לגודל של </a:t>
            </a:r>
            <a:r>
              <a:rPr lang="en-US" sz="2400" dirty="0"/>
              <a:t>k</a:t>
            </a:r>
            <a:r>
              <a:rPr lang="he-IL" sz="2400" dirty="0"/>
              <a:t>.</a:t>
            </a:r>
          </a:p>
        </p:txBody>
      </p:sp>
      <p:graphicFrame>
        <p:nvGraphicFramePr>
          <p:cNvPr id="8" name="טבלה 7"/>
          <p:cNvGraphicFramePr>
            <a:graphicFrameLocks noGrp="1"/>
          </p:cNvGraphicFramePr>
          <p:nvPr>
            <p:extLst>
              <p:ext uri="{D42A27DB-BD31-4B8C-83A1-F6EECF244321}">
                <p14:modId xmlns:p14="http://schemas.microsoft.com/office/powerpoint/2010/main" val="1832650074"/>
              </p:ext>
            </p:extLst>
          </p:nvPr>
        </p:nvGraphicFramePr>
        <p:xfrm>
          <a:off x="1828800" y="3581400"/>
          <a:ext cx="6096000" cy="741680"/>
        </p:xfrm>
        <a:graphic>
          <a:graphicData uri="http://schemas.openxmlformats.org/drawingml/2006/table">
            <a:tbl>
              <a:tblPr rtl="1" firstRow="1" bandRow="1">
                <a:tableStyleId>{5940675A-B579-460E-94D1-54222C63F5DA}</a:tableStyleId>
              </a:tblPr>
              <a:tblGrid>
                <a:gridCol w="609600">
                  <a:extLst>
                    <a:ext uri="{9D8B030D-6E8A-4147-A177-3AD203B41FA5}">
                      <a16:colId xmlns:a16="http://schemas.microsoft.com/office/drawing/2014/main" val="3981245405"/>
                    </a:ext>
                  </a:extLst>
                </a:gridCol>
                <a:gridCol w="609600">
                  <a:extLst>
                    <a:ext uri="{9D8B030D-6E8A-4147-A177-3AD203B41FA5}">
                      <a16:colId xmlns:a16="http://schemas.microsoft.com/office/drawing/2014/main" val="119320560"/>
                    </a:ext>
                  </a:extLst>
                </a:gridCol>
                <a:gridCol w="609600">
                  <a:extLst>
                    <a:ext uri="{9D8B030D-6E8A-4147-A177-3AD203B41FA5}">
                      <a16:colId xmlns:a16="http://schemas.microsoft.com/office/drawing/2014/main" val="656123257"/>
                    </a:ext>
                  </a:extLst>
                </a:gridCol>
                <a:gridCol w="609600">
                  <a:extLst>
                    <a:ext uri="{9D8B030D-6E8A-4147-A177-3AD203B41FA5}">
                      <a16:colId xmlns:a16="http://schemas.microsoft.com/office/drawing/2014/main" val="3274197784"/>
                    </a:ext>
                  </a:extLst>
                </a:gridCol>
                <a:gridCol w="609600">
                  <a:extLst>
                    <a:ext uri="{9D8B030D-6E8A-4147-A177-3AD203B41FA5}">
                      <a16:colId xmlns:a16="http://schemas.microsoft.com/office/drawing/2014/main" val="2601343215"/>
                    </a:ext>
                  </a:extLst>
                </a:gridCol>
                <a:gridCol w="609600">
                  <a:extLst>
                    <a:ext uri="{9D8B030D-6E8A-4147-A177-3AD203B41FA5}">
                      <a16:colId xmlns:a16="http://schemas.microsoft.com/office/drawing/2014/main" val="3816011638"/>
                    </a:ext>
                  </a:extLst>
                </a:gridCol>
                <a:gridCol w="609600">
                  <a:extLst>
                    <a:ext uri="{9D8B030D-6E8A-4147-A177-3AD203B41FA5}">
                      <a16:colId xmlns:a16="http://schemas.microsoft.com/office/drawing/2014/main" val="1159779728"/>
                    </a:ext>
                  </a:extLst>
                </a:gridCol>
                <a:gridCol w="609600">
                  <a:extLst>
                    <a:ext uri="{9D8B030D-6E8A-4147-A177-3AD203B41FA5}">
                      <a16:colId xmlns:a16="http://schemas.microsoft.com/office/drawing/2014/main" val="241147025"/>
                    </a:ext>
                  </a:extLst>
                </a:gridCol>
                <a:gridCol w="609600">
                  <a:extLst>
                    <a:ext uri="{9D8B030D-6E8A-4147-A177-3AD203B41FA5}">
                      <a16:colId xmlns:a16="http://schemas.microsoft.com/office/drawing/2014/main" val="4055825151"/>
                    </a:ext>
                  </a:extLst>
                </a:gridCol>
                <a:gridCol w="609600">
                  <a:extLst>
                    <a:ext uri="{9D8B030D-6E8A-4147-A177-3AD203B41FA5}">
                      <a16:colId xmlns:a16="http://schemas.microsoft.com/office/drawing/2014/main" val="2008892785"/>
                    </a:ext>
                  </a:extLst>
                </a:gridCol>
              </a:tblGrid>
              <a:tr h="370840">
                <a:tc>
                  <a:txBody>
                    <a:bodyPr/>
                    <a:lstStyle/>
                    <a:p>
                      <a:pPr algn="ctr" rtl="1"/>
                      <a:r>
                        <a:rPr lang="he-IL" dirty="0"/>
                        <a:t>7</a:t>
                      </a:r>
                    </a:p>
                  </a:txBody>
                  <a:tcPr>
                    <a:lnB w="12700" cap="flat" cmpd="sng" algn="ctr">
                      <a:solidFill>
                        <a:schemeClr val="tx1"/>
                      </a:solidFill>
                      <a:prstDash val="solid"/>
                      <a:round/>
                      <a:headEnd type="none" w="med" len="med"/>
                      <a:tailEnd type="none" w="med" len="med"/>
                    </a:lnB>
                  </a:tcPr>
                </a:tc>
                <a:tc>
                  <a:txBody>
                    <a:bodyPr/>
                    <a:lstStyle/>
                    <a:p>
                      <a:pPr algn="ctr" rtl="1"/>
                      <a:r>
                        <a:rPr lang="he-IL" dirty="0"/>
                        <a:t>8</a:t>
                      </a:r>
                    </a:p>
                  </a:txBody>
                  <a:tcPr>
                    <a:lnB w="12700" cap="flat" cmpd="sng" algn="ctr">
                      <a:solidFill>
                        <a:schemeClr val="tx1"/>
                      </a:solidFill>
                      <a:prstDash val="solid"/>
                      <a:round/>
                      <a:headEnd type="none" w="med" len="med"/>
                      <a:tailEnd type="none" w="med" len="med"/>
                    </a:lnB>
                  </a:tcPr>
                </a:tc>
                <a:tc>
                  <a:txBody>
                    <a:bodyPr/>
                    <a:lstStyle/>
                    <a:p>
                      <a:pPr algn="ctr" rtl="1"/>
                      <a:r>
                        <a:rPr lang="he-IL" dirty="0"/>
                        <a:t>9</a:t>
                      </a:r>
                    </a:p>
                  </a:txBody>
                  <a:tcPr>
                    <a:lnB w="12700" cap="flat" cmpd="sng" algn="ctr">
                      <a:solidFill>
                        <a:schemeClr val="tx1"/>
                      </a:solidFill>
                      <a:prstDash val="solid"/>
                      <a:round/>
                      <a:headEnd type="none" w="med" len="med"/>
                      <a:tailEnd type="none" w="med" len="med"/>
                    </a:lnB>
                  </a:tcPr>
                </a:tc>
                <a:tc>
                  <a:txBody>
                    <a:bodyPr/>
                    <a:lstStyle/>
                    <a:p>
                      <a:pPr algn="ctr" rtl="1"/>
                      <a:r>
                        <a:rPr lang="he-IL" dirty="0"/>
                        <a:t>10</a:t>
                      </a:r>
                    </a:p>
                  </a:txBody>
                  <a:tcPr>
                    <a:lnB w="12700" cap="flat" cmpd="sng" algn="ctr">
                      <a:solidFill>
                        <a:schemeClr val="tx1"/>
                      </a:solidFill>
                      <a:prstDash val="solid"/>
                      <a:round/>
                      <a:headEnd type="none" w="med" len="med"/>
                      <a:tailEnd type="none" w="med" len="med"/>
                    </a:lnB>
                  </a:tcPr>
                </a:tc>
                <a:tc>
                  <a:txBody>
                    <a:bodyPr/>
                    <a:lstStyle/>
                    <a:p>
                      <a:pPr algn="ctr" rtl="1"/>
                      <a:r>
                        <a:rPr lang="he-IL" dirty="0"/>
                        <a:t>6</a:t>
                      </a:r>
                    </a:p>
                  </a:txBody>
                  <a:tcPr>
                    <a:lnB w="12700" cap="flat" cmpd="sng" algn="ctr">
                      <a:solidFill>
                        <a:schemeClr val="tx1"/>
                      </a:solidFill>
                      <a:prstDash val="solid"/>
                      <a:round/>
                      <a:headEnd type="none" w="med" len="med"/>
                      <a:tailEnd type="none" w="med" len="med"/>
                    </a:lnB>
                  </a:tcPr>
                </a:tc>
                <a:tc>
                  <a:txBody>
                    <a:bodyPr/>
                    <a:lstStyle/>
                    <a:p>
                      <a:pPr algn="ctr" rtl="1"/>
                      <a:r>
                        <a:rPr lang="he-IL" dirty="0"/>
                        <a:t>5</a:t>
                      </a:r>
                    </a:p>
                  </a:txBody>
                  <a:tcPr>
                    <a:lnB w="12700" cap="flat" cmpd="sng" algn="ctr">
                      <a:solidFill>
                        <a:schemeClr val="tx1"/>
                      </a:solidFill>
                      <a:prstDash val="solid"/>
                      <a:round/>
                      <a:headEnd type="none" w="med" len="med"/>
                      <a:tailEnd type="none" w="med" len="med"/>
                    </a:lnB>
                  </a:tcPr>
                </a:tc>
                <a:tc>
                  <a:txBody>
                    <a:bodyPr/>
                    <a:lstStyle/>
                    <a:p>
                      <a:pPr algn="ctr" rtl="1"/>
                      <a:r>
                        <a:rPr lang="he-IL" dirty="0"/>
                        <a:t>4</a:t>
                      </a:r>
                    </a:p>
                  </a:txBody>
                  <a:tcPr>
                    <a:lnB w="12700" cap="flat" cmpd="sng" algn="ctr">
                      <a:solidFill>
                        <a:schemeClr val="tx1"/>
                      </a:solidFill>
                      <a:prstDash val="solid"/>
                      <a:round/>
                      <a:headEnd type="none" w="med" len="med"/>
                      <a:tailEnd type="none" w="med" len="med"/>
                    </a:lnB>
                  </a:tcPr>
                </a:tc>
                <a:tc>
                  <a:txBody>
                    <a:bodyPr/>
                    <a:lstStyle/>
                    <a:p>
                      <a:pPr algn="ctr" rtl="1"/>
                      <a:r>
                        <a:rPr lang="he-IL" dirty="0"/>
                        <a:t>1</a:t>
                      </a:r>
                    </a:p>
                  </a:txBody>
                  <a:tcPr>
                    <a:lnB w="12700" cap="flat" cmpd="sng" algn="ctr">
                      <a:solidFill>
                        <a:schemeClr val="tx1"/>
                      </a:solidFill>
                      <a:prstDash val="solid"/>
                      <a:round/>
                      <a:headEnd type="none" w="med" len="med"/>
                      <a:tailEnd type="none" w="med" len="med"/>
                    </a:lnB>
                  </a:tcPr>
                </a:tc>
                <a:tc>
                  <a:txBody>
                    <a:bodyPr/>
                    <a:lstStyle/>
                    <a:p>
                      <a:pPr algn="ctr" rtl="1"/>
                      <a:r>
                        <a:rPr lang="he-IL" dirty="0"/>
                        <a:t>3</a:t>
                      </a:r>
                    </a:p>
                  </a:txBody>
                  <a:tcPr>
                    <a:lnB w="12700" cap="flat" cmpd="sng" algn="ctr">
                      <a:solidFill>
                        <a:schemeClr val="tx1"/>
                      </a:solidFill>
                      <a:prstDash val="solid"/>
                      <a:round/>
                      <a:headEnd type="none" w="med" len="med"/>
                      <a:tailEnd type="none" w="med" len="med"/>
                    </a:lnB>
                  </a:tcPr>
                </a:tc>
                <a:tc>
                  <a:txBody>
                    <a:bodyPr/>
                    <a:lstStyle/>
                    <a:p>
                      <a:pPr algn="ctr" rtl="1"/>
                      <a:r>
                        <a:rPr lang="he-IL" dirty="0"/>
                        <a:t>2</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7565682"/>
                  </a:ext>
                </a:extLst>
              </a:tr>
              <a:tr h="370840">
                <a:tc>
                  <a:txBody>
                    <a:bodyPr/>
                    <a:lstStyle/>
                    <a:p>
                      <a:pPr algn="ctr" rtl="1"/>
                      <a:r>
                        <a:rPr lang="he-IL" sz="1600" dirty="0"/>
                        <a:t>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sz="1600"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sz="1600"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sz="1600" dirty="0"/>
                        <a:t>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sz="1600"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sz="1600"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sz="1600"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sz="1600"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sz="1600"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he-IL" sz="16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4477759"/>
                  </a:ext>
                </a:extLst>
              </a:tr>
            </a:tbl>
          </a:graphicData>
        </a:graphic>
      </p:graphicFrame>
      <p:sp>
        <p:nvSpPr>
          <p:cNvPr id="9" name="חץ: למעלה 8"/>
          <p:cNvSpPr/>
          <p:nvPr/>
        </p:nvSpPr>
        <p:spPr>
          <a:xfrm>
            <a:off x="5105400" y="4309889"/>
            <a:ext cx="15240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TextBox 9"/>
          <p:cNvSpPr txBox="1"/>
          <p:nvPr/>
        </p:nvSpPr>
        <p:spPr>
          <a:xfrm>
            <a:off x="990600" y="5114498"/>
            <a:ext cx="7924800" cy="369332"/>
          </a:xfrm>
          <a:prstGeom prst="rect">
            <a:avLst/>
          </a:prstGeom>
          <a:noFill/>
        </p:spPr>
        <p:txBody>
          <a:bodyPr wrap="square" rtlCol="1">
            <a:spAutoFit/>
          </a:bodyPr>
          <a:lstStyle/>
          <a:p>
            <a:pPr algn="r" rtl="1"/>
            <a:r>
              <a:rPr lang="he-IL" dirty="0"/>
              <a:t>אם נחפש את האיבר ה-3 בגודלו, נוכל לחפש אותו בצד שמאל של המערך.</a:t>
            </a:r>
          </a:p>
        </p:txBody>
      </p:sp>
      <p:sp>
        <p:nvSpPr>
          <p:cNvPr id="11" name="TextBox 10"/>
          <p:cNvSpPr txBox="1"/>
          <p:nvPr/>
        </p:nvSpPr>
        <p:spPr>
          <a:xfrm>
            <a:off x="720110" y="2065565"/>
            <a:ext cx="8229600" cy="1200329"/>
          </a:xfrm>
          <a:prstGeom prst="rect">
            <a:avLst/>
          </a:prstGeom>
          <a:noFill/>
        </p:spPr>
        <p:txBody>
          <a:bodyPr wrap="square" rtlCol="1">
            <a:spAutoFit/>
          </a:bodyPr>
          <a:lstStyle/>
          <a:p>
            <a:pPr algn="r" rtl="1"/>
            <a:r>
              <a:rPr lang="he-IL" sz="2400" dirty="0"/>
              <a:t>אם אנחנו מחפשים את האיבר ה-</a:t>
            </a:r>
            <a:r>
              <a:rPr lang="en-US" sz="2400" dirty="0"/>
              <a:t>k</a:t>
            </a:r>
            <a:r>
              <a:rPr lang="he-IL" sz="2400" dirty="0"/>
              <a:t> כך ש-</a:t>
            </a:r>
            <a:r>
              <a:rPr lang="en-US" sz="2400" dirty="0"/>
              <a:t>k</a:t>
            </a:r>
            <a:r>
              <a:rPr lang="he-IL" sz="2400" dirty="0"/>
              <a:t> קטן מהמיקום שהוחזר ע"י ה-</a:t>
            </a:r>
            <a:r>
              <a:rPr lang="en-US" sz="2400" dirty="0"/>
              <a:t>partition</a:t>
            </a:r>
            <a:r>
              <a:rPr lang="he-IL" sz="2400" dirty="0"/>
              <a:t>, ניתן להפעיל את האלגוריתם רקורסיבית על צד שמאל של המערך ולחפש את </a:t>
            </a:r>
            <a:r>
              <a:rPr lang="en-US" sz="2400" dirty="0"/>
              <a:t>k</a:t>
            </a:r>
            <a:r>
              <a:rPr lang="he-IL" sz="2400" dirty="0"/>
              <a:t>.</a:t>
            </a:r>
          </a:p>
        </p:txBody>
      </p:sp>
      <p:sp>
        <p:nvSpPr>
          <p:cNvPr id="12" name="סוגר מסולסל שמאלי 11"/>
          <p:cNvSpPr/>
          <p:nvPr/>
        </p:nvSpPr>
        <p:spPr>
          <a:xfrm rot="16200000">
            <a:off x="3238500" y="2914467"/>
            <a:ext cx="228600" cy="3048000"/>
          </a:xfrm>
          <a:prstGeom prst="leftBrace">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dirty="0"/>
          </a:p>
        </p:txBody>
      </p:sp>
      <p:sp>
        <p:nvSpPr>
          <p:cNvPr id="13" name="TextBox 12"/>
          <p:cNvSpPr txBox="1"/>
          <p:nvPr/>
        </p:nvSpPr>
        <p:spPr>
          <a:xfrm>
            <a:off x="990600" y="5634833"/>
            <a:ext cx="7924800" cy="369332"/>
          </a:xfrm>
          <a:prstGeom prst="rect">
            <a:avLst/>
          </a:prstGeom>
          <a:noFill/>
        </p:spPr>
        <p:txBody>
          <a:bodyPr wrap="square" rtlCol="1">
            <a:spAutoFit/>
          </a:bodyPr>
          <a:lstStyle/>
          <a:p>
            <a:pPr algn="r" rtl="1"/>
            <a:r>
              <a:rPr lang="he-IL" dirty="0"/>
              <a:t>אם נחפש את האיבר ה-7 בגודלו, נוכל לחפש אותו בצד ימין של המערך.</a:t>
            </a:r>
          </a:p>
        </p:txBody>
      </p:sp>
      <p:sp>
        <p:nvSpPr>
          <p:cNvPr id="14" name="סוגר מסולסל שמאלי 13"/>
          <p:cNvSpPr/>
          <p:nvPr/>
        </p:nvSpPr>
        <p:spPr>
          <a:xfrm rot="16200000">
            <a:off x="6591300" y="3220691"/>
            <a:ext cx="228600" cy="2438400"/>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dirty="0"/>
          </a:p>
        </p:txBody>
      </p:sp>
    </p:spTree>
    <p:extLst>
      <p:ext uri="{BB962C8B-B14F-4D97-AF65-F5344CB8AC3E}">
        <p14:creationId xmlns:p14="http://schemas.microsoft.com/office/powerpoint/2010/main" val="1200259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42"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1000"/>
                                        <p:tgtEl>
                                          <p:spTgt spid="12"/>
                                        </p:tgtEl>
                                      </p:cBhvr>
                                    </p:animEffect>
                                    <p:anim calcmode="lin" valueType="num">
                                      <p:cBhvr>
                                        <p:cTn id="35" dur="1000" fill="hold"/>
                                        <p:tgtEl>
                                          <p:spTgt spid="12"/>
                                        </p:tgtEl>
                                        <p:attrNameLst>
                                          <p:attrName>ppt_x</p:attrName>
                                        </p:attrNameLst>
                                      </p:cBhvr>
                                      <p:tavLst>
                                        <p:tav tm="0">
                                          <p:val>
                                            <p:strVal val="#ppt_x"/>
                                          </p:val>
                                        </p:tav>
                                        <p:tav tm="100000">
                                          <p:val>
                                            <p:strVal val="#ppt_x"/>
                                          </p:val>
                                        </p:tav>
                                      </p:tavLst>
                                    </p:anim>
                                    <p:anim calcmode="lin" valueType="num">
                                      <p:cBhvr>
                                        <p:cTn id="3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1000"/>
                                        <p:tgtEl>
                                          <p:spTgt spid="13"/>
                                        </p:tgtEl>
                                      </p:cBhvr>
                                    </p:animEffect>
                                    <p:anim calcmode="lin" valueType="num">
                                      <p:cBhvr>
                                        <p:cTn id="42" dur="1000" fill="hold"/>
                                        <p:tgtEl>
                                          <p:spTgt spid="13"/>
                                        </p:tgtEl>
                                        <p:attrNameLst>
                                          <p:attrName>ppt_x</p:attrName>
                                        </p:attrNameLst>
                                      </p:cBhvr>
                                      <p:tavLst>
                                        <p:tav tm="0">
                                          <p:val>
                                            <p:strVal val="#ppt_x"/>
                                          </p:val>
                                        </p:tav>
                                        <p:tav tm="100000">
                                          <p:val>
                                            <p:strVal val="#ppt_x"/>
                                          </p:val>
                                        </p:tav>
                                      </p:tavLst>
                                    </p:anim>
                                    <p:anim calcmode="lin" valueType="num">
                                      <p:cBhvr>
                                        <p:cTn id="4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1000"/>
                                        <p:tgtEl>
                                          <p:spTgt spid="14"/>
                                        </p:tgtEl>
                                      </p:cBhvr>
                                    </p:animEffect>
                                    <p:anim calcmode="lin" valueType="num">
                                      <p:cBhvr>
                                        <p:cTn id="49" dur="1000" fill="hold"/>
                                        <p:tgtEl>
                                          <p:spTgt spid="14"/>
                                        </p:tgtEl>
                                        <p:attrNameLst>
                                          <p:attrName>ppt_x</p:attrName>
                                        </p:attrNameLst>
                                      </p:cBhvr>
                                      <p:tavLst>
                                        <p:tav tm="0">
                                          <p:val>
                                            <p:strVal val="#ppt_x"/>
                                          </p:val>
                                        </p:tav>
                                        <p:tav tm="100000">
                                          <p:val>
                                            <p:strVal val="#ppt_x"/>
                                          </p:val>
                                        </p:tav>
                                      </p:tavLst>
                                    </p:anim>
                                    <p:anim calcmode="lin" valueType="num">
                                      <p:cBhvr>
                                        <p:cTn id="5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0" grpId="0"/>
      <p:bldP spid="11" grpId="0"/>
      <p:bldP spid="12" grpId="0" animBg="1"/>
      <p:bldP spid="13" grpId="0"/>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כותרת תחתונה 1"/>
          <p:cNvSpPr>
            <a:spLocks noGrp="1"/>
          </p:cNvSpPr>
          <p:nvPr>
            <p:ph type="ftr" sz="quarter" idx="11"/>
          </p:nvPr>
        </p:nvSpPr>
        <p:spPr/>
        <p:txBody>
          <a:bodyPr/>
          <a:lstStyle/>
          <a:p>
            <a:r>
              <a:rPr lang="en-US"/>
              <a:t>shay.tavor@gmail.com  www.shaytavor.com</a:t>
            </a:r>
          </a:p>
        </p:txBody>
      </p:sp>
      <p:sp>
        <p:nvSpPr>
          <p:cNvPr id="3" name="מציין מיקום של מספר שקופית 2"/>
          <p:cNvSpPr>
            <a:spLocks noGrp="1"/>
          </p:cNvSpPr>
          <p:nvPr>
            <p:ph type="sldNum" sz="quarter" idx="12"/>
          </p:nvPr>
        </p:nvSpPr>
        <p:spPr/>
        <p:txBody>
          <a:bodyPr/>
          <a:lstStyle/>
          <a:p>
            <a:fld id="{B6F15528-21DE-4FAA-801E-634DDDAF4B2B}" type="slidenum">
              <a:rPr lang="en-US" smtClean="0"/>
              <a:pPr/>
              <a:t>39</a:t>
            </a:fld>
            <a:endParaRPr lang="en-US"/>
          </a:p>
        </p:txBody>
      </p:sp>
      <p:sp>
        <p:nvSpPr>
          <p:cNvPr id="4" name="TextBox 3"/>
          <p:cNvSpPr txBox="1"/>
          <p:nvPr/>
        </p:nvSpPr>
        <p:spPr>
          <a:xfrm>
            <a:off x="381000" y="228600"/>
            <a:ext cx="8382000" cy="3046988"/>
          </a:xfrm>
          <a:prstGeom prst="rect">
            <a:avLst/>
          </a:prstGeom>
          <a:noFill/>
        </p:spPr>
        <p:txBody>
          <a:bodyPr wrap="square" rtlCol="1">
            <a:spAutoFit/>
          </a:bodyPr>
          <a:lstStyle/>
          <a:p>
            <a:r>
              <a:rPr lang="en-US" sz="2400" dirty="0"/>
              <a:t>public </a:t>
            </a:r>
            <a:r>
              <a:rPr lang="en-US" sz="2400" dirty="0" err="1"/>
              <a:t>int</a:t>
            </a:r>
            <a:r>
              <a:rPr lang="en-US" sz="2400" dirty="0"/>
              <a:t> </a:t>
            </a:r>
            <a:r>
              <a:rPr lang="en-US" sz="2400" dirty="0" err="1"/>
              <a:t>kthSmallest</a:t>
            </a:r>
            <a:r>
              <a:rPr lang="en-US" sz="2400" dirty="0"/>
              <a:t>(</a:t>
            </a:r>
            <a:r>
              <a:rPr lang="en-US" sz="2400" dirty="0" err="1"/>
              <a:t>int</a:t>
            </a:r>
            <a:r>
              <a:rPr lang="en-US" sz="2400" dirty="0"/>
              <a:t>[] a, </a:t>
            </a:r>
            <a:r>
              <a:rPr lang="en-US" sz="2400" dirty="0" err="1"/>
              <a:t>int</a:t>
            </a:r>
            <a:r>
              <a:rPr lang="en-US" sz="2400" dirty="0"/>
              <a:t> left, </a:t>
            </a:r>
            <a:r>
              <a:rPr lang="en-US" sz="2400" dirty="0" err="1"/>
              <a:t>int</a:t>
            </a:r>
            <a:r>
              <a:rPr lang="en-US" sz="2400" dirty="0"/>
              <a:t> right, </a:t>
            </a:r>
            <a:r>
              <a:rPr lang="en-US" sz="2400" dirty="0" err="1"/>
              <a:t>int</a:t>
            </a:r>
            <a:r>
              <a:rPr lang="en-US" sz="2400" dirty="0"/>
              <a:t> k) {</a:t>
            </a:r>
          </a:p>
          <a:p>
            <a:r>
              <a:rPr lang="en-US" sz="2400" dirty="0"/>
              <a:t>    </a:t>
            </a:r>
            <a:r>
              <a:rPr lang="en-US" sz="2400" dirty="0" err="1"/>
              <a:t>int</a:t>
            </a:r>
            <a:r>
              <a:rPr lang="en-US" sz="2400" dirty="0"/>
              <a:t> </a:t>
            </a:r>
            <a:r>
              <a:rPr lang="en-US" sz="2400" dirty="0" err="1"/>
              <a:t>curr</a:t>
            </a:r>
            <a:r>
              <a:rPr lang="en-US" sz="2400" dirty="0"/>
              <a:t> = partition(a, left, right);</a:t>
            </a:r>
            <a:endParaRPr lang="he-IL" sz="2400" dirty="0"/>
          </a:p>
          <a:p>
            <a:r>
              <a:rPr lang="en-US" sz="2400" dirty="0"/>
              <a:t>    if(</a:t>
            </a:r>
            <a:r>
              <a:rPr lang="en-US" sz="2400" dirty="0" err="1"/>
              <a:t>curr</a:t>
            </a:r>
            <a:r>
              <a:rPr lang="en-US" sz="2400" dirty="0"/>
              <a:t> – left == k – 1)</a:t>
            </a:r>
          </a:p>
          <a:p>
            <a:r>
              <a:rPr lang="en-US" sz="2400" dirty="0"/>
              <a:t>	return a[</a:t>
            </a:r>
            <a:r>
              <a:rPr lang="en-US" sz="2400" dirty="0" err="1"/>
              <a:t>curr</a:t>
            </a:r>
            <a:r>
              <a:rPr lang="en-US" sz="2400" dirty="0"/>
              <a:t>];</a:t>
            </a:r>
          </a:p>
          <a:p>
            <a:r>
              <a:rPr lang="en-US" sz="2400" dirty="0"/>
              <a:t>    if(</a:t>
            </a:r>
            <a:r>
              <a:rPr lang="en-US" sz="2400" dirty="0" err="1"/>
              <a:t>curr</a:t>
            </a:r>
            <a:r>
              <a:rPr lang="en-US" sz="2400" dirty="0"/>
              <a:t> – left &gt; k – 1)</a:t>
            </a:r>
          </a:p>
          <a:p>
            <a:r>
              <a:rPr lang="en-US" sz="2400" dirty="0"/>
              <a:t>	return </a:t>
            </a:r>
            <a:r>
              <a:rPr lang="en-US" sz="2400" dirty="0" err="1"/>
              <a:t>kthSmallest</a:t>
            </a:r>
            <a:r>
              <a:rPr lang="en-US" sz="2400" dirty="0"/>
              <a:t>(a, left, curr-1, k);</a:t>
            </a:r>
            <a:endParaRPr lang="he-IL" sz="2400" dirty="0"/>
          </a:p>
          <a:p>
            <a:r>
              <a:rPr lang="en-US" sz="2400" dirty="0"/>
              <a:t>    return </a:t>
            </a:r>
            <a:r>
              <a:rPr lang="en-US" sz="2400" dirty="0" err="1"/>
              <a:t>kthSmallest</a:t>
            </a:r>
            <a:r>
              <a:rPr lang="en-US" sz="2400" dirty="0"/>
              <a:t>(a, curr+1, right, k – (</a:t>
            </a:r>
            <a:r>
              <a:rPr lang="en-US" sz="2400" dirty="0" err="1"/>
              <a:t>curr</a:t>
            </a:r>
            <a:r>
              <a:rPr lang="en-US" sz="2400" dirty="0"/>
              <a:t> – left + 1));</a:t>
            </a:r>
          </a:p>
          <a:p>
            <a:r>
              <a:rPr lang="en-US" sz="2400" dirty="0"/>
              <a:t>}</a:t>
            </a:r>
            <a:endParaRPr lang="he-IL" sz="2400" dirty="0"/>
          </a:p>
        </p:txBody>
      </p:sp>
      <p:graphicFrame>
        <p:nvGraphicFramePr>
          <p:cNvPr id="5" name="טבלה 4"/>
          <p:cNvGraphicFramePr>
            <a:graphicFrameLocks noGrp="1"/>
          </p:cNvGraphicFramePr>
          <p:nvPr>
            <p:extLst>
              <p:ext uri="{D42A27DB-BD31-4B8C-83A1-F6EECF244321}">
                <p14:modId xmlns:p14="http://schemas.microsoft.com/office/powerpoint/2010/main" val="1030921933"/>
              </p:ext>
            </p:extLst>
          </p:nvPr>
        </p:nvGraphicFramePr>
        <p:xfrm>
          <a:off x="1500462" y="3733800"/>
          <a:ext cx="6096000" cy="741680"/>
        </p:xfrm>
        <a:graphic>
          <a:graphicData uri="http://schemas.openxmlformats.org/drawingml/2006/table">
            <a:tbl>
              <a:tblPr rtl="1" firstRow="1" bandRow="1">
                <a:tableStyleId>{5940675A-B579-460E-94D1-54222C63F5DA}</a:tableStyleId>
              </a:tblPr>
              <a:tblGrid>
                <a:gridCol w="609600">
                  <a:extLst>
                    <a:ext uri="{9D8B030D-6E8A-4147-A177-3AD203B41FA5}">
                      <a16:colId xmlns:a16="http://schemas.microsoft.com/office/drawing/2014/main" val="3981245405"/>
                    </a:ext>
                  </a:extLst>
                </a:gridCol>
                <a:gridCol w="609600">
                  <a:extLst>
                    <a:ext uri="{9D8B030D-6E8A-4147-A177-3AD203B41FA5}">
                      <a16:colId xmlns:a16="http://schemas.microsoft.com/office/drawing/2014/main" val="119320560"/>
                    </a:ext>
                  </a:extLst>
                </a:gridCol>
                <a:gridCol w="609600">
                  <a:extLst>
                    <a:ext uri="{9D8B030D-6E8A-4147-A177-3AD203B41FA5}">
                      <a16:colId xmlns:a16="http://schemas.microsoft.com/office/drawing/2014/main" val="656123257"/>
                    </a:ext>
                  </a:extLst>
                </a:gridCol>
                <a:gridCol w="609600">
                  <a:extLst>
                    <a:ext uri="{9D8B030D-6E8A-4147-A177-3AD203B41FA5}">
                      <a16:colId xmlns:a16="http://schemas.microsoft.com/office/drawing/2014/main" val="3274197784"/>
                    </a:ext>
                  </a:extLst>
                </a:gridCol>
                <a:gridCol w="609600">
                  <a:extLst>
                    <a:ext uri="{9D8B030D-6E8A-4147-A177-3AD203B41FA5}">
                      <a16:colId xmlns:a16="http://schemas.microsoft.com/office/drawing/2014/main" val="2601343215"/>
                    </a:ext>
                  </a:extLst>
                </a:gridCol>
                <a:gridCol w="609600">
                  <a:extLst>
                    <a:ext uri="{9D8B030D-6E8A-4147-A177-3AD203B41FA5}">
                      <a16:colId xmlns:a16="http://schemas.microsoft.com/office/drawing/2014/main" val="3816011638"/>
                    </a:ext>
                  </a:extLst>
                </a:gridCol>
                <a:gridCol w="609600">
                  <a:extLst>
                    <a:ext uri="{9D8B030D-6E8A-4147-A177-3AD203B41FA5}">
                      <a16:colId xmlns:a16="http://schemas.microsoft.com/office/drawing/2014/main" val="1159779728"/>
                    </a:ext>
                  </a:extLst>
                </a:gridCol>
                <a:gridCol w="609600">
                  <a:extLst>
                    <a:ext uri="{9D8B030D-6E8A-4147-A177-3AD203B41FA5}">
                      <a16:colId xmlns:a16="http://schemas.microsoft.com/office/drawing/2014/main" val="241147025"/>
                    </a:ext>
                  </a:extLst>
                </a:gridCol>
                <a:gridCol w="609600">
                  <a:extLst>
                    <a:ext uri="{9D8B030D-6E8A-4147-A177-3AD203B41FA5}">
                      <a16:colId xmlns:a16="http://schemas.microsoft.com/office/drawing/2014/main" val="4055825151"/>
                    </a:ext>
                  </a:extLst>
                </a:gridCol>
                <a:gridCol w="609600">
                  <a:extLst>
                    <a:ext uri="{9D8B030D-6E8A-4147-A177-3AD203B41FA5}">
                      <a16:colId xmlns:a16="http://schemas.microsoft.com/office/drawing/2014/main" val="2008892785"/>
                    </a:ext>
                  </a:extLst>
                </a:gridCol>
              </a:tblGrid>
              <a:tr h="370840">
                <a:tc>
                  <a:txBody>
                    <a:bodyPr/>
                    <a:lstStyle/>
                    <a:p>
                      <a:pPr algn="ctr" rtl="1"/>
                      <a:r>
                        <a:rPr lang="en-US" dirty="0"/>
                        <a:t>6</a:t>
                      </a:r>
                      <a:endParaRPr lang="he-IL" dirty="0"/>
                    </a:p>
                  </a:txBody>
                  <a:tcPr>
                    <a:lnB w="12700" cap="flat" cmpd="sng" algn="ctr">
                      <a:solidFill>
                        <a:schemeClr val="tx1"/>
                      </a:solidFill>
                      <a:prstDash val="solid"/>
                      <a:round/>
                      <a:headEnd type="none" w="med" len="med"/>
                      <a:tailEnd type="none" w="med" len="med"/>
                    </a:lnB>
                  </a:tcPr>
                </a:tc>
                <a:tc>
                  <a:txBody>
                    <a:bodyPr/>
                    <a:lstStyle/>
                    <a:p>
                      <a:pPr algn="ctr" rtl="1"/>
                      <a:r>
                        <a:rPr lang="he-IL" dirty="0"/>
                        <a:t>1</a:t>
                      </a:r>
                    </a:p>
                  </a:txBody>
                  <a:tcPr>
                    <a:lnB w="12700" cap="flat" cmpd="sng" algn="ctr">
                      <a:solidFill>
                        <a:schemeClr val="tx1"/>
                      </a:solidFill>
                      <a:prstDash val="solid"/>
                      <a:round/>
                      <a:headEnd type="none" w="med" len="med"/>
                      <a:tailEnd type="none" w="med" len="med"/>
                    </a:lnB>
                  </a:tcPr>
                </a:tc>
                <a:tc>
                  <a:txBody>
                    <a:bodyPr/>
                    <a:lstStyle/>
                    <a:p>
                      <a:pPr algn="ctr" rtl="1"/>
                      <a:r>
                        <a:rPr lang="he-IL" dirty="0"/>
                        <a:t>2</a:t>
                      </a:r>
                    </a:p>
                  </a:txBody>
                  <a:tcPr>
                    <a:lnB w="12700" cap="flat" cmpd="sng" algn="ctr">
                      <a:solidFill>
                        <a:schemeClr val="tx1"/>
                      </a:solidFill>
                      <a:prstDash val="solid"/>
                      <a:round/>
                      <a:headEnd type="none" w="med" len="med"/>
                      <a:tailEnd type="none" w="med" len="med"/>
                    </a:lnB>
                  </a:tcPr>
                </a:tc>
                <a:tc>
                  <a:txBody>
                    <a:bodyPr/>
                    <a:lstStyle/>
                    <a:p>
                      <a:pPr algn="ctr" rtl="1"/>
                      <a:r>
                        <a:rPr lang="he-IL" dirty="0"/>
                        <a:t>10</a:t>
                      </a:r>
                    </a:p>
                  </a:txBody>
                  <a:tcPr>
                    <a:lnB w="12700" cap="flat" cmpd="sng" algn="ctr">
                      <a:solidFill>
                        <a:schemeClr val="tx1"/>
                      </a:solidFill>
                      <a:prstDash val="solid"/>
                      <a:round/>
                      <a:headEnd type="none" w="med" len="med"/>
                      <a:tailEnd type="none" w="med" len="med"/>
                    </a:lnB>
                  </a:tcPr>
                </a:tc>
                <a:tc>
                  <a:txBody>
                    <a:bodyPr/>
                    <a:lstStyle/>
                    <a:p>
                      <a:pPr algn="ctr" rtl="1"/>
                      <a:r>
                        <a:rPr lang="he-IL" dirty="0"/>
                        <a:t>9</a:t>
                      </a:r>
                    </a:p>
                  </a:txBody>
                  <a:tcPr>
                    <a:lnB w="12700" cap="flat" cmpd="sng" algn="ctr">
                      <a:solidFill>
                        <a:schemeClr val="tx1"/>
                      </a:solidFill>
                      <a:prstDash val="solid"/>
                      <a:round/>
                      <a:headEnd type="none" w="med" len="med"/>
                      <a:tailEnd type="none" w="med" len="med"/>
                    </a:lnB>
                  </a:tcPr>
                </a:tc>
                <a:tc>
                  <a:txBody>
                    <a:bodyPr/>
                    <a:lstStyle/>
                    <a:p>
                      <a:pPr algn="ctr" rtl="1"/>
                      <a:r>
                        <a:rPr lang="he-IL" dirty="0"/>
                        <a:t>5</a:t>
                      </a:r>
                    </a:p>
                  </a:txBody>
                  <a:tcPr>
                    <a:lnB w="12700" cap="flat" cmpd="sng" algn="ctr">
                      <a:solidFill>
                        <a:schemeClr val="tx1"/>
                      </a:solidFill>
                      <a:prstDash val="solid"/>
                      <a:round/>
                      <a:headEnd type="none" w="med" len="med"/>
                      <a:tailEnd type="none" w="med" len="med"/>
                    </a:lnB>
                  </a:tcPr>
                </a:tc>
                <a:tc>
                  <a:txBody>
                    <a:bodyPr/>
                    <a:lstStyle/>
                    <a:p>
                      <a:pPr algn="ctr" rtl="1"/>
                      <a:r>
                        <a:rPr lang="he-IL" dirty="0"/>
                        <a:t>4</a:t>
                      </a:r>
                    </a:p>
                  </a:txBody>
                  <a:tcPr>
                    <a:lnB w="12700" cap="flat" cmpd="sng" algn="ctr">
                      <a:solidFill>
                        <a:schemeClr val="tx1"/>
                      </a:solidFill>
                      <a:prstDash val="solid"/>
                      <a:round/>
                      <a:headEnd type="none" w="med" len="med"/>
                      <a:tailEnd type="none" w="med" len="med"/>
                    </a:lnB>
                  </a:tcPr>
                </a:tc>
                <a:tc>
                  <a:txBody>
                    <a:bodyPr/>
                    <a:lstStyle/>
                    <a:p>
                      <a:pPr algn="ctr" rtl="1"/>
                      <a:r>
                        <a:rPr lang="he-IL" dirty="0"/>
                        <a:t>8</a:t>
                      </a:r>
                    </a:p>
                  </a:txBody>
                  <a:tcPr>
                    <a:lnB w="12700" cap="flat" cmpd="sng" algn="ctr">
                      <a:solidFill>
                        <a:schemeClr val="tx1"/>
                      </a:solidFill>
                      <a:prstDash val="solid"/>
                      <a:round/>
                      <a:headEnd type="none" w="med" len="med"/>
                      <a:tailEnd type="none" w="med" len="med"/>
                    </a:lnB>
                  </a:tcPr>
                </a:tc>
                <a:tc>
                  <a:txBody>
                    <a:bodyPr/>
                    <a:lstStyle/>
                    <a:p>
                      <a:pPr algn="ctr" rtl="1"/>
                      <a:r>
                        <a:rPr lang="he-IL" dirty="0"/>
                        <a:t>3</a:t>
                      </a:r>
                    </a:p>
                  </a:txBody>
                  <a:tcPr>
                    <a:lnB w="12700" cap="flat" cmpd="sng" algn="ctr">
                      <a:solidFill>
                        <a:schemeClr val="tx1"/>
                      </a:solidFill>
                      <a:prstDash val="solid"/>
                      <a:round/>
                      <a:headEnd type="none" w="med" len="med"/>
                      <a:tailEnd type="none" w="med" len="med"/>
                    </a:lnB>
                  </a:tcPr>
                </a:tc>
                <a:tc>
                  <a:txBody>
                    <a:bodyPr/>
                    <a:lstStyle/>
                    <a:p>
                      <a:pPr algn="ctr" rtl="1"/>
                      <a:r>
                        <a:rPr lang="en-US" dirty="0"/>
                        <a:t>7</a:t>
                      </a:r>
                      <a:endParaRPr lang="he-IL"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7565682"/>
                  </a:ext>
                </a:extLst>
              </a:tr>
              <a:tr h="370840">
                <a:tc>
                  <a:txBody>
                    <a:bodyPr/>
                    <a:lstStyle/>
                    <a:p>
                      <a:pPr algn="ctr" rtl="1"/>
                      <a:r>
                        <a:rPr lang="he-IL" sz="1600" dirty="0"/>
                        <a:t>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sz="1600"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sz="1600"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sz="1600" dirty="0"/>
                        <a:t>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sz="1600"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sz="1600"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sz="1600"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sz="1600"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sz="1600"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he-IL" sz="16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4477759"/>
                  </a:ext>
                </a:extLst>
              </a:tr>
            </a:tbl>
          </a:graphicData>
        </a:graphic>
      </p:graphicFrame>
    </p:spTree>
    <p:extLst>
      <p:ext uri="{BB962C8B-B14F-4D97-AF65-F5344CB8AC3E}">
        <p14:creationId xmlns:p14="http://schemas.microsoft.com/office/powerpoint/2010/main" val="333408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fade">
                                      <p:cBhvr>
                                        <p:cTn id="20" dur="500"/>
                                        <p:tgtEl>
                                          <p:spTgt spid="4">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fade">
                                      <p:cBhvr>
                                        <p:cTn id="23" dur="500"/>
                                        <p:tgtEl>
                                          <p:spTgt spid="4">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500"/>
                                        <p:tgtEl>
                                          <p:spTgt spid="4">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shay.tavor@gmail.com www.shaytavor.com</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
        <p:nvSpPr>
          <p:cNvPr id="4" name="TextBox 3"/>
          <p:cNvSpPr txBox="1"/>
          <p:nvPr/>
        </p:nvSpPr>
        <p:spPr>
          <a:xfrm>
            <a:off x="533400" y="381000"/>
            <a:ext cx="6705600" cy="5262979"/>
          </a:xfrm>
          <a:prstGeom prst="rect">
            <a:avLst/>
          </a:prstGeom>
          <a:noFill/>
        </p:spPr>
        <p:txBody>
          <a:bodyPr wrap="square" rtlCol="1">
            <a:spAutoFit/>
          </a:bodyPr>
          <a:lstStyle/>
          <a:p>
            <a:r>
              <a:rPr lang="fr-FR" sz="2400" dirty="0" err="1"/>
              <a:t>int</a:t>
            </a:r>
            <a:r>
              <a:rPr lang="fr-FR" sz="2400" dirty="0"/>
              <a:t> partition(</a:t>
            </a:r>
            <a:r>
              <a:rPr lang="fr-FR" sz="2400" dirty="0" err="1"/>
              <a:t>int</a:t>
            </a:r>
            <a:r>
              <a:rPr lang="fr-FR" sz="2400" dirty="0"/>
              <a:t> a[], </a:t>
            </a:r>
            <a:r>
              <a:rPr lang="fr-FR" sz="2400" dirty="0" err="1"/>
              <a:t>int</a:t>
            </a:r>
            <a:r>
              <a:rPr lang="fr-FR" sz="2400" dirty="0"/>
              <a:t> l</a:t>
            </a:r>
            <a:r>
              <a:rPr lang="en-US" sz="2400" dirty="0"/>
              <a:t>eft</a:t>
            </a:r>
            <a:r>
              <a:rPr lang="fr-FR" sz="2400" dirty="0"/>
              <a:t>, </a:t>
            </a:r>
            <a:r>
              <a:rPr lang="fr-FR" sz="2400" dirty="0" err="1"/>
              <a:t>int</a:t>
            </a:r>
            <a:r>
              <a:rPr lang="fr-FR" sz="2400" dirty="0"/>
              <a:t> right)</a:t>
            </a:r>
          </a:p>
          <a:p>
            <a:r>
              <a:rPr lang="en-US" sz="2400" dirty="0"/>
              <a:t>{</a:t>
            </a:r>
            <a:endParaRPr lang="he-IL" sz="2400" dirty="0"/>
          </a:p>
          <a:p>
            <a:r>
              <a:rPr lang="en-US" sz="2400" dirty="0"/>
              <a:t>   </a:t>
            </a:r>
            <a:r>
              <a:rPr lang="en-US" sz="2400" dirty="0" err="1"/>
              <a:t>int</a:t>
            </a:r>
            <a:r>
              <a:rPr lang="en-US" sz="2400" dirty="0"/>
              <a:t> pivot = a[left];</a:t>
            </a:r>
          </a:p>
          <a:p>
            <a:r>
              <a:rPr lang="en-US" sz="2400" dirty="0"/>
              <a:t>   </a:t>
            </a:r>
            <a:r>
              <a:rPr lang="en-US" sz="2400" dirty="0" err="1"/>
              <a:t>int</a:t>
            </a:r>
            <a:r>
              <a:rPr lang="en-US" sz="2400" dirty="0"/>
              <a:t> p = left;</a:t>
            </a:r>
          </a:p>
          <a:p>
            <a:r>
              <a:rPr lang="en-US" sz="2400" dirty="0"/>
              <a:t>   </a:t>
            </a:r>
            <a:r>
              <a:rPr lang="en-US" sz="2400" dirty="0" err="1"/>
              <a:t>int</a:t>
            </a:r>
            <a:r>
              <a:rPr lang="en-US" sz="2400" dirty="0"/>
              <a:t> q = right;</a:t>
            </a:r>
          </a:p>
          <a:p>
            <a:r>
              <a:rPr lang="en-US" sz="2400" dirty="0"/>
              <a:t>   while(p &lt; q)</a:t>
            </a:r>
          </a:p>
          <a:p>
            <a:r>
              <a:rPr lang="en-US" sz="2400" dirty="0"/>
              <a:t>   {</a:t>
            </a:r>
            <a:endParaRPr lang="he-IL" sz="2400" dirty="0"/>
          </a:p>
          <a:p>
            <a:r>
              <a:rPr lang="en-US" sz="2400" dirty="0"/>
              <a:t>	while(a[q] &gt; pivot &amp;&amp; p &lt; q) q--;</a:t>
            </a:r>
          </a:p>
          <a:p>
            <a:r>
              <a:rPr lang="en-US" sz="2400" dirty="0"/>
              <a:t>	while(a[p] &lt;= pivot &amp;&amp; p &lt; q) p++;</a:t>
            </a:r>
          </a:p>
          <a:p>
            <a:r>
              <a:rPr lang="en-US" sz="2400" dirty="0"/>
              <a:t>	swap(a, p, q);</a:t>
            </a:r>
          </a:p>
          <a:p>
            <a:r>
              <a:rPr lang="en-US" sz="2400" dirty="0"/>
              <a:t>   }</a:t>
            </a:r>
            <a:endParaRPr lang="he-IL" sz="2400" dirty="0"/>
          </a:p>
          <a:p>
            <a:r>
              <a:rPr lang="en-US" sz="2400" dirty="0"/>
              <a:t>   swap(a, left, p);</a:t>
            </a:r>
          </a:p>
          <a:p>
            <a:r>
              <a:rPr lang="en-US" sz="2400" dirty="0"/>
              <a:t>   return p;</a:t>
            </a:r>
          </a:p>
          <a:p>
            <a:r>
              <a:rPr lang="en-US" sz="2400" dirty="0"/>
              <a:t>}</a:t>
            </a:r>
            <a:endParaRPr lang="he-IL" sz="2400" dirty="0"/>
          </a:p>
        </p:txBody>
      </p:sp>
    </p:spTree>
    <p:extLst>
      <p:ext uri="{BB962C8B-B14F-4D97-AF65-F5344CB8AC3E}">
        <p14:creationId xmlns:p14="http://schemas.microsoft.com/office/powerpoint/2010/main" val="1897762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371600" y="3657600"/>
          <a:ext cx="6324600" cy="370840"/>
        </p:xfrm>
        <a:graphic>
          <a:graphicData uri="http://schemas.openxmlformats.org/drawingml/2006/table">
            <a:tbl>
              <a:tblPr rtl="1" firstRow="1" bandRow="1">
                <a:tableStyleId>{5940675A-B579-460E-94D1-54222C63F5DA}</a:tableStyleId>
              </a:tblPr>
              <a:tblGrid>
                <a:gridCol w="421640">
                  <a:extLst>
                    <a:ext uri="{9D8B030D-6E8A-4147-A177-3AD203B41FA5}">
                      <a16:colId xmlns:a16="http://schemas.microsoft.com/office/drawing/2014/main" val="20000"/>
                    </a:ext>
                  </a:extLst>
                </a:gridCol>
                <a:gridCol w="421640">
                  <a:extLst>
                    <a:ext uri="{9D8B030D-6E8A-4147-A177-3AD203B41FA5}">
                      <a16:colId xmlns:a16="http://schemas.microsoft.com/office/drawing/2014/main" val="20001"/>
                    </a:ext>
                  </a:extLst>
                </a:gridCol>
                <a:gridCol w="421640">
                  <a:extLst>
                    <a:ext uri="{9D8B030D-6E8A-4147-A177-3AD203B41FA5}">
                      <a16:colId xmlns:a16="http://schemas.microsoft.com/office/drawing/2014/main" val="20002"/>
                    </a:ext>
                  </a:extLst>
                </a:gridCol>
                <a:gridCol w="421640">
                  <a:extLst>
                    <a:ext uri="{9D8B030D-6E8A-4147-A177-3AD203B41FA5}">
                      <a16:colId xmlns:a16="http://schemas.microsoft.com/office/drawing/2014/main" val="20003"/>
                    </a:ext>
                  </a:extLst>
                </a:gridCol>
                <a:gridCol w="421640">
                  <a:extLst>
                    <a:ext uri="{9D8B030D-6E8A-4147-A177-3AD203B41FA5}">
                      <a16:colId xmlns:a16="http://schemas.microsoft.com/office/drawing/2014/main" val="20004"/>
                    </a:ext>
                  </a:extLst>
                </a:gridCol>
                <a:gridCol w="421640">
                  <a:extLst>
                    <a:ext uri="{9D8B030D-6E8A-4147-A177-3AD203B41FA5}">
                      <a16:colId xmlns:a16="http://schemas.microsoft.com/office/drawing/2014/main" val="20005"/>
                    </a:ext>
                  </a:extLst>
                </a:gridCol>
                <a:gridCol w="421640">
                  <a:extLst>
                    <a:ext uri="{9D8B030D-6E8A-4147-A177-3AD203B41FA5}">
                      <a16:colId xmlns:a16="http://schemas.microsoft.com/office/drawing/2014/main" val="20006"/>
                    </a:ext>
                  </a:extLst>
                </a:gridCol>
                <a:gridCol w="421640">
                  <a:extLst>
                    <a:ext uri="{9D8B030D-6E8A-4147-A177-3AD203B41FA5}">
                      <a16:colId xmlns:a16="http://schemas.microsoft.com/office/drawing/2014/main" val="20007"/>
                    </a:ext>
                  </a:extLst>
                </a:gridCol>
                <a:gridCol w="421640">
                  <a:extLst>
                    <a:ext uri="{9D8B030D-6E8A-4147-A177-3AD203B41FA5}">
                      <a16:colId xmlns:a16="http://schemas.microsoft.com/office/drawing/2014/main" val="20008"/>
                    </a:ext>
                  </a:extLst>
                </a:gridCol>
                <a:gridCol w="421640">
                  <a:extLst>
                    <a:ext uri="{9D8B030D-6E8A-4147-A177-3AD203B41FA5}">
                      <a16:colId xmlns:a16="http://schemas.microsoft.com/office/drawing/2014/main" val="20009"/>
                    </a:ext>
                  </a:extLst>
                </a:gridCol>
                <a:gridCol w="421640">
                  <a:extLst>
                    <a:ext uri="{9D8B030D-6E8A-4147-A177-3AD203B41FA5}">
                      <a16:colId xmlns:a16="http://schemas.microsoft.com/office/drawing/2014/main" val="20010"/>
                    </a:ext>
                  </a:extLst>
                </a:gridCol>
                <a:gridCol w="421640">
                  <a:extLst>
                    <a:ext uri="{9D8B030D-6E8A-4147-A177-3AD203B41FA5}">
                      <a16:colId xmlns:a16="http://schemas.microsoft.com/office/drawing/2014/main" val="20011"/>
                    </a:ext>
                  </a:extLst>
                </a:gridCol>
                <a:gridCol w="421640">
                  <a:extLst>
                    <a:ext uri="{9D8B030D-6E8A-4147-A177-3AD203B41FA5}">
                      <a16:colId xmlns:a16="http://schemas.microsoft.com/office/drawing/2014/main" val="20012"/>
                    </a:ext>
                  </a:extLst>
                </a:gridCol>
                <a:gridCol w="421640">
                  <a:extLst>
                    <a:ext uri="{9D8B030D-6E8A-4147-A177-3AD203B41FA5}">
                      <a16:colId xmlns:a16="http://schemas.microsoft.com/office/drawing/2014/main" val="20013"/>
                    </a:ext>
                  </a:extLst>
                </a:gridCol>
                <a:gridCol w="421640">
                  <a:extLst>
                    <a:ext uri="{9D8B030D-6E8A-4147-A177-3AD203B41FA5}">
                      <a16:colId xmlns:a16="http://schemas.microsoft.com/office/drawing/2014/main" val="20014"/>
                    </a:ext>
                  </a:extLst>
                </a:gridCol>
              </a:tblGrid>
              <a:tr h="370840">
                <a:tc>
                  <a:txBody>
                    <a:bodyPr/>
                    <a:lstStyle/>
                    <a:p>
                      <a:pPr rtl="1"/>
                      <a:r>
                        <a:rPr lang="en-US" dirty="0"/>
                        <a:t>0</a:t>
                      </a:r>
                      <a:endParaRPr lang="he-IL" dirty="0"/>
                    </a:p>
                  </a:txBody>
                  <a:tcPr/>
                </a:tc>
                <a:tc>
                  <a:txBody>
                    <a:bodyPr/>
                    <a:lstStyle/>
                    <a:p>
                      <a:pPr rtl="1"/>
                      <a:r>
                        <a:rPr lang="en-US" dirty="0"/>
                        <a:t>9</a:t>
                      </a:r>
                      <a:endParaRPr lang="he-IL" dirty="0"/>
                    </a:p>
                  </a:txBody>
                  <a:tcPr/>
                </a:tc>
                <a:tc>
                  <a:txBody>
                    <a:bodyPr/>
                    <a:lstStyle/>
                    <a:p>
                      <a:pPr rtl="1"/>
                      <a:r>
                        <a:rPr lang="en-US" dirty="0"/>
                        <a:t>12</a:t>
                      </a:r>
                      <a:endParaRPr lang="he-IL" dirty="0"/>
                    </a:p>
                  </a:txBody>
                  <a:tcPr/>
                </a:tc>
                <a:tc>
                  <a:txBody>
                    <a:bodyPr/>
                    <a:lstStyle/>
                    <a:p>
                      <a:pPr rtl="1"/>
                      <a:r>
                        <a:rPr lang="en-US" dirty="0"/>
                        <a:t>30</a:t>
                      </a:r>
                      <a:endParaRPr lang="he-IL" dirty="0"/>
                    </a:p>
                  </a:txBody>
                  <a:tcPr/>
                </a:tc>
                <a:tc>
                  <a:txBody>
                    <a:bodyPr/>
                    <a:lstStyle/>
                    <a:p>
                      <a:pPr rtl="1"/>
                      <a:r>
                        <a:rPr lang="en-US" dirty="0"/>
                        <a:t>11</a:t>
                      </a:r>
                      <a:endParaRPr lang="he-IL" dirty="0"/>
                    </a:p>
                  </a:txBody>
                  <a:tcPr/>
                </a:tc>
                <a:tc>
                  <a:txBody>
                    <a:bodyPr/>
                    <a:lstStyle/>
                    <a:p>
                      <a:pPr rtl="1"/>
                      <a:r>
                        <a:rPr lang="en-US" dirty="0"/>
                        <a:t>22</a:t>
                      </a:r>
                      <a:endParaRPr lang="he-IL" dirty="0"/>
                    </a:p>
                  </a:txBody>
                  <a:tcPr/>
                </a:tc>
                <a:tc>
                  <a:txBody>
                    <a:bodyPr/>
                    <a:lstStyle/>
                    <a:p>
                      <a:pPr rtl="1"/>
                      <a:r>
                        <a:rPr lang="en-US" dirty="0"/>
                        <a:t>1</a:t>
                      </a:r>
                      <a:endParaRPr lang="he-IL" dirty="0"/>
                    </a:p>
                  </a:txBody>
                  <a:tcPr/>
                </a:tc>
                <a:tc>
                  <a:txBody>
                    <a:bodyPr/>
                    <a:lstStyle/>
                    <a:p>
                      <a:pPr rtl="1"/>
                      <a:r>
                        <a:rPr lang="en-US" dirty="0"/>
                        <a:t>3</a:t>
                      </a:r>
                      <a:endParaRPr lang="he-IL" dirty="0"/>
                    </a:p>
                  </a:txBody>
                  <a:tcPr/>
                </a:tc>
                <a:tc>
                  <a:txBody>
                    <a:bodyPr/>
                    <a:lstStyle/>
                    <a:p>
                      <a:pPr rtl="1"/>
                      <a:r>
                        <a:rPr lang="en-US" dirty="0"/>
                        <a:t>14</a:t>
                      </a:r>
                      <a:endParaRPr lang="he-IL" dirty="0"/>
                    </a:p>
                  </a:txBody>
                  <a:tcPr/>
                </a:tc>
                <a:tc>
                  <a:txBody>
                    <a:bodyPr/>
                    <a:lstStyle/>
                    <a:p>
                      <a:pPr rtl="1"/>
                      <a:r>
                        <a:rPr lang="en-US" dirty="0"/>
                        <a:t>8</a:t>
                      </a:r>
                      <a:endParaRPr lang="he-IL" dirty="0"/>
                    </a:p>
                  </a:txBody>
                  <a:tcPr/>
                </a:tc>
                <a:tc>
                  <a:txBody>
                    <a:bodyPr/>
                    <a:lstStyle/>
                    <a:p>
                      <a:pPr rtl="1"/>
                      <a:r>
                        <a:rPr lang="en-US" dirty="0"/>
                        <a:t>7</a:t>
                      </a:r>
                      <a:endParaRPr lang="he-IL" dirty="0"/>
                    </a:p>
                  </a:txBody>
                  <a:tcPr/>
                </a:tc>
                <a:tc>
                  <a:txBody>
                    <a:bodyPr/>
                    <a:lstStyle/>
                    <a:p>
                      <a:pPr rtl="1"/>
                      <a:r>
                        <a:rPr lang="en-US" dirty="0"/>
                        <a:t>2</a:t>
                      </a:r>
                      <a:endParaRPr lang="he-IL" dirty="0"/>
                    </a:p>
                  </a:txBody>
                  <a:tcPr/>
                </a:tc>
                <a:tc>
                  <a:txBody>
                    <a:bodyPr/>
                    <a:lstStyle/>
                    <a:p>
                      <a:pPr rtl="1"/>
                      <a:r>
                        <a:rPr lang="en-US" dirty="0"/>
                        <a:t>15</a:t>
                      </a:r>
                      <a:endParaRPr lang="he-IL" dirty="0"/>
                    </a:p>
                  </a:txBody>
                  <a:tcPr/>
                </a:tc>
                <a:tc>
                  <a:txBody>
                    <a:bodyPr/>
                    <a:lstStyle/>
                    <a:p>
                      <a:pPr rtl="1"/>
                      <a:r>
                        <a:rPr lang="en-US" dirty="0"/>
                        <a:t>10</a:t>
                      </a:r>
                      <a:endParaRPr lang="he-IL" dirty="0"/>
                    </a:p>
                  </a:txBody>
                  <a:tcPr/>
                </a:tc>
                <a:tc>
                  <a:txBody>
                    <a:bodyPr/>
                    <a:lstStyle/>
                    <a:p>
                      <a:pPr rtl="1"/>
                      <a:r>
                        <a:rPr lang="en-US" dirty="0"/>
                        <a:t>4</a:t>
                      </a:r>
                      <a:endParaRPr lang="he-IL" dirty="0"/>
                    </a:p>
                  </a:txBody>
                  <a:tcPr/>
                </a:tc>
                <a:extLst>
                  <a:ext uri="{0D108BD9-81ED-4DB2-BD59-A6C34878D82A}">
                    <a16:rowId xmlns:a16="http://schemas.microsoft.com/office/drawing/2014/main" val="10000"/>
                  </a:ext>
                </a:extLst>
              </a:tr>
            </a:tbl>
          </a:graphicData>
        </a:graphic>
      </p:graphicFrame>
      <p:sp>
        <p:nvSpPr>
          <p:cNvPr id="4" name="Down Arrow 3"/>
          <p:cNvSpPr/>
          <p:nvPr/>
        </p:nvSpPr>
        <p:spPr>
          <a:xfrm>
            <a:off x="1447800" y="2895600"/>
            <a:ext cx="3048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TextBox 4"/>
          <p:cNvSpPr txBox="1"/>
          <p:nvPr/>
        </p:nvSpPr>
        <p:spPr>
          <a:xfrm>
            <a:off x="1066800" y="2286000"/>
            <a:ext cx="1066800" cy="461665"/>
          </a:xfrm>
          <a:prstGeom prst="rect">
            <a:avLst/>
          </a:prstGeom>
          <a:noFill/>
        </p:spPr>
        <p:txBody>
          <a:bodyPr wrap="square" rtlCol="1">
            <a:spAutoFit/>
          </a:bodyPr>
          <a:lstStyle/>
          <a:p>
            <a:r>
              <a:rPr lang="en-US" sz="2400" dirty="0"/>
              <a:t>pivot</a:t>
            </a:r>
            <a:endParaRPr lang="he-IL" sz="2400" dirty="0"/>
          </a:p>
        </p:txBody>
      </p:sp>
    </p:spTree>
    <p:extLst>
      <p:ext uri="{BB962C8B-B14F-4D97-AF65-F5344CB8AC3E}">
        <p14:creationId xmlns:p14="http://schemas.microsoft.com/office/powerpoint/2010/main" val="165016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371600" y="3657600"/>
          <a:ext cx="6324600" cy="370840"/>
        </p:xfrm>
        <a:graphic>
          <a:graphicData uri="http://schemas.openxmlformats.org/drawingml/2006/table">
            <a:tbl>
              <a:tblPr rtl="1" firstRow="1" bandRow="1">
                <a:tableStyleId>{5940675A-B579-460E-94D1-54222C63F5DA}</a:tableStyleId>
              </a:tblPr>
              <a:tblGrid>
                <a:gridCol w="421640">
                  <a:extLst>
                    <a:ext uri="{9D8B030D-6E8A-4147-A177-3AD203B41FA5}">
                      <a16:colId xmlns:a16="http://schemas.microsoft.com/office/drawing/2014/main" val="20000"/>
                    </a:ext>
                  </a:extLst>
                </a:gridCol>
                <a:gridCol w="421640">
                  <a:extLst>
                    <a:ext uri="{9D8B030D-6E8A-4147-A177-3AD203B41FA5}">
                      <a16:colId xmlns:a16="http://schemas.microsoft.com/office/drawing/2014/main" val="20001"/>
                    </a:ext>
                  </a:extLst>
                </a:gridCol>
                <a:gridCol w="421640">
                  <a:extLst>
                    <a:ext uri="{9D8B030D-6E8A-4147-A177-3AD203B41FA5}">
                      <a16:colId xmlns:a16="http://schemas.microsoft.com/office/drawing/2014/main" val="20002"/>
                    </a:ext>
                  </a:extLst>
                </a:gridCol>
                <a:gridCol w="421640">
                  <a:extLst>
                    <a:ext uri="{9D8B030D-6E8A-4147-A177-3AD203B41FA5}">
                      <a16:colId xmlns:a16="http://schemas.microsoft.com/office/drawing/2014/main" val="20003"/>
                    </a:ext>
                  </a:extLst>
                </a:gridCol>
                <a:gridCol w="421640">
                  <a:extLst>
                    <a:ext uri="{9D8B030D-6E8A-4147-A177-3AD203B41FA5}">
                      <a16:colId xmlns:a16="http://schemas.microsoft.com/office/drawing/2014/main" val="20004"/>
                    </a:ext>
                  </a:extLst>
                </a:gridCol>
                <a:gridCol w="421640">
                  <a:extLst>
                    <a:ext uri="{9D8B030D-6E8A-4147-A177-3AD203B41FA5}">
                      <a16:colId xmlns:a16="http://schemas.microsoft.com/office/drawing/2014/main" val="20005"/>
                    </a:ext>
                  </a:extLst>
                </a:gridCol>
                <a:gridCol w="421640">
                  <a:extLst>
                    <a:ext uri="{9D8B030D-6E8A-4147-A177-3AD203B41FA5}">
                      <a16:colId xmlns:a16="http://schemas.microsoft.com/office/drawing/2014/main" val="20006"/>
                    </a:ext>
                  </a:extLst>
                </a:gridCol>
                <a:gridCol w="421640">
                  <a:extLst>
                    <a:ext uri="{9D8B030D-6E8A-4147-A177-3AD203B41FA5}">
                      <a16:colId xmlns:a16="http://schemas.microsoft.com/office/drawing/2014/main" val="20007"/>
                    </a:ext>
                  </a:extLst>
                </a:gridCol>
                <a:gridCol w="421640">
                  <a:extLst>
                    <a:ext uri="{9D8B030D-6E8A-4147-A177-3AD203B41FA5}">
                      <a16:colId xmlns:a16="http://schemas.microsoft.com/office/drawing/2014/main" val="20008"/>
                    </a:ext>
                  </a:extLst>
                </a:gridCol>
                <a:gridCol w="421640">
                  <a:extLst>
                    <a:ext uri="{9D8B030D-6E8A-4147-A177-3AD203B41FA5}">
                      <a16:colId xmlns:a16="http://schemas.microsoft.com/office/drawing/2014/main" val="20009"/>
                    </a:ext>
                  </a:extLst>
                </a:gridCol>
                <a:gridCol w="421640">
                  <a:extLst>
                    <a:ext uri="{9D8B030D-6E8A-4147-A177-3AD203B41FA5}">
                      <a16:colId xmlns:a16="http://schemas.microsoft.com/office/drawing/2014/main" val="20010"/>
                    </a:ext>
                  </a:extLst>
                </a:gridCol>
                <a:gridCol w="421640">
                  <a:extLst>
                    <a:ext uri="{9D8B030D-6E8A-4147-A177-3AD203B41FA5}">
                      <a16:colId xmlns:a16="http://schemas.microsoft.com/office/drawing/2014/main" val="20011"/>
                    </a:ext>
                  </a:extLst>
                </a:gridCol>
                <a:gridCol w="421640">
                  <a:extLst>
                    <a:ext uri="{9D8B030D-6E8A-4147-A177-3AD203B41FA5}">
                      <a16:colId xmlns:a16="http://schemas.microsoft.com/office/drawing/2014/main" val="20012"/>
                    </a:ext>
                  </a:extLst>
                </a:gridCol>
                <a:gridCol w="421640">
                  <a:extLst>
                    <a:ext uri="{9D8B030D-6E8A-4147-A177-3AD203B41FA5}">
                      <a16:colId xmlns:a16="http://schemas.microsoft.com/office/drawing/2014/main" val="20013"/>
                    </a:ext>
                  </a:extLst>
                </a:gridCol>
                <a:gridCol w="421640">
                  <a:extLst>
                    <a:ext uri="{9D8B030D-6E8A-4147-A177-3AD203B41FA5}">
                      <a16:colId xmlns:a16="http://schemas.microsoft.com/office/drawing/2014/main" val="20014"/>
                    </a:ext>
                  </a:extLst>
                </a:gridCol>
              </a:tblGrid>
              <a:tr h="370840">
                <a:tc>
                  <a:txBody>
                    <a:bodyPr/>
                    <a:lstStyle/>
                    <a:p>
                      <a:pPr rtl="1"/>
                      <a:r>
                        <a:rPr lang="en-US" dirty="0"/>
                        <a:t>0</a:t>
                      </a:r>
                      <a:endParaRPr lang="he-IL" dirty="0"/>
                    </a:p>
                  </a:txBody>
                  <a:tcPr/>
                </a:tc>
                <a:tc>
                  <a:txBody>
                    <a:bodyPr/>
                    <a:lstStyle/>
                    <a:p>
                      <a:pPr rtl="1"/>
                      <a:r>
                        <a:rPr lang="en-US" dirty="0"/>
                        <a:t>9</a:t>
                      </a:r>
                      <a:endParaRPr lang="he-IL" dirty="0"/>
                    </a:p>
                  </a:txBody>
                  <a:tcPr/>
                </a:tc>
                <a:tc>
                  <a:txBody>
                    <a:bodyPr/>
                    <a:lstStyle/>
                    <a:p>
                      <a:pPr rtl="1"/>
                      <a:r>
                        <a:rPr lang="en-US" dirty="0"/>
                        <a:t>12</a:t>
                      </a:r>
                      <a:endParaRPr lang="he-IL" dirty="0"/>
                    </a:p>
                  </a:txBody>
                  <a:tcPr/>
                </a:tc>
                <a:tc>
                  <a:txBody>
                    <a:bodyPr/>
                    <a:lstStyle/>
                    <a:p>
                      <a:pPr rtl="1"/>
                      <a:r>
                        <a:rPr lang="en-US" dirty="0"/>
                        <a:t>30</a:t>
                      </a:r>
                      <a:endParaRPr lang="he-IL" dirty="0"/>
                    </a:p>
                  </a:txBody>
                  <a:tcPr/>
                </a:tc>
                <a:tc>
                  <a:txBody>
                    <a:bodyPr/>
                    <a:lstStyle/>
                    <a:p>
                      <a:pPr rtl="1"/>
                      <a:r>
                        <a:rPr lang="en-US" dirty="0"/>
                        <a:t>11</a:t>
                      </a:r>
                      <a:endParaRPr lang="he-IL" dirty="0"/>
                    </a:p>
                  </a:txBody>
                  <a:tcPr/>
                </a:tc>
                <a:tc>
                  <a:txBody>
                    <a:bodyPr/>
                    <a:lstStyle/>
                    <a:p>
                      <a:pPr rtl="1"/>
                      <a:r>
                        <a:rPr lang="en-US" dirty="0"/>
                        <a:t>22</a:t>
                      </a:r>
                      <a:endParaRPr lang="he-IL" dirty="0"/>
                    </a:p>
                  </a:txBody>
                  <a:tcPr/>
                </a:tc>
                <a:tc>
                  <a:txBody>
                    <a:bodyPr/>
                    <a:lstStyle/>
                    <a:p>
                      <a:pPr rtl="1"/>
                      <a:r>
                        <a:rPr lang="en-US" dirty="0"/>
                        <a:t>1</a:t>
                      </a:r>
                      <a:endParaRPr lang="he-IL" dirty="0"/>
                    </a:p>
                  </a:txBody>
                  <a:tcPr/>
                </a:tc>
                <a:tc>
                  <a:txBody>
                    <a:bodyPr/>
                    <a:lstStyle/>
                    <a:p>
                      <a:pPr rtl="1"/>
                      <a:r>
                        <a:rPr lang="en-US" dirty="0"/>
                        <a:t>3</a:t>
                      </a:r>
                      <a:endParaRPr lang="he-IL" dirty="0"/>
                    </a:p>
                  </a:txBody>
                  <a:tcPr/>
                </a:tc>
                <a:tc>
                  <a:txBody>
                    <a:bodyPr/>
                    <a:lstStyle/>
                    <a:p>
                      <a:pPr rtl="1"/>
                      <a:r>
                        <a:rPr lang="en-US" dirty="0"/>
                        <a:t>14</a:t>
                      </a:r>
                      <a:endParaRPr lang="he-IL" dirty="0"/>
                    </a:p>
                  </a:txBody>
                  <a:tcPr/>
                </a:tc>
                <a:tc>
                  <a:txBody>
                    <a:bodyPr/>
                    <a:lstStyle/>
                    <a:p>
                      <a:pPr rtl="1"/>
                      <a:r>
                        <a:rPr lang="en-US" dirty="0"/>
                        <a:t>8</a:t>
                      </a:r>
                      <a:endParaRPr lang="he-IL" dirty="0"/>
                    </a:p>
                  </a:txBody>
                  <a:tcPr/>
                </a:tc>
                <a:tc>
                  <a:txBody>
                    <a:bodyPr/>
                    <a:lstStyle/>
                    <a:p>
                      <a:pPr rtl="1"/>
                      <a:r>
                        <a:rPr lang="en-US" dirty="0"/>
                        <a:t>7</a:t>
                      </a:r>
                      <a:endParaRPr lang="he-IL" dirty="0"/>
                    </a:p>
                  </a:txBody>
                  <a:tcPr/>
                </a:tc>
                <a:tc>
                  <a:txBody>
                    <a:bodyPr/>
                    <a:lstStyle/>
                    <a:p>
                      <a:pPr rtl="1"/>
                      <a:r>
                        <a:rPr lang="en-US" dirty="0"/>
                        <a:t>2</a:t>
                      </a:r>
                      <a:endParaRPr lang="he-IL" dirty="0"/>
                    </a:p>
                  </a:txBody>
                  <a:tcPr/>
                </a:tc>
                <a:tc>
                  <a:txBody>
                    <a:bodyPr/>
                    <a:lstStyle/>
                    <a:p>
                      <a:pPr rtl="1"/>
                      <a:r>
                        <a:rPr lang="en-US" dirty="0"/>
                        <a:t>15</a:t>
                      </a:r>
                      <a:endParaRPr lang="he-IL" dirty="0"/>
                    </a:p>
                  </a:txBody>
                  <a:tcPr/>
                </a:tc>
                <a:tc>
                  <a:txBody>
                    <a:bodyPr/>
                    <a:lstStyle/>
                    <a:p>
                      <a:pPr rtl="1"/>
                      <a:r>
                        <a:rPr lang="en-US" dirty="0"/>
                        <a:t>10</a:t>
                      </a:r>
                      <a:endParaRPr lang="he-IL" dirty="0"/>
                    </a:p>
                  </a:txBody>
                  <a:tcPr/>
                </a:tc>
                <a:tc>
                  <a:txBody>
                    <a:bodyPr/>
                    <a:lstStyle/>
                    <a:p>
                      <a:pPr rtl="1"/>
                      <a:r>
                        <a:rPr lang="en-US" dirty="0"/>
                        <a:t>4</a:t>
                      </a:r>
                      <a:endParaRPr lang="he-IL" dirty="0"/>
                    </a:p>
                  </a:txBody>
                  <a:tcPr/>
                </a:tc>
                <a:extLst>
                  <a:ext uri="{0D108BD9-81ED-4DB2-BD59-A6C34878D82A}">
                    <a16:rowId xmlns:a16="http://schemas.microsoft.com/office/drawing/2014/main" val="10000"/>
                  </a:ext>
                </a:extLst>
              </a:tr>
            </a:tbl>
          </a:graphicData>
        </a:graphic>
      </p:graphicFrame>
      <p:cxnSp>
        <p:nvCxnSpPr>
          <p:cNvPr id="5" name="Straight Arrow Connector 4"/>
          <p:cNvCxnSpPr/>
          <p:nvPr/>
        </p:nvCxnSpPr>
        <p:spPr>
          <a:xfrm>
            <a:off x="1600200" y="3200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7467600" y="3200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Curved Up Arrow 9"/>
          <p:cNvSpPr/>
          <p:nvPr/>
        </p:nvSpPr>
        <p:spPr>
          <a:xfrm>
            <a:off x="1905000" y="4267200"/>
            <a:ext cx="5638800" cy="5334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Tree>
    <p:extLst>
      <p:ext uri="{BB962C8B-B14F-4D97-AF65-F5344CB8AC3E}">
        <p14:creationId xmlns:p14="http://schemas.microsoft.com/office/powerpoint/2010/main" val="3352700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 -2.83237E-6 L 0.05833 -0.00555 " pathEditMode="relative" rAng="0" ptsTypes="AA">
                                      <p:cBhvr>
                                        <p:cTn id="6" dur="2000" fill="hold"/>
                                        <p:tgtEl>
                                          <p:spTgt spid="5"/>
                                        </p:tgtEl>
                                        <p:attrNameLst>
                                          <p:attrName>ppt_x</p:attrName>
                                          <p:attrName>ppt_y</p:attrName>
                                        </p:attrNameLst>
                                      </p:cBhvr>
                                      <p:rCtr x="2900" y="-300"/>
                                    </p:animMotion>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371600" y="3657600"/>
          <a:ext cx="6324600" cy="370840"/>
        </p:xfrm>
        <a:graphic>
          <a:graphicData uri="http://schemas.openxmlformats.org/drawingml/2006/table">
            <a:tbl>
              <a:tblPr rtl="1" firstRow="1" bandRow="1">
                <a:tableStyleId>{5940675A-B579-460E-94D1-54222C63F5DA}</a:tableStyleId>
              </a:tblPr>
              <a:tblGrid>
                <a:gridCol w="421640">
                  <a:extLst>
                    <a:ext uri="{9D8B030D-6E8A-4147-A177-3AD203B41FA5}">
                      <a16:colId xmlns:a16="http://schemas.microsoft.com/office/drawing/2014/main" val="20000"/>
                    </a:ext>
                  </a:extLst>
                </a:gridCol>
                <a:gridCol w="421640">
                  <a:extLst>
                    <a:ext uri="{9D8B030D-6E8A-4147-A177-3AD203B41FA5}">
                      <a16:colId xmlns:a16="http://schemas.microsoft.com/office/drawing/2014/main" val="20001"/>
                    </a:ext>
                  </a:extLst>
                </a:gridCol>
                <a:gridCol w="421640">
                  <a:extLst>
                    <a:ext uri="{9D8B030D-6E8A-4147-A177-3AD203B41FA5}">
                      <a16:colId xmlns:a16="http://schemas.microsoft.com/office/drawing/2014/main" val="20002"/>
                    </a:ext>
                  </a:extLst>
                </a:gridCol>
                <a:gridCol w="421640">
                  <a:extLst>
                    <a:ext uri="{9D8B030D-6E8A-4147-A177-3AD203B41FA5}">
                      <a16:colId xmlns:a16="http://schemas.microsoft.com/office/drawing/2014/main" val="20003"/>
                    </a:ext>
                  </a:extLst>
                </a:gridCol>
                <a:gridCol w="421640">
                  <a:extLst>
                    <a:ext uri="{9D8B030D-6E8A-4147-A177-3AD203B41FA5}">
                      <a16:colId xmlns:a16="http://schemas.microsoft.com/office/drawing/2014/main" val="20004"/>
                    </a:ext>
                  </a:extLst>
                </a:gridCol>
                <a:gridCol w="421640">
                  <a:extLst>
                    <a:ext uri="{9D8B030D-6E8A-4147-A177-3AD203B41FA5}">
                      <a16:colId xmlns:a16="http://schemas.microsoft.com/office/drawing/2014/main" val="20005"/>
                    </a:ext>
                  </a:extLst>
                </a:gridCol>
                <a:gridCol w="421640">
                  <a:extLst>
                    <a:ext uri="{9D8B030D-6E8A-4147-A177-3AD203B41FA5}">
                      <a16:colId xmlns:a16="http://schemas.microsoft.com/office/drawing/2014/main" val="20006"/>
                    </a:ext>
                  </a:extLst>
                </a:gridCol>
                <a:gridCol w="421640">
                  <a:extLst>
                    <a:ext uri="{9D8B030D-6E8A-4147-A177-3AD203B41FA5}">
                      <a16:colId xmlns:a16="http://schemas.microsoft.com/office/drawing/2014/main" val="20007"/>
                    </a:ext>
                  </a:extLst>
                </a:gridCol>
                <a:gridCol w="421640">
                  <a:extLst>
                    <a:ext uri="{9D8B030D-6E8A-4147-A177-3AD203B41FA5}">
                      <a16:colId xmlns:a16="http://schemas.microsoft.com/office/drawing/2014/main" val="20008"/>
                    </a:ext>
                  </a:extLst>
                </a:gridCol>
                <a:gridCol w="421640">
                  <a:extLst>
                    <a:ext uri="{9D8B030D-6E8A-4147-A177-3AD203B41FA5}">
                      <a16:colId xmlns:a16="http://schemas.microsoft.com/office/drawing/2014/main" val="20009"/>
                    </a:ext>
                  </a:extLst>
                </a:gridCol>
                <a:gridCol w="421640">
                  <a:extLst>
                    <a:ext uri="{9D8B030D-6E8A-4147-A177-3AD203B41FA5}">
                      <a16:colId xmlns:a16="http://schemas.microsoft.com/office/drawing/2014/main" val="20010"/>
                    </a:ext>
                  </a:extLst>
                </a:gridCol>
                <a:gridCol w="421640">
                  <a:extLst>
                    <a:ext uri="{9D8B030D-6E8A-4147-A177-3AD203B41FA5}">
                      <a16:colId xmlns:a16="http://schemas.microsoft.com/office/drawing/2014/main" val="20011"/>
                    </a:ext>
                  </a:extLst>
                </a:gridCol>
                <a:gridCol w="421640">
                  <a:extLst>
                    <a:ext uri="{9D8B030D-6E8A-4147-A177-3AD203B41FA5}">
                      <a16:colId xmlns:a16="http://schemas.microsoft.com/office/drawing/2014/main" val="20012"/>
                    </a:ext>
                  </a:extLst>
                </a:gridCol>
                <a:gridCol w="421640">
                  <a:extLst>
                    <a:ext uri="{9D8B030D-6E8A-4147-A177-3AD203B41FA5}">
                      <a16:colId xmlns:a16="http://schemas.microsoft.com/office/drawing/2014/main" val="20013"/>
                    </a:ext>
                  </a:extLst>
                </a:gridCol>
                <a:gridCol w="421640">
                  <a:extLst>
                    <a:ext uri="{9D8B030D-6E8A-4147-A177-3AD203B41FA5}">
                      <a16:colId xmlns:a16="http://schemas.microsoft.com/office/drawing/2014/main" val="20014"/>
                    </a:ext>
                  </a:extLst>
                </a:gridCol>
              </a:tblGrid>
              <a:tr h="370840">
                <a:tc>
                  <a:txBody>
                    <a:bodyPr/>
                    <a:lstStyle/>
                    <a:p>
                      <a:pPr rtl="1"/>
                      <a:r>
                        <a:rPr lang="en-US" dirty="0"/>
                        <a:t>10</a:t>
                      </a:r>
                      <a:endParaRPr lang="he-IL" dirty="0"/>
                    </a:p>
                  </a:txBody>
                  <a:tcPr/>
                </a:tc>
                <a:tc>
                  <a:txBody>
                    <a:bodyPr/>
                    <a:lstStyle/>
                    <a:p>
                      <a:pPr rtl="1"/>
                      <a:r>
                        <a:rPr lang="en-US" dirty="0"/>
                        <a:t>9</a:t>
                      </a:r>
                      <a:endParaRPr lang="he-IL" dirty="0"/>
                    </a:p>
                  </a:txBody>
                  <a:tcPr/>
                </a:tc>
                <a:tc>
                  <a:txBody>
                    <a:bodyPr/>
                    <a:lstStyle/>
                    <a:p>
                      <a:pPr rtl="1"/>
                      <a:r>
                        <a:rPr lang="en-US" dirty="0"/>
                        <a:t>12</a:t>
                      </a:r>
                      <a:endParaRPr lang="he-IL" dirty="0"/>
                    </a:p>
                  </a:txBody>
                  <a:tcPr/>
                </a:tc>
                <a:tc>
                  <a:txBody>
                    <a:bodyPr/>
                    <a:lstStyle/>
                    <a:p>
                      <a:pPr rtl="1"/>
                      <a:r>
                        <a:rPr lang="en-US" dirty="0"/>
                        <a:t>30</a:t>
                      </a:r>
                      <a:endParaRPr lang="he-IL" dirty="0"/>
                    </a:p>
                  </a:txBody>
                  <a:tcPr/>
                </a:tc>
                <a:tc>
                  <a:txBody>
                    <a:bodyPr/>
                    <a:lstStyle/>
                    <a:p>
                      <a:pPr rtl="1"/>
                      <a:r>
                        <a:rPr lang="en-US" dirty="0"/>
                        <a:t>11</a:t>
                      </a:r>
                      <a:endParaRPr lang="he-IL" dirty="0"/>
                    </a:p>
                  </a:txBody>
                  <a:tcPr/>
                </a:tc>
                <a:tc>
                  <a:txBody>
                    <a:bodyPr/>
                    <a:lstStyle/>
                    <a:p>
                      <a:pPr rtl="1"/>
                      <a:r>
                        <a:rPr lang="en-US" dirty="0"/>
                        <a:t>22</a:t>
                      </a:r>
                      <a:endParaRPr lang="he-IL" dirty="0"/>
                    </a:p>
                  </a:txBody>
                  <a:tcPr/>
                </a:tc>
                <a:tc>
                  <a:txBody>
                    <a:bodyPr/>
                    <a:lstStyle/>
                    <a:p>
                      <a:pPr rtl="1"/>
                      <a:r>
                        <a:rPr lang="en-US" dirty="0"/>
                        <a:t>1</a:t>
                      </a:r>
                      <a:endParaRPr lang="he-IL" dirty="0"/>
                    </a:p>
                  </a:txBody>
                  <a:tcPr/>
                </a:tc>
                <a:tc>
                  <a:txBody>
                    <a:bodyPr/>
                    <a:lstStyle/>
                    <a:p>
                      <a:pPr rtl="1"/>
                      <a:r>
                        <a:rPr lang="en-US" dirty="0"/>
                        <a:t>3</a:t>
                      </a:r>
                      <a:endParaRPr lang="he-IL" dirty="0"/>
                    </a:p>
                  </a:txBody>
                  <a:tcPr/>
                </a:tc>
                <a:tc>
                  <a:txBody>
                    <a:bodyPr/>
                    <a:lstStyle/>
                    <a:p>
                      <a:pPr rtl="1"/>
                      <a:r>
                        <a:rPr lang="en-US" dirty="0"/>
                        <a:t>14</a:t>
                      </a:r>
                      <a:endParaRPr lang="he-IL" dirty="0"/>
                    </a:p>
                  </a:txBody>
                  <a:tcPr/>
                </a:tc>
                <a:tc>
                  <a:txBody>
                    <a:bodyPr/>
                    <a:lstStyle/>
                    <a:p>
                      <a:pPr rtl="1"/>
                      <a:r>
                        <a:rPr lang="en-US" dirty="0"/>
                        <a:t>8</a:t>
                      </a:r>
                      <a:endParaRPr lang="he-IL" dirty="0"/>
                    </a:p>
                  </a:txBody>
                  <a:tcPr/>
                </a:tc>
                <a:tc>
                  <a:txBody>
                    <a:bodyPr/>
                    <a:lstStyle/>
                    <a:p>
                      <a:pPr rtl="1"/>
                      <a:r>
                        <a:rPr lang="en-US" dirty="0"/>
                        <a:t>7</a:t>
                      </a:r>
                      <a:endParaRPr lang="he-IL" dirty="0"/>
                    </a:p>
                  </a:txBody>
                  <a:tcPr/>
                </a:tc>
                <a:tc>
                  <a:txBody>
                    <a:bodyPr/>
                    <a:lstStyle/>
                    <a:p>
                      <a:pPr rtl="1"/>
                      <a:r>
                        <a:rPr lang="en-US" dirty="0"/>
                        <a:t>2</a:t>
                      </a:r>
                      <a:endParaRPr lang="he-IL" dirty="0"/>
                    </a:p>
                  </a:txBody>
                  <a:tcPr/>
                </a:tc>
                <a:tc>
                  <a:txBody>
                    <a:bodyPr/>
                    <a:lstStyle/>
                    <a:p>
                      <a:pPr rtl="1"/>
                      <a:r>
                        <a:rPr lang="en-US" dirty="0"/>
                        <a:t>15</a:t>
                      </a:r>
                      <a:endParaRPr lang="he-IL" dirty="0"/>
                    </a:p>
                  </a:txBody>
                  <a:tcPr/>
                </a:tc>
                <a:tc>
                  <a:txBody>
                    <a:bodyPr/>
                    <a:lstStyle/>
                    <a:p>
                      <a:pPr rtl="1"/>
                      <a:r>
                        <a:rPr lang="en-US" dirty="0"/>
                        <a:t>0</a:t>
                      </a:r>
                      <a:endParaRPr lang="he-IL" dirty="0"/>
                    </a:p>
                  </a:txBody>
                  <a:tcPr/>
                </a:tc>
                <a:tc>
                  <a:txBody>
                    <a:bodyPr/>
                    <a:lstStyle/>
                    <a:p>
                      <a:pPr rtl="1"/>
                      <a:r>
                        <a:rPr lang="en-US" dirty="0"/>
                        <a:t>4</a:t>
                      </a:r>
                      <a:endParaRPr lang="he-IL" dirty="0"/>
                    </a:p>
                  </a:txBody>
                  <a:tcPr/>
                </a:tc>
                <a:extLst>
                  <a:ext uri="{0D108BD9-81ED-4DB2-BD59-A6C34878D82A}">
                    <a16:rowId xmlns:a16="http://schemas.microsoft.com/office/drawing/2014/main" val="10000"/>
                  </a:ext>
                </a:extLst>
              </a:tr>
            </a:tbl>
          </a:graphicData>
        </a:graphic>
      </p:graphicFrame>
      <p:cxnSp>
        <p:nvCxnSpPr>
          <p:cNvPr id="5" name="Straight Arrow Connector 4"/>
          <p:cNvCxnSpPr/>
          <p:nvPr/>
        </p:nvCxnSpPr>
        <p:spPr>
          <a:xfrm>
            <a:off x="1981200" y="3124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7467600" y="3200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3913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371600" y="3657600"/>
          <a:ext cx="6324600" cy="370840"/>
        </p:xfrm>
        <a:graphic>
          <a:graphicData uri="http://schemas.openxmlformats.org/drawingml/2006/table">
            <a:tbl>
              <a:tblPr rtl="1" firstRow="1" bandRow="1">
                <a:tableStyleId>{5940675A-B579-460E-94D1-54222C63F5DA}</a:tableStyleId>
              </a:tblPr>
              <a:tblGrid>
                <a:gridCol w="421640">
                  <a:extLst>
                    <a:ext uri="{9D8B030D-6E8A-4147-A177-3AD203B41FA5}">
                      <a16:colId xmlns:a16="http://schemas.microsoft.com/office/drawing/2014/main" val="20000"/>
                    </a:ext>
                  </a:extLst>
                </a:gridCol>
                <a:gridCol w="421640">
                  <a:extLst>
                    <a:ext uri="{9D8B030D-6E8A-4147-A177-3AD203B41FA5}">
                      <a16:colId xmlns:a16="http://schemas.microsoft.com/office/drawing/2014/main" val="20001"/>
                    </a:ext>
                  </a:extLst>
                </a:gridCol>
                <a:gridCol w="421640">
                  <a:extLst>
                    <a:ext uri="{9D8B030D-6E8A-4147-A177-3AD203B41FA5}">
                      <a16:colId xmlns:a16="http://schemas.microsoft.com/office/drawing/2014/main" val="20002"/>
                    </a:ext>
                  </a:extLst>
                </a:gridCol>
                <a:gridCol w="421640">
                  <a:extLst>
                    <a:ext uri="{9D8B030D-6E8A-4147-A177-3AD203B41FA5}">
                      <a16:colId xmlns:a16="http://schemas.microsoft.com/office/drawing/2014/main" val="20003"/>
                    </a:ext>
                  </a:extLst>
                </a:gridCol>
                <a:gridCol w="421640">
                  <a:extLst>
                    <a:ext uri="{9D8B030D-6E8A-4147-A177-3AD203B41FA5}">
                      <a16:colId xmlns:a16="http://schemas.microsoft.com/office/drawing/2014/main" val="20004"/>
                    </a:ext>
                  </a:extLst>
                </a:gridCol>
                <a:gridCol w="421640">
                  <a:extLst>
                    <a:ext uri="{9D8B030D-6E8A-4147-A177-3AD203B41FA5}">
                      <a16:colId xmlns:a16="http://schemas.microsoft.com/office/drawing/2014/main" val="20005"/>
                    </a:ext>
                  </a:extLst>
                </a:gridCol>
                <a:gridCol w="421640">
                  <a:extLst>
                    <a:ext uri="{9D8B030D-6E8A-4147-A177-3AD203B41FA5}">
                      <a16:colId xmlns:a16="http://schemas.microsoft.com/office/drawing/2014/main" val="20006"/>
                    </a:ext>
                  </a:extLst>
                </a:gridCol>
                <a:gridCol w="421640">
                  <a:extLst>
                    <a:ext uri="{9D8B030D-6E8A-4147-A177-3AD203B41FA5}">
                      <a16:colId xmlns:a16="http://schemas.microsoft.com/office/drawing/2014/main" val="20007"/>
                    </a:ext>
                  </a:extLst>
                </a:gridCol>
                <a:gridCol w="421640">
                  <a:extLst>
                    <a:ext uri="{9D8B030D-6E8A-4147-A177-3AD203B41FA5}">
                      <a16:colId xmlns:a16="http://schemas.microsoft.com/office/drawing/2014/main" val="20008"/>
                    </a:ext>
                  </a:extLst>
                </a:gridCol>
                <a:gridCol w="421640">
                  <a:extLst>
                    <a:ext uri="{9D8B030D-6E8A-4147-A177-3AD203B41FA5}">
                      <a16:colId xmlns:a16="http://schemas.microsoft.com/office/drawing/2014/main" val="20009"/>
                    </a:ext>
                  </a:extLst>
                </a:gridCol>
                <a:gridCol w="421640">
                  <a:extLst>
                    <a:ext uri="{9D8B030D-6E8A-4147-A177-3AD203B41FA5}">
                      <a16:colId xmlns:a16="http://schemas.microsoft.com/office/drawing/2014/main" val="20010"/>
                    </a:ext>
                  </a:extLst>
                </a:gridCol>
                <a:gridCol w="421640">
                  <a:extLst>
                    <a:ext uri="{9D8B030D-6E8A-4147-A177-3AD203B41FA5}">
                      <a16:colId xmlns:a16="http://schemas.microsoft.com/office/drawing/2014/main" val="20011"/>
                    </a:ext>
                  </a:extLst>
                </a:gridCol>
                <a:gridCol w="421640">
                  <a:extLst>
                    <a:ext uri="{9D8B030D-6E8A-4147-A177-3AD203B41FA5}">
                      <a16:colId xmlns:a16="http://schemas.microsoft.com/office/drawing/2014/main" val="20012"/>
                    </a:ext>
                  </a:extLst>
                </a:gridCol>
                <a:gridCol w="421640">
                  <a:extLst>
                    <a:ext uri="{9D8B030D-6E8A-4147-A177-3AD203B41FA5}">
                      <a16:colId xmlns:a16="http://schemas.microsoft.com/office/drawing/2014/main" val="20013"/>
                    </a:ext>
                  </a:extLst>
                </a:gridCol>
                <a:gridCol w="421640">
                  <a:extLst>
                    <a:ext uri="{9D8B030D-6E8A-4147-A177-3AD203B41FA5}">
                      <a16:colId xmlns:a16="http://schemas.microsoft.com/office/drawing/2014/main" val="20014"/>
                    </a:ext>
                  </a:extLst>
                </a:gridCol>
              </a:tblGrid>
              <a:tr h="370840">
                <a:tc>
                  <a:txBody>
                    <a:bodyPr/>
                    <a:lstStyle/>
                    <a:p>
                      <a:pPr rtl="1"/>
                      <a:r>
                        <a:rPr lang="en-US" dirty="0"/>
                        <a:t>10</a:t>
                      </a:r>
                      <a:endParaRPr lang="he-IL" dirty="0"/>
                    </a:p>
                  </a:txBody>
                  <a:tcPr/>
                </a:tc>
                <a:tc>
                  <a:txBody>
                    <a:bodyPr/>
                    <a:lstStyle/>
                    <a:p>
                      <a:pPr rtl="1"/>
                      <a:r>
                        <a:rPr lang="en-US" dirty="0"/>
                        <a:t>9</a:t>
                      </a:r>
                      <a:endParaRPr lang="he-IL" dirty="0"/>
                    </a:p>
                  </a:txBody>
                  <a:tcPr/>
                </a:tc>
                <a:tc>
                  <a:txBody>
                    <a:bodyPr/>
                    <a:lstStyle/>
                    <a:p>
                      <a:pPr rtl="1"/>
                      <a:r>
                        <a:rPr lang="en-US" dirty="0"/>
                        <a:t>12</a:t>
                      </a:r>
                      <a:endParaRPr lang="he-IL" dirty="0"/>
                    </a:p>
                  </a:txBody>
                  <a:tcPr/>
                </a:tc>
                <a:tc>
                  <a:txBody>
                    <a:bodyPr/>
                    <a:lstStyle/>
                    <a:p>
                      <a:pPr rtl="1"/>
                      <a:r>
                        <a:rPr lang="en-US" dirty="0"/>
                        <a:t>30</a:t>
                      </a:r>
                      <a:endParaRPr lang="he-IL" dirty="0"/>
                    </a:p>
                  </a:txBody>
                  <a:tcPr/>
                </a:tc>
                <a:tc>
                  <a:txBody>
                    <a:bodyPr/>
                    <a:lstStyle/>
                    <a:p>
                      <a:pPr rtl="1"/>
                      <a:r>
                        <a:rPr lang="en-US" dirty="0"/>
                        <a:t>11</a:t>
                      </a:r>
                      <a:endParaRPr lang="he-IL" dirty="0"/>
                    </a:p>
                  </a:txBody>
                  <a:tcPr/>
                </a:tc>
                <a:tc>
                  <a:txBody>
                    <a:bodyPr/>
                    <a:lstStyle/>
                    <a:p>
                      <a:pPr rtl="1"/>
                      <a:r>
                        <a:rPr lang="en-US" dirty="0"/>
                        <a:t>22</a:t>
                      </a:r>
                      <a:endParaRPr lang="he-IL" dirty="0"/>
                    </a:p>
                  </a:txBody>
                  <a:tcPr/>
                </a:tc>
                <a:tc>
                  <a:txBody>
                    <a:bodyPr/>
                    <a:lstStyle/>
                    <a:p>
                      <a:pPr rtl="1"/>
                      <a:r>
                        <a:rPr lang="en-US" dirty="0"/>
                        <a:t>1</a:t>
                      </a:r>
                      <a:endParaRPr lang="he-IL" dirty="0"/>
                    </a:p>
                  </a:txBody>
                  <a:tcPr/>
                </a:tc>
                <a:tc>
                  <a:txBody>
                    <a:bodyPr/>
                    <a:lstStyle/>
                    <a:p>
                      <a:pPr rtl="1"/>
                      <a:r>
                        <a:rPr lang="en-US" dirty="0"/>
                        <a:t>3</a:t>
                      </a:r>
                      <a:endParaRPr lang="he-IL" dirty="0"/>
                    </a:p>
                  </a:txBody>
                  <a:tcPr/>
                </a:tc>
                <a:tc>
                  <a:txBody>
                    <a:bodyPr/>
                    <a:lstStyle/>
                    <a:p>
                      <a:pPr rtl="1"/>
                      <a:r>
                        <a:rPr lang="en-US" dirty="0"/>
                        <a:t>14</a:t>
                      </a:r>
                      <a:endParaRPr lang="he-IL" dirty="0"/>
                    </a:p>
                  </a:txBody>
                  <a:tcPr/>
                </a:tc>
                <a:tc>
                  <a:txBody>
                    <a:bodyPr/>
                    <a:lstStyle/>
                    <a:p>
                      <a:pPr rtl="1"/>
                      <a:r>
                        <a:rPr lang="en-US" dirty="0"/>
                        <a:t>8</a:t>
                      </a:r>
                      <a:endParaRPr lang="he-IL" dirty="0"/>
                    </a:p>
                  </a:txBody>
                  <a:tcPr/>
                </a:tc>
                <a:tc>
                  <a:txBody>
                    <a:bodyPr/>
                    <a:lstStyle/>
                    <a:p>
                      <a:pPr rtl="1"/>
                      <a:r>
                        <a:rPr lang="en-US" dirty="0"/>
                        <a:t>7</a:t>
                      </a:r>
                      <a:endParaRPr lang="he-IL" dirty="0"/>
                    </a:p>
                  </a:txBody>
                  <a:tcPr/>
                </a:tc>
                <a:tc>
                  <a:txBody>
                    <a:bodyPr/>
                    <a:lstStyle/>
                    <a:p>
                      <a:pPr rtl="1"/>
                      <a:r>
                        <a:rPr lang="en-US" dirty="0"/>
                        <a:t>2</a:t>
                      </a:r>
                      <a:endParaRPr lang="he-IL" dirty="0"/>
                    </a:p>
                  </a:txBody>
                  <a:tcPr/>
                </a:tc>
                <a:tc>
                  <a:txBody>
                    <a:bodyPr/>
                    <a:lstStyle/>
                    <a:p>
                      <a:pPr rtl="1"/>
                      <a:r>
                        <a:rPr lang="en-US" dirty="0"/>
                        <a:t>15</a:t>
                      </a:r>
                      <a:endParaRPr lang="he-IL" dirty="0"/>
                    </a:p>
                  </a:txBody>
                  <a:tcPr/>
                </a:tc>
                <a:tc>
                  <a:txBody>
                    <a:bodyPr/>
                    <a:lstStyle/>
                    <a:p>
                      <a:pPr rtl="1"/>
                      <a:r>
                        <a:rPr lang="en-US" dirty="0"/>
                        <a:t>0</a:t>
                      </a:r>
                      <a:endParaRPr lang="he-IL" dirty="0"/>
                    </a:p>
                  </a:txBody>
                  <a:tcPr/>
                </a:tc>
                <a:tc>
                  <a:txBody>
                    <a:bodyPr/>
                    <a:lstStyle/>
                    <a:p>
                      <a:pPr rtl="1"/>
                      <a:r>
                        <a:rPr lang="en-US" dirty="0"/>
                        <a:t>4</a:t>
                      </a:r>
                      <a:endParaRPr lang="he-IL" dirty="0"/>
                    </a:p>
                  </a:txBody>
                  <a:tcPr/>
                </a:tc>
                <a:extLst>
                  <a:ext uri="{0D108BD9-81ED-4DB2-BD59-A6C34878D82A}">
                    <a16:rowId xmlns:a16="http://schemas.microsoft.com/office/drawing/2014/main" val="10000"/>
                  </a:ext>
                </a:extLst>
              </a:tr>
            </a:tbl>
          </a:graphicData>
        </a:graphic>
      </p:graphicFrame>
      <p:cxnSp>
        <p:nvCxnSpPr>
          <p:cNvPr id="5" name="Straight Arrow Connector 4"/>
          <p:cNvCxnSpPr/>
          <p:nvPr/>
        </p:nvCxnSpPr>
        <p:spPr>
          <a:xfrm>
            <a:off x="1981200" y="3124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7010400" y="3200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675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371600" y="3657600"/>
          <a:ext cx="6324600" cy="370840"/>
        </p:xfrm>
        <a:graphic>
          <a:graphicData uri="http://schemas.openxmlformats.org/drawingml/2006/table">
            <a:tbl>
              <a:tblPr rtl="1" firstRow="1" bandRow="1">
                <a:tableStyleId>{5940675A-B579-460E-94D1-54222C63F5DA}</a:tableStyleId>
              </a:tblPr>
              <a:tblGrid>
                <a:gridCol w="421640">
                  <a:extLst>
                    <a:ext uri="{9D8B030D-6E8A-4147-A177-3AD203B41FA5}">
                      <a16:colId xmlns:a16="http://schemas.microsoft.com/office/drawing/2014/main" val="20000"/>
                    </a:ext>
                  </a:extLst>
                </a:gridCol>
                <a:gridCol w="421640">
                  <a:extLst>
                    <a:ext uri="{9D8B030D-6E8A-4147-A177-3AD203B41FA5}">
                      <a16:colId xmlns:a16="http://schemas.microsoft.com/office/drawing/2014/main" val="20001"/>
                    </a:ext>
                  </a:extLst>
                </a:gridCol>
                <a:gridCol w="421640">
                  <a:extLst>
                    <a:ext uri="{9D8B030D-6E8A-4147-A177-3AD203B41FA5}">
                      <a16:colId xmlns:a16="http://schemas.microsoft.com/office/drawing/2014/main" val="20002"/>
                    </a:ext>
                  </a:extLst>
                </a:gridCol>
                <a:gridCol w="421640">
                  <a:extLst>
                    <a:ext uri="{9D8B030D-6E8A-4147-A177-3AD203B41FA5}">
                      <a16:colId xmlns:a16="http://schemas.microsoft.com/office/drawing/2014/main" val="20003"/>
                    </a:ext>
                  </a:extLst>
                </a:gridCol>
                <a:gridCol w="421640">
                  <a:extLst>
                    <a:ext uri="{9D8B030D-6E8A-4147-A177-3AD203B41FA5}">
                      <a16:colId xmlns:a16="http://schemas.microsoft.com/office/drawing/2014/main" val="20004"/>
                    </a:ext>
                  </a:extLst>
                </a:gridCol>
                <a:gridCol w="421640">
                  <a:extLst>
                    <a:ext uri="{9D8B030D-6E8A-4147-A177-3AD203B41FA5}">
                      <a16:colId xmlns:a16="http://schemas.microsoft.com/office/drawing/2014/main" val="20005"/>
                    </a:ext>
                  </a:extLst>
                </a:gridCol>
                <a:gridCol w="421640">
                  <a:extLst>
                    <a:ext uri="{9D8B030D-6E8A-4147-A177-3AD203B41FA5}">
                      <a16:colId xmlns:a16="http://schemas.microsoft.com/office/drawing/2014/main" val="20006"/>
                    </a:ext>
                  </a:extLst>
                </a:gridCol>
                <a:gridCol w="421640">
                  <a:extLst>
                    <a:ext uri="{9D8B030D-6E8A-4147-A177-3AD203B41FA5}">
                      <a16:colId xmlns:a16="http://schemas.microsoft.com/office/drawing/2014/main" val="20007"/>
                    </a:ext>
                  </a:extLst>
                </a:gridCol>
                <a:gridCol w="421640">
                  <a:extLst>
                    <a:ext uri="{9D8B030D-6E8A-4147-A177-3AD203B41FA5}">
                      <a16:colId xmlns:a16="http://schemas.microsoft.com/office/drawing/2014/main" val="20008"/>
                    </a:ext>
                  </a:extLst>
                </a:gridCol>
                <a:gridCol w="421640">
                  <a:extLst>
                    <a:ext uri="{9D8B030D-6E8A-4147-A177-3AD203B41FA5}">
                      <a16:colId xmlns:a16="http://schemas.microsoft.com/office/drawing/2014/main" val="20009"/>
                    </a:ext>
                  </a:extLst>
                </a:gridCol>
                <a:gridCol w="421640">
                  <a:extLst>
                    <a:ext uri="{9D8B030D-6E8A-4147-A177-3AD203B41FA5}">
                      <a16:colId xmlns:a16="http://schemas.microsoft.com/office/drawing/2014/main" val="20010"/>
                    </a:ext>
                  </a:extLst>
                </a:gridCol>
                <a:gridCol w="421640">
                  <a:extLst>
                    <a:ext uri="{9D8B030D-6E8A-4147-A177-3AD203B41FA5}">
                      <a16:colId xmlns:a16="http://schemas.microsoft.com/office/drawing/2014/main" val="20011"/>
                    </a:ext>
                  </a:extLst>
                </a:gridCol>
                <a:gridCol w="421640">
                  <a:extLst>
                    <a:ext uri="{9D8B030D-6E8A-4147-A177-3AD203B41FA5}">
                      <a16:colId xmlns:a16="http://schemas.microsoft.com/office/drawing/2014/main" val="20012"/>
                    </a:ext>
                  </a:extLst>
                </a:gridCol>
                <a:gridCol w="421640">
                  <a:extLst>
                    <a:ext uri="{9D8B030D-6E8A-4147-A177-3AD203B41FA5}">
                      <a16:colId xmlns:a16="http://schemas.microsoft.com/office/drawing/2014/main" val="20013"/>
                    </a:ext>
                  </a:extLst>
                </a:gridCol>
                <a:gridCol w="421640">
                  <a:extLst>
                    <a:ext uri="{9D8B030D-6E8A-4147-A177-3AD203B41FA5}">
                      <a16:colId xmlns:a16="http://schemas.microsoft.com/office/drawing/2014/main" val="20014"/>
                    </a:ext>
                  </a:extLst>
                </a:gridCol>
              </a:tblGrid>
              <a:tr h="370840">
                <a:tc>
                  <a:txBody>
                    <a:bodyPr/>
                    <a:lstStyle/>
                    <a:p>
                      <a:pPr rtl="1"/>
                      <a:r>
                        <a:rPr lang="en-US" dirty="0"/>
                        <a:t>10</a:t>
                      </a:r>
                      <a:endParaRPr lang="he-IL" dirty="0"/>
                    </a:p>
                  </a:txBody>
                  <a:tcPr/>
                </a:tc>
                <a:tc>
                  <a:txBody>
                    <a:bodyPr/>
                    <a:lstStyle/>
                    <a:p>
                      <a:pPr rtl="1"/>
                      <a:r>
                        <a:rPr lang="en-US" dirty="0"/>
                        <a:t>9</a:t>
                      </a:r>
                      <a:endParaRPr lang="he-IL" dirty="0"/>
                    </a:p>
                  </a:txBody>
                  <a:tcPr/>
                </a:tc>
                <a:tc>
                  <a:txBody>
                    <a:bodyPr/>
                    <a:lstStyle/>
                    <a:p>
                      <a:pPr rtl="1"/>
                      <a:r>
                        <a:rPr lang="en-US" dirty="0"/>
                        <a:t>12</a:t>
                      </a:r>
                      <a:endParaRPr lang="he-IL" dirty="0"/>
                    </a:p>
                  </a:txBody>
                  <a:tcPr/>
                </a:tc>
                <a:tc>
                  <a:txBody>
                    <a:bodyPr/>
                    <a:lstStyle/>
                    <a:p>
                      <a:pPr rtl="1"/>
                      <a:r>
                        <a:rPr lang="en-US" dirty="0"/>
                        <a:t>30</a:t>
                      </a:r>
                      <a:endParaRPr lang="he-IL" dirty="0"/>
                    </a:p>
                  </a:txBody>
                  <a:tcPr/>
                </a:tc>
                <a:tc>
                  <a:txBody>
                    <a:bodyPr/>
                    <a:lstStyle/>
                    <a:p>
                      <a:pPr rtl="1"/>
                      <a:r>
                        <a:rPr lang="en-US" dirty="0"/>
                        <a:t>11</a:t>
                      </a:r>
                      <a:endParaRPr lang="he-IL" dirty="0"/>
                    </a:p>
                  </a:txBody>
                  <a:tcPr/>
                </a:tc>
                <a:tc>
                  <a:txBody>
                    <a:bodyPr/>
                    <a:lstStyle/>
                    <a:p>
                      <a:pPr rtl="1"/>
                      <a:r>
                        <a:rPr lang="en-US" dirty="0"/>
                        <a:t>22</a:t>
                      </a:r>
                      <a:endParaRPr lang="he-IL" dirty="0"/>
                    </a:p>
                  </a:txBody>
                  <a:tcPr/>
                </a:tc>
                <a:tc>
                  <a:txBody>
                    <a:bodyPr/>
                    <a:lstStyle/>
                    <a:p>
                      <a:pPr rtl="1"/>
                      <a:r>
                        <a:rPr lang="en-US" dirty="0"/>
                        <a:t>1</a:t>
                      </a:r>
                      <a:endParaRPr lang="he-IL" dirty="0"/>
                    </a:p>
                  </a:txBody>
                  <a:tcPr/>
                </a:tc>
                <a:tc>
                  <a:txBody>
                    <a:bodyPr/>
                    <a:lstStyle/>
                    <a:p>
                      <a:pPr rtl="1"/>
                      <a:r>
                        <a:rPr lang="en-US" dirty="0"/>
                        <a:t>3</a:t>
                      </a:r>
                      <a:endParaRPr lang="he-IL" dirty="0"/>
                    </a:p>
                  </a:txBody>
                  <a:tcPr/>
                </a:tc>
                <a:tc>
                  <a:txBody>
                    <a:bodyPr/>
                    <a:lstStyle/>
                    <a:p>
                      <a:pPr rtl="1"/>
                      <a:r>
                        <a:rPr lang="en-US" dirty="0"/>
                        <a:t>14</a:t>
                      </a:r>
                      <a:endParaRPr lang="he-IL" dirty="0"/>
                    </a:p>
                  </a:txBody>
                  <a:tcPr/>
                </a:tc>
                <a:tc>
                  <a:txBody>
                    <a:bodyPr/>
                    <a:lstStyle/>
                    <a:p>
                      <a:pPr rtl="1"/>
                      <a:r>
                        <a:rPr lang="en-US" dirty="0"/>
                        <a:t>8</a:t>
                      </a:r>
                      <a:endParaRPr lang="he-IL" dirty="0"/>
                    </a:p>
                  </a:txBody>
                  <a:tcPr/>
                </a:tc>
                <a:tc>
                  <a:txBody>
                    <a:bodyPr/>
                    <a:lstStyle/>
                    <a:p>
                      <a:pPr rtl="1"/>
                      <a:r>
                        <a:rPr lang="en-US" dirty="0"/>
                        <a:t>7</a:t>
                      </a:r>
                      <a:endParaRPr lang="he-IL" dirty="0"/>
                    </a:p>
                  </a:txBody>
                  <a:tcPr/>
                </a:tc>
                <a:tc>
                  <a:txBody>
                    <a:bodyPr/>
                    <a:lstStyle/>
                    <a:p>
                      <a:pPr rtl="1"/>
                      <a:r>
                        <a:rPr lang="en-US" dirty="0"/>
                        <a:t>2</a:t>
                      </a:r>
                      <a:endParaRPr lang="he-IL" dirty="0"/>
                    </a:p>
                  </a:txBody>
                  <a:tcPr/>
                </a:tc>
                <a:tc>
                  <a:txBody>
                    <a:bodyPr/>
                    <a:lstStyle/>
                    <a:p>
                      <a:pPr rtl="1"/>
                      <a:r>
                        <a:rPr lang="en-US" dirty="0"/>
                        <a:t>15</a:t>
                      </a:r>
                      <a:endParaRPr lang="he-IL" dirty="0"/>
                    </a:p>
                  </a:txBody>
                  <a:tcPr/>
                </a:tc>
                <a:tc>
                  <a:txBody>
                    <a:bodyPr/>
                    <a:lstStyle/>
                    <a:p>
                      <a:pPr rtl="1"/>
                      <a:r>
                        <a:rPr lang="en-US" dirty="0"/>
                        <a:t>0</a:t>
                      </a:r>
                      <a:endParaRPr lang="he-IL" dirty="0"/>
                    </a:p>
                  </a:txBody>
                  <a:tcPr/>
                </a:tc>
                <a:tc>
                  <a:txBody>
                    <a:bodyPr/>
                    <a:lstStyle/>
                    <a:p>
                      <a:pPr rtl="1"/>
                      <a:r>
                        <a:rPr lang="en-US" dirty="0"/>
                        <a:t>4</a:t>
                      </a:r>
                      <a:endParaRPr lang="he-IL" dirty="0"/>
                    </a:p>
                  </a:txBody>
                  <a:tcPr/>
                </a:tc>
                <a:extLst>
                  <a:ext uri="{0D108BD9-81ED-4DB2-BD59-A6C34878D82A}">
                    <a16:rowId xmlns:a16="http://schemas.microsoft.com/office/drawing/2014/main" val="10000"/>
                  </a:ext>
                </a:extLst>
              </a:tr>
            </a:tbl>
          </a:graphicData>
        </a:graphic>
      </p:graphicFrame>
      <p:cxnSp>
        <p:nvCxnSpPr>
          <p:cNvPr id="5" name="Straight Arrow Connector 4"/>
          <p:cNvCxnSpPr/>
          <p:nvPr/>
        </p:nvCxnSpPr>
        <p:spPr>
          <a:xfrm>
            <a:off x="1981200" y="3124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629400" y="3157751"/>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2133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24816</TotalTime>
  <Words>1816</Words>
  <Application>Microsoft Office PowerPoint</Application>
  <PresentationFormat>‫הצגה על המסך (4:3)</PresentationFormat>
  <Paragraphs>669</Paragraphs>
  <Slides>39</Slides>
  <Notes>1</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39</vt:i4>
      </vt:variant>
    </vt:vector>
  </HeadingPairs>
  <TitlesOfParts>
    <vt:vector size="43" baseType="lpstr">
      <vt:lpstr>Arial</vt:lpstr>
      <vt:lpstr>Calibri</vt:lpstr>
      <vt:lpstr>Times New Roman</vt:lpstr>
      <vt:lpstr>Office Theme</vt:lpstr>
      <vt:lpstr>מיון מהיר</vt:lpstr>
      <vt:lpstr>מיון מהיר</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הוספת רנדומליות</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האיבר ה-k הקטן</vt:lpstr>
      <vt:lpstr>האיבר ה-k הכי קטן</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פרק 1 – בעיות אלגוריתמיות</dc:title>
  <dc:creator>user</dc:creator>
  <cp:lastModifiedBy>shay tavor</cp:lastModifiedBy>
  <cp:revision>244</cp:revision>
  <dcterms:created xsi:type="dcterms:W3CDTF">2006-08-16T00:00:00Z</dcterms:created>
  <dcterms:modified xsi:type="dcterms:W3CDTF">2017-03-20T20:22:48Z</dcterms:modified>
</cp:coreProperties>
</file>