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90" d="100"/>
          <a:sy n="90" d="100"/>
        </p:scale>
        <p:origin x="23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כ"ח/ניסן/תשע"ז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41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155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58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F864-B2C1-4DCF-899A-B2B2F32F08C9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52615-135F-4AC7-AA7F-C47C1BC4818C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6161-F9F3-4B37-B343-50D13195F1A6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AE9B-7B73-419A-8384-8768B2ABF70D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07AC-C103-4244-B5B5-6ABB0F11FD57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CAA2-318D-4B31-A9BC-AA865FFBADBB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BEEC-30F0-4826-BE0A-D5720B07A28A}" type="datetime1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9E9E-6A12-4F72-B0D4-1DCF3194BBD7}" type="datetime1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C5B2-AD12-4F92-B510-7153AAAB0AB4}" type="datetime1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6295-6CFA-4086-8F5C-C267261CCE43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E029-4313-4304-AA43-1C6A3496308A}" type="datetime1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8F0B6-18CA-4D60-A26F-C97DCF50FC61}" type="datetime1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מיון </a:t>
            </a:r>
            <a:r>
              <a:rPr lang="he-IL">
                <a:solidFill>
                  <a:schemeClr val="tx2"/>
                </a:solidFill>
              </a:rPr>
              <a:t>מבוסס השוואות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למשל, נראה את עץ ההחלטה עבור המערך </a:t>
            </a:r>
            <a:r>
              <a:rPr lang="en-US" sz="2400" dirty="0">
                <a:solidFill>
                  <a:schemeClr val="tx2"/>
                </a:solidFill>
              </a:rPr>
              <a:t>[1, 2, 3]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3810000" y="990600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>
            <a:stCxn id="5" idx="4"/>
          </p:cNvCxnSpPr>
          <p:nvPr/>
        </p:nvCxnSpPr>
        <p:spPr>
          <a:xfrm flipH="1">
            <a:off x="3429000" y="1524000"/>
            <a:ext cx="990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2705100" y="1900535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9" name="מחבר ישר 8"/>
          <p:cNvCxnSpPr>
            <a:cxnSpLocks/>
            <a:endCxn id="10" idx="0"/>
          </p:cNvCxnSpPr>
          <p:nvPr/>
        </p:nvCxnSpPr>
        <p:spPr>
          <a:xfrm flipH="1">
            <a:off x="1926771" y="2433935"/>
            <a:ext cx="12355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1431471" y="2814935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[1, 2, 3]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2" name="מחבר ישר 11"/>
          <p:cNvCxnSpPr>
            <a:cxnSpLocks/>
            <a:stCxn id="8" idx="4"/>
          </p:cNvCxnSpPr>
          <p:nvPr/>
        </p:nvCxnSpPr>
        <p:spPr>
          <a:xfrm>
            <a:off x="3314700" y="2433935"/>
            <a:ext cx="1219200" cy="23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3810000" y="2664313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5" name="מחבר ישר 14"/>
          <p:cNvCxnSpPr>
            <a:cxnSpLocks/>
            <a:endCxn id="16" idx="0"/>
          </p:cNvCxnSpPr>
          <p:nvPr/>
        </p:nvCxnSpPr>
        <p:spPr>
          <a:xfrm flipH="1">
            <a:off x="3124200" y="3206001"/>
            <a:ext cx="12355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/>
          <p:cNvSpPr/>
          <p:nvPr/>
        </p:nvSpPr>
        <p:spPr>
          <a:xfrm>
            <a:off x="2628900" y="358700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[1, 3, 2]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7" name="מחבר ישר 16"/>
          <p:cNvCxnSpPr>
            <a:cxnSpLocks/>
            <a:stCxn id="13" idx="4"/>
            <a:endCxn id="18" idx="0"/>
          </p:cNvCxnSpPr>
          <p:nvPr/>
        </p:nvCxnSpPr>
        <p:spPr>
          <a:xfrm>
            <a:off x="4419600" y="3197713"/>
            <a:ext cx="647700" cy="38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4572000" y="358700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[2, 3, 1]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2" name="מחבר ישר 21"/>
          <p:cNvCxnSpPr>
            <a:cxnSpLocks/>
            <a:endCxn id="23" idx="0"/>
          </p:cNvCxnSpPr>
          <p:nvPr/>
        </p:nvCxnSpPr>
        <p:spPr>
          <a:xfrm>
            <a:off x="4414159" y="1524000"/>
            <a:ext cx="1828800" cy="34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/>
          <p:cNvSpPr/>
          <p:nvPr/>
        </p:nvSpPr>
        <p:spPr>
          <a:xfrm>
            <a:off x="5633359" y="1872822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5" name="מחבר ישר 24"/>
          <p:cNvCxnSpPr>
            <a:cxnSpLocks/>
            <a:stCxn id="23" idx="4"/>
            <a:endCxn id="26" idx="0"/>
          </p:cNvCxnSpPr>
          <p:nvPr/>
        </p:nvCxnSpPr>
        <p:spPr>
          <a:xfrm flipH="1">
            <a:off x="5747659" y="2406222"/>
            <a:ext cx="495300" cy="47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/>
          <p:cNvSpPr/>
          <p:nvPr/>
        </p:nvSpPr>
        <p:spPr>
          <a:xfrm>
            <a:off x="5252359" y="287804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[2, 1, 3]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8" name="מחבר ישר 27"/>
          <p:cNvCxnSpPr>
            <a:cxnSpLocks/>
            <a:endCxn id="29" idx="0"/>
          </p:cNvCxnSpPr>
          <p:nvPr/>
        </p:nvCxnSpPr>
        <p:spPr>
          <a:xfrm>
            <a:off x="6242959" y="2404179"/>
            <a:ext cx="1094014" cy="3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אליפסה 28"/>
          <p:cNvSpPr/>
          <p:nvPr/>
        </p:nvSpPr>
        <p:spPr>
          <a:xfrm>
            <a:off x="6727373" y="2768206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1" name="מחבר ישר 30"/>
          <p:cNvCxnSpPr>
            <a:cxnSpLocks/>
            <a:stCxn id="29" idx="4"/>
            <a:endCxn id="32" idx="0"/>
          </p:cNvCxnSpPr>
          <p:nvPr/>
        </p:nvCxnSpPr>
        <p:spPr>
          <a:xfrm flipH="1">
            <a:off x="6689273" y="3301606"/>
            <a:ext cx="647700" cy="28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6193973" y="3585897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[3, 1, 2]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4" name="מחבר ישר 33"/>
          <p:cNvCxnSpPr>
            <a:cxnSpLocks/>
            <a:stCxn id="29" idx="4"/>
            <a:endCxn id="35" idx="0"/>
          </p:cNvCxnSpPr>
          <p:nvPr/>
        </p:nvCxnSpPr>
        <p:spPr>
          <a:xfrm>
            <a:off x="7336973" y="3301606"/>
            <a:ext cx="702130" cy="26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34"/>
          <p:cNvSpPr/>
          <p:nvPr/>
        </p:nvSpPr>
        <p:spPr>
          <a:xfrm>
            <a:off x="7543803" y="3563864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[3, 2, 1]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343400"/>
            <a:ext cx="85344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שימו לב שמעבר על סדרת שאלות מהשורש עד אחד העלים מאפשר לנו להחליט מה אמור להיות הסדר </a:t>
            </a:r>
            <a:r>
              <a:rPr lang="he-IL" sz="2400" dirty="0" err="1">
                <a:solidFill>
                  <a:schemeClr val="tx2"/>
                </a:solidFill>
              </a:rPr>
              <a:t>הממויין</a:t>
            </a:r>
            <a:r>
              <a:rPr lang="he-IL" sz="2400" dirty="0">
                <a:solidFill>
                  <a:schemeClr val="tx2"/>
                </a:solidFill>
              </a:rPr>
              <a:t> של המערך.</a:t>
            </a:r>
          </a:p>
        </p:txBody>
      </p:sp>
    </p:spTree>
    <p:extLst>
      <p:ext uri="{BB962C8B-B14F-4D97-AF65-F5344CB8AC3E}">
        <p14:creationId xmlns:p14="http://schemas.microsoft.com/office/powerpoint/2010/main" val="302065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6" grpId="0" animBg="1"/>
      <p:bldP spid="18" grpId="0" animBg="1"/>
      <p:bldP spid="23" grpId="0" animBg="1"/>
      <p:bldP spid="26" grpId="0" animBg="1"/>
      <p:bldP spid="29" grpId="0" animBg="1"/>
      <p:bldP spid="32" grpId="0" animBg="1"/>
      <p:bldP spid="35" grpId="0" animBg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0" y="152400"/>
            <a:ext cx="7467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למשל, נסתכל על התמורה </a:t>
            </a:r>
            <a:r>
              <a:rPr lang="en-US" sz="2400" dirty="0">
                <a:solidFill>
                  <a:schemeClr val="tx2"/>
                </a:solidFill>
              </a:rPr>
              <a:t>[3, 1, 2]</a:t>
            </a:r>
            <a:r>
              <a:rPr lang="he-IL" sz="24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אליפסה 4"/>
          <p:cNvSpPr/>
          <p:nvPr/>
        </p:nvSpPr>
        <p:spPr>
          <a:xfrm>
            <a:off x="3810000" y="990600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7" name="מחבר ישר 6"/>
          <p:cNvCxnSpPr>
            <a:stCxn id="5" idx="4"/>
          </p:cNvCxnSpPr>
          <p:nvPr/>
        </p:nvCxnSpPr>
        <p:spPr>
          <a:xfrm flipH="1">
            <a:off x="3429000" y="1524000"/>
            <a:ext cx="990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אליפסה 7"/>
          <p:cNvSpPr/>
          <p:nvPr/>
        </p:nvSpPr>
        <p:spPr>
          <a:xfrm>
            <a:off x="2705100" y="1900535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9" name="מחבר ישר 8"/>
          <p:cNvCxnSpPr>
            <a:cxnSpLocks/>
            <a:endCxn id="10" idx="0"/>
          </p:cNvCxnSpPr>
          <p:nvPr/>
        </p:nvCxnSpPr>
        <p:spPr>
          <a:xfrm flipH="1">
            <a:off x="1926771" y="2433935"/>
            <a:ext cx="12355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 9"/>
          <p:cNvSpPr/>
          <p:nvPr/>
        </p:nvSpPr>
        <p:spPr>
          <a:xfrm>
            <a:off x="1431471" y="2814935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[1, 2, 3]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2" name="מחבר ישר 11"/>
          <p:cNvCxnSpPr>
            <a:cxnSpLocks/>
            <a:stCxn id="8" idx="4"/>
          </p:cNvCxnSpPr>
          <p:nvPr/>
        </p:nvCxnSpPr>
        <p:spPr>
          <a:xfrm>
            <a:off x="3314700" y="2433935"/>
            <a:ext cx="1219200" cy="23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אליפסה 12"/>
          <p:cNvSpPr/>
          <p:nvPr/>
        </p:nvSpPr>
        <p:spPr>
          <a:xfrm>
            <a:off x="3810000" y="2664313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5" name="מחבר ישר 14"/>
          <p:cNvCxnSpPr>
            <a:cxnSpLocks/>
            <a:endCxn id="16" idx="0"/>
          </p:cNvCxnSpPr>
          <p:nvPr/>
        </p:nvCxnSpPr>
        <p:spPr>
          <a:xfrm flipH="1">
            <a:off x="3124200" y="3206001"/>
            <a:ext cx="12355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מלבן 15"/>
          <p:cNvSpPr/>
          <p:nvPr/>
        </p:nvSpPr>
        <p:spPr>
          <a:xfrm>
            <a:off x="2628900" y="358700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[1, 3, 2]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17" name="מחבר ישר 16"/>
          <p:cNvCxnSpPr>
            <a:cxnSpLocks/>
            <a:stCxn id="13" idx="4"/>
            <a:endCxn id="18" idx="0"/>
          </p:cNvCxnSpPr>
          <p:nvPr/>
        </p:nvCxnSpPr>
        <p:spPr>
          <a:xfrm>
            <a:off x="4419600" y="3197713"/>
            <a:ext cx="647700" cy="38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מלבן 17"/>
          <p:cNvSpPr/>
          <p:nvPr/>
        </p:nvSpPr>
        <p:spPr>
          <a:xfrm>
            <a:off x="4572000" y="358700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[2, 3, 1]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2" name="מחבר ישר 21"/>
          <p:cNvCxnSpPr>
            <a:cxnSpLocks/>
            <a:endCxn id="23" idx="0"/>
          </p:cNvCxnSpPr>
          <p:nvPr/>
        </p:nvCxnSpPr>
        <p:spPr>
          <a:xfrm>
            <a:off x="4414159" y="1524000"/>
            <a:ext cx="1828800" cy="348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אליפסה 22"/>
          <p:cNvSpPr/>
          <p:nvPr/>
        </p:nvSpPr>
        <p:spPr>
          <a:xfrm>
            <a:off x="5633359" y="1872822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1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5" name="מחבר ישר 24"/>
          <p:cNvCxnSpPr>
            <a:cxnSpLocks/>
            <a:stCxn id="23" idx="4"/>
            <a:endCxn id="26" idx="0"/>
          </p:cNvCxnSpPr>
          <p:nvPr/>
        </p:nvCxnSpPr>
        <p:spPr>
          <a:xfrm flipH="1">
            <a:off x="5747659" y="2406222"/>
            <a:ext cx="495300" cy="47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מלבן 25"/>
          <p:cNvSpPr/>
          <p:nvPr/>
        </p:nvSpPr>
        <p:spPr>
          <a:xfrm>
            <a:off x="5252359" y="2878041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[2, 1, 3]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28" name="מחבר ישר 27"/>
          <p:cNvCxnSpPr>
            <a:cxnSpLocks/>
            <a:endCxn id="29" idx="0"/>
          </p:cNvCxnSpPr>
          <p:nvPr/>
        </p:nvCxnSpPr>
        <p:spPr>
          <a:xfrm>
            <a:off x="6242959" y="2404179"/>
            <a:ext cx="1094014" cy="364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אליפסה 28"/>
          <p:cNvSpPr/>
          <p:nvPr/>
        </p:nvSpPr>
        <p:spPr>
          <a:xfrm>
            <a:off x="6727373" y="2768206"/>
            <a:ext cx="1219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baseline="-25000" dirty="0">
                <a:solidFill>
                  <a:schemeClr val="tx1"/>
                </a:solidFill>
              </a:rPr>
              <a:t>2 </a:t>
            </a:r>
            <a:r>
              <a:rPr lang="en-US" sz="2000" dirty="0">
                <a:solidFill>
                  <a:schemeClr val="tx1"/>
                </a:solidFill>
              </a:rPr>
              <a:t>&lt; a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1" name="מחבר ישר 30"/>
          <p:cNvCxnSpPr>
            <a:cxnSpLocks/>
            <a:stCxn id="29" idx="4"/>
            <a:endCxn id="32" idx="0"/>
          </p:cNvCxnSpPr>
          <p:nvPr/>
        </p:nvCxnSpPr>
        <p:spPr>
          <a:xfrm flipH="1">
            <a:off x="6689273" y="3301606"/>
            <a:ext cx="647700" cy="284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6193973" y="3585897"/>
            <a:ext cx="990600" cy="31373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[3, 1, 2]</a:t>
            </a:r>
            <a:endParaRPr lang="he-IL" sz="2000" dirty="0">
              <a:solidFill>
                <a:schemeClr val="tx1"/>
              </a:solidFill>
            </a:endParaRPr>
          </a:p>
        </p:txBody>
      </p:sp>
      <p:cxnSp>
        <p:nvCxnSpPr>
          <p:cNvPr id="34" name="מחבר ישר 33"/>
          <p:cNvCxnSpPr>
            <a:cxnSpLocks/>
            <a:stCxn id="29" idx="4"/>
            <a:endCxn id="35" idx="0"/>
          </p:cNvCxnSpPr>
          <p:nvPr/>
        </p:nvCxnSpPr>
        <p:spPr>
          <a:xfrm>
            <a:off x="7336973" y="3301606"/>
            <a:ext cx="702130" cy="26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מלבן 34"/>
          <p:cNvSpPr/>
          <p:nvPr/>
        </p:nvSpPr>
        <p:spPr>
          <a:xfrm>
            <a:off x="7543803" y="3563864"/>
            <a:ext cx="990600" cy="31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[3, 2, 1]</a:t>
            </a:r>
            <a:endParaRPr lang="he-IL" sz="20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4191509"/>
            <a:ext cx="853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אחרי השאלה הראשונה אנחנו יודעים ש-</a:t>
            </a:r>
            <a:r>
              <a:rPr lang="en-US" sz="2400" dirty="0"/>
              <a:t>a1</a:t>
            </a:r>
            <a:r>
              <a:rPr lang="he-IL" sz="2400" dirty="0"/>
              <a:t> (3) יותר גדול מ-</a:t>
            </a:r>
            <a:r>
              <a:rPr lang="en-US" sz="2400" dirty="0"/>
              <a:t>a2</a:t>
            </a:r>
            <a:r>
              <a:rPr lang="he-IL" sz="2400" dirty="0"/>
              <a:t> (1), ואחרי השאלה </a:t>
            </a:r>
            <a:r>
              <a:rPr lang="he-IL" sz="2400" dirty="0" err="1"/>
              <a:t>השניה</a:t>
            </a:r>
            <a:r>
              <a:rPr lang="he-IL" sz="2400" dirty="0"/>
              <a:t> אנחנו יודעים ש-</a:t>
            </a:r>
            <a:r>
              <a:rPr lang="en-US" sz="2400" dirty="0"/>
              <a:t>a1</a:t>
            </a:r>
            <a:r>
              <a:rPr lang="he-IL" sz="2400" dirty="0"/>
              <a:t> גם גדול מ-</a:t>
            </a:r>
            <a:r>
              <a:rPr lang="en-US" sz="2400" dirty="0"/>
              <a:t>a3</a:t>
            </a:r>
            <a:r>
              <a:rPr lang="he-IL" sz="2400" dirty="0"/>
              <a:t> (2). כלומר בשלב הזה אנחנו יודעים ש-</a:t>
            </a:r>
            <a:r>
              <a:rPr lang="en-US" sz="2400" dirty="0"/>
              <a:t>a1</a:t>
            </a:r>
            <a:r>
              <a:rPr lang="he-IL" sz="2400" dirty="0"/>
              <a:t> הוא המקסימום.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391838"/>
            <a:ext cx="853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אחרי השאלה הבאה אנחנו יודעים ש-</a:t>
            </a:r>
            <a:r>
              <a:rPr lang="en-US" sz="2400" dirty="0"/>
              <a:t>a2</a:t>
            </a:r>
            <a:r>
              <a:rPr lang="he-IL" sz="2400" dirty="0"/>
              <a:t> הוא המינימום ו- </a:t>
            </a:r>
            <a:r>
              <a:rPr lang="en-US" sz="2400" dirty="0"/>
              <a:t>a3</a:t>
            </a:r>
            <a:r>
              <a:rPr lang="he-IL" sz="2400" dirty="0"/>
              <a:t> הוא השני הכי קטן, וזה כל המידע שאנחנו צריכים כדי לדעת איך לסדר את התמורה הזאת בצורה </a:t>
            </a:r>
            <a:r>
              <a:rPr lang="he-IL" sz="2400" dirty="0" err="1"/>
              <a:t>ממויינת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850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8763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כיוון שכל תמורה מייצגת קלט אפשרי, החסם התחתון על המיון הוא גובה העץ – כלומר התמורה שתגרום להכי הרבה השוואות כדי להחליט מה הסדר </a:t>
            </a:r>
            <a:r>
              <a:rPr lang="he-IL" sz="2000" dirty="0" err="1"/>
              <a:t>הממויין</a:t>
            </a:r>
            <a:r>
              <a:rPr lang="he-IL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892943"/>
            <a:ext cx="8763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>
                <a:solidFill>
                  <a:schemeClr val="tx2"/>
                </a:solidFill>
              </a:rPr>
              <a:t>אנחנו יודעים שיש </a:t>
            </a:r>
            <a:r>
              <a:rPr lang="en-US" sz="2000" dirty="0">
                <a:solidFill>
                  <a:schemeClr val="tx2"/>
                </a:solidFill>
              </a:rPr>
              <a:t>n!</a:t>
            </a:r>
            <a:r>
              <a:rPr lang="he-IL" sz="2000" dirty="0">
                <a:solidFill>
                  <a:schemeClr val="tx2"/>
                </a:solidFill>
              </a:rPr>
              <a:t> עלים בעץ. מה גובה העץ?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600200"/>
            <a:ext cx="2590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בעץ בגובה 0 יש </a:t>
            </a:r>
            <a:r>
              <a:rPr lang="en-US" sz="2000" dirty="0"/>
              <a:t>2</a:t>
            </a:r>
            <a:r>
              <a:rPr lang="en-US" sz="2000" baseline="30000" dirty="0"/>
              <a:t>0</a:t>
            </a:r>
            <a:r>
              <a:rPr lang="he-IL" sz="2000" dirty="0"/>
              <a:t> עלים</a:t>
            </a:r>
          </a:p>
        </p:txBody>
      </p:sp>
      <p:sp>
        <p:nvSpPr>
          <p:cNvPr id="7" name="אליפסה 6"/>
          <p:cNvSpPr/>
          <p:nvPr/>
        </p:nvSpPr>
        <p:spPr>
          <a:xfrm>
            <a:off x="5802086" y="1654629"/>
            <a:ext cx="304800" cy="333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230585" y="2466945"/>
            <a:ext cx="376101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בעץ בגובה 1 יש </a:t>
            </a:r>
            <a:r>
              <a:rPr lang="en-US" sz="2000" dirty="0"/>
              <a:t>2</a:t>
            </a:r>
            <a:r>
              <a:rPr lang="en-US" sz="2000" baseline="30000" dirty="0"/>
              <a:t>1</a:t>
            </a:r>
            <a:r>
              <a:rPr lang="he-IL" sz="2000" dirty="0"/>
              <a:t> עלים לכל היותר</a:t>
            </a:r>
          </a:p>
        </p:txBody>
      </p:sp>
      <p:sp>
        <p:nvSpPr>
          <p:cNvPr id="9" name="אליפסה 8"/>
          <p:cNvSpPr/>
          <p:nvPr/>
        </p:nvSpPr>
        <p:spPr>
          <a:xfrm>
            <a:off x="4430486" y="2488716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1" name="מחבר ישר 10"/>
          <p:cNvCxnSpPr>
            <a:cxnSpLocks/>
            <a:stCxn id="9" idx="4"/>
          </p:cNvCxnSpPr>
          <p:nvPr/>
        </p:nvCxnSpPr>
        <p:spPr>
          <a:xfrm flipH="1">
            <a:off x="4337959" y="2793516"/>
            <a:ext cx="23948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ישר 12"/>
          <p:cNvCxnSpPr>
            <a:cxnSpLocks/>
            <a:stCxn id="9" idx="4"/>
          </p:cNvCxnSpPr>
          <p:nvPr/>
        </p:nvCxnSpPr>
        <p:spPr>
          <a:xfrm>
            <a:off x="4577443" y="2793516"/>
            <a:ext cx="185057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אליפסה 16"/>
          <p:cNvSpPr/>
          <p:nvPr/>
        </p:nvSpPr>
        <p:spPr>
          <a:xfrm>
            <a:off x="4648200" y="2945916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" name="אליפסה 17"/>
          <p:cNvSpPr/>
          <p:nvPr/>
        </p:nvSpPr>
        <p:spPr>
          <a:xfrm>
            <a:off x="4120245" y="2945916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5230585" y="3670397"/>
            <a:ext cx="36739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בעץ בגובה 2 יש </a:t>
            </a:r>
            <a:r>
              <a:rPr lang="en-US" sz="2000" dirty="0"/>
              <a:t>2</a:t>
            </a:r>
            <a:r>
              <a:rPr lang="en-US" sz="2000" baseline="30000" dirty="0"/>
              <a:t>2</a:t>
            </a:r>
            <a:r>
              <a:rPr lang="he-IL" sz="2000" dirty="0"/>
              <a:t> עלים לכל היותר</a:t>
            </a:r>
          </a:p>
        </p:txBody>
      </p:sp>
      <p:sp>
        <p:nvSpPr>
          <p:cNvPr id="24" name="אליפסה 23"/>
          <p:cNvSpPr/>
          <p:nvPr/>
        </p:nvSpPr>
        <p:spPr>
          <a:xfrm>
            <a:off x="4483553" y="3665541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5" name="מחבר ישר 24"/>
          <p:cNvCxnSpPr>
            <a:cxnSpLocks/>
          </p:cNvCxnSpPr>
          <p:nvPr/>
        </p:nvCxnSpPr>
        <p:spPr>
          <a:xfrm flipH="1">
            <a:off x="4142710" y="3994307"/>
            <a:ext cx="439508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/>
          <p:cNvCxnSpPr>
            <a:cxnSpLocks/>
          </p:cNvCxnSpPr>
          <p:nvPr/>
        </p:nvCxnSpPr>
        <p:spPr>
          <a:xfrm>
            <a:off x="4582218" y="3994307"/>
            <a:ext cx="385081" cy="14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אליפסה 26"/>
          <p:cNvSpPr/>
          <p:nvPr/>
        </p:nvSpPr>
        <p:spPr>
          <a:xfrm>
            <a:off x="4868634" y="4119058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8" name="אליפסה 27"/>
          <p:cNvSpPr/>
          <p:nvPr/>
        </p:nvSpPr>
        <p:spPr>
          <a:xfrm>
            <a:off x="4044045" y="4122741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9" name="מחבר ישר 28"/>
          <p:cNvCxnSpPr>
            <a:cxnSpLocks/>
          </p:cNvCxnSpPr>
          <p:nvPr/>
        </p:nvCxnSpPr>
        <p:spPr>
          <a:xfrm flipH="1">
            <a:off x="3891647" y="4424608"/>
            <a:ext cx="23948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cxnSpLocks/>
          </p:cNvCxnSpPr>
          <p:nvPr/>
        </p:nvCxnSpPr>
        <p:spPr>
          <a:xfrm>
            <a:off x="4131131" y="4424608"/>
            <a:ext cx="185057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אליפסה 30"/>
          <p:cNvSpPr/>
          <p:nvPr/>
        </p:nvSpPr>
        <p:spPr>
          <a:xfrm>
            <a:off x="4201888" y="4577008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אליפסה 31"/>
          <p:cNvSpPr/>
          <p:nvPr/>
        </p:nvSpPr>
        <p:spPr>
          <a:xfrm>
            <a:off x="3673933" y="4577008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מחבר ישר 32"/>
          <p:cNvCxnSpPr>
            <a:cxnSpLocks/>
          </p:cNvCxnSpPr>
          <p:nvPr/>
        </p:nvCxnSpPr>
        <p:spPr>
          <a:xfrm flipH="1">
            <a:off x="4795157" y="4427541"/>
            <a:ext cx="239484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/>
          <p:cNvCxnSpPr>
            <a:cxnSpLocks/>
          </p:cNvCxnSpPr>
          <p:nvPr/>
        </p:nvCxnSpPr>
        <p:spPr>
          <a:xfrm>
            <a:off x="4986349" y="4427541"/>
            <a:ext cx="185057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אליפסה 34"/>
          <p:cNvSpPr/>
          <p:nvPr/>
        </p:nvSpPr>
        <p:spPr>
          <a:xfrm>
            <a:off x="5105398" y="4579941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6" name="אליפסה 35"/>
          <p:cNvSpPr/>
          <p:nvPr/>
        </p:nvSpPr>
        <p:spPr>
          <a:xfrm>
            <a:off x="4577443" y="4579941"/>
            <a:ext cx="293914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9" name="TextBox 38"/>
          <p:cNvSpPr txBox="1"/>
          <p:nvPr/>
        </p:nvSpPr>
        <p:spPr>
          <a:xfrm>
            <a:off x="4942115" y="5287198"/>
            <a:ext cx="3962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dirty="0"/>
              <a:t>בעץ בגובה </a:t>
            </a:r>
            <a:r>
              <a:rPr lang="en-US" sz="2000" dirty="0"/>
              <a:t>h</a:t>
            </a:r>
            <a:r>
              <a:rPr lang="he-IL" sz="2000" dirty="0"/>
              <a:t> יש </a:t>
            </a:r>
            <a:r>
              <a:rPr lang="en-US" sz="2000" dirty="0"/>
              <a:t>2</a:t>
            </a:r>
            <a:r>
              <a:rPr lang="en-US" sz="2000" baseline="30000" dirty="0"/>
              <a:t>h</a:t>
            </a:r>
            <a:r>
              <a:rPr lang="he-IL" sz="2000" dirty="0"/>
              <a:t> עלים לכל היותר.</a:t>
            </a:r>
          </a:p>
        </p:txBody>
      </p:sp>
    </p:spTree>
    <p:extLst>
      <p:ext uri="{BB962C8B-B14F-4D97-AF65-F5344CB8AC3E}">
        <p14:creationId xmlns:p14="http://schemas.microsoft.com/office/powerpoint/2010/main" val="184717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7" grpId="0" animBg="1"/>
      <p:bldP spid="18" grpId="0" animBg="1"/>
      <p:bldP spid="23" grpId="0"/>
      <p:bldP spid="24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/>
              <p:cNvSpPr/>
              <p:nvPr/>
            </p:nvSpPr>
            <p:spPr>
              <a:xfrm>
                <a:off x="228600" y="152400"/>
                <a:ext cx="2057400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5" name="מלבן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"/>
                <a:ext cx="2057400" cy="468205"/>
              </a:xfrm>
              <a:prstGeom prst="rect">
                <a:avLst/>
              </a:prstGeom>
              <a:blipFill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5000" y="201836"/>
                <a:ext cx="19404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01836"/>
                <a:ext cx="1940468" cy="369332"/>
              </a:xfrm>
              <a:prstGeom prst="rect">
                <a:avLst/>
              </a:prstGeom>
              <a:blipFill>
                <a:blip r:embed="rId3"/>
                <a:stretch>
                  <a:fillRect l="-1887" r="-4717" b="-377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6219" y="914400"/>
                <a:ext cx="535358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9" y="914400"/>
                <a:ext cx="5353581" cy="416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6400" y="1447800"/>
                <a:ext cx="6836680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47800"/>
                <a:ext cx="6836680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2362200"/>
                <a:ext cx="3861250" cy="1242584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62200"/>
                <a:ext cx="3861250" cy="12425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55133" y="2531397"/>
                <a:ext cx="1995418" cy="105343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3" y="2531397"/>
                <a:ext cx="1995418" cy="10534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7304" y="4035403"/>
                <a:ext cx="3305457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𝑛𝑙𝑜𝑔𝑛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304" y="4035403"/>
                <a:ext cx="3305457" cy="6301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4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חסמים על אלגוריתמי מיון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עד עכשיו עסקנו במציאת חסם עליון לאלגוריתמי מיון.</a:t>
            </a:r>
          </a:p>
          <a:p>
            <a:pPr algn="r" rtl="1"/>
            <a:r>
              <a:rPr lang="he-IL" dirty="0"/>
              <a:t>השאיפה </a:t>
            </a:r>
            <a:r>
              <a:rPr lang="he-IL" dirty="0" err="1"/>
              <a:t>היתה</a:t>
            </a:r>
            <a:r>
              <a:rPr lang="he-IL" dirty="0"/>
              <a:t> למצוא חסם עליון קטן ככל האפשר, כיוון שאלגוריתם שרץ עם חסם עליון קטן יותר הוא אלגוריתם שרץ מהר יותר.</a:t>
            </a:r>
          </a:p>
          <a:p>
            <a:pPr algn="r" rtl="1"/>
            <a:r>
              <a:rPr lang="he-IL" dirty="0"/>
              <a:t>למשל, מיון בועות רץ בזמן של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he-IL" dirty="0"/>
              <a:t> אבל כבר ראינו שניתן למצוא אלגוריתם מיון אחר עם חסם עליון קטן יותר – למשל מיון מהיר שרץ בזמן של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4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חסמים על אלגוריתמי מיון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נרצה למצוא חסם תחתון על אלגוריתמי מיון.</a:t>
            </a:r>
          </a:p>
          <a:p>
            <a:pPr algn="r" rtl="1"/>
            <a:r>
              <a:rPr lang="he-IL" dirty="0"/>
              <a:t>השאיפה היא למצוא חסם תחתון </a:t>
            </a:r>
            <a:r>
              <a:rPr lang="he-IL" b="1" dirty="0"/>
              <a:t>גדול </a:t>
            </a:r>
            <a:r>
              <a:rPr lang="he-IL" dirty="0"/>
              <a:t>ככל האפשר, כיוון שככל שהחסם התחתון גדול יותר והחסם העליון קטן יותר, אנחנו מתקרבים לחסם הדוק.</a:t>
            </a:r>
          </a:p>
          <a:p>
            <a:pPr algn="r" rtl="1"/>
            <a:r>
              <a:rPr lang="he-IL" dirty="0"/>
              <a:t>למשל, אפשר להגיד בוודאות ש-</a:t>
            </a:r>
            <a:r>
              <a:rPr lang="en-US" dirty="0"/>
              <a:t>Ω(1)</a:t>
            </a:r>
            <a:r>
              <a:rPr lang="he-IL" dirty="0"/>
              <a:t> הוא חסם תחתון על כל אלגוריתם מיון.</a:t>
            </a:r>
          </a:p>
          <a:p>
            <a:pPr algn="r" rtl="1"/>
            <a:r>
              <a:rPr lang="he-IL" dirty="0"/>
              <a:t>כלומר, כל אלגוריתם מיון חייב לקחת </a:t>
            </a:r>
            <a:r>
              <a:rPr lang="he-IL" b="1" dirty="0"/>
              <a:t>לפחות </a:t>
            </a:r>
            <a:r>
              <a:rPr lang="en-US" dirty="0"/>
              <a:t>Ω(1)</a:t>
            </a:r>
            <a:r>
              <a:rPr lang="he-IL" dirty="0"/>
              <a:t> זמן כדי לרוץ.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חסם תחתון על אלגוריתמי מיון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מצד שני, כיוון שהחסם העליון שאנחנו מכירים כרגע הוא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he-IL" dirty="0"/>
              <a:t>, באופן עקרוני כל אלגוריתם מיון ירוץ לפחות 1 ולכל היותר </a:t>
            </a:r>
            <a:r>
              <a:rPr lang="en-US" dirty="0" err="1"/>
              <a:t>nlogn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אם היינו יכולים להראות שהחסם התחתון הוא </a:t>
            </a:r>
            <a:r>
              <a:rPr lang="en-US" dirty="0"/>
              <a:t>Ω(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he-IL" dirty="0"/>
              <a:t> היינו יודעים ש"טווח הפעולה"</a:t>
            </a:r>
            <a:r>
              <a:rPr lang="en-US" dirty="0"/>
              <a:t> </a:t>
            </a:r>
            <a:r>
              <a:rPr lang="he-IL" dirty="0"/>
              <a:t>של האלגוריתמים היה קטן (בין </a:t>
            </a:r>
            <a:r>
              <a:rPr lang="en-US" dirty="0" err="1"/>
              <a:t>logn</a:t>
            </a:r>
            <a:r>
              <a:rPr lang="he-IL" dirty="0"/>
              <a:t> ל-</a:t>
            </a:r>
            <a:r>
              <a:rPr lang="en-US" dirty="0" err="1"/>
              <a:t>nlogn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האם אפשר להראות שהחסם התחתון על אלגוריתמי מיון יותר גבוה מ-</a:t>
            </a:r>
            <a:r>
              <a:rPr lang="en-US" dirty="0"/>
              <a:t> Ω(1)</a:t>
            </a:r>
            <a:r>
              <a:rPr lang="he-IL" dirty="0"/>
              <a:t>? בפרט, מהו החסם התחתון הכי גבוה שנוכל להגיע אליו?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82563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9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אלגוריתם מבוסס השוואות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כל אלגוריתמי המיון שראינו היו אלגוריתמים מבוססי השוואות.</a:t>
            </a:r>
          </a:p>
          <a:p>
            <a:pPr algn="r" rtl="1"/>
            <a:r>
              <a:rPr lang="he-IL" dirty="0"/>
              <a:t>כלומר, המידע היחיד שהאלגוריתמים השתמשו בו היה תוצאת ההשוואה בין איבר </a:t>
            </a:r>
            <a:r>
              <a:rPr lang="en-US" dirty="0" err="1"/>
              <a:t>i</a:t>
            </a:r>
            <a:r>
              <a:rPr lang="he-IL" dirty="0"/>
              <a:t> לאיבר </a:t>
            </a:r>
            <a:r>
              <a:rPr lang="en-US" dirty="0"/>
              <a:t>j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בהתאם לתוצאת ההשוואה האלגוריתם הזיז איברים ממקום למקום.</a:t>
            </a:r>
          </a:p>
          <a:p>
            <a:pPr algn="r" rtl="1"/>
            <a:r>
              <a:rPr lang="he-IL" dirty="0"/>
              <a:t>נגדיר את "מודל ההשוואות" עבור אלגוריתמי מיון: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מודל השוואות לאלגוריתמי מיון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b="1" dirty="0"/>
              <a:t>אלגוריתם מיון מבוסס השוואות </a:t>
            </a:r>
            <a:r>
              <a:rPr lang="he-IL" dirty="0"/>
              <a:t>מקבל כקלט מערך </a:t>
            </a:r>
            <a:r>
              <a:rPr lang="en-US" dirty="0"/>
              <a:t>[a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…, a</a:t>
            </a:r>
            <a:r>
              <a:rPr lang="en-US" baseline="-25000" dirty="0"/>
              <a:t>n</a:t>
            </a:r>
            <a:r>
              <a:rPr lang="en-US" dirty="0"/>
              <a:t>]</a:t>
            </a:r>
            <a:r>
              <a:rPr lang="he-IL" dirty="0"/>
              <a:t> של </a:t>
            </a:r>
            <a:r>
              <a:rPr lang="en-US" dirty="0"/>
              <a:t>n</a:t>
            </a:r>
            <a:r>
              <a:rPr lang="he-IL" dirty="0"/>
              <a:t> איברים.</a:t>
            </a:r>
          </a:p>
          <a:p>
            <a:pPr algn="r" rtl="1"/>
            <a:r>
              <a:rPr lang="he-IL" dirty="0"/>
              <a:t>האלגוריתם יכול להשיג מידע רק ע"י השוואת זוגות איברים, כלומר האלגוריתם יכול לשאול עבור כל </a:t>
            </a:r>
            <a:r>
              <a:rPr lang="en-US" dirty="0" err="1"/>
              <a:t>i</a:t>
            </a:r>
            <a:r>
              <a:rPr lang="he-IL" dirty="0"/>
              <a:t> ו-</a:t>
            </a:r>
            <a:r>
              <a:rPr lang="en-US" dirty="0"/>
              <a:t>j</a:t>
            </a:r>
            <a:r>
              <a:rPr lang="he-IL" dirty="0"/>
              <a:t> האם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 &gt; 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he-IL" dirty="0"/>
              <a:t>. התשובה לשאלה יכולה להיות "כן"</a:t>
            </a:r>
            <a:r>
              <a:rPr lang="en-US" dirty="0"/>
              <a:t> </a:t>
            </a:r>
            <a:r>
              <a:rPr lang="he-IL" dirty="0"/>
              <a:t>או "לא" והשאלה עצמה עולה 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האלגוריתם יכול להחליף איברים אחד עם השני בזמן </a:t>
            </a:r>
            <a:r>
              <a:rPr lang="en-US" dirty="0"/>
              <a:t>O(1)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 err="1"/>
              <a:t>בהנתן</a:t>
            </a:r>
            <a:r>
              <a:rPr lang="he-IL" sz="2400" dirty="0"/>
              <a:t> מערך </a:t>
            </a:r>
            <a:r>
              <a:rPr lang="en-US" sz="2400" dirty="0"/>
              <a:t>[a</a:t>
            </a:r>
            <a:r>
              <a:rPr lang="en-US" sz="2400" baseline="-25000" dirty="0"/>
              <a:t>1</a:t>
            </a:r>
            <a:r>
              <a:rPr lang="en-US" sz="2400" dirty="0"/>
              <a:t>, a</a:t>
            </a:r>
            <a:r>
              <a:rPr lang="en-US" sz="2400" baseline="-25000" dirty="0"/>
              <a:t>2</a:t>
            </a:r>
            <a:r>
              <a:rPr lang="en-US" sz="2400" dirty="0"/>
              <a:t>, …, a</a:t>
            </a:r>
            <a:r>
              <a:rPr lang="en-US" sz="2400" baseline="-25000" dirty="0"/>
              <a:t>n</a:t>
            </a:r>
            <a:r>
              <a:rPr lang="en-US" sz="2400" dirty="0"/>
              <a:t>]</a:t>
            </a:r>
            <a:r>
              <a:rPr lang="he-IL" sz="2400" dirty="0"/>
              <a:t>, האלגוריתם צריך להחזיר פרמוטציה (תמורה)</a:t>
            </a:r>
            <a:r>
              <a:rPr lang="en-US" sz="2400" dirty="0"/>
              <a:t> </a:t>
            </a:r>
            <a:r>
              <a:rPr lang="he-IL" sz="2400" dirty="0"/>
              <a:t>כלשהי של איברי המערך.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0" y="1154623"/>
            <a:ext cx="4267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כמה תמורות יש למערך בגודל </a:t>
            </a:r>
            <a:r>
              <a:rPr lang="en-US" sz="2400" dirty="0">
                <a:solidFill>
                  <a:schemeClr val="tx2"/>
                </a:solidFill>
              </a:rPr>
              <a:t>n</a:t>
            </a:r>
            <a:r>
              <a:rPr lang="he-IL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635114"/>
            <a:ext cx="8458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/>
              <a:t>n!</a:t>
            </a:r>
            <a:r>
              <a:rPr lang="he-IL" sz="2400" dirty="0"/>
              <a:t> תמורות. למשל, עבור המערך שמכיל את האיברים </a:t>
            </a:r>
            <a:r>
              <a:rPr lang="en-US" sz="2400" dirty="0"/>
              <a:t>[1, 2, 3]</a:t>
            </a:r>
            <a:r>
              <a:rPr lang="he-IL" sz="2400" dirty="0"/>
              <a:t> יש 6 תמורות אפשריות: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493902"/>
            <a:ext cx="84582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/>
              <a:t>[1, 2, 3]</a:t>
            </a:r>
          </a:p>
          <a:p>
            <a:pPr algn="l"/>
            <a:r>
              <a:rPr lang="en-US" sz="2400" dirty="0"/>
              <a:t>[1, 3, 2]</a:t>
            </a:r>
          </a:p>
          <a:p>
            <a:pPr algn="l"/>
            <a:r>
              <a:rPr lang="en-US" sz="2400" dirty="0"/>
              <a:t>[2, 1, 3]</a:t>
            </a:r>
          </a:p>
          <a:p>
            <a:pPr algn="l"/>
            <a:r>
              <a:rPr lang="en-US" sz="2400" dirty="0"/>
              <a:t>[2, 3, 1]</a:t>
            </a:r>
          </a:p>
          <a:p>
            <a:pPr algn="l"/>
            <a:r>
              <a:rPr lang="en-US" sz="2400" dirty="0"/>
              <a:t>[3, 1, 2]</a:t>
            </a:r>
          </a:p>
          <a:p>
            <a:pPr algn="l"/>
            <a:r>
              <a:rPr lang="en-US" sz="2400" dirty="0"/>
              <a:t>[3, 2, 1]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35990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www.shaytavor.com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304800"/>
            <a:ext cx="88392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solidFill>
                  <a:schemeClr val="tx2"/>
                </a:solidFill>
              </a:rPr>
              <a:t>עבור כל אחת מ-</a:t>
            </a:r>
            <a:r>
              <a:rPr lang="en-US" sz="2400" dirty="0">
                <a:solidFill>
                  <a:schemeClr val="tx2"/>
                </a:solidFill>
              </a:rPr>
              <a:t>n!</a:t>
            </a:r>
            <a:r>
              <a:rPr lang="he-IL" sz="2400" dirty="0">
                <a:solidFill>
                  <a:schemeClr val="tx2"/>
                </a:solidFill>
              </a:rPr>
              <a:t> התמורות האפשריות של המערך קיים לפחות קלט אחד שעבורו התמורה היא התשובה הנכונה לשאלת המיון.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1298653"/>
            <a:ext cx="2819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למשל, עבור המערך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9144" y="1298652"/>
                <a:ext cx="554825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4" y="1298652"/>
                <a:ext cx="5548256" cy="461665"/>
              </a:xfrm>
              <a:prstGeom prst="rect">
                <a:avLst/>
              </a:prstGeom>
              <a:blipFill>
                <a:blip r:embed="rId2"/>
                <a:stretch>
                  <a:fillRect l="-878"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19144" y="1760317"/>
            <a:ext cx="86724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התמורה היחידה שמהווה תשובה לבעיית המיון (כלומר התמורה שמייצגת את אותם איברים בסדר עולה) היא: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072" y="2733550"/>
                <a:ext cx="5548256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]=[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2" y="2733550"/>
                <a:ext cx="5548256" cy="461665"/>
              </a:xfrm>
              <a:prstGeom prst="rect">
                <a:avLst/>
              </a:prstGeom>
              <a:blipFill>
                <a:blip r:embed="rId3"/>
                <a:stretch>
                  <a:fillRect l="-878"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9144" y="3413254"/>
            <a:ext cx="86724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אם כל איבר במערך מופיע פעם אחת, אז כל תמורה מתאימה לקלט אחד בדיוק.</a:t>
            </a:r>
          </a:p>
        </p:txBody>
      </p:sp>
    </p:spTree>
    <p:extLst>
      <p:ext uri="{BB962C8B-B14F-4D97-AF65-F5344CB8AC3E}">
        <p14:creationId xmlns:p14="http://schemas.microsoft.com/office/powerpoint/2010/main" val="28896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tx2"/>
                </a:solidFill>
              </a:rPr>
              <a:t>מודל עץ החלטה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נוכל למפות את כל התמורות האפשריות של מערך ע"י מציאת סדרת ההשוואות הדרושה כדי להגיע לכל תמורה.</a:t>
            </a:r>
          </a:p>
          <a:p>
            <a:pPr algn="r" rtl="1"/>
            <a:r>
              <a:rPr lang="he-IL" dirty="0"/>
              <a:t>נעשה זאת באמצעות </a:t>
            </a:r>
            <a:r>
              <a:rPr lang="he-IL" b="1" dirty="0"/>
              <a:t>עץ החלטה</a:t>
            </a:r>
            <a:r>
              <a:rPr lang="he-IL" dirty="0"/>
              <a:t> – כל צומת בעץ ייצג את השאלה "האם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&lt;</a:t>
            </a:r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he-IL" dirty="0"/>
              <a:t>" עבור </a:t>
            </a:r>
            <a:r>
              <a:rPr lang="en-US" dirty="0" err="1"/>
              <a:t>i</a:t>
            </a:r>
            <a:r>
              <a:rPr lang="en-US" dirty="0"/>
              <a:t>, j</a:t>
            </a:r>
            <a:r>
              <a:rPr lang="he-IL" dirty="0"/>
              <a:t> כלשהם. </a:t>
            </a:r>
          </a:p>
          <a:p>
            <a:pPr algn="r" rtl="1"/>
            <a:r>
              <a:rPr lang="he-IL" dirty="0"/>
              <a:t>הבן השמאלי ייצג את התשובה "כן"</a:t>
            </a:r>
            <a:r>
              <a:rPr lang="en-US" dirty="0"/>
              <a:t> </a:t>
            </a:r>
            <a:r>
              <a:rPr lang="he-IL" dirty="0"/>
              <a:t>והבן הימני את התשובה "לא".</a:t>
            </a:r>
          </a:p>
          <a:p>
            <a:pPr algn="r" rtl="1"/>
            <a:r>
              <a:rPr lang="he-IL" dirty="0"/>
              <a:t>בעלים ימצאו כל התמורות שמהוות את סוף החישוב.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</a:t>
            </a:r>
          </a:p>
          <a:p>
            <a:r>
              <a:rPr lang="en-US"/>
              <a:t>www.shaytavor.com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31212</TotalTime>
  <Words>1240</Words>
  <Application>Microsoft Office PowerPoint</Application>
  <PresentationFormat>‫הצגה על המסך (4:3)</PresentationFormat>
  <Paragraphs>120</Paragraphs>
  <Slides>13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מיון מבוסס השוואות</vt:lpstr>
      <vt:lpstr>חסמים על אלגוריתמי מיון</vt:lpstr>
      <vt:lpstr>חסמים על אלגוריתמי מיון</vt:lpstr>
      <vt:lpstr>חסם תחתון על אלגוריתמי מיון</vt:lpstr>
      <vt:lpstr>אלגוריתם מבוסס השוואות</vt:lpstr>
      <vt:lpstr>מודל השוואות לאלגוריתמי מיון</vt:lpstr>
      <vt:lpstr>מצגת של PowerPoint‏</vt:lpstr>
      <vt:lpstr>מצגת של PowerPoint‏</vt:lpstr>
      <vt:lpstr>מודל עץ החלטה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215</cp:revision>
  <dcterms:created xsi:type="dcterms:W3CDTF">2006-08-16T00:00:00Z</dcterms:created>
  <dcterms:modified xsi:type="dcterms:W3CDTF">2017-04-24T20:29:46Z</dcterms:modified>
</cp:coreProperties>
</file>