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69" r:id="rId4"/>
    <p:sldId id="270" r:id="rId5"/>
    <p:sldId id="268" r:id="rId6"/>
    <p:sldId id="25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60" r:id="rId23"/>
    <p:sldId id="286" r:id="rId24"/>
    <p:sldId id="287" r:id="rId25"/>
    <p:sldId id="288" r:id="rId26"/>
    <p:sldId id="261" r:id="rId27"/>
    <p:sldId id="262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263" r:id="rId41"/>
    <p:sldId id="267" r:id="rId42"/>
    <p:sldId id="265" r:id="rId43"/>
    <p:sldId id="301" r:id="rId44"/>
    <p:sldId id="302" r:id="rId45"/>
    <p:sldId id="303" r:id="rId46"/>
    <p:sldId id="26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90" d="100"/>
          <a:sy n="90" d="100"/>
        </p:scale>
        <p:origin x="2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כ"ח/ניסן/תשע"ז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F864-B2C1-4DCF-899A-B2B2F32F08C9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2615-135F-4AC7-AA7F-C47C1BC4818C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6161-F9F3-4B37-B343-50D13195F1A6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AE9B-7B73-419A-8384-8768B2ABF70D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07AC-C103-4244-B5B5-6ABB0F11FD57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CAA2-318D-4B31-A9BC-AA865FFBADBB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BEEC-30F0-4826-BE0A-D5720B07A28A}" type="datetime1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9E9E-6A12-4F72-B0D4-1DCF3194BBD7}" type="datetime1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5B2-AD12-4F92-B510-7153AAAB0AB4}" type="datetime1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6295-6CFA-4086-8F5C-C267261CCE43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E029-4313-4304-AA43-1C6A3496308A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8F0B6-18CA-4D60-A26F-C97DCF50FC61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shay.tavor@gmail.com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מיונים </a:t>
            </a:r>
            <a:r>
              <a:rPr lang="he-IL" dirty="0" err="1">
                <a:solidFill>
                  <a:schemeClr val="tx2"/>
                </a:solidFill>
              </a:rPr>
              <a:t>ליניארים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1066800" y="4572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2662036"/>
            <a:ext cx="50292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countingSort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 a, </a:t>
            </a:r>
            <a:r>
              <a:rPr lang="en-US" sz="2800" dirty="0" err="1"/>
              <a:t>int</a:t>
            </a:r>
            <a:r>
              <a:rPr lang="en-US" sz="2800" dirty="0"/>
              <a:t> k) {</a:t>
            </a:r>
            <a:endParaRPr lang="he-IL" sz="2800" dirty="0"/>
          </a:p>
          <a:p>
            <a:r>
              <a:rPr lang="nn-NO" sz="2800" dirty="0"/>
              <a:t>...    </a:t>
            </a:r>
          </a:p>
          <a:p>
            <a:r>
              <a:rPr lang="nn-NO" sz="2800" dirty="0">
                <a:solidFill>
                  <a:schemeClr val="tx2"/>
                </a:solidFill>
              </a:rPr>
              <a:t>     for (int i=0; i&lt;a.length; i++)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	c[a[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]]++;</a:t>
            </a:r>
            <a:endParaRPr lang="nn-NO" sz="2800" dirty="0">
              <a:solidFill>
                <a:schemeClr val="tx2"/>
              </a:solidFill>
            </a:endParaRPr>
          </a:p>
          <a:p>
            <a:r>
              <a:rPr lang="nn-NO" sz="2800" dirty="0"/>
              <a:t>...   </a:t>
            </a:r>
            <a:endParaRPr lang="he-IL" sz="2800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49225"/>
              </p:ext>
            </p:extLst>
          </p:nvPr>
        </p:nvGraphicFramePr>
        <p:xfrm>
          <a:off x="1066800" y="1627165"/>
          <a:ext cx="36576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1064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a: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3634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c:</a:t>
            </a:r>
            <a:endParaRPr lang="he-IL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2138012"/>
            <a:ext cx="30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 err="1"/>
              <a:t>i</a:t>
            </a:r>
            <a:endParaRPr lang="he-IL" sz="2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505700" y="2599677"/>
            <a:ext cx="3429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0</a:t>
            </a:r>
            <a:endParaRPr lang="he-IL" sz="2400" dirty="0"/>
          </a:p>
        </p:txBody>
      </p:sp>
      <p:sp>
        <p:nvSpPr>
          <p:cNvPr id="12" name="חץ: למטה 11"/>
          <p:cNvSpPr/>
          <p:nvPr/>
        </p:nvSpPr>
        <p:spPr>
          <a:xfrm>
            <a:off x="2514600" y="90584"/>
            <a:ext cx="152400" cy="25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למעלה 12"/>
          <p:cNvSpPr/>
          <p:nvPr/>
        </p:nvSpPr>
        <p:spPr>
          <a:xfrm>
            <a:off x="4343400" y="2286000"/>
            <a:ext cx="152400" cy="3136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7505700" y="3065803"/>
            <a:ext cx="3429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1</a:t>
            </a:r>
            <a:endParaRPr lang="he-IL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5700" y="3557669"/>
            <a:ext cx="3429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77820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1066800" y="4572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2662036"/>
            <a:ext cx="50292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countingSort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 a, </a:t>
            </a:r>
            <a:r>
              <a:rPr lang="en-US" sz="2800" dirty="0" err="1"/>
              <a:t>int</a:t>
            </a:r>
            <a:r>
              <a:rPr lang="en-US" sz="2800" dirty="0"/>
              <a:t> k) {</a:t>
            </a:r>
            <a:endParaRPr lang="he-IL" sz="2800" dirty="0"/>
          </a:p>
          <a:p>
            <a:r>
              <a:rPr lang="nn-NO" sz="2800" dirty="0"/>
              <a:t>...    </a:t>
            </a:r>
          </a:p>
          <a:p>
            <a:r>
              <a:rPr lang="nn-NO" sz="2800" dirty="0">
                <a:solidFill>
                  <a:schemeClr val="tx2"/>
                </a:solidFill>
              </a:rPr>
              <a:t>    for (int i=0; i&lt;a.length; i++)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	c[a[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]]++;</a:t>
            </a:r>
            <a:endParaRPr lang="nn-NO" sz="2800" dirty="0">
              <a:solidFill>
                <a:schemeClr val="tx2"/>
              </a:solidFill>
            </a:endParaRPr>
          </a:p>
          <a:p>
            <a:r>
              <a:rPr lang="nn-NO" sz="2800" dirty="0"/>
              <a:t>...   </a:t>
            </a:r>
            <a:endParaRPr lang="he-IL" sz="2800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20917"/>
              </p:ext>
            </p:extLst>
          </p:nvPr>
        </p:nvGraphicFramePr>
        <p:xfrm>
          <a:off x="1066800" y="1627165"/>
          <a:ext cx="36576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1064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a: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3634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c:</a:t>
            </a:r>
            <a:endParaRPr lang="he-IL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2138012"/>
            <a:ext cx="30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 err="1"/>
              <a:t>i</a:t>
            </a:r>
            <a:endParaRPr lang="he-IL" sz="2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505700" y="2599677"/>
            <a:ext cx="3429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0</a:t>
            </a:r>
            <a:endParaRPr lang="he-IL" sz="2400" dirty="0"/>
          </a:p>
        </p:txBody>
      </p:sp>
      <p:sp>
        <p:nvSpPr>
          <p:cNvPr id="12" name="חץ: למטה 11"/>
          <p:cNvSpPr/>
          <p:nvPr/>
        </p:nvSpPr>
        <p:spPr>
          <a:xfrm>
            <a:off x="3124200" y="83271"/>
            <a:ext cx="152400" cy="25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למעלה 12"/>
          <p:cNvSpPr/>
          <p:nvPr/>
        </p:nvSpPr>
        <p:spPr>
          <a:xfrm>
            <a:off x="1905000" y="2286000"/>
            <a:ext cx="152400" cy="3136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7505700" y="3065803"/>
            <a:ext cx="3429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1</a:t>
            </a:r>
            <a:endParaRPr lang="he-IL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5700" y="3557669"/>
            <a:ext cx="3429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2</a:t>
            </a:r>
            <a:endParaRPr lang="he-IL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505700" y="4049535"/>
            <a:ext cx="3429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3</a:t>
            </a:r>
            <a:endParaRPr lang="he-I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511143" y="4475028"/>
            <a:ext cx="3429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…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936693"/>
            <a:ext cx="8153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בסיום הלולאה, המערך </a:t>
            </a:r>
            <a:r>
              <a:rPr lang="en-US" sz="2000" dirty="0"/>
              <a:t>c</a:t>
            </a:r>
            <a:r>
              <a:rPr lang="he-IL" sz="2000" dirty="0"/>
              <a:t> מכיל עבור כל אינדקס, את כמות המופעים של אינדקס זה במערך </a:t>
            </a:r>
            <a:r>
              <a:rPr lang="en-US" sz="2000" dirty="0"/>
              <a:t>a</a:t>
            </a:r>
            <a:r>
              <a:rPr lang="he-IL" sz="2000" dirty="0"/>
              <a:t>. מערך </a:t>
            </a:r>
            <a:r>
              <a:rPr lang="en-US" sz="2000" dirty="0"/>
              <a:t>c</a:t>
            </a:r>
            <a:r>
              <a:rPr lang="he-IL" sz="2000" dirty="0"/>
              <a:t> נקרא </a:t>
            </a:r>
            <a:r>
              <a:rPr lang="he-IL" sz="2000" b="1" dirty="0"/>
              <a:t>מערך מונים.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08181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1066800" y="4572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2662036"/>
            <a:ext cx="50292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countingSort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 a, </a:t>
            </a:r>
            <a:r>
              <a:rPr lang="en-US" sz="2800" dirty="0" err="1"/>
              <a:t>int</a:t>
            </a:r>
            <a:r>
              <a:rPr lang="en-US" sz="2800" dirty="0"/>
              <a:t> k) {</a:t>
            </a:r>
            <a:endParaRPr lang="he-IL" sz="2800" dirty="0"/>
          </a:p>
          <a:p>
            <a:r>
              <a:rPr lang="nn-NO" sz="2800" dirty="0"/>
              <a:t>...    </a:t>
            </a:r>
          </a:p>
          <a:p>
            <a:r>
              <a:rPr lang="nn-NO" sz="2800" dirty="0">
                <a:solidFill>
                  <a:schemeClr val="tx2"/>
                </a:solidFill>
              </a:rPr>
              <a:t>    for (int i=1; i&lt;k; i++)</a:t>
            </a:r>
          </a:p>
          <a:p>
            <a:r>
              <a:rPr lang="en-US" sz="2800" dirty="0">
                <a:solidFill>
                  <a:schemeClr val="tx2"/>
                </a:solidFill>
              </a:rPr>
              <a:t>	c[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] += c[i-1];</a:t>
            </a:r>
          </a:p>
          <a:p>
            <a:r>
              <a:rPr lang="nn-NO" sz="2800" dirty="0"/>
              <a:t>...   </a:t>
            </a:r>
            <a:endParaRPr lang="he-IL" sz="2800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89261"/>
              </p:ext>
            </p:extLst>
          </p:nvPr>
        </p:nvGraphicFramePr>
        <p:xfrm>
          <a:off x="1066800" y="1627165"/>
          <a:ext cx="36576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1064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a: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3634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c:</a:t>
            </a:r>
            <a:endParaRPr lang="he-IL" sz="2400" dirty="0"/>
          </a:p>
        </p:txBody>
      </p:sp>
      <p:sp>
        <p:nvSpPr>
          <p:cNvPr id="18" name="חץ: למטה 17"/>
          <p:cNvSpPr/>
          <p:nvPr/>
        </p:nvSpPr>
        <p:spPr>
          <a:xfrm>
            <a:off x="1828800" y="1260983"/>
            <a:ext cx="228600" cy="337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780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33333E-6 L 0.07083 0.0027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1066800" y="4572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2662036"/>
            <a:ext cx="50292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countingSort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 a, </a:t>
            </a:r>
            <a:r>
              <a:rPr lang="en-US" sz="2800" dirty="0" err="1"/>
              <a:t>int</a:t>
            </a:r>
            <a:r>
              <a:rPr lang="en-US" sz="2800" dirty="0"/>
              <a:t> k) {</a:t>
            </a:r>
            <a:endParaRPr lang="he-IL" sz="2800" dirty="0"/>
          </a:p>
          <a:p>
            <a:r>
              <a:rPr lang="nn-NO" sz="2800" dirty="0"/>
              <a:t>...    </a:t>
            </a:r>
          </a:p>
          <a:p>
            <a:r>
              <a:rPr lang="nn-NO" sz="2800" dirty="0">
                <a:solidFill>
                  <a:schemeClr val="tx2"/>
                </a:solidFill>
              </a:rPr>
              <a:t>    for (int i=1; i&lt;k; i++)</a:t>
            </a:r>
          </a:p>
          <a:p>
            <a:r>
              <a:rPr lang="en-US" sz="2800" dirty="0">
                <a:solidFill>
                  <a:schemeClr val="tx2"/>
                </a:solidFill>
              </a:rPr>
              <a:t>	c[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] += c[i-1];</a:t>
            </a:r>
          </a:p>
          <a:p>
            <a:r>
              <a:rPr lang="nn-NO" sz="2800" dirty="0"/>
              <a:t>...   </a:t>
            </a:r>
            <a:endParaRPr lang="he-IL" sz="2800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43559"/>
              </p:ext>
            </p:extLst>
          </p:nvPr>
        </p:nvGraphicFramePr>
        <p:xfrm>
          <a:off x="1066800" y="1627165"/>
          <a:ext cx="36576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1064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a: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3634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c:</a:t>
            </a:r>
            <a:endParaRPr lang="he-IL" sz="2400" dirty="0"/>
          </a:p>
        </p:txBody>
      </p:sp>
      <p:sp>
        <p:nvSpPr>
          <p:cNvPr id="18" name="חץ: למטה 17"/>
          <p:cNvSpPr/>
          <p:nvPr/>
        </p:nvSpPr>
        <p:spPr>
          <a:xfrm>
            <a:off x="2438400" y="1244292"/>
            <a:ext cx="228600" cy="337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9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0509 L 0.07083 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1066800" y="4572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2662036"/>
            <a:ext cx="50292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countingSort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 a, </a:t>
            </a:r>
            <a:r>
              <a:rPr lang="en-US" sz="2800" dirty="0" err="1"/>
              <a:t>int</a:t>
            </a:r>
            <a:r>
              <a:rPr lang="en-US" sz="2800" dirty="0"/>
              <a:t> k) {</a:t>
            </a:r>
            <a:endParaRPr lang="he-IL" sz="2800" dirty="0"/>
          </a:p>
          <a:p>
            <a:r>
              <a:rPr lang="nn-NO" sz="2800" dirty="0"/>
              <a:t>...    </a:t>
            </a:r>
          </a:p>
          <a:p>
            <a:r>
              <a:rPr lang="nn-NO" sz="2800" dirty="0">
                <a:solidFill>
                  <a:schemeClr val="tx2"/>
                </a:solidFill>
              </a:rPr>
              <a:t>    for (int i=1; i&lt;k; i++)</a:t>
            </a:r>
          </a:p>
          <a:p>
            <a:r>
              <a:rPr lang="en-US" sz="2800" dirty="0">
                <a:solidFill>
                  <a:schemeClr val="tx2"/>
                </a:solidFill>
              </a:rPr>
              <a:t>	c[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] += c[i-1];</a:t>
            </a:r>
          </a:p>
          <a:p>
            <a:r>
              <a:rPr lang="nn-NO" sz="2800" dirty="0"/>
              <a:t>...   </a:t>
            </a:r>
            <a:endParaRPr lang="he-IL" sz="2800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326099"/>
              </p:ext>
            </p:extLst>
          </p:nvPr>
        </p:nvGraphicFramePr>
        <p:xfrm>
          <a:off x="1066800" y="1627165"/>
          <a:ext cx="36576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1064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a: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3634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c:</a:t>
            </a:r>
            <a:endParaRPr lang="he-IL" sz="2400" dirty="0"/>
          </a:p>
        </p:txBody>
      </p:sp>
      <p:sp>
        <p:nvSpPr>
          <p:cNvPr id="18" name="חץ: למטה 17"/>
          <p:cNvSpPr/>
          <p:nvPr/>
        </p:nvSpPr>
        <p:spPr>
          <a:xfrm>
            <a:off x="3009900" y="1214491"/>
            <a:ext cx="228600" cy="337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138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1066800" y="4572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2662036"/>
            <a:ext cx="50292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countingSort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 a, </a:t>
            </a:r>
            <a:r>
              <a:rPr lang="en-US" sz="2800" dirty="0" err="1"/>
              <a:t>int</a:t>
            </a:r>
            <a:r>
              <a:rPr lang="en-US" sz="2800" dirty="0"/>
              <a:t> k) {</a:t>
            </a:r>
            <a:endParaRPr lang="he-IL" sz="2800" dirty="0"/>
          </a:p>
          <a:p>
            <a:r>
              <a:rPr lang="nn-NO" sz="2800" dirty="0"/>
              <a:t>...    </a:t>
            </a:r>
          </a:p>
          <a:p>
            <a:r>
              <a:rPr lang="nn-NO" sz="2800" dirty="0">
                <a:solidFill>
                  <a:schemeClr val="tx2"/>
                </a:solidFill>
              </a:rPr>
              <a:t>    for (int i=1; i&lt;k; i++)</a:t>
            </a:r>
          </a:p>
          <a:p>
            <a:r>
              <a:rPr lang="en-US" sz="2800" dirty="0">
                <a:solidFill>
                  <a:schemeClr val="tx2"/>
                </a:solidFill>
              </a:rPr>
              <a:t>	c[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] += c[i-1];</a:t>
            </a:r>
          </a:p>
          <a:p>
            <a:r>
              <a:rPr lang="nn-NO" sz="2800" dirty="0"/>
              <a:t>...   </a:t>
            </a:r>
            <a:endParaRPr lang="he-IL" sz="2800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06197"/>
              </p:ext>
            </p:extLst>
          </p:nvPr>
        </p:nvGraphicFramePr>
        <p:xfrm>
          <a:off x="1066800" y="1627165"/>
          <a:ext cx="36576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1064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a: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3634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c: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88571" y="4708750"/>
            <a:ext cx="7696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מה המשמעות של הערכים שיש כרגע במערך </a:t>
            </a:r>
            <a:r>
              <a:rPr lang="en-US" sz="2000" dirty="0"/>
              <a:t>c</a:t>
            </a:r>
            <a:r>
              <a:rPr lang="he-IL" sz="2000" dirty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5307820"/>
            <a:ext cx="847997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עבור כל אינדקס </a:t>
            </a:r>
            <a:r>
              <a:rPr lang="en-US" sz="2000" dirty="0" err="1"/>
              <a:t>i</a:t>
            </a:r>
            <a:r>
              <a:rPr lang="he-IL" sz="2000" dirty="0"/>
              <a:t>, המספר </a:t>
            </a:r>
            <a:r>
              <a:rPr lang="en-US" sz="2000" dirty="0" err="1"/>
              <a:t>i</a:t>
            </a:r>
            <a:r>
              <a:rPr lang="he-IL" sz="2000" dirty="0"/>
              <a:t> האחרון ברצף ה-</a:t>
            </a:r>
            <a:r>
              <a:rPr lang="en-US" sz="2000" dirty="0" err="1"/>
              <a:t>i</a:t>
            </a:r>
            <a:r>
              <a:rPr lang="he-IL" sz="2000" dirty="0"/>
              <a:t> יופיע במערך </a:t>
            </a:r>
            <a:r>
              <a:rPr lang="he-IL" sz="2000" dirty="0" err="1"/>
              <a:t>הממויין</a:t>
            </a:r>
            <a:r>
              <a:rPr lang="he-IL" sz="2000" dirty="0"/>
              <a:t> באינדקס </a:t>
            </a:r>
            <a:r>
              <a:rPr lang="en-US" sz="2000" dirty="0"/>
              <a:t>c[</a:t>
            </a:r>
            <a:r>
              <a:rPr lang="en-US" sz="2000" dirty="0" err="1"/>
              <a:t>i</a:t>
            </a:r>
            <a:r>
              <a:rPr lang="en-US" sz="2000" dirty="0"/>
              <a:t>]-1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1492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72443"/>
              </p:ext>
            </p:extLst>
          </p:nvPr>
        </p:nvGraphicFramePr>
        <p:xfrm>
          <a:off x="990600" y="465281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3657600"/>
            <a:ext cx="50292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countingSort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 a, </a:t>
            </a:r>
            <a:r>
              <a:rPr lang="en-US" sz="2800" dirty="0" err="1"/>
              <a:t>int</a:t>
            </a:r>
            <a:r>
              <a:rPr lang="en-US" sz="2800" dirty="0"/>
              <a:t> k) {</a:t>
            </a:r>
            <a:endParaRPr lang="he-IL" sz="2800" dirty="0"/>
          </a:p>
          <a:p>
            <a:r>
              <a:rPr lang="nn-NO" sz="2800" dirty="0"/>
              <a:t>...    </a:t>
            </a:r>
          </a:p>
          <a:p>
            <a:r>
              <a:rPr lang="nn-NO" sz="2800" dirty="0">
                <a:solidFill>
                  <a:schemeClr val="tx2"/>
                </a:solidFill>
              </a:rPr>
              <a:t>   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[] b = new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[</a:t>
            </a:r>
            <a:r>
              <a:rPr lang="en-US" sz="2800" dirty="0" err="1">
                <a:solidFill>
                  <a:schemeClr val="tx2"/>
                </a:solidFill>
              </a:rPr>
              <a:t>a.length</a:t>
            </a:r>
            <a:r>
              <a:rPr lang="en-US" sz="2800" dirty="0">
                <a:solidFill>
                  <a:schemeClr val="tx2"/>
                </a:solidFill>
              </a:rPr>
              <a:t>]</a:t>
            </a:r>
          </a:p>
          <a:p>
            <a:r>
              <a:rPr lang="nn-NO" sz="2800" dirty="0"/>
              <a:t>...   </a:t>
            </a:r>
            <a:endParaRPr lang="he-IL" sz="2800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77436"/>
              </p:ext>
            </p:extLst>
          </p:nvPr>
        </p:nvGraphicFramePr>
        <p:xfrm>
          <a:off x="990600" y="1557840"/>
          <a:ext cx="36576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1064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a: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3634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c:</a:t>
            </a:r>
            <a:endParaRPr lang="he-IL" sz="2400" dirty="0"/>
          </a:p>
        </p:txBody>
      </p:sp>
      <p:graphicFrame>
        <p:nvGraphicFramePr>
          <p:cNvPr id="12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17209"/>
              </p:ext>
            </p:extLst>
          </p:nvPr>
        </p:nvGraphicFramePr>
        <p:xfrm>
          <a:off x="990600" y="2525122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2466952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b: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3157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990600" y="465281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3380125"/>
            <a:ext cx="5029200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countingSort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[] a, </a:t>
            </a:r>
            <a:r>
              <a:rPr lang="en-US" sz="2400" dirty="0" err="1"/>
              <a:t>int</a:t>
            </a:r>
            <a:r>
              <a:rPr lang="en-US" sz="2400" dirty="0"/>
              <a:t> k) {</a:t>
            </a:r>
            <a:endParaRPr lang="he-IL" sz="2400" dirty="0"/>
          </a:p>
          <a:p>
            <a:r>
              <a:rPr lang="nn-NO" sz="2400" dirty="0"/>
              <a:t>...    </a:t>
            </a:r>
          </a:p>
          <a:p>
            <a:r>
              <a:rPr lang="nn-NO" sz="2400" dirty="0">
                <a:solidFill>
                  <a:schemeClr val="tx2"/>
                </a:solidFill>
              </a:rPr>
              <a:t>    for (int i=a.length-1; i&gt;=0; i--)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value = a[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];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index = c[value] - 1;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b[index] = value;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c[value]--;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}</a:t>
            </a:r>
            <a:endParaRPr lang="he-IL" sz="2400" dirty="0">
              <a:solidFill>
                <a:schemeClr val="tx2"/>
              </a:solidFill>
            </a:endParaRPr>
          </a:p>
          <a:p>
            <a:r>
              <a:rPr lang="nn-NO" sz="2400" dirty="0"/>
              <a:t>}</a:t>
            </a:r>
            <a:endParaRPr lang="he-IL" sz="2400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/>
          </p:nvPr>
        </p:nvGraphicFramePr>
        <p:xfrm>
          <a:off x="990600" y="1557840"/>
          <a:ext cx="36576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1064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a: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3634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c:</a:t>
            </a:r>
            <a:endParaRPr lang="he-IL" sz="2400" dirty="0"/>
          </a:p>
        </p:txBody>
      </p:sp>
      <p:graphicFrame>
        <p:nvGraphicFramePr>
          <p:cNvPr id="12" name="Table 4"/>
          <p:cNvGraphicFramePr>
            <a:graphicFrameLocks noGrp="1"/>
          </p:cNvGraphicFramePr>
          <p:nvPr>
            <p:extLst/>
          </p:nvPr>
        </p:nvGraphicFramePr>
        <p:xfrm>
          <a:off x="990600" y="2525122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2466952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b: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539937"/>
            <a:ext cx="2895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 err="1"/>
              <a:t>i</a:t>
            </a:r>
            <a:r>
              <a:rPr lang="en-US" sz="2400" u="sng" dirty="0"/>
              <a:t>	value	index</a:t>
            </a:r>
            <a:endParaRPr lang="he-IL" sz="2400" u="sng" dirty="0"/>
          </a:p>
        </p:txBody>
      </p:sp>
      <p:sp>
        <p:nvSpPr>
          <p:cNvPr id="10" name="חץ: למטה 9"/>
          <p:cNvSpPr/>
          <p:nvPr/>
        </p:nvSpPr>
        <p:spPr>
          <a:xfrm>
            <a:off x="6705600" y="152400"/>
            <a:ext cx="228600" cy="25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943600" y="4001602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9</a:t>
            </a:r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00" y="4001602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4</a:t>
            </a:r>
            <a:endParaRPr lang="he-IL" sz="2000" dirty="0"/>
          </a:p>
        </p:txBody>
      </p:sp>
      <p:sp>
        <p:nvSpPr>
          <p:cNvPr id="15" name="אליפסה 14"/>
          <p:cNvSpPr/>
          <p:nvPr/>
        </p:nvSpPr>
        <p:spPr>
          <a:xfrm>
            <a:off x="3429000" y="1480096"/>
            <a:ext cx="609600" cy="5179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8028214" y="4001602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6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4800600" y="2208708"/>
            <a:ext cx="228600" cy="25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310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  <p:bldP spid="15" grpId="0" animBg="1"/>
      <p:bldP spid="16" grpId="0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990600" y="465281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3380125"/>
            <a:ext cx="5029200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countingSort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[] a, </a:t>
            </a:r>
            <a:r>
              <a:rPr lang="en-US" sz="2400" dirty="0" err="1"/>
              <a:t>int</a:t>
            </a:r>
            <a:r>
              <a:rPr lang="en-US" sz="2400" dirty="0"/>
              <a:t> k) {</a:t>
            </a:r>
            <a:endParaRPr lang="he-IL" sz="2400" dirty="0"/>
          </a:p>
          <a:p>
            <a:r>
              <a:rPr lang="nn-NO" sz="2400" dirty="0"/>
              <a:t>...    </a:t>
            </a:r>
          </a:p>
          <a:p>
            <a:r>
              <a:rPr lang="nn-NO" sz="2400" dirty="0">
                <a:solidFill>
                  <a:schemeClr val="tx2"/>
                </a:solidFill>
              </a:rPr>
              <a:t>    for (int i=a.length-1; i&gt;=0; i--)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value = a[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];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index = c[value] - 1;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b[index] = value;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c[value]--;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}</a:t>
            </a:r>
            <a:endParaRPr lang="he-IL" sz="2400" dirty="0">
              <a:solidFill>
                <a:schemeClr val="tx2"/>
              </a:solidFill>
            </a:endParaRPr>
          </a:p>
          <a:p>
            <a:r>
              <a:rPr lang="nn-NO" sz="2400" dirty="0"/>
              <a:t>}</a:t>
            </a:r>
            <a:endParaRPr lang="he-IL" sz="2400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5721"/>
              </p:ext>
            </p:extLst>
          </p:nvPr>
        </p:nvGraphicFramePr>
        <p:xfrm>
          <a:off x="990600" y="1557840"/>
          <a:ext cx="36576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1064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a: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3634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c:</a:t>
            </a:r>
            <a:endParaRPr lang="he-IL" sz="2400" dirty="0"/>
          </a:p>
        </p:txBody>
      </p:sp>
      <p:graphicFrame>
        <p:nvGraphicFramePr>
          <p:cNvPr id="12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0936"/>
              </p:ext>
            </p:extLst>
          </p:nvPr>
        </p:nvGraphicFramePr>
        <p:xfrm>
          <a:off x="990600" y="2525122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2466952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b: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539937"/>
            <a:ext cx="2895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 err="1"/>
              <a:t>i</a:t>
            </a:r>
            <a:r>
              <a:rPr lang="en-US" sz="2400" u="sng" dirty="0"/>
              <a:t>	value	index</a:t>
            </a:r>
            <a:endParaRPr lang="he-IL" sz="2400" u="sng" dirty="0"/>
          </a:p>
        </p:txBody>
      </p:sp>
      <p:sp>
        <p:nvSpPr>
          <p:cNvPr id="10" name="חץ: למטה 9"/>
          <p:cNvSpPr/>
          <p:nvPr/>
        </p:nvSpPr>
        <p:spPr>
          <a:xfrm>
            <a:off x="6019800" y="135902"/>
            <a:ext cx="228600" cy="25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943600" y="4001602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9</a:t>
            </a:r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00" y="4001602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4</a:t>
            </a:r>
            <a:endParaRPr lang="he-IL" sz="2000" dirty="0"/>
          </a:p>
        </p:txBody>
      </p:sp>
      <p:sp>
        <p:nvSpPr>
          <p:cNvPr id="15" name="אליפסה 14"/>
          <p:cNvSpPr/>
          <p:nvPr/>
        </p:nvSpPr>
        <p:spPr>
          <a:xfrm>
            <a:off x="2209800" y="1496901"/>
            <a:ext cx="609600" cy="5179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8028214" y="4001602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6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3009900" y="2218809"/>
            <a:ext cx="228600" cy="25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943600" y="4463267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8</a:t>
            </a:r>
            <a:endParaRPr lang="he-IL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086600" y="4463267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2</a:t>
            </a:r>
            <a:endParaRPr lang="he-IL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028214" y="4463267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3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25417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990600" y="465281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3380125"/>
            <a:ext cx="5029200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countingSort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[] a, </a:t>
            </a:r>
            <a:r>
              <a:rPr lang="en-US" sz="2400" dirty="0" err="1"/>
              <a:t>int</a:t>
            </a:r>
            <a:r>
              <a:rPr lang="en-US" sz="2400" dirty="0"/>
              <a:t> k) {</a:t>
            </a:r>
            <a:endParaRPr lang="he-IL" sz="2400" dirty="0"/>
          </a:p>
          <a:p>
            <a:r>
              <a:rPr lang="nn-NO" sz="2400" dirty="0"/>
              <a:t>...    </a:t>
            </a:r>
          </a:p>
          <a:p>
            <a:r>
              <a:rPr lang="nn-NO" sz="2400" dirty="0">
                <a:solidFill>
                  <a:schemeClr val="tx2"/>
                </a:solidFill>
              </a:rPr>
              <a:t>    for (int i=a.length-1; i&gt;=0; i--)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value = a[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];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index = c[value] - 1;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b[index] = value;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c[value]--;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}</a:t>
            </a:r>
            <a:endParaRPr lang="he-IL" sz="2400" dirty="0">
              <a:solidFill>
                <a:schemeClr val="tx2"/>
              </a:solidFill>
            </a:endParaRPr>
          </a:p>
          <a:p>
            <a:r>
              <a:rPr lang="nn-NO" sz="2400" dirty="0"/>
              <a:t>}</a:t>
            </a:r>
            <a:endParaRPr lang="he-IL" sz="2400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48037"/>
              </p:ext>
            </p:extLst>
          </p:nvPr>
        </p:nvGraphicFramePr>
        <p:xfrm>
          <a:off x="990600" y="1557840"/>
          <a:ext cx="36576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1064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a: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3634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c:</a:t>
            </a:r>
            <a:endParaRPr lang="he-IL" sz="2400" dirty="0"/>
          </a:p>
        </p:txBody>
      </p:sp>
      <p:graphicFrame>
        <p:nvGraphicFramePr>
          <p:cNvPr id="12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640407"/>
              </p:ext>
            </p:extLst>
          </p:nvPr>
        </p:nvGraphicFramePr>
        <p:xfrm>
          <a:off x="990600" y="2525122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2466952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b: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539937"/>
            <a:ext cx="2895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 err="1"/>
              <a:t>i</a:t>
            </a:r>
            <a:r>
              <a:rPr lang="en-US" sz="2400" u="sng" dirty="0"/>
              <a:t>	value	index</a:t>
            </a:r>
            <a:endParaRPr lang="he-IL" sz="2400" u="sng" dirty="0"/>
          </a:p>
        </p:txBody>
      </p:sp>
      <p:sp>
        <p:nvSpPr>
          <p:cNvPr id="10" name="חץ: למטה 9"/>
          <p:cNvSpPr/>
          <p:nvPr/>
        </p:nvSpPr>
        <p:spPr>
          <a:xfrm>
            <a:off x="5410200" y="135902"/>
            <a:ext cx="228600" cy="25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943600" y="4001602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9</a:t>
            </a:r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00" y="4001602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4</a:t>
            </a:r>
            <a:endParaRPr lang="he-IL" sz="2000" dirty="0"/>
          </a:p>
        </p:txBody>
      </p:sp>
      <p:sp>
        <p:nvSpPr>
          <p:cNvPr id="15" name="אליפסה 14"/>
          <p:cNvSpPr/>
          <p:nvPr/>
        </p:nvSpPr>
        <p:spPr>
          <a:xfrm>
            <a:off x="4038600" y="1480096"/>
            <a:ext cx="609600" cy="5179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8028214" y="4001602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6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6662058" y="2227270"/>
            <a:ext cx="228600" cy="25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943600" y="4463267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8</a:t>
            </a:r>
            <a:endParaRPr lang="he-IL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086600" y="4463267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2</a:t>
            </a:r>
            <a:endParaRPr lang="he-IL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028214" y="4463267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3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4917756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7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086600" y="4917756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5</a:t>
            </a:r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8028214" y="4917756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9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22286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מיונים לא מבוססי השוואות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 algn="r" rtl="1"/>
            <a:r>
              <a:rPr lang="he-IL" dirty="0"/>
              <a:t>ראינו שעבור מיונים מבוססי השוואות, ישנו חסם תחתון של </a:t>
            </a:r>
            <a:r>
              <a:rPr lang="en-US" dirty="0" err="1"/>
              <a:t>nlogn</a:t>
            </a:r>
            <a:r>
              <a:rPr lang="he-IL" dirty="0"/>
              <a:t>, כלומר לא נוכל למצוא אלגוריתם מיון מבוסס השוואות שרץ בזמן טוב יותר מ-</a:t>
            </a:r>
            <a:r>
              <a:rPr lang="en-US" dirty="0" err="1"/>
              <a:t>nlogn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אבל אם לא נתבסס על מודל ההשוואות, נוכל למצוא מיונים טובים יותר, ובפרט </a:t>
            </a:r>
            <a:r>
              <a:rPr lang="he-IL" dirty="0" err="1"/>
              <a:t>ליניארים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האלגוריתמים האלו לא מתבססים על השוואות, אבל מצד שני, דורשים תנאי התחלה מגבילים יותר.</a:t>
            </a:r>
          </a:p>
          <a:p>
            <a:pPr algn="r" rtl="1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0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990600" y="465281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3380125"/>
            <a:ext cx="5029200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countingSort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[] a, </a:t>
            </a:r>
            <a:r>
              <a:rPr lang="en-US" sz="2400" dirty="0" err="1"/>
              <a:t>int</a:t>
            </a:r>
            <a:r>
              <a:rPr lang="en-US" sz="2400" dirty="0"/>
              <a:t> k) {</a:t>
            </a:r>
            <a:endParaRPr lang="he-IL" sz="2400" dirty="0"/>
          </a:p>
          <a:p>
            <a:r>
              <a:rPr lang="nn-NO" sz="2400" dirty="0"/>
              <a:t>...    </a:t>
            </a:r>
          </a:p>
          <a:p>
            <a:r>
              <a:rPr lang="nn-NO" sz="2400" dirty="0">
                <a:solidFill>
                  <a:schemeClr val="tx2"/>
                </a:solidFill>
              </a:rPr>
              <a:t>    for (int i=a.length-1; i&gt;=0; i--)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value = a[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];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index = c[value] - 1;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b[index] = value;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c[value]--;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}</a:t>
            </a:r>
            <a:endParaRPr lang="he-IL" sz="2400" dirty="0">
              <a:solidFill>
                <a:schemeClr val="tx2"/>
              </a:solidFill>
            </a:endParaRPr>
          </a:p>
          <a:p>
            <a:r>
              <a:rPr lang="nn-NO" sz="2400" dirty="0"/>
              <a:t>}</a:t>
            </a:r>
            <a:endParaRPr lang="he-IL" sz="2400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37381"/>
              </p:ext>
            </p:extLst>
          </p:nvPr>
        </p:nvGraphicFramePr>
        <p:xfrm>
          <a:off x="990600" y="1557840"/>
          <a:ext cx="36576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1064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a: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3634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c:</a:t>
            </a:r>
            <a:endParaRPr lang="he-IL" sz="2400" dirty="0"/>
          </a:p>
        </p:txBody>
      </p:sp>
      <p:graphicFrame>
        <p:nvGraphicFramePr>
          <p:cNvPr id="12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8314"/>
              </p:ext>
            </p:extLst>
          </p:nvPr>
        </p:nvGraphicFramePr>
        <p:xfrm>
          <a:off x="990600" y="2525122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2466952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b: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539937"/>
            <a:ext cx="2895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 err="1"/>
              <a:t>i</a:t>
            </a:r>
            <a:r>
              <a:rPr lang="en-US" sz="2400" u="sng" dirty="0"/>
              <a:t>	value	index</a:t>
            </a:r>
            <a:endParaRPr lang="he-IL" sz="2400" u="sng" dirty="0"/>
          </a:p>
        </p:txBody>
      </p:sp>
      <p:sp>
        <p:nvSpPr>
          <p:cNvPr id="10" name="חץ: למטה 9"/>
          <p:cNvSpPr/>
          <p:nvPr/>
        </p:nvSpPr>
        <p:spPr>
          <a:xfrm>
            <a:off x="4876800" y="110405"/>
            <a:ext cx="228600" cy="25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943600" y="4001602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9</a:t>
            </a:r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00" y="4001602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4</a:t>
            </a:r>
            <a:endParaRPr lang="he-IL" sz="2000" dirty="0"/>
          </a:p>
        </p:txBody>
      </p:sp>
      <p:sp>
        <p:nvSpPr>
          <p:cNvPr id="15" name="אליפסה 14"/>
          <p:cNvSpPr/>
          <p:nvPr/>
        </p:nvSpPr>
        <p:spPr>
          <a:xfrm>
            <a:off x="1600200" y="1522505"/>
            <a:ext cx="609600" cy="5179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8028214" y="4001602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6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1790700" y="2227060"/>
            <a:ext cx="228600" cy="25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943600" y="4463267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8</a:t>
            </a:r>
            <a:endParaRPr lang="he-IL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086600" y="4463267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2</a:t>
            </a:r>
            <a:endParaRPr lang="he-IL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028214" y="4463267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3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4917756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7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086600" y="4917756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5</a:t>
            </a:r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8028214" y="4917756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9</a:t>
            </a:r>
            <a:endParaRPr lang="he-IL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943600" y="5372245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6</a:t>
            </a:r>
            <a:endParaRPr lang="he-IL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086600" y="5372245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1</a:t>
            </a:r>
            <a:endParaRPr lang="he-IL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8028214" y="5372245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1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56235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990600" y="465281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3380125"/>
            <a:ext cx="5029200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countingSort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[] a, </a:t>
            </a:r>
            <a:r>
              <a:rPr lang="en-US" sz="2400" dirty="0" err="1"/>
              <a:t>int</a:t>
            </a:r>
            <a:r>
              <a:rPr lang="en-US" sz="2400" dirty="0"/>
              <a:t> k) {</a:t>
            </a:r>
            <a:endParaRPr lang="he-IL" sz="2400" dirty="0"/>
          </a:p>
          <a:p>
            <a:r>
              <a:rPr lang="nn-NO" sz="2400" dirty="0"/>
              <a:t>...    </a:t>
            </a:r>
          </a:p>
          <a:p>
            <a:r>
              <a:rPr lang="nn-NO" sz="2400" dirty="0">
                <a:solidFill>
                  <a:schemeClr val="tx2"/>
                </a:solidFill>
              </a:rPr>
              <a:t>    for (int i=a.length-1; i&gt;=0; i--)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value = a[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];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index = c[value] - 1;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b[index] = value;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c[value]--;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}</a:t>
            </a:r>
            <a:endParaRPr lang="he-IL" sz="2400" dirty="0">
              <a:solidFill>
                <a:schemeClr val="tx2"/>
              </a:solidFill>
            </a:endParaRPr>
          </a:p>
          <a:p>
            <a:r>
              <a:rPr lang="nn-NO" sz="2400" dirty="0"/>
              <a:t>}</a:t>
            </a:r>
            <a:endParaRPr lang="he-IL" sz="2400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563040"/>
              </p:ext>
            </p:extLst>
          </p:nvPr>
        </p:nvGraphicFramePr>
        <p:xfrm>
          <a:off x="990600" y="1557840"/>
          <a:ext cx="36576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1064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a: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3634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c:</a:t>
            </a:r>
            <a:endParaRPr lang="he-IL" sz="2400" dirty="0"/>
          </a:p>
        </p:txBody>
      </p:sp>
      <p:graphicFrame>
        <p:nvGraphicFramePr>
          <p:cNvPr id="12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589295"/>
              </p:ext>
            </p:extLst>
          </p:nvPr>
        </p:nvGraphicFramePr>
        <p:xfrm>
          <a:off x="990600" y="2525122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2466952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b: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539937"/>
            <a:ext cx="2895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 err="1"/>
              <a:t>i</a:t>
            </a:r>
            <a:r>
              <a:rPr lang="en-US" sz="2400" u="sng" dirty="0"/>
              <a:t>	value	index</a:t>
            </a:r>
            <a:endParaRPr lang="he-IL" sz="2400" u="sng" dirty="0"/>
          </a:p>
        </p:txBody>
      </p:sp>
      <p:sp>
        <p:nvSpPr>
          <p:cNvPr id="10" name="חץ: למטה 9"/>
          <p:cNvSpPr/>
          <p:nvPr/>
        </p:nvSpPr>
        <p:spPr>
          <a:xfrm>
            <a:off x="4191000" y="141900"/>
            <a:ext cx="228600" cy="25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943600" y="4001602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9</a:t>
            </a:r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00" y="4001602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4</a:t>
            </a:r>
            <a:endParaRPr lang="he-IL" sz="2000" dirty="0"/>
          </a:p>
        </p:txBody>
      </p:sp>
      <p:sp>
        <p:nvSpPr>
          <p:cNvPr id="15" name="אליפסה 14"/>
          <p:cNvSpPr/>
          <p:nvPr/>
        </p:nvSpPr>
        <p:spPr>
          <a:xfrm>
            <a:off x="2204357" y="1480096"/>
            <a:ext cx="609600" cy="5179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8028214" y="4001602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6</a:t>
            </a:r>
            <a:endParaRPr lang="he-IL" sz="2000" dirty="0"/>
          </a:p>
        </p:txBody>
      </p:sp>
      <p:sp>
        <p:nvSpPr>
          <p:cNvPr id="17" name="חץ: למטה 16"/>
          <p:cNvSpPr/>
          <p:nvPr/>
        </p:nvSpPr>
        <p:spPr>
          <a:xfrm>
            <a:off x="2394857" y="2228568"/>
            <a:ext cx="228600" cy="25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943600" y="4463267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8</a:t>
            </a:r>
            <a:endParaRPr lang="he-IL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086600" y="4463267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2</a:t>
            </a:r>
            <a:endParaRPr lang="he-IL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028214" y="4463267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3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4917756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7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086600" y="4917756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5</a:t>
            </a:r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8028214" y="4917756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9</a:t>
            </a:r>
            <a:endParaRPr lang="he-IL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943600" y="5372245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6</a:t>
            </a:r>
            <a:endParaRPr lang="he-IL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086600" y="5372245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1</a:t>
            </a:r>
            <a:endParaRPr lang="he-IL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8028214" y="5372245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1</a:t>
            </a:r>
            <a:endParaRPr lang="he-IL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5810260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5</a:t>
            </a:r>
            <a:endParaRPr lang="he-IL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5810260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2</a:t>
            </a:r>
            <a:endParaRPr lang="he-IL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8028214" y="5810260"/>
            <a:ext cx="38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2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07535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מיון בסיס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מיון בסיס – </a:t>
            </a:r>
            <a:r>
              <a:rPr lang="en-US" dirty="0"/>
              <a:t>Radix Sort</a:t>
            </a:r>
            <a:r>
              <a:rPr lang="he-IL" dirty="0"/>
              <a:t> עובד ע"י מיון נפרד של כל אחת מהספרות במספרים.</a:t>
            </a:r>
          </a:p>
          <a:p>
            <a:pPr algn="r" rtl="1"/>
            <a:r>
              <a:rPr lang="he-IL" dirty="0"/>
              <a:t>המיון מסתמך על העובדה שמספר הספרות בכל בסיס הוא קטן, וגודל כל מספר הוא קטן יחסית.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radixSort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a)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he-IL" dirty="0"/>
          </a:p>
          <a:p>
            <a:pPr marL="0" indent="0">
              <a:buNone/>
            </a:pPr>
            <a:r>
              <a:rPr lang="en-US" dirty="0"/>
              <a:t>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numDigits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counting sort on digit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he-IL" dirty="0"/>
              <a:t>{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20985"/>
              </p:ext>
            </p:extLst>
          </p:nvPr>
        </p:nvGraphicFramePr>
        <p:xfrm>
          <a:off x="7010400" y="4016217"/>
          <a:ext cx="9144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4019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4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8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69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04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80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41916"/>
              </p:ext>
            </p:extLst>
          </p:nvPr>
        </p:nvGraphicFramePr>
        <p:xfrm>
          <a:off x="533400" y="500743"/>
          <a:ext cx="1219200" cy="1828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59972">
                  <a:extLst>
                    <a:ext uri="{9D8B030D-6E8A-4147-A177-3AD203B41FA5}">
                      <a16:colId xmlns:a16="http://schemas.microsoft.com/office/drawing/2014/main" val="274019161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6458697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1259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0415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4076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9811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1343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984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2046645"/>
                  </a:ext>
                </a:extLst>
              </a:tr>
            </a:tbl>
          </a:graphicData>
        </a:graphic>
      </p:graphicFrame>
      <p:sp>
        <p:nvSpPr>
          <p:cNvPr id="5" name="חץ: ימינה 4"/>
          <p:cNvSpPr/>
          <p:nvPr/>
        </p:nvSpPr>
        <p:spPr>
          <a:xfrm>
            <a:off x="1970314" y="1219200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1970314" y="576943"/>
            <a:ext cx="990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מיון לפי ספרה 0</a:t>
            </a: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09668"/>
              </p:ext>
            </p:extLst>
          </p:nvPr>
        </p:nvGraphicFramePr>
        <p:xfrm>
          <a:off x="3004457" y="457200"/>
          <a:ext cx="1219200" cy="1828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59972">
                  <a:extLst>
                    <a:ext uri="{9D8B030D-6E8A-4147-A177-3AD203B41FA5}">
                      <a16:colId xmlns:a16="http://schemas.microsoft.com/office/drawing/2014/main" val="274019161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6458697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1259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0415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4076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9811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984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1343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2046645"/>
                  </a:ext>
                </a:extLst>
              </a:tr>
            </a:tbl>
          </a:graphicData>
        </a:graphic>
      </p:graphicFrame>
      <p:sp>
        <p:nvSpPr>
          <p:cNvPr id="8" name="חץ: ימינה 7"/>
          <p:cNvSpPr/>
          <p:nvPr/>
        </p:nvSpPr>
        <p:spPr>
          <a:xfrm>
            <a:off x="4441371" y="1219200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4441371" y="533400"/>
            <a:ext cx="990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מיון לפי ספרה 1</a:t>
            </a:r>
          </a:p>
        </p:txBody>
      </p:sp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75927"/>
              </p:ext>
            </p:extLst>
          </p:nvPr>
        </p:nvGraphicFramePr>
        <p:xfrm>
          <a:off x="5475514" y="457200"/>
          <a:ext cx="1219200" cy="1828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59972">
                  <a:extLst>
                    <a:ext uri="{9D8B030D-6E8A-4147-A177-3AD203B41FA5}">
                      <a16:colId xmlns:a16="http://schemas.microsoft.com/office/drawing/2014/main" val="274019161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6458697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4076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0415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1259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9811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1343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984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2046645"/>
                  </a:ext>
                </a:extLst>
              </a:tr>
            </a:tbl>
          </a:graphicData>
        </a:graphic>
      </p:graphicFrame>
      <p:sp>
        <p:nvSpPr>
          <p:cNvPr id="11" name="חץ: ימינה 10"/>
          <p:cNvSpPr/>
          <p:nvPr/>
        </p:nvSpPr>
        <p:spPr>
          <a:xfrm>
            <a:off x="1948543" y="3787775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1948543" y="3101975"/>
            <a:ext cx="990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מיון לפי ספרה 2</a:t>
            </a:r>
          </a:p>
        </p:txBody>
      </p:sp>
      <p:graphicFrame>
        <p:nvGraphicFramePr>
          <p:cNvPr id="13" name="טבלה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16211"/>
              </p:ext>
            </p:extLst>
          </p:nvPr>
        </p:nvGraphicFramePr>
        <p:xfrm>
          <a:off x="2982686" y="3025775"/>
          <a:ext cx="1219200" cy="1828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59972">
                  <a:extLst>
                    <a:ext uri="{9D8B030D-6E8A-4147-A177-3AD203B41FA5}">
                      <a16:colId xmlns:a16="http://schemas.microsoft.com/office/drawing/2014/main" val="274019161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6458697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1343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0415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1259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9811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4076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984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2046645"/>
                  </a:ext>
                </a:extLst>
              </a:tr>
            </a:tbl>
          </a:graphicData>
        </a:graphic>
      </p:graphicFrame>
      <p:sp>
        <p:nvSpPr>
          <p:cNvPr id="14" name="חץ: ימינה 13"/>
          <p:cNvSpPr/>
          <p:nvPr/>
        </p:nvSpPr>
        <p:spPr>
          <a:xfrm>
            <a:off x="4441371" y="3810000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4441371" y="3124200"/>
            <a:ext cx="990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מיון לפי ספרה 3</a:t>
            </a:r>
          </a:p>
        </p:txBody>
      </p:sp>
      <p:graphicFrame>
        <p:nvGraphicFramePr>
          <p:cNvPr id="16" name="טבלה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33342"/>
              </p:ext>
            </p:extLst>
          </p:nvPr>
        </p:nvGraphicFramePr>
        <p:xfrm>
          <a:off x="5475514" y="3048000"/>
          <a:ext cx="1219200" cy="1828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59972">
                  <a:extLst>
                    <a:ext uri="{9D8B030D-6E8A-4147-A177-3AD203B41FA5}">
                      <a16:colId xmlns:a16="http://schemas.microsoft.com/office/drawing/2014/main" val="274019161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6458697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4076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0415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2024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9811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1343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984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1259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204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08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1" grpId="0" animBg="1"/>
      <p:bldP spid="12" grpId="0"/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מיון בסיס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chemeClr val="tx2"/>
                </a:solidFill>
              </a:rPr>
              <a:t>האם מיון בסיס הוא מיון יציב?</a:t>
            </a:r>
          </a:p>
          <a:p>
            <a:pPr lvl="1" algn="r" rtl="1"/>
            <a:r>
              <a:rPr lang="he-IL" dirty="0"/>
              <a:t>כן, המיון משתמש במיון מניה שהוא יציב.</a:t>
            </a:r>
          </a:p>
          <a:p>
            <a:pPr algn="r" rtl="1"/>
            <a:r>
              <a:rPr lang="he-IL" dirty="0">
                <a:solidFill>
                  <a:schemeClr val="tx2"/>
                </a:solidFill>
              </a:rPr>
              <a:t>מה היעילות של מיון בסיס?</a:t>
            </a:r>
          </a:p>
          <a:p>
            <a:pPr lvl="1" algn="r" rtl="1"/>
            <a:r>
              <a:rPr lang="he-IL" dirty="0"/>
              <a:t>הלולאה הראשית רצה על מספר הספרות, ועבור כל אינדקס מפעילה את מיון מניה, שעולה </a:t>
            </a:r>
            <a:r>
              <a:rPr lang="en-US" dirty="0"/>
              <a:t>O(n)</a:t>
            </a:r>
            <a:r>
              <a:rPr lang="he-IL" dirty="0"/>
              <a:t>. אם מספר הספרות הוא </a:t>
            </a:r>
            <a:r>
              <a:rPr lang="en-US" dirty="0"/>
              <a:t>k</a:t>
            </a:r>
            <a:r>
              <a:rPr lang="he-IL" dirty="0"/>
              <a:t> והוא קטן יחסית, זמן הריצה הוא </a:t>
            </a:r>
            <a:r>
              <a:rPr lang="en-US" dirty="0"/>
              <a:t>O(n)</a:t>
            </a:r>
            <a:r>
              <a:rPr lang="he-I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52400"/>
            <a:ext cx="8458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הוכיחו או הפריכו – אם היינו משנים את האלגוריתם של מיון בסיס לאלגוריתם הבא, המיון עדיין היה עובד נכון.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860286"/>
            <a:ext cx="54864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void radixSort2(</a:t>
            </a:r>
            <a:r>
              <a:rPr lang="en-US" sz="2000" dirty="0" err="1"/>
              <a:t>int</a:t>
            </a:r>
            <a:r>
              <a:rPr lang="en-US" sz="2000" dirty="0"/>
              <a:t>[] a)</a:t>
            </a:r>
          </a:p>
          <a:p>
            <a:r>
              <a:rPr lang="en-US" sz="2000" dirty="0"/>
              <a:t>{</a:t>
            </a:r>
            <a:endParaRPr lang="he-IL" sz="2000" dirty="0"/>
          </a:p>
          <a:p>
            <a:r>
              <a:rPr lang="en-US" sz="2000" dirty="0"/>
              <a:t>   for (</a:t>
            </a:r>
            <a:r>
              <a:rPr lang="en-US" sz="2000" dirty="0" err="1"/>
              <a:t>i</a:t>
            </a:r>
            <a:r>
              <a:rPr lang="en-US" sz="2000" dirty="0"/>
              <a:t> = numOfDigits-1; </a:t>
            </a:r>
            <a:r>
              <a:rPr lang="en-US" sz="2000" dirty="0" err="1"/>
              <a:t>i</a:t>
            </a:r>
            <a:r>
              <a:rPr lang="en-US" sz="2000" dirty="0"/>
              <a:t> &gt;= 0; </a:t>
            </a:r>
            <a:r>
              <a:rPr lang="en-US" sz="2000" dirty="0" err="1"/>
              <a:t>i</a:t>
            </a:r>
            <a:r>
              <a:rPr lang="en-US" sz="2000" dirty="0"/>
              <a:t>--)</a:t>
            </a:r>
          </a:p>
          <a:p>
            <a:r>
              <a:rPr lang="en-US" sz="2000" dirty="0"/>
              <a:t>	counting sort on digit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r>
              <a:rPr lang="he-IL" sz="2000" dirty="0"/>
              <a:t>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667000"/>
            <a:ext cx="8458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לא נכון. למשל, ניקח את המערך </a:t>
            </a:r>
            <a:r>
              <a:rPr lang="en-US" dirty="0">
                <a:solidFill>
                  <a:schemeClr val="tx2"/>
                </a:solidFill>
              </a:rPr>
              <a:t>{93, 18, 29}</a:t>
            </a:r>
            <a:r>
              <a:rPr lang="he-IL" dirty="0">
                <a:solidFill>
                  <a:schemeClr val="tx2"/>
                </a:solidFill>
              </a:rPr>
              <a:t>:</a:t>
            </a:r>
            <a:endParaRPr lang="he-IL" sz="2000" dirty="0">
              <a:solidFill>
                <a:schemeClr val="tx2"/>
              </a:solidFill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02093"/>
              </p:ext>
            </p:extLst>
          </p:nvPr>
        </p:nvGraphicFramePr>
        <p:xfrm>
          <a:off x="381000" y="3264379"/>
          <a:ext cx="1219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59972">
                  <a:extLst>
                    <a:ext uri="{9D8B030D-6E8A-4147-A177-3AD203B41FA5}">
                      <a16:colId xmlns:a16="http://schemas.microsoft.com/office/drawing/2014/main" val="274019161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6458697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29</a:t>
                      </a:r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/>
                        <a:t>2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6470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984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2046645"/>
                  </a:ext>
                </a:extLst>
              </a:tr>
            </a:tbl>
          </a:graphicData>
        </a:graphic>
      </p:graphicFrame>
      <p:sp>
        <p:nvSpPr>
          <p:cNvPr id="8" name="חץ: ימינה 7"/>
          <p:cNvSpPr/>
          <p:nvPr/>
        </p:nvSpPr>
        <p:spPr>
          <a:xfrm>
            <a:off x="1828800" y="3784232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1828800" y="3141975"/>
            <a:ext cx="990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מיון לפי ספרה 1</a:t>
            </a:r>
          </a:p>
        </p:txBody>
      </p:sp>
      <p:sp>
        <p:nvSpPr>
          <p:cNvPr id="11" name="חץ: ימינה 10"/>
          <p:cNvSpPr/>
          <p:nvPr/>
        </p:nvSpPr>
        <p:spPr>
          <a:xfrm>
            <a:off x="4114800" y="3784232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4114800" y="3141975"/>
            <a:ext cx="990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מיון לפי ספרה 2</a:t>
            </a:r>
          </a:p>
        </p:txBody>
      </p:sp>
      <p:graphicFrame>
        <p:nvGraphicFramePr>
          <p:cNvPr id="14" name="טבלה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47641"/>
              </p:ext>
            </p:extLst>
          </p:nvPr>
        </p:nvGraphicFramePr>
        <p:xfrm>
          <a:off x="2743200" y="3264379"/>
          <a:ext cx="1219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59972">
                  <a:extLst>
                    <a:ext uri="{9D8B030D-6E8A-4147-A177-3AD203B41FA5}">
                      <a16:colId xmlns:a16="http://schemas.microsoft.com/office/drawing/2014/main" val="274019161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6458697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93</a:t>
                      </a:r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/>
                        <a:t>2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6470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984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2046645"/>
                  </a:ext>
                </a:extLst>
              </a:tr>
            </a:tbl>
          </a:graphicData>
        </a:graphic>
      </p:graphicFrame>
      <p:graphicFrame>
        <p:nvGraphicFramePr>
          <p:cNvPr id="15" name="טבלה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74166"/>
              </p:ext>
            </p:extLst>
          </p:nvPr>
        </p:nvGraphicFramePr>
        <p:xfrm>
          <a:off x="5105400" y="3264379"/>
          <a:ext cx="1219200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59972">
                  <a:extLst>
                    <a:ext uri="{9D8B030D-6E8A-4147-A177-3AD203B41FA5}">
                      <a16:colId xmlns:a16="http://schemas.microsoft.com/office/drawing/2014/main" val="274019161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6458697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29</a:t>
                      </a:r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/>
                        <a:t>2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6470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984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204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57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מיון דלי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מיון דלי – </a:t>
            </a:r>
            <a:r>
              <a:rPr lang="en-US" dirty="0"/>
              <a:t>Bucket sort</a:t>
            </a:r>
            <a:r>
              <a:rPr lang="he-IL" dirty="0"/>
              <a:t> – מניח שאיברי המערך נמצאים בתחום </a:t>
            </a:r>
            <a:r>
              <a:rPr lang="en-US" dirty="0"/>
              <a:t>[0, 1)</a:t>
            </a:r>
            <a:r>
              <a:rPr lang="he-IL" dirty="0"/>
              <a:t> ומפוזרים בהתפלגות אחידה.</a:t>
            </a:r>
          </a:p>
          <a:p>
            <a:pPr algn="r" rtl="1"/>
            <a:r>
              <a:rPr lang="he-IL" dirty="0"/>
              <a:t>הרעיון הוא לחלק את התחום ל-</a:t>
            </a:r>
            <a:r>
              <a:rPr lang="en-US" dirty="0"/>
              <a:t>n</a:t>
            </a:r>
            <a:r>
              <a:rPr lang="he-IL" dirty="0"/>
              <a:t> חלקים שווים ("דליים") ולהכניס כל מספר לדלי שאליו הוא שייך.</a:t>
            </a:r>
          </a:p>
          <a:p>
            <a:pPr algn="r" rtl="1"/>
            <a:r>
              <a:rPr lang="he-IL" dirty="0"/>
              <a:t>נניח שקיים מבנה של רשימה מקושרת של </a:t>
            </a:r>
            <a:r>
              <a:rPr lang="en-US" dirty="0"/>
              <a:t>double</a:t>
            </a:r>
            <a:r>
              <a:rPr lang="he-IL" dirty="0"/>
              <a:t> בשם </a:t>
            </a:r>
            <a:r>
              <a:rPr lang="en-US" dirty="0" err="1"/>
              <a:t>DoubleList</a:t>
            </a:r>
            <a:r>
              <a:rPr lang="he-IL" dirty="0"/>
              <a:t> שמכיל שיטה בשם </a:t>
            </a:r>
            <a:r>
              <a:rPr lang="en-US" dirty="0" err="1"/>
              <a:t>addToList</a:t>
            </a:r>
            <a:r>
              <a:rPr lang="he-IL" dirty="0"/>
              <a:t> שמוסיפה איבר בראש הרשימה.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228600"/>
                <a:ext cx="8382000" cy="56938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800" dirty="0"/>
                  <a:t>void </a:t>
                </a:r>
                <a:r>
                  <a:rPr lang="en-US" sz="2800" dirty="0" err="1"/>
                  <a:t>bucketSort</a:t>
                </a:r>
                <a:r>
                  <a:rPr lang="en-US" sz="2800" dirty="0"/>
                  <a:t>(double[] a)</a:t>
                </a:r>
              </a:p>
              <a:p>
                <a:r>
                  <a:rPr lang="en-US" sz="2800" dirty="0"/>
                  <a:t>{</a:t>
                </a:r>
                <a:endParaRPr lang="he-IL" sz="2800" dirty="0"/>
              </a:p>
              <a:p>
                <a:r>
                  <a:rPr lang="en-US" sz="2800" dirty="0"/>
                  <a:t>   </a:t>
                </a:r>
                <a:r>
                  <a:rPr lang="en-US" sz="2800" dirty="0" err="1"/>
                  <a:t>DoubleList</a:t>
                </a:r>
                <a:r>
                  <a:rPr lang="en-US" sz="2800" dirty="0"/>
                  <a:t> buckets[] = new </a:t>
                </a:r>
                <a:r>
                  <a:rPr lang="en-US" sz="2800" dirty="0" err="1"/>
                  <a:t>DoubleList</a:t>
                </a:r>
                <a:r>
                  <a:rPr lang="en-US" sz="2800" dirty="0"/>
                  <a:t>[</a:t>
                </a:r>
                <a:r>
                  <a:rPr lang="en-US" sz="2800" dirty="0" err="1"/>
                  <a:t>a.length</a:t>
                </a:r>
                <a:r>
                  <a:rPr lang="en-US" sz="2800" dirty="0"/>
                  <a:t>];</a:t>
                </a:r>
              </a:p>
              <a:p>
                <a:r>
                  <a:rPr lang="nn-NO" sz="2800" dirty="0"/>
                  <a:t>   for (int i = 0; i&lt;a.length; i++)</a:t>
                </a:r>
              </a:p>
              <a:p>
                <a:r>
                  <a:rPr lang="en-US" sz="2800" dirty="0"/>
                  <a:t>	bucket[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].</a:t>
                </a:r>
                <a:r>
                  <a:rPr lang="en-US" sz="2800" dirty="0" err="1"/>
                  <a:t>addToList</a:t>
                </a:r>
                <a:r>
                  <a:rPr lang="en-US" sz="2800" dirty="0"/>
                  <a:t>(a[</a:t>
                </a:r>
                <a:r>
                  <a:rPr lang="en-US" sz="2800" dirty="0" err="1"/>
                  <a:t>i</a:t>
                </a:r>
                <a:r>
                  <a:rPr lang="en-US" sz="2800" dirty="0"/>
                  <a:t>]);</a:t>
                </a:r>
              </a:p>
              <a:p>
                <a:r>
                  <a:rPr lang="en-US" sz="2800" dirty="0"/>
                  <a:t>   </a:t>
                </a:r>
                <a:r>
                  <a:rPr lang="en-US" sz="2800" dirty="0" err="1"/>
                  <a:t>int</a:t>
                </a:r>
                <a:r>
                  <a:rPr lang="en-US" sz="2800" dirty="0"/>
                  <a:t> p = 0;</a:t>
                </a:r>
              </a:p>
              <a:p>
                <a:r>
                  <a:rPr lang="en-US" sz="2800" dirty="0"/>
                  <a:t>   for (</a:t>
                </a:r>
                <a:r>
                  <a:rPr lang="en-US" sz="2800" dirty="0" err="1"/>
                  <a:t>int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= 0;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&lt;</a:t>
                </a:r>
                <a:r>
                  <a:rPr lang="en-US" sz="2800" dirty="0" err="1"/>
                  <a:t>buckets.length</a:t>
                </a:r>
                <a:r>
                  <a:rPr lang="en-US" sz="2800" dirty="0"/>
                  <a:t>;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++) {</a:t>
                </a:r>
              </a:p>
              <a:p>
                <a:r>
                  <a:rPr lang="en-US" sz="2800" dirty="0"/>
                  <a:t>	sort(bucket[</a:t>
                </a:r>
                <a:r>
                  <a:rPr lang="en-US" sz="2800" dirty="0" err="1"/>
                  <a:t>i</a:t>
                </a:r>
                <a:r>
                  <a:rPr lang="en-US" sz="2800" dirty="0"/>
                  <a:t>]);</a:t>
                </a:r>
              </a:p>
              <a:p>
                <a:r>
                  <a:rPr lang="en-US" sz="2800" dirty="0"/>
                  <a:t>   	for (</a:t>
                </a:r>
                <a:r>
                  <a:rPr lang="en-US" sz="2800" dirty="0" err="1"/>
                  <a:t>val</a:t>
                </a:r>
                <a:r>
                  <a:rPr lang="en-US" sz="2800" dirty="0"/>
                  <a:t> in bucket[</a:t>
                </a:r>
                <a:r>
                  <a:rPr lang="en-US" sz="2800" dirty="0" err="1"/>
                  <a:t>i</a:t>
                </a:r>
                <a:r>
                  <a:rPr lang="en-US" sz="2800" dirty="0"/>
                  <a:t>]) {</a:t>
                </a:r>
              </a:p>
              <a:p>
                <a:r>
                  <a:rPr lang="en-US" sz="2800" dirty="0"/>
                  <a:t>		a[p] = </a:t>
                </a:r>
                <a:r>
                  <a:rPr lang="en-US" sz="2800" dirty="0" err="1"/>
                  <a:t>val</a:t>
                </a:r>
                <a:r>
                  <a:rPr lang="en-US" sz="2800" dirty="0"/>
                  <a:t>;</a:t>
                </a:r>
              </a:p>
              <a:p>
                <a:r>
                  <a:rPr lang="en-US" sz="2800" dirty="0"/>
                  <a:t>		p++;</a:t>
                </a:r>
              </a:p>
              <a:p>
                <a:r>
                  <a:rPr lang="en-US" sz="2800" dirty="0"/>
                  <a:t>   	}</a:t>
                </a:r>
                <a:endParaRPr lang="he-IL" sz="2800" dirty="0"/>
              </a:p>
              <a:p>
                <a:r>
                  <a:rPr lang="en-US" sz="2800" dirty="0"/>
                  <a:t>}</a:t>
                </a:r>
                <a:endParaRPr lang="he-IL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8600"/>
                <a:ext cx="8382000" cy="5693866"/>
              </a:xfrm>
              <a:prstGeom prst="rect">
                <a:avLst/>
              </a:prstGeom>
              <a:blipFill>
                <a:blip r:embed="rId2"/>
                <a:stretch>
                  <a:fillRect l="-1455" t="-1071" b="-20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994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54525"/>
              </p:ext>
            </p:extLst>
          </p:nvPr>
        </p:nvGraphicFramePr>
        <p:xfrm>
          <a:off x="457200" y="5334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0.68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0.94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0.26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0.39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0.17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5752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600200"/>
            <a:ext cx="42672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void </a:t>
            </a:r>
            <a:r>
              <a:rPr lang="en-US" sz="2000" dirty="0" err="1"/>
              <a:t>bucketSort</a:t>
            </a:r>
            <a:r>
              <a:rPr lang="en-US" sz="2000" dirty="0"/>
              <a:t>(double[] a)</a:t>
            </a:r>
          </a:p>
          <a:p>
            <a:r>
              <a:rPr lang="en-US" sz="2000" dirty="0"/>
              <a:t>{</a:t>
            </a:r>
            <a:endParaRPr lang="he-IL" sz="2000" dirty="0"/>
          </a:p>
          <a:p>
            <a:r>
              <a:rPr lang="en-US" sz="2000" dirty="0"/>
              <a:t>   </a:t>
            </a:r>
            <a:r>
              <a:rPr lang="en-US" sz="2000" dirty="0" err="1">
                <a:solidFill>
                  <a:schemeClr val="tx2"/>
                </a:solidFill>
              </a:rPr>
              <a:t>DoubleList</a:t>
            </a:r>
            <a:r>
              <a:rPr lang="en-US" sz="2000" dirty="0">
                <a:solidFill>
                  <a:schemeClr val="tx2"/>
                </a:solidFill>
              </a:rPr>
              <a:t> buckets[] = new</a:t>
            </a:r>
          </a:p>
          <a:p>
            <a:r>
              <a:rPr lang="en-US" sz="2000" dirty="0">
                <a:solidFill>
                  <a:schemeClr val="tx2"/>
                </a:solidFill>
              </a:rPr>
              <a:t>		</a:t>
            </a:r>
            <a:r>
              <a:rPr lang="en-US" sz="2000" dirty="0" err="1">
                <a:solidFill>
                  <a:schemeClr val="tx2"/>
                </a:solidFill>
              </a:rPr>
              <a:t>DoubleList</a:t>
            </a:r>
            <a:r>
              <a:rPr lang="en-US" sz="2000" dirty="0">
                <a:solidFill>
                  <a:schemeClr val="tx2"/>
                </a:solidFill>
              </a:rPr>
              <a:t>[</a:t>
            </a:r>
            <a:r>
              <a:rPr lang="en-US" sz="2000" dirty="0" err="1">
                <a:solidFill>
                  <a:schemeClr val="tx2"/>
                </a:solidFill>
              </a:rPr>
              <a:t>a.length</a:t>
            </a:r>
            <a:r>
              <a:rPr lang="en-US" sz="2000" dirty="0">
                <a:solidFill>
                  <a:schemeClr val="tx2"/>
                </a:solidFill>
              </a:rPr>
              <a:t>];</a:t>
            </a:r>
          </a:p>
          <a:p>
            <a:r>
              <a:rPr lang="en-US" sz="2000" dirty="0"/>
              <a:t>   …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963037"/>
              </p:ext>
            </p:extLst>
          </p:nvPr>
        </p:nvGraphicFramePr>
        <p:xfrm>
          <a:off x="5105400" y="1748056"/>
          <a:ext cx="762000" cy="37084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81219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1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56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4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3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6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5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71352"/>
                  </a:ext>
                </a:extLst>
              </a:tr>
            </a:tbl>
          </a:graphicData>
        </a:graphic>
      </p:graphicFrame>
      <p:cxnSp>
        <p:nvCxnSpPr>
          <p:cNvPr id="8" name="מחבר חץ ישר 7"/>
          <p:cNvCxnSpPr/>
          <p:nvPr/>
        </p:nvCxnSpPr>
        <p:spPr>
          <a:xfrm>
            <a:off x="5715000" y="5257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37514" y="5056346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cxnSp>
        <p:nvCxnSpPr>
          <p:cNvPr id="10" name="מחבר חץ ישר 9"/>
          <p:cNvCxnSpPr/>
          <p:nvPr/>
        </p:nvCxnSpPr>
        <p:spPr>
          <a:xfrm>
            <a:off x="5715000" y="48903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37514" y="4688893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3648620"/>
            <a:ext cx="304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.</a:t>
            </a:r>
          </a:p>
          <a:p>
            <a:r>
              <a:rPr lang="en-US" sz="2000" dirty="0"/>
              <a:t>.</a:t>
            </a:r>
          </a:p>
          <a:p>
            <a:r>
              <a:rPr lang="en-US" sz="2000" dirty="0"/>
              <a:t>.</a:t>
            </a:r>
            <a:endParaRPr lang="he-IL" sz="2000" dirty="0"/>
          </a:p>
        </p:txBody>
      </p:sp>
      <p:cxnSp>
        <p:nvCxnSpPr>
          <p:cNvPr id="13" name="מחבר חץ ישר 12"/>
          <p:cNvCxnSpPr/>
          <p:nvPr/>
        </p:nvCxnSpPr>
        <p:spPr>
          <a:xfrm>
            <a:off x="5649686" y="194951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2200" y="1748056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288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2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457200" y="5334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0.68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0.94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0.26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0.39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0.17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5752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1600200"/>
                <a:ext cx="4267200" cy="19389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dirty="0"/>
                  <a:t>void </a:t>
                </a:r>
                <a:r>
                  <a:rPr lang="en-US" sz="2000" dirty="0" err="1"/>
                  <a:t>bucketSort</a:t>
                </a:r>
                <a:r>
                  <a:rPr lang="en-US" sz="2000" dirty="0"/>
                  <a:t>(double[] a)</a:t>
                </a:r>
              </a:p>
              <a:p>
                <a:r>
                  <a:rPr lang="en-US" sz="2000" dirty="0"/>
                  <a:t>{</a:t>
                </a:r>
              </a:p>
              <a:p>
                <a:r>
                  <a:rPr lang="en-US" sz="2000" dirty="0"/>
                  <a:t>    …</a:t>
                </a:r>
                <a:endParaRPr lang="he-IL" sz="2000" dirty="0"/>
              </a:p>
              <a:p>
                <a:r>
                  <a:rPr lang="en-US" sz="2000" dirty="0"/>
                  <a:t>     </a:t>
                </a:r>
                <a:r>
                  <a:rPr lang="nn-NO" sz="2000" dirty="0">
                    <a:solidFill>
                      <a:schemeClr val="tx2"/>
                    </a:solidFill>
                  </a:rPr>
                  <a:t>for (int i = 0; i&lt;a.length; i++)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</a:rPr>
                  <a:t>        bucket[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].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addToList</a:t>
                </a:r>
                <a:r>
                  <a:rPr lang="en-US" sz="2000" dirty="0">
                    <a:solidFill>
                      <a:schemeClr val="tx2"/>
                    </a:solidFill>
                  </a:rPr>
                  <a:t>(a[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i</a:t>
                </a:r>
                <a:r>
                  <a:rPr lang="en-US" sz="2000" dirty="0">
                    <a:solidFill>
                      <a:schemeClr val="tx2"/>
                    </a:solidFill>
                  </a:rPr>
                  <a:t>]);   </a:t>
                </a:r>
              </a:p>
              <a:p>
                <a:r>
                  <a:rPr lang="en-US" sz="2000" dirty="0"/>
                  <a:t>    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4267200" cy="1938992"/>
              </a:xfrm>
              <a:prstGeom prst="rect">
                <a:avLst/>
              </a:prstGeom>
              <a:blipFill>
                <a:blip r:embed="rId2"/>
                <a:stretch>
                  <a:fillRect l="-1429" t="-1887" b="-44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105400" y="1748056"/>
          <a:ext cx="762000" cy="37084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81219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1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56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4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3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6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5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71352"/>
                  </a:ext>
                </a:extLst>
              </a:tr>
            </a:tbl>
          </a:graphicData>
        </a:graphic>
      </p:graphicFrame>
      <p:cxnSp>
        <p:nvCxnSpPr>
          <p:cNvPr id="8" name="מחבר חץ ישר 7"/>
          <p:cNvCxnSpPr/>
          <p:nvPr/>
        </p:nvCxnSpPr>
        <p:spPr>
          <a:xfrm>
            <a:off x="5715000" y="5257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37514" y="5056346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cxnSp>
        <p:nvCxnSpPr>
          <p:cNvPr id="10" name="מחבר חץ ישר 9"/>
          <p:cNvCxnSpPr/>
          <p:nvPr/>
        </p:nvCxnSpPr>
        <p:spPr>
          <a:xfrm>
            <a:off x="5715000" y="48903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37514" y="4688893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3648620"/>
            <a:ext cx="304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.</a:t>
            </a:r>
          </a:p>
          <a:p>
            <a:r>
              <a:rPr lang="en-US" sz="2000" dirty="0"/>
              <a:t>.</a:t>
            </a:r>
          </a:p>
          <a:p>
            <a:r>
              <a:rPr lang="en-US" sz="2000" dirty="0"/>
              <a:t>.</a:t>
            </a:r>
            <a:endParaRPr lang="he-IL" sz="2000" dirty="0"/>
          </a:p>
        </p:txBody>
      </p:sp>
      <p:cxnSp>
        <p:nvCxnSpPr>
          <p:cNvPr id="13" name="מחבר חץ ישר 12"/>
          <p:cNvCxnSpPr/>
          <p:nvPr/>
        </p:nvCxnSpPr>
        <p:spPr>
          <a:xfrm>
            <a:off x="5649686" y="194951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2200" y="1748056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7" name="חץ: למטה 6"/>
          <p:cNvSpPr/>
          <p:nvPr/>
        </p:nvSpPr>
        <p:spPr>
          <a:xfrm>
            <a:off x="685800" y="2286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: ימינה 14"/>
          <p:cNvSpPr/>
          <p:nvPr/>
        </p:nvSpPr>
        <p:spPr>
          <a:xfrm>
            <a:off x="4648200" y="2590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127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מיון יציב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אנחנו מעוניינים שאלגוריתם המיון יהיה יציב.</a:t>
            </a:r>
          </a:p>
          <a:p>
            <a:pPr algn="r" rtl="1"/>
            <a:r>
              <a:rPr lang="he-IL" dirty="0"/>
              <a:t>נגדיר שאלגוריתם מיון הוא יציב אם עבור כל זוג איברים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he-IL" dirty="0"/>
              <a:t> אם מתקיים ש-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he-IL" dirty="0"/>
              <a:t> ו-</a:t>
            </a:r>
            <a:r>
              <a:rPr lang="en-US" dirty="0" err="1"/>
              <a:t>i</a:t>
            </a:r>
            <a:r>
              <a:rPr lang="en-US" dirty="0"/>
              <a:t> &lt; j</a:t>
            </a:r>
            <a:r>
              <a:rPr lang="he-IL" dirty="0"/>
              <a:t> אזי גם במערך </a:t>
            </a:r>
            <a:r>
              <a:rPr lang="he-IL" dirty="0" err="1"/>
              <a:t>הממויין</a:t>
            </a:r>
            <a:r>
              <a:rPr lang="he-IL" dirty="0"/>
              <a:t> האיבר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he-IL" dirty="0"/>
              <a:t> יהיה לפני האיבר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למשל, אם נתון המערך: </a:t>
            </a:r>
            <a:r>
              <a:rPr lang="en-US" dirty="0"/>
              <a:t>{2,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, 3, 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}</a:t>
            </a:r>
            <a:r>
              <a:rPr lang="he-IL" dirty="0"/>
              <a:t>, מיון יציב ימיין את המערך כך – </a:t>
            </a:r>
            <a:r>
              <a:rPr lang="en-US" dirty="0"/>
              <a:t>{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, 2, 3}</a:t>
            </a:r>
            <a:endParaRPr lang="he-IL" dirty="0"/>
          </a:p>
          <a:p>
            <a:pPr algn="r" rtl="1"/>
            <a:r>
              <a:rPr lang="he-IL" dirty="0"/>
              <a:t>למה תכונת היציבות חשובה?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457200" y="5334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0.68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0.94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0.26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0.39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0.17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5752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1600200"/>
                <a:ext cx="4267200" cy="19389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dirty="0"/>
                  <a:t>void </a:t>
                </a:r>
                <a:r>
                  <a:rPr lang="en-US" sz="2000" dirty="0" err="1"/>
                  <a:t>bucketSort</a:t>
                </a:r>
                <a:r>
                  <a:rPr lang="en-US" sz="2000" dirty="0"/>
                  <a:t>(double[] a)</a:t>
                </a:r>
              </a:p>
              <a:p>
                <a:r>
                  <a:rPr lang="en-US" sz="2000" dirty="0"/>
                  <a:t>{</a:t>
                </a:r>
              </a:p>
              <a:p>
                <a:r>
                  <a:rPr lang="en-US" sz="2000" dirty="0"/>
                  <a:t>    …</a:t>
                </a:r>
                <a:endParaRPr lang="he-IL" sz="2000" dirty="0"/>
              </a:p>
              <a:p>
                <a:r>
                  <a:rPr lang="en-US" sz="2000" dirty="0"/>
                  <a:t>     </a:t>
                </a:r>
                <a:r>
                  <a:rPr lang="nn-NO" sz="2000" dirty="0">
                    <a:solidFill>
                      <a:schemeClr val="tx2"/>
                    </a:solidFill>
                  </a:rPr>
                  <a:t>for (int i = 0; i&lt;a.length; i++)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</a:rPr>
                  <a:t>        bucket[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].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addToList</a:t>
                </a:r>
                <a:r>
                  <a:rPr lang="en-US" sz="2000" dirty="0">
                    <a:solidFill>
                      <a:schemeClr val="tx2"/>
                    </a:solidFill>
                  </a:rPr>
                  <a:t>(a[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i</a:t>
                </a:r>
                <a:r>
                  <a:rPr lang="en-US" sz="2000" dirty="0">
                    <a:solidFill>
                      <a:schemeClr val="tx2"/>
                    </a:solidFill>
                  </a:rPr>
                  <a:t>]);   </a:t>
                </a:r>
              </a:p>
              <a:p>
                <a:r>
                  <a:rPr lang="en-US" sz="2000" dirty="0"/>
                  <a:t>    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4267200" cy="1938992"/>
              </a:xfrm>
              <a:prstGeom prst="rect">
                <a:avLst/>
              </a:prstGeom>
              <a:blipFill>
                <a:blip r:embed="rId2"/>
                <a:stretch>
                  <a:fillRect l="-1429" t="-1887" b="-44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105400" y="1748056"/>
          <a:ext cx="762000" cy="37084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81219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1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56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4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3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6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5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71352"/>
                  </a:ext>
                </a:extLst>
              </a:tr>
            </a:tbl>
          </a:graphicData>
        </a:graphic>
      </p:graphicFrame>
      <p:cxnSp>
        <p:nvCxnSpPr>
          <p:cNvPr id="8" name="מחבר חץ ישר 7"/>
          <p:cNvCxnSpPr/>
          <p:nvPr/>
        </p:nvCxnSpPr>
        <p:spPr>
          <a:xfrm>
            <a:off x="5715000" y="5257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37514" y="5056346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cxnSp>
        <p:nvCxnSpPr>
          <p:cNvPr id="10" name="מחבר חץ ישר 9"/>
          <p:cNvCxnSpPr/>
          <p:nvPr/>
        </p:nvCxnSpPr>
        <p:spPr>
          <a:xfrm>
            <a:off x="5715000" y="48903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37514" y="4688893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3648620"/>
            <a:ext cx="304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.</a:t>
            </a:r>
          </a:p>
          <a:p>
            <a:r>
              <a:rPr lang="en-US" sz="2000" dirty="0"/>
              <a:t>.</a:t>
            </a:r>
          </a:p>
          <a:p>
            <a:r>
              <a:rPr lang="en-US" sz="2000" dirty="0"/>
              <a:t>.</a:t>
            </a:r>
            <a:endParaRPr lang="he-IL" sz="2000" dirty="0"/>
          </a:p>
        </p:txBody>
      </p:sp>
      <p:cxnSp>
        <p:nvCxnSpPr>
          <p:cNvPr id="13" name="מחבר חץ ישר 12"/>
          <p:cNvCxnSpPr/>
          <p:nvPr/>
        </p:nvCxnSpPr>
        <p:spPr>
          <a:xfrm>
            <a:off x="5649686" y="194951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2200" y="1748056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7" name="חץ: למטה 6"/>
          <p:cNvSpPr/>
          <p:nvPr/>
        </p:nvSpPr>
        <p:spPr>
          <a:xfrm>
            <a:off x="1295400" y="25654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: ימינה 14"/>
          <p:cNvSpPr/>
          <p:nvPr/>
        </p:nvSpPr>
        <p:spPr>
          <a:xfrm>
            <a:off x="4659086" y="479537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6210300" y="2494187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7.8</a:t>
            </a:r>
            <a:endParaRPr lang="he-IL" dirty="0"/>
          </a:p>
        </p:txBody>
      </p:sp>
      <p:cxnSp>
        <p:nvCxnSpPr>
          <p:cNvPr id="17" name="מחבר חץ ישר 16"/>
          <p:cNvCxnSpPr/>
          <p:nvPr/>
        </p:nvCxnSpPr>
        <p:spPr>
          <a:xfrm>
            <a:off x="5715000" y="26788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2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457200" y="5334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0.68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0.94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0.26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0.39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0.17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5752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1600200"/>
                <a:ext cx="4267200" cy="19389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dirty="0"/>
                  <a:t>void </a:t>
                </a:r>
                <a:r>
                  <a:rPr lang="en-US" sz="2000" dirty="0" err="1"/>
                  <a:t>bucketSort</a:t>
                </a:r>
                <a:r>
                  <a:rPr lang="en-US" sz="2000" dirty="0"/>
                  <a:t>(double[] a)</a:t>
                </a:r>
              </a:p>
              <a:p>
                <a:r>
                  <a:rPr lang="en-US" sz="2000" dirty="0"/>
                  <a:t>{</a:t>
                </a:r>
              </a:p>
              <a:p>
                <a:r>
                  <a:rPr lang="en-US" sz="2000" dirty="0"/>
                  <a:t>    …</a:t>
                </a:r>
                <a:endParaRPr lang="he-IL" sz="2000" dirty="0"/>
              </a:p>
              <a:p>
                <a:r>
                  <a:rPr lang="en-US" sz="2000" dirty="0"/>
                  <a:t>     </a:t>
                </a:r>
                <a:r>
                  <a:rPr lang="nn-NO" sz="2000" dirty="0">
                    <a:solidFill>
                      <a:schemeClr val="tx2"/>
                    </a:solidFill>
                  </a:rPr>
                  <a:t>for (int i = 0; i&lt;a.length; i++)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</a:rPr>
                  <a:t>        bucket[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].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addToList</a:t>
                </a:r>
                <a:r>
                  <a:rPr lang="en-US" sz="2000" dirty="0">
                    <a:solidFill>
                      <a:schemeClr val="tx2"/>
                    </a:solidFill>
                  </a:rPr>
                  <a:t>(a[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i</a:t>
                </a:r>
                <a:r>
                  <a:rPr lang="en-US" sz="2000" dirty="0">
                    <a:solidFill>
                      <a:schemeClr val="tx2"/>
                    </a:solidFill>
                  </a:rPr>
                  <a:t>]);   </a:t>
                </a:r>
              </a:p>
              <a:p>
                <a:r>
                  <a:rPr lang="en-US" sz="2000" dirty="0"/>
                  <a:t>    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4267200" cy="1938992"/>
              </a:xfrm>
              <a:prstGeom prst="rect">
                <a:avLst/>
              </a:prstGeom>
              <a:blipFill>
                <a:blip r:embed="rId2"/>
                <a:stretch>
                  <a:fillRect l="-1429" t="-1887" b="-44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105400" y="1748056"/>
          <a:ext cx="762000" cy="37084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81219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1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56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4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3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6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5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71352"/>
                  </a:ext>
                </a:extLst>
              </a:tr>
            </a:tbl>
          </a:graphicData>
        </a:graphic>
      </p:graphicFrame>
      <p:cxnSp>
        <p:nvCxnSpPr>
          <p:cNvPr id="8" name="מחבר חץ ישר 7"/>
          <p:cNvCxnSpPr/>
          <p:nvPr/>
        </p:nvCxnSpPr>
        <p:spPr>
          <a:xfrm>
            <a:off x="5715000" y="5257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37514" y="5056346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cxnSp>
        <p:nvCxnSpPr>
          <p:cNvPr id="13" name="מחבר חץ ישר 12"/>
          <p:cNvCxnSpPr/>
          <p:nvPr/>
        </p:nvCxnSpPr>
        <p:spPr>
          <a:xfrm>
            <a:off x="5649686" y="194951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2200" y="1748056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7" name="חץ: למטה 6"/>
          <p:cNvSpPr/>
          <p:nvPr/>
        </p:nvSpPr>
        <p:spPr>
          <a:xfrm>
            <a:off x="1905000" y="20828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: ימינה 14"/>
          <p:cNvSpPr/>
          <p:nvPr/>
        </p:nvSpPr>
        <p:spPr>
          <a:xfrm>
            <a:off x="4675414" y="4092238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6210299" y="2494187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0.78</a:t>
            </a:r>
            <a:endParaRPr lang="he-IL" dirty="0"/>
          </a:p>
        </p:txBody>
      </p:sp>
      <p:cxnSp>
        <p:nvCxnSpPr>
          <p:cNvPr id="17" name="מחבר חץ ישר 16"/>
          <p:cNvCxnSpPr/>
          <p:nvPr/>
        </p:nvCxnSpPr>
        <p:spPr>
          <a:xfrm>
            <a:off x="5715000" y="26788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04856" y="4665243"/>
            <a:ext cx="653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0.17</a:t>
            </a:r>
            <a:endParaRPr lang="he-IL" dirty="0"/>
          </a:p>
        </p:txBody>
      </p:sp>
      <p:cxnSp>
        <p:nvCxnSpPr>
          <p:cNvPr id="19" name="מחבר חץ ישר 18"/>
          <p:cNvCxnSpPr/>
          <p:nvPr/>
        </p:nvCxnSpPr>
        <p:spPr>
          <a:xfrm>
            <a:off x="5709557" y="484990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457200" y="5334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0.68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0.94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0.26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0.39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0.17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5752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1600200"/>
                <a:ext cx="4267200" cy="19389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dirty="0"/>
                  <a:t>void </a:t>
                </a:r>
                <a:r>
                  <a:rPr lang="en-US" sz="2000" dirty="0" err="1"/>
                  <a:t>bucketSort</a:t>
                </a:r>
                <a:r>
                  <a:rPr lang="en-US" sz="2000" dirty="0"/>
                  <a:t>(double[] a)</a:t>
                </a:r>
              </a:p>
              <a:p>
                <a:r>
                  <a:rPr lang="en-US" sz="2000" dirty="0"/>
                  <a:t>{</a:t>
                </a:r>
              </a:p>
              <a:p>
                <a:r>
                  <a:rPr lang="en-US" sz="2000" dirty="0"/>
                  <a:t>    …</a:t>
                </a:r>
                <a:endParaRPr lang="he-IL" sz="2000" dirty="0"/>
              </a:p>
              <a:p>
                <a:r>
                  <a:rPr lang="en-US" sz="2000" dirty="0"/>
                  <a:t>     </a:t>
                </a:r>
                <a:r>
                  <a:rPr lang="nn-NO" sz="2000" dirty="0">
                    <a:solidFill>
                      <a:schemeClr val="tx2"/>
                    </a:solidFill>
                  </a:rPr>
                  <a:t>for (int i = 0; i&lt;a.length; i++)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</a:rPr>
                  <a:t>        bucket[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].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addToList</a:t>
                </a:r>
                <a:r>
                  <a:rPr lang="en-US" sz="2000" dirty="0">
                    <a:solidFill>
                      <a:schemeClr val="tx2"/>
                    </a:solidFill>
                  </a:rPr>
                  <a:t>(a[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i</a:t>
                </a:r>
                <a:r>
                  <a:rPr lang="en-US" sz="2000" dirty="0">
                    <a:solidFill>
                      <a:schemeClr val="tx2"/>
                    </a:solidFill>
                  </a:rPr>
                  <a:t>]);   </a:t>
                </a:r>
              </a:p>
              <a:p>
                <a:r>
                  <a:rPr lang="en-US" sz="2000" dirty="0"/>
                  <a:t>    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4267200" cy="1938992"/>
              </a:xfrm>
              <a:prstGeom prst="rect">
                <a:avLst/>
              </a:prstGeom>
              <a:blipFill>
                <a:blip r:embed="rId2"/>
                <a:stretch>
                  <a:fillRect l="-1429" t="-1887" b="-44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105400" y="1748056"/>
          <a:ext cx="762000" cy="37084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81219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1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56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4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3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6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5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71352"/>
                  </a:ext>
                </a:extLst>
              </a:tr>
            </a:tbl>
          </a:graphicData>
        </a:graphic>
      </p:graphicFrame>
      <p:cxnSp>
        <p:nvCxnSpPr>
          <p:cNvPr id="8" name="מחבר חץ ישר 7"/>
          <p:cNvCxnSpPr/>
          <p:nvPr/>
        </p:nvCxnSpPr>
        <p:spPr>
          <a:xfrm>
            <a:off x="5715000" y="5257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37514" y="5056346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cxnSp>
        <p:nvCxnSpPr>
          <p:cNvPr id="13" name="מחבר חץ ישר 12"/>
          <p:cNvCxnSpPr/>
          <p:nvPr/>
        </p:nvCxnSpPr>
        <p:spPr>
          <a:xfrm>
            <a:off x="5649686" y="194951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2200" y="1748056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7" name="חץ: למטה 6"/>
          <p:cNvSpPr/>
          <p:nvPr/>
        </p:nvSpPr>
        <p:spPr>
          <a:xfrm>
            <a:off x="2514600" y="20828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: ימינה 14"/>
          <p:cNvSpPr/>
          <p:nvPr/>
        </p:nvSpPr>
        <p:spPr>
          <a:xfrm>
            <a:off x="4610100" y="4419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6210299" y="2494187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0.78</a:t>
            </a:r>
            <a:endParaRPr lang="he-IL" dirty="0"/>
          </a:p>
        </p:txBody>
      </p:sp>
      <p:cxnSp>
        <p:nvCxnSpPr>
          <p:cNvPr id="17" name="מחבר חץ ישר 16"/>
          <p:cNvCxnSpPr/>
          <p:nvPr/>
        </p:nvCxnSpPr>
        <p:spPr>
          <a:xfrm>
            <a:off x="5715000" y="26788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04856" y="4665243"/>
            <a:ext cx="653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0.17</a:t>
            </a:r>
            <a:endParaRPr lang="he-IL" dirty="0"/>
          </a:p>
        </p:txBody>
      </p:sp>
      <p:cxnSp>
        <p:nvCxnSpPr>
          <p:cNvPr id="19" name="מחבר חץ ישר 18"/>
          <p:cNvCxnSpPr/>
          <p:nvPr/>
        </p:nvCxnSpPr>
        <p:spPr>
          <a:xfrm>
            <a:off x="5709557" y="484990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04856" y="3949890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0.39</a:t>
            </a:r>
            <a:endParaRPr lang="he-IL" dirty="0"/>
          </a:p>
        </p:txBody>
      </p:sp>
      <p:cxnSp>
        <p:nvCxnSpPr>
          <p:cNvPr id="21" name="מחבר חץ ישר 20"/>
          <p:cNvCxnSpPr/>
          <p:nvPr/>
        </p:nvCxnSpPr>
        <p:spPr>
          <a:xfrm>
            <a:off x="5709557" y="413455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457200" y="5334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0.68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0.94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0.26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0.39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0.17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5752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1600200"/>
                <a:ext cx="4267200" cy="19389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dirty="0"/>
                  <a:t>void </a:t>
                </a:r>
                <a:r>
                  <a:rPr lang="en-US" sz="2000" dirty="0" err="1"/>
                  <a:t>bucketSort</a:t>
                </a:r>
                <a:r>
                  <a:rPr lang="en-US" sz="2000" dirty="0"/>
                  <a:t>(double[] a)</a:t>
                </a:r>
              </a:p>
              <a:p>
                <a:r>
                  <a:rPr lang="en-US" sz="2000" dirty="0"/>
                  <a:t>{</a:t>
                </a:r>
              </a:p>
              <a:p>
                <a:r>
                  <a:rPr lang="en-US" sz="2000" dirty="0"/>
                  <a:t>    …</a:t>
                </a:r>
                <a:endParaRPr lang="he-IL" sz="2000" dirty="0"/>
              </a:p>
              <a:p>
                <a:r>
                  <a:rPr lang="en-US" sz="2000" dirty="0"/>
                  <a:t>     </a:t>
                </a:r>
                <a:r>
                  <a:rPr lang="nn-NO" sz="2000" dirty="0">
                    <a:solidFill>
                      <a:schemeClr val="tx2"/>
                    </a:solidFill>
                  </a:rPr>
                  <a:t>for (int i = 0; i&lt;a.length; i++)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</a:rPr>
                  <a:t>        bucket[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].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addToList</a:t>
                </a:r>
                <a:r>
                  <a:rPr lang="en-US" sz="2000" dirty="0">
                    <a:solidFill>
                      <a:schemeClr val="tx2"/>
                    </a:solidFill>
                  </a:rPr>
                  <a:t>(a[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i</a:t>
                </a:r>
                <a:r>
                  <a:rPr lang="en-US" sz="2000" dirty="0">
                    <a:solidFill>
                      <a:schemeClr val="tx2"/>
                    </a:solidFill>
                  </a:rPr>
                  <a:t>]);   </a:t>
                </a:r>
              </a:p>
              <a:p>
                <a:r>
                  <a:rPr lang="en-US" sz="2000" dirty="0"/>
                  <a:t>    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4267200" cy="1938992"/>
              </a:xfrm>
              <a:prstGeom prst="rect">
                <a:avLst/>
              </a:prstGeom>
              <a:blipFill>
                <a:blip r:embed="rId2"/>
                <a:stretch>
                  <a:fillRect l="-1429" t="-1887" b="-44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105400" y="1748056"/>
          <a:ext cx="762000" cy="37084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81219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1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56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4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3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6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5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71352"/>
                  </a:ext>
                </a:extLst>
              </a:tr>
            </a:tbl>
          </a:graphicData>
        </a:graphic>
      </p:graphicFrame>
      <p:cxnSp>
        <p:nvCxnSpPr>
          <p:cNvPr id="8" name="מחבר חץ ישר 7"/>
          <p:cNvCxnSpPr/>
          <p:nvPr/>
        </p:nvCxnSpPr>
        <p:spPr>
          <a:xfrm>
            <a:off x="5715000" y="5257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37514" y="5056346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cxnSp>
        <p:nvCxnSpPr>
          <p:cNvPr id="13" name="מחבר חץ ישר 12"/>
          <p:cNvCxnSpPr/>
          <p:nvPr/>
        </p:nvCxnSpPr>
        <p:spPr>
          <a:xfrm>
            <a:off x="5649686" y="194951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2200" y="1748056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7" name="חץ: למטה 6"/>
          <p:cNvSpPr/>
          <p:nvPr/>
        </p:nvSpPr>
        <p:spPr>
          <a:xfrm>
            <a:off x="3124200" y="20828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: ימינה 14"/>
          <p:cNvSpPr/>
          <p:nvPr/>
        </p:nvSpPr>
        <p:spPr>
          <a:xfrm>
            <a:off x="4571999" y="2602653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6210299" y="2494187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0.78</a:t>
            </a:r>
            <a:endParaRPr lang="he-IL" dirty="0"/>
          </a:p>
        </p:txBody>
      </p:sp>
      <p:cxnSp>
        <p:nvCxnSpPr>
          <p:cNvPr id="17" name="מחבר חץ ישר 16"/>
          <p:cNvCxnSpPr/>
          <p:nvPr/>
        </p:nvCxnSpPr>
        <p:spPr>
          <a:xfrm>
            <a:off x="5715000" y="26788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04856" y="4665243"/>
            <a:ext cx="653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0.17</a:t>
            </a:r>
            <a:endParaRPr lang="he-IL" dirty="0"/>
          </a:p>
        </p:txBody>
      </p:sp>
      <p:cxnSp>
        <p:nvCxnSpPr>
          <p:cNvPr id="19" name="מחבר חץ ישר 18"/>
          <p:cNvCxnSpPr/>
          <p:nvPr/>
        </p:nvCxnSpPr>
        <p:spPr>
          <a:xfrm>
            <a:off x="5709557" y="484990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04856" y="3949890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0.39</a:t>
            </a:r>
            <a:endParaRPr lang="he-IL" dirty="0"/>
          </a:p>
        </p:txBody>
      </p:sp>
      <p:cxnSp>
        <p:nvCxnSpPr>
          <p:cNvPr id="21" name="מחבר חץ ישר 20"/>
          <p:cNvCxnSpPr/>
          <p:nvPr/>
        </p:nvCxnSpPr>
        <p:spPr>
          <a:xfrm>
            <a:off x="5709557" y="413455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4856" y="4340993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0.26</a:t>
            </a:r>
            <a:endParaRPr lang="he-IL" dirty="0"/>
          </a:p>
        </p:txBody>
      </p:sp>
      <p:cxnSp>
        <p:nvCxnSpPr>
          <p:cNvPr id="23" name="מחבר חץ ישר 22"/>
          <p:cNvCxnSpPr/>
          <p:nvPr/>
        </p:nvCxnSpPr>
        <p:spPr>
          <a:xfrm>
            <a:off x="5709557" y="452565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40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457200" y="5334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0.68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0.94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0.26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0.39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0.17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5752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1600200"/>
                <a:ext cx="4267200" cy="19389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dirty="0"/>
                  <a:t>void </a:t>
                </a:r>
                <a:r>
                  <a:rPr lang="en-US" sz="2000" dirty="0" err="1"/>
                  <a:t>bucketSort</a:t>
                </a:r>
                <a:r>
                  <a:rPr lang="en-US" sz="2000" dirty="0"/>
                  <a:t>(double[] a)</a:t>
                </a:r>
              </a:p>
              <a:p>
                <a:r>
                  <a:rPr lang="en-US" sz="2000" dirty="0"/>
                  <a:t>{</a:t>
                </a:r>
              </a:p>
              <a:p>
                <a:r>
                  <a:rPr lang="en-US" sz="2000" dirty="0"/>
                  <a:t>    …</a:t>
                </a:r>
                <a:endParaRPr lang="he-IL" sz="2000" dirty="0"/>
              </a:p>
              <a:p>
                <a:r>
                  <a:rPr lang="en-US" sz="2000" dirty="0"/>
                  <a:t>     </a:t>
                </a:r>
                <a:r>
                  <a:rPr lang="nn-NO" sz="2000" dirty="0">
                    <a:solidFill>
                      <a:schemeClr val="tx2"/>
                    </a:solidFill>
                  </a:rPr>
                  <a:t>for (int i = 0; i&lt;a.length; i++)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</a:rPr>
                  <a:t>        bucket[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].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addToList</a:t>
                </a:r>
                <a:r>
                  <a:rPr lang="en-US" sz="2000" dirty="0">
                    <a:solidFill>
                      <a:schemeClr val="tx2"/>
                    </a:solidFill>
                  </a:rPr>
                  <a:t>(a[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i</a:t>
                </a:r>
                <a:r>
                  <a:rPr lang="en-US" sz="2000" dirty="0">
                    <a:solidFill>
                      <a:schemeClr val="tx2"/>
                    </a:solidFill>
                  </a:rPr>
                  <a:t>]);   </a:t>
                </a:r>
              </a:p>
              <a:p>
                <a:r>
                  <a:rPr lang="en-US" sz="2000" dirty="0"/>
                  <a:t>    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4267200" cy="1938992"/>
              </a:xfrm>
              <a:prstGeom prst="rect">
                <a:avLst/>
              </a:prstGeom>
              <a:blipFill>
                <a:blip r:embed="rId2"/>
                <a:stretch>
                  <a:fillRect l="-1429" t="-1887" b="-44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105400" y="1748056"/>
          <a:ext cx="762000" cy="37084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81219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1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56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4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3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6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5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71352"/>
                  </a:ext>
                </a:extLst>
              </a:tr>
            </a:tbl>
          </a:graphicData>
        </a:graphic>
      </p:graphicFrame>
      <p:cxnSp>
        <p:nvCxnSpPr>
          <p:cNvPr id="8" name="מחבר חץ ישר 7"/>
          <p:cNvCxnSpPr/>
          <p:nvPr/>
        </p:nvCxnSpPr>
        <p:spPr>
          <a:xfrm>
            <a:off x="5715000" y="5257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37514" y="5056346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cxnSp>
        <p:nvCxnSpPr>
          <p:cNvPr id="13" name="מחבר חץ ישר 12"/>
          <p:cNvCxnSpPr/>
          <p:nvPr/>
        </p:nvCxnSpPr>
        <p:spPr>
          <a:xfrm>
            <a:off x="5649686" y="194951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2200" y="1748056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204856" y="4665243"/>
            <a:ext cx="653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0.17</a:t>
            </a:r>
            <a:endParaRPr lang="he-IL" dirty="0"/>
          </a:p>
        </p:txBody>
      </p:sp>
      <p:cxnSp>
        <p:nvCxnSpPr>
          <p:cNvPr id="19" name="מחבר חץ ישר 18"/>
          <p:cNvCxnSpPr/>
          <p:nvPr/>
        </p:nvCxnSpPr>
        <p:spPr>
          <a:xfrm>
            <a:off x="5709557" y="484990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04856" y="3949890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0.39</a:t>
            </a:r>
            <a:endParaRPr lang="he-IL" dirty="0"/>
          </a:p>
        </p:txBody>
      </p:sp>
      <p:cxnSp>
        <p:nvCxnSpPr>
          <p:cNvPr id="21" name="מחבר חץ ישר 20"/>
          <p:cNvCxnSpPr/>
          <p:nvPr/>
        </p:nvCxnSpPr>
        <p:spPr>
          <a:xfrm>
            <a:off x="5709557" y="413455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4856" y="4340993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0.26</a:t>
            </a:r>
            <a:endParaRPr lang="he-IL" dirty="0"/>
          </a:p>
        </p:txBody>
      </p:sp>
      <p:cxnSp>
        <p:nvCxnSpPr>
          <p:cNvPr id="23" name="מחבר חץ ישר 22"/>
          <p:cNvCxnSpPr/>
          <p:nvPr/>
        </p:nvCxnSpPr>
        <p:spPr>
          <a:xfrm>
            <a:off x="5709557" y="452565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10299" y="2494187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0.72</a:t>
            </a:r>
            <a:endParaRPr lang="he-IL" dirty="0"/>
          </a:p>
        </p:txBody>
      </p:sp>
      <p:cxnSp>
        <p:nvCxnSpPr>
          <p:cNvPr id="25" name="מחבר חץ ישר 24"/>
          <p:cNvCxnSpPr/>
          <p:nvPr/>
        </p:nvCxnSpPr>
        <p:spPr>
          <a:xfrm>
            <a:off x="5715000" y="26788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1783" y="2494187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0.78</a:t>
            </a:r>
            <a:endParaRPr lang="he-IL" dirty="0"/>
          </a:p>
        </p:txBody>
      </p:sp>
      <p:cxnSp>
        <p:nvCxnSpPr>
          <p:cNvPr id="27" name="מחבר חץ ישר 26"/>
          <p:cNvCxnSpPr/>
          <p:nvPr/>
        </p:nvCxnSpPr>
        <p:spPr>
          <a:xfrm>
            <a:off x="6716484" y="26788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4733571"/>
            <a:ext cx="3886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בסיום שלב זה, כל הערכים במערך מפוזרים במערך הדליים.</a:t>
            </a:r>
          </a:p>
        </p:txBody>
      </p:sp>
    </p:spTree>
    <p:extLst>
      <p:ext uri="{BB962C8B-B14F-4D97-AF65-F5344CB8AC3E}">
        <p14:creationId xmlns:p14="http://schemas.microsoft.com/office/powerpoint/2010/main" val="410040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457200" y="5334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0.68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0.94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0.26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0.39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0.17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5752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600200"/>
            <a:ext cx="4267200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void </a:t>
            </a:r>
            <a:r>
              <a:rPr lang="en-US" sz="2000" dirty="0" err="1"/>
              <a:t>bucketSort</a:t>
            </a:r>
            <a:r>
              <a:rPr lang="en-US" sz="2000" dirty="0"/>
              <a:t>(double[] a)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…</a:t>
            </a:r>
            <a:endParaRPr lang="he-IL" sz="2000" dirty="0"/>
          </a:p>
          <a:p>
            <a:r>
              <a:rPr lang="en-US" sz="2000" dirty="0">
                <a:solidFill>
                  <a:schemeClr val="tx2"/>
                </a:solidFill>
              </a:rPr>
              <a:t>   </a:t>
            </a:r>
            <a:r>
              <a:rPr lang="en-US" sz="2000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p = 0;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for (</a:t>
            </a:r>
            <a:r>
              <a:rPr lang="en-US" sz="2000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 = 0;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&lt;</a:t>
            </a:r>
            <a:r>
              <a:rPr lang="en-US" sz="2000" dirty="0" err="1">
                <a:solidFill>
                  <a:schemeClr val="tx2"/>
                </a:solidFill>
              </a:rPr>
              <a:t>buckets.length</a:t>
            </a:r>
            <a:r>
              <a:rPr lang="en-US" sz="2000" dirty="0">
                <a:solidFill>
                  <a:schemeClr val="tx2"/>
                </a:solidFill>
              </a:rPr>
              <a:t>;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	sort(bucket[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]);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	for (</a:t>
            </a:r>
            <a:r>
              <a:rPr lang="en-US" sz="2000" dirty="0" err="1">
                <a:solidFill>
                  <a:schemeClr val="tx2"/>
                </a:solidFill>
              </a:rPr>
              <a:t>val</a:t>
            </a:r>
            <a:r>
              <a:rPr lang="en-US" sz="2000" dirty="0">
                <a:solidFill>
                  <a:schemeClr val="tx2"/>
                </a:solidFill>
              </a:rPr>
              <a:t> in bucket[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])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		a[p] = </a:t>
            </a:r>
            <a:r>
              <a:rPr lang="en-US" sz="2000" dirty="0" err="1">
                <a:solidFill>
                  <a:schemeClr val="tx2"/>
                </a:solidFill>
              </a:rPr>
              <a:t>val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</a:rPr>
              <a:t>		p++;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	}</a:t>
            </a:r>
            <a:endParaRPr lang="he-IL" sz="2000" dirty="0">
              <a:solidFill>
                <a:schemeClr val="tx2"/>
              </a:solidFill>
            </a:endParaRPr>
          </a:p>
          <a:p>
            <a:r>
              <a:rPr lang="en-US" sz="2000" dirty="0"/>
              <a:t>}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105400" y="1748056"/>
          <a:ext cx="762000" cy="37084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81219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1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56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4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3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6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5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71352"/>
                  </a:ext>
                </a:extLst>
              </a:tr>
            </a:tbl>
          </a:graphicData>
        </a:graphic>
      </p:graphicFrame>
      <p:cxnSp>
        <p:nvCxnSpPr>
          <p:cNvPr id="8" name="מחבר חץ ישר 7"/>
          <p:cNvCxnSpPr/>
          <p:nvPr/>
        </p:nvCxnSpPr>
        <p:spPr>
          <a:xfrm>
            <a:off x="5715000" y="5257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37514" y="5056346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cxnSp>
        <p:nvCxnSpPr>
          <p:cNvPr id="13" name="מחבר חץ ישר 12"/>
          <p:cNvCxnSpPr/>
          <p:nvPr/>
        </p:nvCxnSpPr>
        <p:spPr>
          <a:xfrm>
            <a:off x="5649686" y="194951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04856" y="4665243"/>
            <a:ext cx="653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0.12</a:t>
            </a:r>
            <a:endParaRPr lang="he-IL" dirty="0"/>
          </a:p>
        </p:txBody>
      </p:sp>
      <p:cxnSp>
        <p:nvCxnSpPr>
          <p:cNvPr id="19" name="מחבר חץ ישר 18"/>
          <p:cNvCxnSpPr/>
          <p:nvPr/>
        </p:nvCxnSpPr>
        <p:spPr>
          <a:xfrm>
            <a:off x="5709557" y="484990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04856" y="3949890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0.39</a:t>
            </a:r>
            <a:endParaRPr lang="he-IL" dirty="0"/>
          </a:p>
        </p:txBody>
      </p:sp>
      <p:cxnSp>
        <p:nvCxnSpPr>
          <p:cNvPr id="21" name="מחבר חץ ישר 20"/>
          <p:cNvCxnSpPr/>
          <p:nvPr/>
        </p:nvCxnSpPr>
        <p:spPr>
          <a:xfrm>
            <a:off x="5709557" y="413455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4856" y="4340993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0.23</a:t>
            </a:r>
            <a:endParaRPr lang="he-IL" dirty="0"/>
          </a:p>
        </p:txBody>
      </p:sp>
      <p:cxnSp>
        <p:nvCxnSpPr>
          <p:cNvPr id="23" name="מחבר חץ ישר 22"/>
          <p:cNvCxnSpPr/>
          <p:nvPr/>
        </p:nvCxnSpPr>
        <p:spPr>
          <a:xfrm>
            <a:off x="5709557" y="452565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10299" y="2494187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0.72</a:t>
            </a:r>
            <a:endParaRPr lang="he-IL" dirty="0"/>
          </a:p>
        </p:txBody>
      </p:sp>
      <p:cxnSp>
        <p:nvCxnSpPr>
          <p:cNvPr id="25" name="מחבר חץ ישר 24"/>
          <p:cNvCxnSpPr/>
          <p:nvPr/>
        </p:nvCxnSpPr>
        <p:spPr>
          <a:xfrm>
            <a:off x="5715000" y="26788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1783" y="2494187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0.78</a:t>
            </a:r>
            <a:endParaRPr lang="he-IL" dirty="0"/>
          </a:p>
        </p:txBody>
      </p:sp>
      <p:cxnSp>
        <p:nvCxnSpPr>
          <p:cNvPr id="27" name="מחבר חץ ישר 26"/>
          <p:cNvCxnSpPr/>
          <p:nvPr/>
        </p:nvCxnSpPr>
        <p:spPr>
          <a:xfrm>
            <a:off x="6716484" y="26788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4855" y="1800605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0.94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7211783" y="4340993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0.21</a:t>
            </a:r>
            <a:endParaRPr lang="he-IL" dirty="0"/>
          </a:p>
        </p:txBody>
      </p:sp>
      <p:cxnSp>
        <p:nvCxnSpPr>
          <p:cNvPr id="30" name="מחבר חץ ישר 29"/>
          <p:cNvCxnSpPr/>
          <p:nvPr/>
        </p:nvCxnSpPr>
        <p:spPr>
          <a:xfrm>
            <a:off x="6716484" y="452565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6339" y="4687014"/>
            <a:ext cx="653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0.17</a:t>
            </a:r>
            <a:endParaRPr lang="he-IL" dirty="0"/>
          </a:p>
        </p:txBody>
      </p:sp>
      <p:cxnSp>
        <p:nvCxnSpPr>
          <p:cNvPr id="32" name="מחבר חץ ישר 31"/>
          <p:cNvCxnSpPr/>
          <p:nvPr/>
        </p:nvCxnSpPr>
        <p:spPr>
          <a:xfrm>
            <a:off x="6711040" y="487168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07818" y="4346759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0.26</a:t>
            </a:r>
            <a:endParaRPr lang="he-IL" dirty="0"/>
          </a:p>
        </p:txBody>
      </p:sp>
      <p:cxnSp>
        <p:nvCxnSpPr>
          <p:cNvPr id="34" name="מחבר חץ ישר 33"/>
          <p:cNvCxnSpPr/>
          <p:nvPr/>
        </p:nvCxnSpPr>
        <p:spPr>
          <a:xfrm>
            <a:off x="7712519" y="453142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04855" y="2900616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0.68</a:t>
            </a:r>
            <a:endParaRPr lang="he-IL" dirty="0"/>
          </a:p>
        </p:txBody>
      </p:sp>
      <p:cxnSp>
        <p:nvCxnSpPr>
          <p:cNvPr id="36" name="מחבר חץ ישר 35"/>
          <p:cNvCxnSpPr/>
          <p:nvPr/>
        </p:nvCxnSpPr>
        <p:spPr>
          <a:xfrm>
            <a:off x="5709556" y="308528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חץ: ימינה 6"/>
          <p:cNvSpPr/>
          <p:nvPr/>
        </p:nvSpPr>
        <p:spPr>
          <a:xfrm>
            <a:off x="4648200" y="5181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חץ: למטה 36"/>
          <p:cNvSpPr/>
          <p:nvPr/>
        </p:nvSpPr>
        <p:spPr>
          <a:xfrm>
            <a:off x="685800" y="20762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565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0174 -0.0594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1572"/>
              </p:ext>
            </p:extLst>
          </p:nvPr>
        </p:nvGraphicFramePr>
        <p:xfrm>
          <a:off x="457200" y="5334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0.68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0.94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0.26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0.39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0.17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5752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600200"/>
            <a:ext cx="4267200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void </a:t>
            </a:r>
            <a:r>
              <a:rPr lang="en-US" sz="2000" dirty="0" err="1"/>
              <a:t>bucketSort</a:t>
            </a:r>
            <a:r>
              <a:rPr lang="en-US" sz="2000" dirty="0"/>
              <a:t>(double[] a)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…</a:t>
            </a:r>
            <a:endParaRPr lang="he-IL" sz="2000" dirty="0"/>
          </a:p>
          <a:p>
            <a:r>
              <a:rPr lang="en-US" sz="2000" dirty="0">
                <a:solidFill>
                  <a:schemeClr val="tx2"/>
                </a:solidFill>
              </a:rPr>
              <a:t>   </a:t>
            </a:r>
            <a:r>
              <a:rPr lang="en-US" sz="2000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p = 0;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for (</a:t>
            </a:r>
            <a:r>
              <a:rPr lang="en-US" sz="2000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 = 0;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&lt;</a:t>
            </a:r>
            <a:r>
              <a:rPr lang="en-US" sz="2000" dirty="0" err="1">
                <a:solidFill>
                  <a:schemeClr val="tx2"/>
                </a:solidFill>
              </a:rPr>
              <a:t>buckets.length</a:t>
            </a:r>
            <a:r>
              <a:rPr lang="en-US" sz="2000" dirty="0">
                <a:solidFill>
                  <a:schemeClr val="tx2"/>
                </a:solidFill>
              </a:rPr>
              <a:t>;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	sort(bucket[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]);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	for (</a:t>
            </a:r>
            <a:r>
              <a:rPr lang="en-US" sz="2000" dirty="0" err="1">
                <a:solidFill>
                  <a:schemeClr val="tx2"/>
                </a:solidFill>
              </a:rPr>
              <a:t>val</a:t>
            </a:r>
            <a:r>
              <a:rPr lang="en-US" sz="2000" dirty="0">
                <a:solidFill>
                  <a:schemeClr val="tx2"/>
                </a:solidFill>
              </a:rPr>
              <a:t> in bucket[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])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		a[p] = </a:t>
            </a:r>
            <a:r>
              <a:rPr lang="en-US" sz="2000" dirty="0" err="1">
                <a:solidFill>
                  <a:schemeClr val="tx2"/>
                </a:solidFill>
              </a:rPr>
              <a:t>val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</a:rPr>
              <a:t>		p++;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	}</a:t>
            </a:r>
            <a:endParaRPr lang="he-IL" sz="2000" dirty="0">
              <a:solidFill>
                <a:schemeClr val="tx2"/>
              </a:solidFill>
            </a:endParaRPr>
          </a:p>
          <a:p>
            <a:r>
              <a:rPr lang="en-US" sz="2000" dirty="0"/>
              <a:t>}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105400" y="1748056"/>
          <a:ext cx="762000" cy="37084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81219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1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56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4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3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6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5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71352"/>
                  </a:ext>
                </a:extLst>
              </a:tr>
            </a:tbl>
          </a:graphicData>
        </a:graphic>
      </p:graphicFrame>
      <p:cxnSp>
        <p:nvCxnSpPr>
          <p:cNvPr id="8" name="מחבר חץ ישר 7"/>
          <p:cNvCxnSpPr/>
          <p:nvPr/>
        </p:nvCxnSpPr>
        <p:spPr>
          <a:xfrm>
            <a:off x="5715000" y="5257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37514" y="5056346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cxnSp>
        <p:nvCxnSpPr>
          <p:cNvPr id="13" name="מחבר חץ ישר 12"/>
          <p:cNvCxnSpPr/>
          <p:nvPr/>
        </p:nvCxnSpPr>
        <p:spPr>
          <a:xfrm>
            <a:off x="5649686" y="194951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04856" y="4665243"/>
            <a:ext cx="653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0.12</a:t>
            </a:r>
            <a:endParaRPr lang="he-IL" dirty="0"/>
          </a:p>
        </p:txBody>
      </p:sp>
      <p:cxnSp>
        <p:nvCxnSpPr>
          <p:cNvPr id="19" name="מחבר חץ ישר 18"/>
          <p:cNvCxnSpPr/>
          <p:nvPr/>
        </p:nvCxnSpPr>
        <p:spPr>
          <a:xfrm>
            <a:off x="5709557" y="484990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04856" y="3949890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0.39</a:t>
            </a:r>
            <a:endParaRPr lang="he-IL" dirty="0"/>
          </a:p>
        </p:txBody>
      </p:sp>
      <p:cxnSp>
        <p:nvCxnSpPr>
          <p:cNvPr id="21" name="מחבר חץ ישר 20"/>
          <p:cNvCxnSpPr/>
          <p:nvPr/>
        </p:nvCxnSpPr>
        <p:spPr>
          <a:xfrm>
            <a:off x="5709557" y="413455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4856" y="4340993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0.23</a:t>
            </a:r>
            <a:endParaRPr lang="he-IL" dirty="0"/>
          </a:p>
        </p:txBody>
      </p:sp>
      <p:cxnSp>
        <p:nvCxnSpPr>
          <p:cNvPr id="23" name="מחבר חץ ישר 22"/>
          <p:cNvCxnSpPr/>
          <p:nvPr/>
        </p:nvCxnSpPr>
        <p:spPr>
          <a:xfrm>
            <a:off x="5709557" y="452565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10299" y="2494187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0.72</a:t>
            </a:r>
            <a:endParaRPr lang="he-IL" dirty="0"/>
          </a:p>
        </p:txBody>
      </p:sp>
      <p:cxnSp>
        <p:nvCxnSpPr>
          <p:cNvPr id="25" name="מחבר חץ ישר 24"/>
          <p:cNvCxnSpPr/>
          <p:nvPr/>
        </p:nvCxnSpPr>
        <p:spPr>
          <a:xfrm>
            <a:off x="5715000" y="26788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1783" y="2494187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0.78</a:t>
            </a:r>
            <a:endParaRPr lang="he-IL" dirty="0"/>
          </a:p>
        </p:txBody>
      </p:sp>
      <p:cxnSp>
        <p:nvCxnSpPr>
          <p:cNvPr id="27" name="מחבר חץ ישר 26"/>
          <p:cNvCxnSpPr/>
          <p:nvPr/>
        </p:nvCxnSpPr>
        <p:spPr>
          <a:xfrm>
            <a:off x="6716484" y="26788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4855" y="1800605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0.94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7211783" y="4340993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0.21</a:t>
            </a:r>
            <a:endParaRPr lang="he-IL" dirty="0"/>
          </a:p>
        </p:txBody>
      </p:sp>
      <p:cxnSp>
        <p:nvCxnSpPr>
          <p:cNvPr id="30" name="מחבר חץ ישר 29"/>
          <p:cNvCxnSpPr/>
          <p:nvPr/>
        </p:nvCxnSpPr>
        <p:spPr>
          <a:xfrm>
            <a:off x="6716484" y="452565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6339" y="4687014"/>
            <a:ext cx="653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0.17</a:t>
            </a:r>
            <a:endParaRPr lang="he-IL" dirty="0"/>
          </a:p>
        </p:txBody>
      </p:sp>
      <p:cxnSp>
        <p:nvCxnSpPr>
          <p:cNvPr id="32" name="מחבר חץ ישר 31"/>
          <p:cNvCxnSpPr/>
          <p:nvPr/>
        </p:nvCxnSpPr>
        <p:spPr>
          <a:xfrm>
            <a:off x="6711040" y="487168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07818" y="4346759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0.26</a:t>
            </a:r>
            <a:endParaRPr lang="he-IL" dirty="0"/>
          </a:p>
        </p:txBody>
      </p:sp>
      <p:cxnSp>
        <p:nvCxnSpPr>
          <p:cNvPr id="34" name="מחבר חץ ישר 33"/>
          <p:cNvCxnSpPr/>
          <p:nvPr/>
        </p:nvCxnSpPr>
        <p:spPr>
          <a:xfrm>
            <a:off x="7712519" y="453142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04855" y="2900616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0.68</a:t>
            </a:r>
            <a:endParaRPr lang="he-IL" dirty="0"/>
          </a:p>
        </p:txBody>
      </p:sp>
      <p:cxnSp>
        <p:nvCxnSpPr>
          <p:cNvPr id="36" name="מחבר חץ ישר 35"/>
          <p:cNvCxnSpPr/>
          <p:nvPr/>
        </p:nvCxnSpPr>
        <p:spPr>
          <a:xfrm>
            <a:off x="5709556" y="308528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חץ: ימינה 6"/>
          <p:cNvSpPr/>
          <p:nvPr/>
        </p:nvSpPr>
        <p:spPr>
          <a:xfrm>
            <a:off x="4642757" y="4449459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חץ: למטה 36"/>
          <p:cNvSpPr/>
          <p:nvPr/>
        </p:nvSpPr>
        <p:spPr>
          <a:xfrm>
            <a:off x="1905000" y="207625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686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14987"/>
              </p:ext>
            </p:extLst>
          </p:nvPr>
        </p:nvGraphicFramePr>
        <p:xfrm>
          <a:off x="457200" y="5334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0.68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0.94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0.26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0.17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5752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600200"/>
            <a:ext cx="4267200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void </a:t>
            </a:r>
            <a:r>
              <a:rPr lang="en-US" sz="2000" dirty="0" err="1"/>
              <a:t>bucketSort</a:t>
            </a:r>
            <a:r>
              <a:rPr lang="en-US" sz="2000" dirty="0"/>
              <a:t>(double[] a)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…</a:t>
            </a:r>
            <a:endParaRPr lang="he-IL" sz="2000" dirty="0"/>
          </a:p>
          <a:p>
            <a:r>
              <a:rPr lang="en-US" sz="2000" dirty="0">
                <a:solidFill>
                  <a:schemeClr val="tx2"/>
                </a:solidFill>
              </a:rPr>
              <a:t>   </a:t>
            </a:r>
            <a:r>
              <a:rPr lang="en-US" sz="2000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p = 0;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for (</a:t>
            </a:r>
            <a:r>
              <a:rPr lang="en-US" sz="2000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 = 0;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&lt;</a:t>
            </a:r>
            <a:r>
              <a:rPr lang="en-US" sz="2000" dirty="0" err="1">
                <a:solidFill>
                  <a:schemeClr val="tx2"/>
                </a:solidFill>
              </a:rPr>
              <a:t>buckets.length</a:t>
            </a:r>
            <a:r>
              <a:rPr lang="en-US" sz="2000" dirty="0">
                <a:solidFill>
                  <a:schemeClr val="tx2"/>
                </a:solidFill>
              </a:rPr>
              <a:t>;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	sort(bucket[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]);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	for (</a:t>
            </a:r>
            <a:r>
              <a:rPr lang="en-US" sz="2000" dirty="0" err="1">
                <a:solidFill>
                  <a:schemeClr val="tx2"/>
                </a:solidFill>
              </a:rPr>
              <a:t>val</a:t>
            </a:r>
            <a:r>
              <a:rPr lang="en-US" sz="2000" dirty="0">
                <a:solidFill>
                  <a:schemeClr val="tx2"/>
                </a:solidFill>
              </a:rPr>
              <a:t> in bucket[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])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		a[p] = </a:t>
            </a:r>
            <a:r>
              <a:rPr lang="en-US" sz="2000" dirty="0" err="1">
                <a:solidFill>
                  <a:schemeClr val="tx2"/>
                </a:solidFill>
              </a:rPr>
              <a:t>val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</a:rPr>
              <a:t>		p++;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	}</a:t>
            </a:r>
            <a:endParaRPr lang="he-IL" sz="2000" dirty="0">
              <a:solidFill>
                <a:schemeClr val="tx2"/>
              </a:solidFill>
            </a:endParaRPr>
          </a:p>
          <a:p>
            <a:r>
              <a:rPr lang="en-US" sz="2000" dirty="0"/>
              <a:t>}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105400" y="1748056"/>
          <a:ext cx="762000" cy="37084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81219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1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56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4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3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6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5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71352"/>
                  </a:ext>
                </a:extLst>
              </a:tr>
            </a:tbl>
          </a:graphicData>
        </a:graphic>
      </p:graphicFrame>
      <p:cxnSp>
        <p:nvCxnSpPr>
          <p:cNvPr id="8" name="מחבר חץ ישר 7"/>
          <p:cNvCxnSpPr/>
          <p:nvPr/>
        </p:nvCxnSpPr>
        <p:spPr>
          <a:xfrm>
            <a:off x="5715000" y="5257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37514" y="5056346"/>
            <a:ext cx="68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null</a:t>
            </a:r>
            <a:endParaRPr lang="he-IL" sz="2000" dirty="0"/>
          </a:p>
        </p:txBody>
      </p:sp>
      <p:cxnSp>
        <p:nvCxnSpPr>
          <p:cNvPr id="13" name="מחבר חץ ישר 12"/>
          <p:cNvCxnSpPr/>
          <p:nvPr/>
        </p:nvCxnSpPr>
        <p:spPr>
          <a:xfrm>
            <a:off x="5649686" y="194951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04856" y="4665243"/>
            <a:ext cx="653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0.12</a:t>
            </a:r>
            <a:endParaRPr lang="he-IL" dirty="0"/>
          </a:p>
        </p:txBody>
      </p:sp>
      <p:cxnSp>
        <p:nvCxnSpPr>
          <p:cNvPr id="19" name="מחבר חץ ישר 18"/>
          <p:cNvCxnSpPr/>
          <p:nvPr/>
        </p:nvCxnSpPr>
        <p:spPr>
          <a:xfrm>
            <a:off x="5709557" y="484990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04856" y="3949890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0.39</a:t>
            </a:r>
            <a:endParaRPr lang="he-IL" dirty="0"/>
          </a:p>
        </p:txBody>
      </p:sp>
      <p:cxnSp>
        <p:nvCxnSpPr>
          <p:cNvPr id="21" name="מחבר חץ ישר 20"/>
          <p:cNvCxnSpPr/>
          <p:nvPr/>
        </p:nvCxnSpPr>
        <p:spPr>
          <a:xfrm>
            <a:off x="5709557" y="413455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4856" y="4340993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0.21</a:t>
            </a:r>
            <a:endParaRPr lang="he-IL" dirty="0"/>
          </a:p>
        </p:txBody>
      </p:sp>
      <p:cxnSp>
        <p:nvCxnSpPr>
          <p:cNvPr id="23" name="מחבר חץ ישר 22"/>
          <p:cNvCxnSpPr/>
          <p:nvPr/>
        </p:nvCxnSpPr>
        <p:spPr>
          <a:xfrm>
            <a:off x="5709557" y="452565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10299" y="2494187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0.72</a:t>
            </a:r>
            <a:endParaRPr lang="he-IL" dirty="0"/>
          </a:p>
        </p:txBody>
      </p:sp>
      <p:cxnSp>
        <p:nvCxnSpPr>
          <p:cNvPr id="25" name="מחבר חץ ישר 24"/>
          <p:cNvCxnSpPr/>
          <p:nvPr/>
        </p:nvCxnSpPr>
        <p:spPr>
          <a:xfrm>
            <a:off x="5715000" y="26788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11783" y="2494187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0.78</a:t>
            </a:r>
            <a:endParaRPr lang="he-IL" dirty="0"/>
          </a:p>
        </p:txBody>
      </p:sp>
      <p:cxnSp>
        <p:nvCxnSpPr>
          <p:cNvPr id="27" name="מחבר חץ ישר 26"/>
          <p:cNvCxnSpPr/>
          <p:nvPr/>
        </p:nvCxnSpPr>
        <p:spPr>
          <a:xfrm>
            <a:off x="6716484" y="267885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4855" y="1800605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0.94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7211783" y="4340993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0.23</a:t>
            </a:r>
            <a:endParaRPr lang="he-IL" dirty="0"/>
          </a:p>
        </p:txBody>
      </p:sp>
      <p:cxnSp>
        <p:nvCxnSpPr>
          <p:cNvPr id="30" name="מחבר חץ ישר 29"/>
          <p:cNvCxnSpPr/>
          <p:nvPr/>
        </p:nvCxnSpPr>
        <p:spPr>
          <a:xfrm>
            <a:off x="6716484" y="452565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6339" y="4687014"/>
            <a:ext cx="653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0.17</a:t>
            </a:r>
            <a:endParaRPr lang="he-IL" dirty="0"/>
          </a:p>
        </p:txBody>
      </p:sp>
      <p:cxnSp>
        <p:nvCxnSpPr>
          <p:cNvPr id="32" name="מחבר חץ ישר 31"/>
          <p:cNvCxnSpPr/>
          <p:nvPr/>
        </p:nvCxnSpPr>
        <p:spPr>
          <a:xfrm>
            <a:off x="6711040" y="487168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07818" y="4346759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0.26</a:t>
            </a:r>
            <a:endParaRPr lang="he-IL" dirty="0"/>
          </a:p>
        </p:txBody>
      </p:sp>
      <p:cxnSp>
        <p:nvCxnSpPr>
          <p:cNvPr id="34" name="מחבר חץ ישר 33"/>
          <p:cNvCxnSpPr/>
          <p:nvPr/>
        </p:nvCxnSpPr>
        <p:spPr>
          <a:xfrm>
            <a:off x="7712519" y="453142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04855" y="2900616"/>
            <a:ext cx="647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0.68</a:t>
            </a:r>
            <a:endParaRPr lang="he-IL" dirty="0"/>
          </a:p>
        </p:txBody>
      </p:sp>
      <p:cxnSp>
        <p:nvCxnSpPr>
          <p:cNvPr id="36" name="מחבר חץ ישר 35"/>
          <p:cNvCxnSpPr/>
          <p:nvPr/>
        </p:nvCxnSpPr>
        <p:spPr>
          <a:xfrm>
            <a:off x="5709556" y="308528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חץ: ימינה 6"/>
          <p:cNvSpPr/>
          <p:nvPr/>
        </p:nvSpPr>
        <p:spPr>
          <a:xfrm>
            <a:off x="4642757" y="4449459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חץ: למטה 36"/>
          <p:cNvSpPr/>
          <p:nvPr/>
        </p:nvSpPr>
        <p:spPr>
          <a:xfrm>
            <a:off x="3733800" y="25654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5083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57600" y="228600"/>
            <a:ext cx="533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יעילות המיון: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639596"/>
                <a:ext cx="5410200" cy="409342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dirty="0"/>
                  <a:t>void </a:t>
                </a:r>
                <a:r>
                  <a:rPr lang="en-US" sz="2000" dirty="0" err="1"/>
                  <a:t>bucketSort</a:t>
                </a:r>
                <a:r>
                  <a:rPr lang="en-US" sz="2000" dirty="0"/>
                  <a:t>(double[] a)</a:t>
                </a:r>
              </a:p>
              <a:p>
                <a:r>
                  <a:rPr lang="en-US" sz="2000" dirty="0"/>
                  <a:t>{</a:t>
                </a:r>
                <a:endParaRPr lang="he-IL" sz="2000" dirty="0"/>
              </a:p>
              <a:p>
                <a:r>
                  <a:rPr lang="en-US" sz="2000" dirty="0"/>
                  <a:t>   </a:t>
                </a:r>
                <a:r>
                  <a:rPr lang="en-US" sz="2000" dirty="0" err="1"/>
                  <a:t>DoubleList</a:t>
                </a:r>
                <a:r>
                  <a:rPr lang="en-US" sz="2000" dirty="0"/>
                  <a:t> buckets[] = new </a:t>
                </a:r>
                <a:r>
                  <a:rPr lang="en-US" sz="2000" dirty="0" err="1"/>
                  <a:t>DoubleList</a:t>
                </a:r>
                <a:r>
                  <a:rPr lang="en-US" sz="2000" dirty="0"/>
                  <a:t>[</a:t>
                </a:r>
                <a:r>
                  <a:rPr lang="en-US" sz="2000" dirty="0" err="1"/>
                  <a:t>a.length</a:t>
                </a:r>
                <a:r>
                  <a:rPr lang="en-US" sz="2000" dirty="0"/>
                  <a:t>];</a:t>
                </a:r>
              </a:p>
              <a:p>
                <a:r>
                  <a:rPr lang="nn-NO" sz="2000" dirty="0"/>
                  <a:t>   for (int i = 0; i&lt;a.length; i++)</a:t>
                </a:r>
              </a:p>
              <a:p>
                <a:r>
                  <a:rPr lang="en-US" sz="2000" dirty="0"/>
                  <a:t>	bucket[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].</a:t>
                </a:r>
                <a:r>
                  <a:rPr lang="en-US" sz="2000" dirty="0" err="1"/>
                  <a:t>addToList</a:t>
                </a:r>
                <a:r>
                  <a:rPr lang="en-US" sz="2000" dirty="0"/>
                  <a:t>(a[</a:t>
                </a:r>
                <a:r>
                  <a:rPr lang="en-US" sz="2000" dirty="0" err="1"/>
                  <a:t>i</a:t>
                </a:r>
                <a:r>
                  <a:rPr lang="en-US" sz="2000" dirty="0"/>
                  <a:t>]);</a:t>
                </a:r>
              </a:p>
              <a:p>
                <a:r>
                  <a:rPr lang="en-US" sz="2000" dirty="0"/>
                  <a:t>   </a:t>
                </a:r>
                <a:r>
                  <a:rPr lang="en-US" sz="2000" dirty="0" err="1"/>
                  <a:t>int</a:t>
                </a:r>
                <a:r>
                  <a:rPr lang="en-US" sz="2000" dirty="0"/>
                  <a:t> p = 0;</a:t>
                </a:r>
              </a:p>
              <a:p>
                <a:r>
                  <a:rPr lang="en-US" sz="2000" dirty="0"/>
                  <a:t>   for (</a:t>
                </a:r>
                <a:r>
                  <a:rPr lang="en-US" sz="2000" dirty="0" err="1"/>
                  <a:t>int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0;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&lt;</a:t>
                </a:r>
                <a:r>
                  <a:rPr lang="en-US" sz="2000" dirty="0" err="1"/>
                  <a:t>buckets.length</a:t>
                </a:r>
                <a:r>
                  <a:rPr lang="en-US" sz="2000" dirty="0"/>
                  <a:t>;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++) {</a:t>
                </a:r>
              </a:p>
              <a:p>
                <a:r>
                  <a:rPr lang="en-US" sz="2000" dirty="0"/>
                  <a:t>	sort(bucket[</a:t>
                </a:r>
                <a:r>
                  <a:rPr lang="en-US" sz="2000" dirty="0" err="1"/>
                  <a:t>i</a:t>
                </a:r>
                <a:r>
                  <a:rPr lang="en-US" sz="2000" dirty="0"/>
                  <a:t>]);</a:t>
                </a:r>
              </a:p>
              <a:p>
                <a:r>
                  <a:rPr lang="en-US" sz="2000" dirty="0"/>
                  <a:t>   	for (</a:t>
                </a:r>
                <a:r>
                  <a:rPr lang="en-US" sz="2000" dirty="0" err="1"/>
                  <a:t>val</a:t>
                </a:r>
                <a:r>
                  <a:rPr lang="en-US" sz="2000" dirty="0"/>
                  <a:t> in bucket[</a:t>
                </a:r>
                <a:r>
                  <a:rPr lang="en-US" sz="2000" dirty="0" err="1"/>
                  <a:t>i</a:t>
                </a:r>
                <a:r>
                  <a:rPr lang="en-US" sz="2000" dirty="0"/>
                  <a:t>]) {</a:t>
                </a:r>
              </a:p>
              <a:p>
                <a:r>
                  <a:rPr lang="en-US" sz="2000" dirty="0"/>
                  <a:t>		a[p] = </a:t>
                </a:r>
                <a:r>
                  <a:rPr lang="en-US" sz="2000" dirty="0" err="1"/>
                  <a:t>val</a:t>
                </a:r>
                <a:r>
                  <a:rPr lang="en-US" sz="2000" dirty="0"/>
                  <a:t>;</a:t>
                </a:r>
              </a:p>
              <a:p>
                <a:r>
                  <a:rPr lang="en-US" sz="2000" dirty="0"/>
                  <a:t>		p++;</a:t>
                </a:r>
              </a:p>
              <a:p>
                <a:r>
                  <a:rPr lang="en-US" sz="2000" dirty="0"/>
                  <a:t>   	}</a:t>
                </a:r>
                <a:endParaRPr lang="he-IL" sz="2000" dirty="0"/>
              </a:p>
              <a:p>
                <a:r>
                  <a:rPr lang="en-US" sz="2000" dirty="0"/>
                  <a:t>}</a:t>
                </a:r>
                <a:endParaRPr lang="he-IL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39596"/>
                <a:ext cx="5410200" cy="4093428"/>
              </a:xfrm>
              <a:prstGeom prst="rect">
                <a:avLst/>
              </a:prstGeom>
              <a:blipFill>
                <a:blip r:embed="rId2"/>
                <a:stretch>
                  <a:fillRect l="-1240" t="-894" r="-225" b="-17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סוגר מסולסל ימני 5"/>
          <p:cNvSpPr/>
          <p:nvPr/>
        </p:nvSpPr>
        <p:spPr>
          <a:xfrm>
            <a:off x="4800600" y="1676400"/>
            <a:ext cx="2286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943600" y="762000"/>
            <a:ext cx="29718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1. שלב החלוקה לדליים – הלולאה רצה </a:t>
            </a:r>
            <a:r>
              <a:rPr lang="en-US" dirty="0"/>
              <a:t>n</a:t>
            </a:r>
            <a:r>
              <a:rPr lang="he-IL" dirty="0"/>
              <a:t> פעמים. השיטה </a:t>
            </a:r>
            <a:r>
              <a:rPr lang="en-US" dirty="0" err="1"/>
              <a:t>addToList</a:t>
            </a:r>
            <a:r>
              <a:rPr lang="he-IL" dirty="0"/>
              <a:t> מוסיפה לראש הרשימה ולכן היא </a:t>
            </a:r>
            <a:r>
              <a:rPr lang="en-US" dirty="0"/>
              <a:t>O(1)</a:t>
            </a:r>
            <a:r>
              <a:rPr lang="he-IL" dirty="0"/>
              <a:t>. סה"כ שלב זה – </a:t>
            </a:r>
            <a:r>
              <a:rPr lang="en-US" dirty="0"/>
              <a:t>O(n)</a:t>
            </a:r>
            <a:r>
              <a:rPr lang="he-IL" dirty="0"/>
              <a:t>.</a:t>
            </a:r>
          </a:p>
        </p:txBody>
      </p:sp>
      <p:sp>
        <p:nvSpPr>
          <p:cNvPr id="8" name="סוגר מסולסל ימני 7"/>
          <p:cNvSpPr/>
          <p:nvPr/>
        </p:nvSpPr>
        <p:spPr>
          <a:xfrm>
            <a:off x="4800600" y="2488062"/>
            <a:ext cx="228600" cy="17029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6019800" y="2328607"/>
            <a:ext cx="2971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2. שלב המיון – הלולאה רצה </a:t>
            </a:r>
            <a:r>
              <a:rPr lang="en-US" dirty="0"/>
              <a:t>n</a:t>
            </a:r>
            <a:r>
              <a:rPr lang="he-IL" dirty="0"/>
              <a:t> פעמים. בכל </a:t>
            </a:r>
            <a:r>
              <a:rPr lang="he-IL" dirty="0" err="1"/>
              <a:t>איטרציה</a:t>
            </a:r>
            <a:r>
              <a:rPr lang="he-IL" dirty="0"/>
              <a:t> ממיינים את דלי </a:t>
            </a:r>
            <a:r>
              <a:rPr lang="en-US" dirty="0" err="1"/>
              <a:t>i</a:t>
            </a:r>
            <a:r>
              <a:rPr lang="he-IL" dirty="0"/>
              <a:t>, ואז עוברים על כל איברי הדלי ומציבים במערך.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9800" y="3574591"/>
            <a:ext cx="297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tx2"/>
                </a:solidFill>
              </a:rPr>
              <a:t>כמה איברים יש בדלי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he-IL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9800" y="3957528"/>
            <a:ext cx="2971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בהנחת התפלגות אחידה, אנחנו צופים שבכל דלי יהיו מעט מאוד ערכים כלומר מספר הערכים יהיה קטן משמעותית מ-</a:t>
            </a:r>
            <a:r>
              <a:rPr lang="en-US" dirty="0"/>
              <a:t>n</a:t>
            </a:r>
            <a:r>
              <a:rPr lang="he-IL" dirty="0"/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2629" y="5142416"/>
            <a:ext cx="80989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לכן מיון כל דלי יעלה מעט זמן, אפילו אם נשתמש במיון לא יעיל, והמעבר על סה"כ ערכי כל הדליים יעלה </a:t>
            </a:r>
            <a:r>
              <a:rPr lang="en-US" dirty="0"/>
              <a:t>O(n)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32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8" grpId="0" animBg="1"/>
      <p:bldP spid="9" grpId="0"/>
      <p:bldP spid="10" grpId="0"/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מתי לא נשתמש במיון דלי?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לא כדאי להשתמש במיון דלי כאשר התפלגות הערכים אינה אחידה.</a:t>
            </a:r>
          </a:p>
          <a:p>
            <a:pPr algn="r" rtl="1"/>
            <a:r>
              <a:rPr lang="he-IL" dirty="0"/>
              <a:t>נניח שברשותנו מערך של </a:t>
            </a:r>
            <a:r>
              <a:rPr lang="en-US" dirty="0"/>
              <a:t>n</a:t>
            </a:r>
            <a:r>
              <a:rPr lang="he-IL" dirty="0"/>
              <a:t> ציוני סטודנטים (כל ציון בין 0 ל-100). ברצוננו למיין את המערך. האם כדאי למיין באמצעות מיון דלי?</a:t>
            </a:r>
          </a:p>
          <a:p>
            <a:pPr algn="r" rtl="1"/>
            <a:r>
              <a:rPr lang="he-IL" dirty="0"/>
              <a:t>לא בטוח. ציונים הם </a:t>
            </a:r>
            <a:r>
              <a:rPr lang="he-IL" dirty="0" err="1"/>
              <a:t>בדר"כ</a:t>
            </a:r>
            <a:r>
              <a:rPr lang="he-IL" dirty="0"/>
              <a:t> לא נתון שמתפלג אחיד (ההתפלגות היא </a:t>
            </a:r>
            <a:r>
              <a:rPr lang="he-IL" dirty="0" err="1"/>
              <a:t>בדר"כ</a:t>
            </a:r>
            <a:r>
              <a:rPr lang="he-IL" dirty="0"/>
              <a:t> בצורת פעמון או משהו אחר) ולכן המיון יהיה לא יעיל על קלט כזה.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"/>
            <a:ext cx="8686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 err="1">
                <a:solidFill>
                  <a:schemeClr val="tx2"/>
                </a:solidFill>
              </a:rPr>
              <a:t>בדר"כ</a:t>
            </a:r>
            <a:r>
              <a:rPr lang="he-IL" sz="2000" dirty="0">
                <a:solidFill>
                  <a:schemeClr val="tx2"/>
                </a:solidFill>
              </a:rPr>
              <a:t> הנתונים שאנחנו ממיינים הם לא כל המידע. הם מייצגים אובייקטים גדולים יותר.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85800"/>
            <a:ext cx="8686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למשל, נניח שחברה </a:t>
            </a:r>
            <a:r>
              <a:rPr lang="he-IL" sz="2000" dirty="0" err="1"/>
              <a:t>מסויימת</a:t>
            </a:r>
            <a:r>
              <a:rPr lang="he-IL" sz="2000" dirty="0"/>
              <a:t> שומרת פניות של לקוחות אל שירות הלקוחות. עבור כל פניה נשמר שם הלקוח ותאריך הפניה: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209800"/>
            <a:ext cx="21336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Yossi 	1/1/2017</a:t>
            </a:r>
          </a:p>
          <a:p>
            <a:r>
              <a:rPr lang="en-US" sz="2000" dirty="0"/>
              <a:t>Moshe 	1/1/2017</a:t>
            </a:r>
          </a:p>
          <a:p>
            <a:r>
              <a:rPr lang="en-US" sz="2000" dirty="0"/>
              <a:t>Yossi 	2/1/2017</a:t>
            </a:r>
          </a:p>
          <a:p>
            <a:r>
              <a:rPr lang="en-US" sz="2000" dirty="0"/>
              <a:t>David 	2/2/2017</a:t>
            </a:r>
            <a:endParaRPr lang="he-IL" sz="2000" dirty="0"/>
          </a:p>
        </p:txBody>
      </p:sp>
      <p:sp>
        <p:nvSpPr>
          <p:cNvPr id="7" name="חץ: ימינה 6"/>
          <p:cNvSpPr/>
          <p:nvPr/>
        </p:nvSpPr>
        <p:spPr>
          <a:xfrm>
            <a:off x="2536371" y="2719487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0" y="1393686"/>
            <a:ext cx="899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אם נמיין את הרשימה לפי שם הלקוח בצורה לא יציבה, המיון לפי תאריך לא ישמר בהכרח:</a:t>
            </a:r>
            <a:endParaRPr lang="he-IL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2172067"/>
            <a:ext cx="21336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David 	2/2/2017</a:t>
            </a:r>
          </a:p>
          <a:p>
            <a:r>
              <a:rPr lang="en-US" sz="2000" dirty="0"/>
              <a:t>Moshe 	1/1/2017</a:t>
            </a:r>
          </a:p>
          <a:p>
            <a:r>
              <a:rPr lang="en-US" sz="2000" dirty="0"/>
              <a:t>Yossi 	2/1/2017</a:t>
            </a:r>
          </a:p>
          <a:p>
            <a:r>
              <a:rPr lang="en-US" sz="2000" dirty="0"/>
              <a:t>Yossi 	1/1/2017</a:t>
            </a:r>
            <a:endParaRPr lang="he-IL" sz="2000" dirty="0"/>
          </a:p>
        </p:txBody>
      </p:sp>
      <p:sp>
        <p:nvSpPr>
          <p:cNvPr id="11" name="אליפסה 10"/>
          <p:cNvSpPr/>
          <p:nvPr/>
        </p:nvSpPr>
        <p:spPr>
          <a:xfrm>
            <a:off x="3352800" y="2819400"/>
            <a:ext cx="2764971" cy="66369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3836564"/>
            <a:ext cx="5181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אבל אם נמיין במיון יציב, מובטח לנו שבתוך כל קבוצה של שמות זהים, התאריכים יהיו </a:t>
            </a:r>
            <a:r>
              <a:rPr lang="he-IL" sz="2000" dirty="0" err="1"/>
              <a:t>ממויינים</a:t>
            </a:r>
            <a:r>
              <a:rPr lang="he-IL" sz="2000" dirty="0"/>
              <a:t>:</a:t>
            </a:r>
            <a:endParaRPr lang="he-IL" sz="2400" dirty="0"/>
          </a:p>
        </p:txBody>
      </p:sp>
      <p:sp>
        <p:nvSpPr>
          <p:cNvPr id="13" name="חץ: למטה 12"/>
          <p:cNvSpPr/>
          <p:nvPr/>
        </p:nvSpPr>
        <p:spPr>
          <a:xfrm>
            <a:off x="1295400" y="365760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533400" y="4442364"/>
            <a:ext cx="21336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David 	2/2/2017</a:t>
            </a:r>
          </a:p>
          <a:p>
            <a:r>
              <a:rPr lang="en-US" sz="2000" dirty="0"/>
              <a:t>Moshe 	1/1/2017</a:t>
            </a:r>
          </a:p>
          <a:p>
            <a:r>
              <a:rPr lang="en-US" sz="2000" dirty="0"/>
              <a:t>Yossi 	1/1/2017</a:t>
            </a:r>
          </a:p>
          <a:p>
            <a:r>
              <a:rPr lang="en-US" sz="2000" dirty="0"/>
              <a:t>Yossi 	2/1/2017</a:t>
            </a:r>
            <a:endParaRPr lang="he-IL" sz="2000" dirty="0"/>
          </a:p>
        </p:txBody>
      </p:sp>
      <p:sp>
        <p:nvSpPr>
          <p:cNvPr id="16" name="אליפסה 15"/>
          <p:cNvSpPr/>
          <p:nvPr/>
        </p:nvSpPr>
        <p:spPr>
          <a:xfrm>
            <a:off x="217714" y="5102111"/>
            <a:ext cx="2764971" cy="66369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552699" y="2399798"/>
            <a:ext cx="8599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לא יציב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96483" y="3743159"/>
            <a:ext cx="6133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יציב</a:t>
            </a:r>
          </a:p>
        </p:txBody>
      </p:sp>
    </p:spTree>
    <p:extLst>
      <p:ext uri="{BB962C8B-B14F-4D97-AF65-F5344CB8AC3E}">
        <p14:creationId xmlns:p14="http://schemas.microsoft.com/office/powerpoint/2010/main" val="28368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/>
      <p:bldP spid="10" grpId="0"/>
      <p:bldP spid="11" grpId="0" animBg="1"/>
      <p:bldP spid="12" grpId="0"/>
      <p:bldP spid="13" grpId="0" animBg="1"/>
      <p:bldP spid="15" grpId="0"/>
      <p:bldP spid="16" grpId="0" animBg="1"/>
      <p:bldP spid="17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נתון מערך שכל ערכיו הם מספרים שלמים בתחום </a:t>
            </a:r>
            <a:r>
              <a:rPr lang="en-US" dirty="0"/>
              <a:t>[-10, 0]</a:t>
            </a:r>
            <a:r>
              <a:rPr lang="he-IL" dirty="0"/>
              <a:t>. כתבו אלגוריתם ליניארי שממיין את המערך.</a:t>
            </a:r>
          </a:p>
          <a:p>
            <a:pPr algn="r" rtl="1"/>
            <a:r>
              <a:rPr lang="he-IL" dirty="0"/>
              <a:t>פתרון – נבצע מעבר מקדים על המערך, ונוסיף 10 לכל ערך.</a:t>
            </a:r>
          </a:p>
          <a:p>
            <a:pPr algn="r" rtl="1"/>
            <a:r>
              <a:rPr lang="he-IL" dirty="0"/>
              <a:t>עכשיו נפעיל את מיון מניה על המערך.</a:t>
            </a:r>
          </a:p>
          <a:p>
            <a:pPr algn="r" rtl="1"/>
            <a:r>
              <a:rPr lang="he-IL" dirty="0"/>
              <a:t>ובסוף נעבור שוב על המערך ונוריד 10 מכל ערך.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83820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public void sort10(</a:t>
            </a:r>
            <a:r>
              <a:rPr lang="en-US" sz="2400" dirty="0" err="1"/>
              <a:t>int</a:t>
            </a:r>
            <a:r>
              <a:rPr lang="en-US" sz="2400" dirty="0"/>
              <a:t>[] a) {</a:t>
            </a:r>
          </a:p>
          <a:p>
            <a:r>
              <a:rPr lang="en-US" sz="2400" dirty="0"/>
              <a:t>   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a.length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	a[</a:t>
            </a:r>
            <a:r>
              <a:rPr lang="en-US" sz="2400" dirty="0" err="1"/>
              <a:t>i</a:t>
            </a:r>
            <a:r>
              <a:rPr lang="en-US" sz="2400" dirty="0"/>
              <a:t>] += 10;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countingSort</a:t>
            </a:r>
            <a:r>
              <a:rPr lang="en-US" sz="2400" dirty="0"/>
              <a:t>(a, 10);</a:t>
            </a:r>
          </a:p>
          <a:p>
            <a:r>
              <a:rPr lang="en-US" sz="2400" dirty="0"/>
              <a:t>   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a.length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	a[</a:t>
            </a:r>
            <a:r>
              <a:rPr lang="en-US" sz="2400" dirty="0" err="1"/>
              <a:t>i</a:t>
            </a:r>
            <a:r>
              <a:rPr lang="en-US" sz="2400" dirty="0"/>
              <a:t>] -= 10;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705561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 algn="r" rtl="1"/>
            <a:r>
              <a:rPr lang="he-IL" dirty="0"/>
              <a:t>נתון מערך של </a:t>
            </a:r>
            <a:r>
              <a:rPr lang="en-US" dirty="0"/>
              <a:t>n</a:t>
            </a:r>
            <a:r>
              <a:rPr lang="he-IL" dirty="0"/>
              <a:t> מספרים שלמים שכולם בתחום של </a:t>
            </a:r>
            <a:r>
              <a:rPr lang="en-US" dirty="0"/>
              <a:t>[1, n</a:t>
            </a:r>
            <a:r>
              <a:rPr lang="en-US" baseline="30000" dirty="0"/>
              <a:t>2</a:t>
            </a:r>
            <a:r>
              <a:rPr lang="en-US" dirty="0"/>
              <a:t>]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האם ניתן למיין את המערך בזמן ליניארי?</a:t>
            </a:r>
          </a:p>
          <a:p>
            <a:pPr algn="r" rtl="1"/>
            <a:r>
              <a:rPr lang="he-IL" dirty="0"/>
              <a:t>לא ניתן להשתמש במיון מניה, כיוון ש- </a:t>
            </a:r>
            <a:r>
              <a:rPr lang="en-US" dirty="0"/>
              <a:t>k ≠ O(n)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מצד שני – נוכל להמיר את המספרים לבסיס </a:t>
            </a:r>
            <a:r>
              <a:rPr lang="en-US" dirty="0"/>
              <a:t>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כיוון שידוע שכל המספרים קטנים מ-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he-IL" dirty="0"/>
              <a:t>, יש לכל היותר שתי ספרות בכל מספר, ולכן אפשר להשתמש ב-</a:t>
            </a:r>
            <a:r>
              <a:rPr lang="en-US" dirty="0"/>
              <a:t>radix sort</a:t>
            </a:r>
            <a:r>
              <a:rPr lang="he-I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איך ממירים מספר מבסיס עשרוני לבסיס </a:t>
            </a:r>
            <a:r>
              <a:rPr lang="en-US" sz="2400" dirty="0">
                <a:solidFill>
                  <a:schemeClr val="tx2"/>
                </a:solidFill>
              </a:rPr>
              <a:t>b</a:t>
            </a:r>
            <a:r>
              <a:rPr lang="he-IL" sz="2400" dirty="0">
                <a:solidFill>
                  <a:schemeClr val="tx2"/>
                </a:solidFill>
              </a:rPr>
              <a:t> אחר?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744" y="762000"/>
            <a:ext cx="800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 err="1"/>
              <a:t>בהנתן</a:t>
            </a:r>
            <a:r>
              <a:rPr lang="he-IL" sz="2000" dirty="0"/>
              <a:t> מספר </a:t>
            </a:r>
            <a:r>
              <a:rPr lang="en-US" sz="2000" dirty="0"/>
              <a:t>n</a:t>
            </a:r>
            <a:r>
              <a:rPr lang="he-IL" sz="2000" dirty="0"/>
              <a:t> בבסיס עשרוני, נרצה להמיר אותו לבסיס </a:t>
            </a:r>
            <a:r>
              <a:rPr lang="en-US" sz="2000" dirty="0"/>
              <a:t>b</a:t>
            </a:r>
            <a:r>
              <a:rPr lang="he-IL" sz="2000" dirty="0"/>
              <a:t>. נבצע </a:t>
            </a:r>
            <a:r>
              <a:rPr lang="en-US" sz="2000" dirty="0"/>
              <a:t>n / b</a:t>
            </a:r>
            <a:endParaRPr lang="he-I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28744" y="1271497"/>
            <a:ext cx="8001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נציב את שארית החלוקה במערך בשם </a:t>
            </a:r>
            <a:r>
              <a:rPr lang="en-US" sz="2000" dirty="0"/>
              <a:t>rem</a:t>
            </a:r>
            <a:r>
              <a:rPr lang="he-IL" sz="2000" dirty="0"/>
              <a:t>, ואת השלם נציב ב-</a:t>
            </a:r>
            <a:r>
              <a:rPr lang="en-US" sz="2000" dirty="0"/>
              <a:t>n</a:t>
            </a:r>
            <a:r>
              <a:rPr lang="he-IL" sz="2000" dirty="0"/>
              <a:t> חזרה.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191" y="1780994"/>
            <a:ext cx="800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נבצע שוב את החלוקה ושוב, עד שהשלם יהיה 0. תוצאת ההמרה היא המספרים במערך </a:t>
            </a:r>
            <a:r>
              <a:rPr lang="en-US" sz="2000" dirty="0"/>
              <a:t>rem</a:t>
            </a:r>
            <a:r>
              <a:rPr lang="he-IL" sz="2000" dirty="0"/>
              <a:t> מהאחרון שהתווסף עד לראשון.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191" y="2591095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למשל – נמיר את המספר 53 לבסיס 4: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374509"/>
            <a:ext cx="2590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 = 53, b = 4</a:t>
            </a:r>
            <a:endParaRPr lang="he-IL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865535"/>
            <a:ext cx="2590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</a:rPr>
              <a:t>n / 4		rem</a:t>
            </a:r>
            <a:endParaRPr lang="he-IL" sz="2400" u="sng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4293997"/>
            <a:ext cx="2971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53 / 4		1</a:t>
            </a:r>
            <a:endParaRPr lang="he-IL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3967" y="4727381"/>
            <a:ext cx="2971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13 / 4		1</a:t>
            </a:r>
            <a:endParaRPr lang="he-IL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2793" y="5184124"/>
            <a:ext cx="2971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3 / 4		3</a:t>
            </a:r>
            <a:endParaRPr lang="he-IL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5668774"/>
            <a:ext cx="2971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0	</a:t>
            </a:r>
            <a:endParaRPr lang="he-IL" sz="2400" dirty="0"/>
          </a:p>
        </p:txBody>
      </p:sp>
      <p:sp>
        <p:nvSpPr>
          <p:cNvPr id="15" name="חץ: למעלה 14"/>
          <p:cNvSpPr/>
          <p:nvPr/>
        </p:nvSpPr>
        <p:spPr>
          <a:xfrm>
            <a:off x="2743200" y="4327200"/>
            <a:ext cx="228600" cy="1159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3810000" y="4268484"/>
            <a:ext cx="2590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53</a:t>
            </a:r>
            <a:r>
              <a:rPr lang="en-US" sz="2400" baseline="-25000" dirty="0"/>
              <a:t>10</a:t>
            </a:r>
            <a:r>
              <a:rPr lang="en-US" sz="2400" dirty="0"/>
              <a:t> = 311</a:t>
            </a:r>
            <a:r>
              <a:rPr lang="en-US" sz="2400" baseline="-25000" dirty="0"/>
              <a:t>4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0954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מה יעילות האלגוריתם להמרת מספר לבסיס </a:t>
            </a:r>
            <a:r>
              <a:rPr lang="en-US" sz="2400" dirty="0">
                <a:solidFill>
                  <a:schemeClr val="tx2"/>
                </a:solidFill>
              </a:rPr>
              <a:t>b</a:t>
            </a:r>
            <a:r>
              <a:rPr lang="he-IL" sz="24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744" y="762000"/>
            <a:ext cx="8001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מחלקים את </a:t>
            </a:r>
            <a:r>
              <a:rPr lang="en-US" sz="2400" dirty="0"/>
              <a:t>n</a:t>
            </a:r>
            <a:r>
              <a:rPr lang="he-IL" sz="2400" dirty="0"/>
              <a:t> ב-</a:t>
            </a:r>
            <a:r>
              <a:rPr lang="en-US" sz="2400" dirty="0"/>
              <a:t>b</a:t>
            </a:r>
            <a:r>
              <a:rPr lang="he-IL" sz="2400" dirty="0"/>
              <a:t> עד שמקבלים אפס. מספר הפעמים שניתן לעשות זאת הוא </a:t>
            </a:r>
            <a:r>
              <a:rPr lang="en-US" sz="2400" dirty="0" err="1"/>
              <a:t>log</a:t>
            </a:r>
            <a:r>
              <a:rPr lang="en-US" sz="2400" baseline="-25000" dirty="0" err="1"/>
              <a:t>b</a:t>
            </a:r>
            <a:r>
              <a:rPr lang="en-US" sz="2400" dirty="0" err="1"/>
              <a:t>n</a:t>
            </a:r>
            <a:r>
              <a:rPr lang="en-US" sz="2400" dirty="0"/>
              <a:t> = O(log</a:t>
            </a:r>
            <a:r>
              <a:rPr lang="en-US" sz="2400" baseline="-25000" dirty="0"/>
              <a:t>2</a:t>
            </a:r>
            <a:r>
              <a:rPr lang="en-US" sz="2400" dirty="0"/>
              <a:t>n)</a:t>
            </a:r>
            <a:endParaRPr lang="he-I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28744" y="1664732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err="1">
                <a:solidFill>
                  <a:schemeClr val="tx2"/>
                </a:solidFill>
              </a:rPr>
              <a:t>בהנתן</a:t>
            </a:r>
            <a:r>
              <a:rPr lang="he-IL" sz="2400" dirty="0">
                <a:solidFill>
                  <a:schemeClr val="tx2"/>
                </a:solidFill>
              </a:rPr>
              <a:t> בסיס </a:t>
            </a:r>
            <a:r>
              <a:rPr lang="he-IL" sz="2400" dirty="0" err="1">
                <a:solidFill>
                  <a:schemeClr val="tx2"/>
                </a:solidFill>
              </a:rPr>
              <a:t>מסויים</a:t>
            </a:r>
            <a:r>
              <a:rPr lang="he-IL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b</a:t>
            </a:r>
            <a:r>
              <a:rPr lang="he-IL" sz="2400" dirty="0">
                <a:solidFill>
                  <a:schemeClr val="tx2"/>
                </a:solidFill>
              </a:rPr>
              <a:t>, כמה מספרים בני ספרה אחת בדיוק יש?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8744" y="2141640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למשל, אם </a:t>
            </a:r>
            <a:r>
              <a:rPr lang="en-US" sz="2400" dirty="0"/>
              <a:t>b = 10</a:t>
            </a:r>
            <a:r>
              <a:rPr lang="he-IL" sz="2400" dirty="0"/>
              <a:t>, יש עשרה מספרים בני ספרה אחת.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8744" y="2618548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למשל, אם </a:t>
            </a:r>
            <a:r>
              <a:rPr lang="en-US" sz="2400" dirty="0"/>
              <a:t>b = 2</a:t>
            </a:r>
            <a:r>
              <a:rPr lang="he-IL" sz="2400" dirty="0"/>
              <a:t>, יש שני מספרים בני ספרה אחת.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8744" y="3112489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למשל, אם </a:t>
            </a:r>
            <a:r>
              <a:rPr lang="en-US" sz="2400" dirty="0"/>
              <a:t>b = 16</a:t>
            </a:r>
            <a:r>
              <a:rPr lang="he-IL" sz="2400" dirty="0"/>
              <a:t>, יש 16 מספרים בני ספרה אחת.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8744" y="3778813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כלומר בבסיס </a:t>
            </a:r>
            <a:r>
              <a:rPr lang="en-US" sz="2400" dirty="0">
                <a:solidFill>
                  <a:schemeClr val="tx2"/>
                </a:solidFill>
              </a:rPr>
              <a:t>b</a:t>
            </a:r>
            <a:r>
              <a:rPr lang="he-IL" sz="2400" dirty="0">
                <a:solidFill>
                  <a:schemeClr val="tx2"/>
                </a:solidFill>
              </a:rPr>
              <a:t> יש </a:t>
            </a:r>
            <a:r>
              <a:rPr lang="en-US" sz="2400" dirty="0">
                <a:solidFill>
                  <a:schemeClr val="tx2"/>
                </a:solidFill>
              </a:rPr>
              <a:t>b</a:t>
            </a:r>
            <a:r>
              <a:rPr lang="he-IL" sz="2400" dirty="0">
                <a:solidFill>
                  <a:schemeClr val="tx2"/>
                </a:solidFill>
              </a:rPr>
              <a:t> מספרים בני ספרה אחת.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4257512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כמה מספרים בני לכל היותר שתי ספרות יש בבסיס </a:t>
            </a:r>
            <a:r>
              <a:rPr lang="en-US" sz="2400" dirty="0">
                <a:solidFill>
                  <a:schemeClr val="tx2"/>
                </a:solidFill>
              </a:rPr>
              <a:t>b</a:t>
            </a:r>
            <a:r>
              <a:rPr lang="he-IL" sz="24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8744" y="4717386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למשל, אם </a:t>
            </a:r>
            <a:r>
              <a:rPr lang="en-US" sz="2400" dirty="0"/>
              <a:t>b = 10</a:t>
            </a:r>
            <a:r>
              <a:rPr lang="he-IL" sz="2400" dirty="0"/>
              <a:t>, יש 100 מספרים בני לכל היותר שתי ספרות.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5214204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למשל, אם </a:t>
            </a:r>
            <a:r>
              <a:rPr lang="en-US" sz="2400" dirty="0"/>
              <a:t>b = 2</a:t>
            </a:r>
            <a:r>
              <a:rPr lang="he-IL" sz="2400" dirty="0"/>
              <a:t>, יש 4 מספרים בני לכל היותר שתי ספרות.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5693644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כלומר, בבסיס </a:t>
            </a:r>
            <a:r>
              <a:rPr lang="en-US" sz="2400" dirty="0">
                <a:solidFill>
                  <a:schemeClr val="tx2"/>
                </a:solidFill>
              </a:rPr>
              <a:t>b</a:t>
            </a:r>
            <a:r>
              <a:rPr lang="he-IL" sz="2400" dirty="0">
                <a:solidFill>
                  <a:schemeClr val="tx2"/>
                </a:solidFill>
              </a:rPr>
              <a:t> יש </a:t>
            </a:r>
            <a:r>
              <a:rPr lang="en-US" sz="2400" dirty="0">
                <a:solidFill>
                  <a:schemeClr val="tx2"/>
                </a:solidFill>
              </a:rPr>
              <a:t>b</a:t>
            </a:r>
            <a:r>
              <a:rPr lang="en-US" sz="2400" baseline="30000" dirty="0">
                <a:solidFill>
                  <a:schemeClr val="tx2"/>
                </a:solidFill>
              </a:rPr>
              <a:t>2</a:t>
            </a:r>
            <a:r>
              <a:rPr lang="he-IL" sz="2400" dirty="0">
                <a:solidFill>
                  <a:schemeClr val="tx2"/>
                </a:solidFill>
              </a:rPr>
              <a:t> מספרים בני לכל היותר 2 ספרות.</a:t>
            </a:r>
          </a:p>
        </p:txBody>
      </p:sp>
    </p:spTree>
    <p:extLst>
      <p:ext uri="{BB962C8B-B14F-4D97-AF65-F5344CB8AC3E}">
        <p14:creationId xmlns:p14="http://schemas.microsoft.com/office/powerpoint/2010/main" val="5551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חזרה לתרגיל: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744" y="762000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נתונים </a:t>
            </a:r>
            <a:r>
              <a:rPr lang="en-US" sz="2400" dirty="0"/>
              <a:t>n</a:t>
            </a:r>
            <a:r>
              <a:rPr lang="he-IL" sz="2400" dirty="0"/>
              <a:t> מספרים בתחום </a:t>
            </a:r>
            <a:r>
              <a:rPr lang="en-US" sz="2400" dirty="0"/>
              <a:t>[0, n</a:t>
            </a:r>
            <a:r>
              <a:rPr lang="en-US" sz="2400" baseline="30000" dirty="0"/>
              <a:t>2</a:t>
            </a:r>
            <a:r>
              <a:rPr lang="en-US" sz="2400" dirty="0"/>
              <a:t>]</a:t>
            </a:r>
            <a:r>
              <a:rPr lang="he-IL" sz="2400" dirty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8744" y="1277471"/>
            <a:ext cx="8001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אם נמיר את המספרים לבסיס </a:t>
            </a:r>
            <a:r>
              <a:rPr lang="en-US" sz="2400" dirty="0"/>
              <a:t>n</a:t>
            </a:r>
            <a:r>
              <a:rPr lang="he-IL" sz="2400" dirty="0"/>
              <a:t>, כמה ספרות על בסיס </a:t>
            </a:r>
            <a:r>
              <a:rPr lang="en-US" sz="2400" dirty="0"/>
              <a:t>n</a:t>
            </a:r>
            <a:r>
              <a:rPr lang="he-IL" sz="2400" dirty="0"/>
              <a:t> יהיו לכל היותר בכל מספר?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8744" y="2078676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בכל מספר יהיו לכל היותר 2 ספרות.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8744" y="2608476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כלומר, </a:t>
            </a:r>
            <a:r>
              <a:rPr lang="en-US" sz="2400" dirty="0"/>
              <a:t>radix sort</a:t>
            </a:r>
            <a:r>
              <a:rPr lang="he-IL" sz="2400" dirty="0"/>
              <a:t> יסיים אחרי שתי </a:t>
            </a:r>
            <a:r>
              <a:rPr lang="he-IL" sz="2400" dirty="0" err="1"/>
              <a:t>איטרציות</a:t>
            </a:r>
            <a:r>
              <a:rPr lang="he-IL" sz="2400" dirty="0"/>
              <a:t> את המיון.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2608" y="3203057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עלות כל האלגוריתם לפתרון התרגיל: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2608" y="3762154"/>
            <a:ext cx="8001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המרת </a:t>
            </a:r>
            <a:r>
              <a:rPr lang="en-US" sz="2400" dirty="0"/>
              <a:t>n</a:t>
            </a:r>
            <a:r>
              <a:rPr lang="he-IL" sz="2400" dirty="0"/>
              <a:t> מספרים לבסיס </a:t>
            </a:r>
            <a:r>
              <a:rPr lang="en-US" sz="2400" dirty="0"/>
              <a:t>n</a:t>
            </a:r>
            <a:r>
              <a:rPr lang="he-IL" sz="2400" dirty="0"/>
              <a:t> </a:t>
            </a:r>
            <a:r>
              <a:rPr lang="he-IL" sz="2400" dirty="0">
                <a:sym typeface="Wingdings" panose="05000000000000000000" pitchFamily="2" charset="2"/>
              </a:rPr>
              <a:t> עלות כל המרה היא 2 </a:t>
            </a:r>
            <a:r>
              <a:rPr lang="he-IL" sz="2400" dirty="0" err="1">
                <a:sym typeface="Wingdings" panose="05000000000000000000" pitchFamily="2" charset="2"/>
              </a:rPr>
              <a:t>איטרציות</a:t>
            </a:r>
            <a:r>
              <a:rPr lang="he-IL" sz="2400" dirty="0">
                <a:sym typeface="Wingdings" panose="05000000000000000000" pitchFamily="2" charset="2"/>
              </a:rPr>
              <a:t>, כפול </a:t>
            </a:r>
            <a:r>
              <a:rPr lang="en-US" sz="2400" dirty="0">
                <a:sym typeface="Wingdings" panose="05000000000000000000" pitchFamily="2" charset="2"/>
              </a:rPr>
              <a:t>n</a:t>
            </a:r>
            <a:r>
              <a:rPr lang="he-IL" sz="2400" dirty="0">
                <a:sym typeface="Wingdings" panose="05000000000000000000" pitchFamily="2" charset="2"/>
              </a:rPr>
              <a:t> מספרים, לכן סה"כ </a:t>
            </a:r>
            <a:r>
              <a:rPr lang="en-US" sz="2400" dirty="0">
                <a:sym typeface="Wingdings" panose="05000000000000000000" pitchFamily="2" charset="2"/>
              </a:rPr>
              <a:t>2n</a:t>
            </a:r>
            <a:r>
              <a:rPr lang="he-IL" sz="2400" dirty="0">
                <a:sym typeface="Wingdings" panose="05000000000000000000" pitchFamily="2" charset="2"/>
              </a:rPr>
              <a:t> צעדים.</a:t>
            </a:r>
            <a:endParaRPr lang="he-IL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901850" y="4713110"/>
            <a:ext cx="8001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הפעלת </a:t>
            </a:r>
            <a:r>
              <a:rPr lang="en-US" sz="2400" dirty="0"/>
              <a:t>radix sort</a:t>
            </a:r>
            <a:r>
              <a:rPr lang="he-IL" sz="2400" dirty="0"/>
              <a:t> על המערך </a:t>
            </a:r>
            <a:r>
              <a:rPr lang="he-IL" sz="2400" dirty="0">
                <a:sym typeface="Wingdings" panose="05000000000000000000" pitchFamily="2" charset="2"/>
              </a:rPr>
              <a:t> כל מספר בן שתי ספרות לכן שתי </a:t>
            </a:r>
            <a:r>
              <a:rPr lang="he-IL" sz="2400" dirty="0" err="1">
                <a:sym typeface="Wingdings" panose="05000000000000000000" pitchFamily="2" charset="2"/>
              </a:rPr>
              <a:t>איטרציות</a:t>
            </a:r>
            <a:r>
              <a:rPr lang="he-IL" sz="2400" dirty="0">
                <a:sym typeface="Wingdings" panose="05000000000000000000" pitchFamily="2" charset="2"/>
              </a:rPr>
              <a:t> של המיון שכל אחת עולה </a:t>
            </a:r>
            <a:r>
              <a:rPr lang="en-US" sz="2400" dirty="0">
                <a:sym typeface="Wingdings" panose="05000000000000000000" pitchFamily="2" charset="2"/>
              </a:rPr>
              <a:t>n</a:t>
            </a:r>
            <a:r>
              <a:rPr lang="he-IL" sz="2400" dirty="0">
                <a:sym typeface="Wingdings" panose="05000000000000000000" pitchFamily="2" charset="2"/>
              </a:rPr>
              <a:t>, סה"כ </a:t>
            </a:r>
            <a:r>
              <a:rPr lang="en-US" sz="2400" dirty="0">
                <a:sym typeface="Wingdings" panose="05000000000000000000" pitchFamily="2" charset="2"/>
              </a:rPr>
              <a:t>2n</a:t>
            </a:r>
            <a:r>
              <a:rPr lang="he-IL" sz="2400" dirty="0">
                <a:sym typeface="Wingdings" panose="05000000000000000000" pitchFamily="2" charset="2"/>
              </a:rPr>
              <a:t>.</a:t>
            </a:r>
            <a:endParaRPr lang="he-IL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5693644"/>
            <a:ext cx="800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כלומר עלות האלגוריתם כולו היא </a:t>
            </a:r>
            <a:r>
              <a:rPr lang="en-US" sz="2400" dirty="0">
                <a:solidFill>
                  <a:schemeClr val="tx2"/>
                </a:solidFill>
              </a:rPr>
              <a:t>4n = O(n)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  <p:bldP spid="20" grpId="0"/>
      <p:bldP spid="21" grpId="0"/>
      <p:bldP spid="23" grpId="0"/>
      <p:bldP spid="24" grpId="0"/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algn="r" rtl="1"/>
            <a:r>
              <a:rPr lang="he-IL" dirty="0"/>
              <a:t>נתונות </a:t>
            </a:r>
            <a:r>
              <a:rPr lang="en-US" dirty="0"/>
              <a:t>n</a:t>
            </a:r>
            <a:r>
              <a:rPr lang="he-IL" dirty="0"/>
              <a:t> נקודות שמפוזרות בצורה אחידה במעגל היחידה. כתבו אלגוריתם יעיל שממיין את הנקודות לפי המרחק שלהן מנקודת הראשית.</a:t>
            </a:r>
          </a:p>
          <a:p>
            <a:pPr algn="r" rtl="1"/>
            <a:r>
              <a:rPr lang="he-IL" dirty="0"/>
              <a:t>פתרון – ניתן לחלק את מעגל היחידה ל-</a:t>
            </a:r>
            <a:r>
              <a:rPr lang="en-US" dirty="0"/>
              <a:t>n</a:t>
            </a:r>
            <a:r>
              <a:rPr lang="he-IL" dirty="0"/>
              <a:t> רצועות ששטח כל אחת מהן הוא </a:t>
            </a:r>
            <a:r>
              <a:rPr lang="en-US" dirty="0"/>
              <a:t>1/n</a:t>
            </a:r>
            <a:r>
              <a:rPr lang="he-IL" dirty="0"/>
              <a:t>. מה הרדיוס של כל רצועה?</a:t>
            </a:r>
          </a:p>
          <a:p>
            <a:pPr algn="r" rtl="1"/>
            <a:r>
              <a:rPr lang="he-IL" dirty="0"/>
              <a:t>כעת ניתן להשתמש במיון דלי, כאשר </a:t>
            </a:r>
            <a:r>
              <a:rPr lang="he-IL"/>
              <a:t>הדליים הם הרצועות ברדיוסים הולכים וגדלים.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4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מיון מניה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מיון מניה (</a:t>
            </a:r>
            <a:r>
              <a:rPr lang="en-US" dirty="0"/>
              <a:t>counting sort</a:t>
            </a:r>
            <a:r>
              <a:rPr lang="he-IL" dirty="0"/>
              <a:t>) עובד כאשר ידוע שכל אחד מאיברי המערך למיון הוא מספר שלם בתחום </a:t>
            </a:r>
            <a:r>
              <a:rPr lang="en-US" dirty="0"/>
              <a:t>[0, k-1]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אם  </a:t>
            </a:r>
            <a:r>
              <a:rPr lang="en-US" dirty="0"/>
              <a:t>k = O(n)</a:t>
            </a:r>
            <a:r>
              <a:rPr lang="he-IL" dirty="0"/>
              <a:t> (כאשר </a:t>
            </a:r>
            <a:r>
              <a:rPr lang="en-US" dirty="0"/>
              <a:t>n</a:t>
            </a:r>
            <a:r>
              <a:rPr lang="he-IL" dirty="0"/>
              <a:t> הוא גודל המערך) המיון מתבצע בזמן </a:t>
            </a:r>
            <a:r>
              <a:rPr lang="en-US" dirty="0"/>
              <a:t>O(n)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רעיון האלגוריתם – נגדיר מערך "מונים" בגודל </a:t>
            </a:r>
            <a:r>
              <a:rPr lang="en-US" dirty="0"/>
              <a:t>k</a:t>
            </a:r>
            <a:r>
              <a:rPr lang="he-IL" dirty="0"/>
              <a:t>, כאשר כל תא במערך יספור כמה פעמים מופיע מספר זה במערך המקורי.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304800"/>
            <a:ext cx="6553200" cy="61247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countingSort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 a, </a:t>
            </a:r>
            <a:r>
              <a:rPr lang="en-US" sz="2800" dirty="0" err="1"/>
              <a:t>int</a:t>
            </a:r>
            <a:r>
              <a:rPr lang="en-US" sz="2800" dirty="0"/>
              <a:t> k) {</a:t>
            </a:r>
            <a:endParaRPr lang="he-IL" sz="2800" dirty="0"/>
          </a:p>
          <a:p>
            <a:r>
              <a:rPr lang="en-US" sz="2800" dirty="0"/>
              <a:t>   </a:t>
            </a:r>
            <a:r>
              <a:rPr lang="en-US" sz="2800" dirty="0" err="1"/>
              <a:t>int</a:t>
            </a:r>
            <a:r>
              <a:rPr lang="en-US" sz="2800" dirty="0"/>
              <a:t>[] c = new </a:t>
            </a:r>
            <a:r>
              <a:rPr lang="en-US" sz="2800" dirty="0" err="1"/>
              <a:t>int</a:t>
            </a:r>
            <a:r>
              <a:rPr lang="en-US" sz="2800" dirty="0"/>
              <a:t>[k];</a:t>
            </a:r>
          </a:p>
          <a:p>
            <a:r>
              <a:rPr lang="nn-NO" sz="2800" dirty="0"/>
              <a:t>   for (int i=0; i&lt;a.length; i++)</a:t>
            </a:r>
          </a:p>
          <a:p>
            <a:r>
              <a:rPr lang="en-US" sz="2800" dirty="0"/>
              <a:t>  	c[a[</a:t>
            </a:r>
            <a:r>
              <a:rPr lang="en-US" sz="2800" dirty="0" err="1"/>
              <a:t>i</a:t>
            </a:r>
            <a:r>
              <a:rPr lang="en-US" sz="2800" dirty="0"/>
              <a:t>]]++;</a:t>
            </a:r>
          </a:p>
          <a:p>
            <a:r>
              <a:rPr lang="nn-NO" sz="2800" dirty="0"/>
              <a:t>   for (int i=1; i&lt;k; i++)</a:t>
            </a:r>
          </a:p>
          <a:p>
            <a:r>
              <a:rPr lang="en-US" sz="2800" dirty="0"/>
              <a:t>	c[</a:t>
            </a:r>
            <a:r>
              <a:rPr lang="en-US" sz="2800" dirty="0" err="1"/>
              <a:t>i</a:t>
            </a:r>
            <a:r>
              <a:rPr lang="en-US" sz="2800" dirty="0"/>
              <a:t>] += c[i-1];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int</a:t>
            </a:r>
            <a:r>
              <a:rPr lang="en-US" sz="2800" dirty="0"/>
              <a:t>[] b = new </a:t>
            </a:r>
            <a:r>
              <a:rPr lang="en-US" sz="2800" dirty="0" err="1"/>
              <a:t>int</a:t>
            </a:r>
            <a:r>
              <a:rPr lang="en-US" sz="2800" dirty="0"/>
              <a:t>[</a:t>
            </a:r>
            <a:r>
              <a:rPr lang="en-US" sz="2800" dirty="0" err="1"/>
              <a:t>a.length</a:t>
            </a:r>
            <a:r>
              <a:rPr lang="en-US" sz="2800" dirty="0"/>
              <a:t>]</a:t>
            </a:r>
          </a:p>
          <a:p>
            <a:r>
              <a:rPr lang="nn-NO" sz="2800" dirty="0"/>
              <a:t>   for (int i=a.length-1; i&gt;=0; i--) 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value = a[</a:t>
            </a:r>
            <a:r>
              <a:rPr lang="en-US" sz="2800" dirty="0" err="1"/>
              <a:t>i</a:t>
            </a:r>
            <a:r>
              <a:rPr lang="en-US" sz="2800" dirty="0"/>
              <a:t>];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index = c[value] - 1;</a:t>
            </a:r>
          </a:p>
          <a:p>
            <a:r>
              <a:rPr lang="en-US" sz="2800" dirty="0"/>
              <a:t>	b[index] = value;</a:t>
            </a:r>
          </a:p>
          <a:p>
            <a:r>
              <a:rPr lang="en-US" sz="2800" dirty="0"/>
              <a:t>	c[value]--;</a:t>
            </a:r>
          </a:p>
          <a:p>
            <a:r>
              <a:rPr lang="en-US" sz="2800" dirty="0"/>
              <a:t>   }</a:t>
            </a:r>
            <a:endParaRPr lang="he-IL" sz="2800" dirty="0"/>
          </a:p>
          <a:p>
            <a:r>
              <a:rPr lang="en-US" sz="2800" dirty="0"/>
              <a:t>}</a:t>
            </a:r>
            <a:endParaRPr lang="he-IL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64929"/>
              </p:ext>
            </p:extLst>
          </p:nvPr>
        </p:nvGraphicFramePr>
        <p:xfrm>
          <a:off x="2514600" y="56388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10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50284"/>
              </p:ext>
            </p:extLst>
          </p:nvPr>
        </p:nvGraphicFramePr>
        <p:xfrm>
          <a:off x="1066800" y="4572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1198880"/>
            <a:ext cx="7239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המערך מכיל מספרים בין 0 ל-5, כלומר </a:t>
            </a:r>
            <a:r>
              <a:rPr lang="en-US" sz="2000" dirty="0">
                <a:solidFill>
                  <a:schemeClr val="tx2"/>
                </a:solidFill>
              </a:rPr>
              <a:t>k = 6</a:t>
            </a:r>
            <a:r>
              <a:rPr lang="he-IL" sz="2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0900"/>
            <a:ext cx="50292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countingSort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 a, </a:t>
            </a:r>
            <a:r>
              <a:rPr lang="en-US" sz="2800" dirty="0" err="1"/>
              <a:t>int</a:t>
            </a:r>
            <a:r>
              <a:rPr lang="en-US" sz="2800" dirty="0"/>
              <a:t> k) {</a:t>
            </a:r>
            <a:endParaRPr lang="he-IL" sz="2800" dirty="0"/>
          </a:p>
          <a:p>
            <a:r>
              <a:rPr lang="en-US" sz="2800" dirty="0"/>
              <a:t>  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[] c = new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[k];</a:t>
            </a:r>
          </a:p>
          <a:p>
            <a:r>
              <a:rPr lang="nn-NO" sz="2800" dirty="0"/>
              <a:t>   ...   </a:t>
            </a:r>
            <a:endParaRPr lang="he-IL" sz="2800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88250"/>
              </p:ext>
            </p:extLst>
          </p:nvPr>
        </p:nvGraphicFramePr>
        <p:xfrm>
          <a:off x="990600" y="3676857"/>
          <a:ext cx="36576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1064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a: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594687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c: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46651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1066800" y="4572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2662036"/>
            <a:ext cx="50292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countingSort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 a, </a:t>
            </a:r>
            <a:r>
              <a:rPr lang="en-US" sz="2800" dirty="0" err="1"/>
              <a:t>int</a:t>
            </a:r>
            <a:r>
              <a:rPr lang="en-US" sz="2800" dirty="0"/>
              <a:t> k) {</a:t>
            </a:r>
            <a:endParaRPr lang="he-IL" sz="2800" dirty="0"/>
          </a:p>
          <a:p>
            <a:r>
              <a:rPr lang="nn-NO" sz="2800" dirty="0"/>
              <a:t>...    </a:t>
            </a:r>
          </a:p>
          <a:p>
            <a:r>
              <a:rPr lang="nn-NO" sz="2800" dirty="0">
                <a:solidFill>
                  <a:schemeClr val="tx2"/>
                </a:solidFill>
              </a:rPr>
              <a:t>    for (int i=0; i&lt;a.length; i++)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	c[a[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]]++;</a:t>
            </a:r>
            <a:endParaRPr lang="nn-NO" sz="2800" dirty="0">
              <a:solidFill>
                <a:schemeClr val="tx2"/>
              </a:solidFill>
            </a:endParaRPr>
          </a:p>
          <a:p>
            <a:r>
              <a:rPr lang="nn-NO" sz="2800" dirty="0"/>
              <a:t>...   </a:t>
            </a:r>
            <a:endParaRPr lang="he-IL" sz="2800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024923"/>
              </p:ext>
            </p:extLst>
          </p:nvPr>
        </p:nvGraphicFramePr>
        <p:xfrm>
          <a:off x="1066800" y="1627165"/>
          <a:ext cx="36576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1064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a: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3634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c:</a:t>
            </a:r>
            <a:endParaRPr lang="he-IL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2138012"/>
            <a:ext cx="30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 err="1"/>
              <a:t>i</a:t>
            </a:r>
            <a:endParaRPr lang="he-IL" sz="2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505700" y="2599677"/>
            <a:ext cx="3429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0</a:t>
            </a:r>
            <a:endParaRPr lang="he-IL" sz="2400" dirty="0"/>
          </a:p>
        </p:txBody>
      </p:sp>
      <p:sp>
        <p:nvSpPr>
          <p:cNvPr id="12" name="חץ: למטה 11"/>
          <p:cNvSpPr/>
          <p:nvPr/>
        </p:nvSpPr>
        <p:spPr>
          <a:xfrm>
            <a:off x="1295400" y="152400"/>
            <a:ext cx="152400" cy="25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למעלה 12"/>
          <p:cNvSpPr/>
          <p:nvPr/>
        </p:nvSpPr>
        <p:spPr>
          <a:xfrm>
            <a:off x="4343400" y="2286000"/>
            <a:ext cx="152400" cy="3136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4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1066800" y="4572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2662036"/>
            <a:ext cx="50292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countingSort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 a, </a:t>
            </a:r>
            <a:r>
              <a:rPr lang="en-US" sz="2800" dirty="0" err="1"/>
              <a:t>int</a:t>
            </a:r>
            <a:r>
              <a:rPr lang="en-US" sz="2800" dirty="0"/>
              <a:t> k) {</a:t>
            </a:r>
            <a:endParaRPr lang="he-IL" sz="2800" dirty="0"/>
          </a:p>
          <a:p>
            <a:r>
              <a:rPr lang="nn-NO" sz="2800" dirty="0"/>
              <a:t>...   </a:t>
            </a:r>
          </a:p>
          <a:p>
            <a:r>
              <a:rPr lang="nn-NO" sz="2800" dirty="0">
                <a:solidFill>
                  <a:schemeClr val="tx2"/>
                </a:solidFill>
              </a:rPr>
              <a:t>    for (int i=0; i&lt;a.length; i++)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	c[a[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]]++;</a:t>
            </a:r>
            <a:endParaRPr lang="nn-NO" sz="2800" dirty="0">
              <a:solidFill>
                <a:schemeClr val="tx2"/>
              </a:solidFill>
            </a:endParaRPr>
          </a:p>
          <a:p>
            <a:r>
              <a:rPr lang="nn-NO" sz="2800" dirty="0"/>
              <a:t>...   </a:t>
            </a:r>
            <a:endParaRPr lang="he-IL" sz="2800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10904"/>
              </p:ext>
            </p:extLst>
          </p:nvPr>
        </p:nvGraphicFramePr>
        <p:xfrm>
          <a:off x="1066800" y="1627165"/>
          <a:ext cx="36576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8172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410644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a: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36340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c:</a:t>
            </a:r>
            <a:endParaRPr lang="he-IL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2138012"/>
            <a:ext cx="30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 err="1"/>
              <a:t>i</a:t>
            </a:r>
            <a:endParaRPr lang="he-IL" sz="2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505700" y="2599677"/>
            <a:ext cx="3429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0</a:t>
            </a:r>
            <a:endParaRPr lang="he-IL" sz="2400" dirty="0"/>
          </a:p>
        </p:txBody>
      </p:sp>
      <p:sp>
        <p:nvSpPr>
          <p:cNvPr id="12" name="חץ: למטה 11"/>
          <p:cNvSpPr/>
          <p:nvPr/>
        </p:nvSpPr>
        <p:spPr>
          <a:xfrm>
            <a:off x="1905000" y="123241"/>
            <a:ext cx="152400" cy="258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למעלה 12"/>
          <p:cNvSpPr/>
          <p:nvPr/>
        </p:nvSpPr>
        <p:spPr>
          <a:xfrm>
            <a:off x="3733800" y="2289690"/>
            <a:ext cx="152400" cy="3136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7505700" y="3065803"/>
            <a:ext cx="3429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1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78144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33151</TotalTime>
  <Words>4078</Words>
  <Application>Microsoft Office PowerPoint</Application>
  <PresentationFormat>‫הצגה על המסך (4:3)</PresentationFormat>
  <Paragraphs>1588</Paragraphs>
  <Slides>46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46</vt:i4>
      </vt:variant>
    </vt:vector>
  </HeadingPairs>
  <TitlesOfParts>
    <vt:vector size="52" baseType="lpstr">
      <vt:lpstr>Arial</vt:lpstr>
      <vt:lpstr>Calibri</vt:lpstr>
      <vt:lpstr>Cambria Math</vt:lpstr>
      <vt:lpstr>Times New Roman</vt:lpstr>
      <vt:lpstr>Wingdings</vt:lpstr>
      <vt:lpstr>Office Theme</vt:lpstr>
      <vt:lpstr>מיונים ליניארים</vt:lpstr>
      <vt:lpstr>מיונים לא מבוססי השוואות</vt:lpstr>
      <vt:lpstr>מיון יציב</vt:lpstr>
      <vt:lpstr>מצגת של PowerPoint‏</vt:lpstr>
      <vt:lpstr>מיון מניה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מיון בסיס</vt:lpstr>
      <vt:lpstr>מצגת של PowerPoint‏</vt:lpstr>
      <vt:lpstr>מיון בסיס</vt:lpstr>
      <vt:lpstr>מצגת של PowerPoint‏</vt:lpstr>
      <vt:lpstr>מיון דלי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מתי לא נשתמש במיון דלי?</vt:lpstr>
      <vt:lpstr>תרגיל 1</vt:lpstr>
      <vt:lpstr>מצגת של PowerPoint‏</vt:lpstr>
      <vt:lpstr>תרגיל 2</vt:lpstr>
      <vt:lpstr>מצגת של PowerPoint‏</vt:lpstr>
      <vt:lpstr>מצגת של PowerPoint‏</vt:lpstr>
      <vt:lpstr>מצגת של PowerPoint‏</vt:lpstr>
      <vt:lpstr>תרגיל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250</cp:revision>
  <dcterms:created xsi:type="dcterms:W3CDTF">2006-08-16T00:00:00Z</dcterms:created>
  <dcterms:modified xsi:type="dcterms:W3CDTF">2017-04-24T20:50:38Z</dcterms:modified>
</cp:coreProperties>
</file>