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6" d="100"/>
          <a:sy n="86" d="100"/>
        </p:scale>
        <p:origin x="3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41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864-B2C1-4DCF-899A-B2B2F32F08C9}" type="datetime1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2615-135F-4AC7-AA7F-C47C1BC4818C}" type="datetime1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6161-F9F3-4B37-B343-50D13195F1A6}" type="datetime1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AE9B-7B73-419A-8384-8768B2ABF70D}" type="datetime1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7AC-C103-4244-B5B5-6ABB0F11FD57}" type="datetime1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CAA2-318D-4B31-A9BC-AA865FFBADBB}" type="datetime1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BEEC-30F0-4826-BE0A-D5720B07A28A}" type="datetime1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9E9E-6A12-4F72-B0D4-1DCF3194BBD7}" type="datetime1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5B2-AD12-4F92-B510-7153AAAB0AB4}" type="datetime1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6295-6CFA-4086-8F5C-C267261CCE43}" type="datetime1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E029-4313-4304-AA43-1C6A3496308A}" type="datetime1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F0B6-18CA-4D60-A26F-C97DCF50FC61}" type="datetime1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מחסניות ותורים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436728"/>
            <a:ext cx="4495800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/>
            <a:r>
              <a:rPr lang="en-US" sz="2400" dirty="0"/>
              <a:t>public void f(Queue q)</a:t>
            </a:r>
          </a:p>
          <a:p>
            <a:pPr fontAlgn="base"/>
            <a:r>
              <a:rPr lang="en-US" sz="2400" dirty="0"/>
              <a:t>{</a:t>
            </a:r>
          </a:p>
          <a:p>
            <a:pPr fontAlgn="base"/>
            <a:r>
              <a:rPr lang="en-US" sz="2400" dirty="0"/>
              <a:t>    Stack s = new Stack(); </a:t>
            </a:r>
          </a:p>
          <a:p>
            <a:pPr fontAlgn="base"/>
            <a:r>
              <a:rPr lang="en-US" sz="2400" dirty="0"/>
              <a:t>   </a:t>
            </a:r>
          </a:p>
          <a:p>
            <a:pPr fontAlgn="base"/>
            <a:r>
              <a:rPr lang="en-US" sz="2400" dirty="0"/>
              <a:t>    while (!</a:t>
            </a:r>
            <a:r>
              <a:rPr lang="en-US" sz="2400" dirty="0" err="1"/>
              <a:t>q.isEmpty</a:t>
            </a:r>
            <a:r>
              <a:rPr lang="en-US" sz="2400" dirty="0"/>
              <a:t>())</a:t>
            </a:r>
          </a:p>
          <a:p>
            <a:pPr fontAlgn="base"/>
            <a:r>
              <a:rPr lang="en-US" sz="2400" dirty="0"/>
              <a:t>                </a:t>
            </a:r>
            <a:r>
              <a:rPr lang="en-US" sz="2400" dirty="0" err="1"/>
              <a:t>s.push</a:t>
            </a:r>
            <a:r>
              <a:rPr lang="en-US" sz="2400" dirty="0"/>
              <a:t>(</a:t>
            </a:r>
            <a:r>
              <a:rPr lang="en-US" sz="2400" dirty="0" err="1"/>
              <a:t>q.dequeue</a:t>
            </a:r>
            <a:r>
              <a:rPr lang="en-US" sz="2400" dirty="0"/>
              <a:t>());</a:t>
            </a:r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    while (!</a:t>
            </a:r>
            <a:r>
              <a:rPr lang="en-US" sz="2400" dirty="0" err="1"/>
              <a:t>s.isEmpty</a:t>
            </a:r>
            <a:r>
              <a:rPr lang="en-US" sz="2400" dirty="0"/>
              <a:t>())</a:t>
            </a:r>
          </a:p>
          <a:p>
            <a:pPr fontAlgn="base"/>
            <a:r>
              <a:rPr lang="en-US" sz="2400" dirty="0"/>
              <a:t>           </a:t>
            </a:r>
            <a:r>
              <a:rPr lang="en-US" sz="2400" dirty="0" err="1"/>
              <a:t>q.enqueue</a:t>
            </a:r>
            <a:r>
              <a:rPr lang="en-US" sz="2400" dirty="0"/>
              <a:t>(</a:t>
            </a:r>
            <a:r>
              <a:rPr lang="en-US" sz="2400" dirty="0" err="1"/>
              <a:t>s.pop</a:t>
            </a:r>
            <a:r>
              <a:rPr lang="en-US" sz="2400" dirty="0"/>
              <a:t>());</a:t>
            </a:r>
          </a:p>
          <a:p>
            <a:pPr fontAlgn="base"/>
            <a:r>
              <a:rPr lang="en-US" sz="2400" dirty="0"/>
              <a:t>}</a:t>
            </a:r>
          </a:p>
          <a:p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381000"/>
            <a:ext cx="3429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נתונה השיטה הבאה: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360879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מה מבצעת השיטה כאשר היא מקבלת כפרמטר תור </a:t>
            </a:r>
            <a:r>
              <a:rPr lang="en-US" sz="2400" dirty="0"/>
              <a:t>q</a:t>
            </a:r>
            <a:r>
              <a:rPr lang="he-IL" sz="2400" dirty="0"/>
              <a:t>? מה זמן ריצת השיטה?</a:t>
            </a:r>
          </a:p>
        </p:txBody>
      </p:sp>
    </p:spTree>
    <p:extLst>
      <p:ext uri="{BB962C8B-B14F-4D97-AF65-F5344CB8AC3E}">
        <p14:creationId xmlns:p14="http://schemas.microsoft.com/office/powerpoint/2010/main" val="159550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כתבו שיטה בשם </a:t>
            </a:r>
            <a:r>
              <a:rPr lang="en-US" dirty="0"/>
              <a:t>sort</a:t>
            </a:r>
            <a:r>
              <a:rPr lang="he-IL" dirty="0"/>
              <a:t>. השיטה תקבל כפרמטר תור </a:t>
            </a:r>
            <a:r>
              <a:rPr lang="en-US" dirty="0"/>
              <a:t>q</a:t>
            </a:r>
            <a:r>
              <a:rPr lang="he-IL" dirty="0"/>
              <a:t> ותמיין את איבריו בסדר עולה. </a:t>
            </a:r>
          </a:p>
          <a:p>
            <a:pPr algn="r" rtl="1"/>
            <a:r>
              <a:rPr lang="he-IL" dirty="0"/>
              <a:t>מותר להשתמש בתורי עזר ובמשתנים, אסור להשתמש במערכים או מחרוזות.</a:t>
            </a:r>
          </a:p>
          <a:p>
            <a:pPr algn="r" rtl="1"/>
            <a:r>
              <a:rPr lang="he-IL" dirty="0"/>
              <a:t>אפשר לממש מיון בזמן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he-I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7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9492"/>
            <a:ext cx="4114800" cy="66787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void sort(Queue q) 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min;</a:t>
            </a:r>
          </a:p>
          <a:p>
            <a:r>
              <a:rPr lang="en-US" sz="2400" dirty="0"/>
              <a:t>   Queue sorted, temp;</a:t>
            </a:r>
          </a:p>
          <a:p>
            <a:r>
              <a:rPr lang="en-US" sz="2400" dirty="0"/>
              <a:t>   sorted = new Queue();</a:t>
            </a:r>
          </a:p>
          <a:p>
            <a:r>
              <a:rPr lang="en-US" sz="2400" dirty="0"/>
              <a:t>   temp = new Queue();</a:t>
            </a:r>
          </a:p>
          <a:p>
            <a:endParaRPr lang="en-US" sz="2400" dirty="0"/>
          </a:p>
          <a:p>
            <a:r>
              <a:rPr lang="en-US" sz="2400" dirty="0"/>
              <a:t>   while(!</a:t>
            </a:r>
            <a:r>
              <a:rPr lang="en-US" sz="2400" dirty="0" err="1"/>
              <a:t>q.isEmpty</a:t>
            </a:r>
            <a:r>
              <a:rPr lang="en-US" sz="2400" dirty="0"/>
              <a:t>()) {</a:t>
            </a:r>
          </a:p>
          <a:p>
            <a:r>
              <a:rPr lang="en-US" sz="2400" dirty="0"/>
              <a:t>      min = </a:t>
            </a:r>
            <a:r>
              <a:rPr lang="en-US" sz="2400" dirty="0" err="1"/>
              <a:t>q.dequeue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while(!</a:t>
            </a:r>
            <a:r>
              <a:rPr lang="en-US" sz="2400" dirty="0" err="1"/>
              <a:t>q.isEmpty</a:t>
            </a:r>
            <a:r>
              <a:rPr lang="en-US" sz="2400" dirty="0"/>
              <a:t>())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x = </a:t>
            </a:r>
            <a:r>
              <a:rPr lang="en-US" sz="2400" dirty="0" err="1"/>
              <a:t>q.dequeue</a:t>
            </a:r>
            <a:r>
              <a:rPr lang="en-US" sz="2400" dirty="0"/>
              <a:t>();</a:t>
            </a:r>
          </a:p>
          <a:p>
            <a:r>
              <a:rPr lang="en-US" sz="2400" dirty="0"/>
              <a:t>	if(x &lt; min) {</a:t>
            </a:r>
          </a:p>
          <a:p>
            <a:r>
              <a:rPr lang="en-US" sz="2400" dirty="0"/>
              <a:t>	    </a:t>
            </a:r>
            <a:r>
              <a:rPr lang="en-US" sz="2400" dirty="0" err="1"/>
              <a:t>temp.enqueue</a:t>
            </a:r>
            <a:r>
              <a:rPr lang="en-US" sz="2400" dirty="0"/>
              <a:t>(min);</a:t>
            </a:r>
          </a:p>
          <a:p>
            <a:r>
              <a:rPr lang="en-US" sz="2400" dirty="0"/>
              <a:t>	    min = x;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    </a:t>
            </a:r>
            <a:r>
              <a:rPr lang="en-US" sz="2400" dirty="0" err="1"/>
              <a:t>temp.enqueue</a:t>
            </a:r>
            <a:r>
              <a:rPr lang="en-US" sz="2400" dirty="0"/>
              <a:t>(x);</a:t>
            </a:r>
          </a:p>
          <a:p>
            <a:r>
              <a:rPr lang="en-US" sz="2400" dirty="0"/>
              <a:t>      }</a:t>
            </a:r>
          </a:p>
          <a:p>
            <a:r>
              <a:rPr lang="en-US" sz="2000" dirty="0"/>
              <a:t>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229492"/>
            <a:ext cx="4267200" cy="3724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    </a:t>
            </a:r>
            <a:r>
              <a:rPr lang="en-US" sz="2400" dirty="0" err="1"/>
              <a:t>sorted.enqueue</a:t>
            </a:r>
            <a:r>
              <a:rPr lang="en-US" sz="2400" dirty="0"/>
              <a:t>(min);</a:t>
            </a:r>
          </a:p>
          <a:p>
            <a:r>
              <a:rPr lang="en-US" sz="2400" dirty="0"/>
              <a:t>    Queue t = temp;</a:t>
            </a:r>
          </a:p>
          <a:p>
            <a:r>
              <a:rPr lang="en-US" sz="2400" dirty="0"/>
              <a:t>     temp = q;</a:t>
            </a:r>
          </a:p>
          <a:p>
            <a:r>
              <a:rPr lang="en-US" sz="2400" dirty="0"/>
              <a:t>     q = t;</a:t>
            </a:r>
          </a:p>
          <a:p>
            <a:r>
              <a:rPr lang="en-US" sz="2400" dirty="0"/>
              <a:t>  }</a:t>
            </a:r>
          </a:p>
          <a:p>
            <a:endParaRPr lang="en-US" sz="2400" dirty="0"/>
          </a:p>
          <a:p>
            <a:r>
              <a:rPr lang="en-US" sz="2400" dirty="0"/>
              <a:t>  while(!</a:t>
            </a:r>
            <a:r>
              <a:rPr lang="en-US" sz="2400" dirty="0" err="1"/>
              <a:t>sorted.isEmpty</a:t>
            </a:r>
            <a:r>
              <a:rPr lang="en-US" sz="2400" dirty="0"/>
              <a:t>())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q.enqueue</a:t>
            </a:r>
            <a:r>
              <a:rPr lang="en-US" sz="2400" dirty="0"/>
              <a:t>(</a:t>
            </a:r>
            <a:r>
              <a:rPr lang="en-US" sz="2400" dirty="0" err="1"/>
              <a:t>sorted.dequeue</a:t>
            </a:r>
            <a:r>
              <a:rPr lang="en-US" sz="2400" dirty="0"/>
              <a:t>());</a:t>
            </a:r>
          </a:p>
          <a:p>
            <a:r>
              <a:rPr lang="en-US" sz="2400" dirty="0"/>
              <a:t>}</a:t>
            </a:r>
          </a:p>
          <a:p>
            <a:endParaRPr lang="en-US" sz="2000" dirty="0"/>
          </a:p>
        </p:txBody>
      </p:sp>
      <p:cxnSp>
        <p:nvCxnSpPr>
          <p:cNvPr id="7" name="מחבר ישר 6"/>
          <p:cNvCxnSpPr/>
          <p:nvPr/>
        </p:nvCxnSpPr>
        <p:spPr>
          <a:xfrm>
            <a:off x="4419600" y="0"/>
            <a:ext cx="0" cy="63563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מימוש מחסנית באמצעות מערך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אפשר לממש מחסנית באמצעות מערך.</a:t>
            </a:r>
          </a:p>
          <a:p>
            <a:pPr algn="r" rtl="1"/>
            <a:r>
              <a:rPr lang="he-IL" dirty="0"/>
              <a:t>המחסנית תהיה מוגבלת בגודלה, והמימוש יספק את כל פעולות המחסנית ב-</a:t>
            </a:r>
            <a:r>
              <a:rPr lang="en-US" dirty="0"/>
              <a:t>O(1)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נשתמש במערך בגודל </a:t>
            </a:r>
            <a:r>
              <a:rPr lang="en-US" dirty="0"/>
              <a:t>size</a:t>
            </a:r>
            <a:r>
              <a:rPr lang="he-IL" dirty="0"/>
              <a:t> ובמשתנה בשם </a:t>
            </a:r>
            <a:r>
              <a:rPr lang="en-US" dirty="0"/>
              <a:t>last</a:t>
            </a:r>
            <a:r>
              <a:rPr lang="he-IL" dirty="0"/>
              <a:t> שיציין את מיקום האיבר האחרון במחסנית.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552510"/>
            <a:ext cx="32766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createStack</a:t>
            </a:r>
            <a:r>
              <a:rPr lang="en-US" sz="2000" dirty="0"/>
              <a:t>(size) {</a:t>
            </a:r>
          </a:p>
          <a:p>
            <a:r>
              <a:rPr lang="en-US" sz="2000" dirty="0"/>
              <a:t>   last = -1;</a:t>
            </a:r>
          </a:p>
          <a:p>
            <a:r>
              <a:rPr lang="en-US" sz="2000" dirty="0"/>
              <a:t>   elements = new </a:t>
            </a:r>
            <a:r>
              <a:rPr lang="en-US" sz="2000" dirty="0" err="1"/>
              <a:t>int</a:t>
            </a:r>
            <a:r>
              <a:rPr lang="en-US" sz="2000" dirty="0"/>
              <a:t>[size];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543" y="152400"/>
            <a:ext cx="3657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יצירת מחסנית חדשה בגודל </a:t>
            </a:r>
            <a:r>
              <a:rPr lang="en-US" sz="2000" dirty="0">
                <a:solidFill>
                  <a:schemeClr val="tx2"/>
                </a:solidFill>
              </a:rPr>
              <a:t>size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2453928"/>
            <a:ext cx="32766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pop() {</a:t>
            </a:r>
          </a:p>
          <a:p>
            <a:r>
              <a:rPr lang="en-US" sz="2000" dirty="0"/>
              <a:t>   if(last == -1)</a:t>
            </a:r>
          </a:p>
          <a:p>
            <a:r>
              <a:rPr lang="en-US" sz="2000" dirty="0"/>
              <a:t>	underflow error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x = elements[last];</a:t>
            </a:r>
          </a:p>
          <a:p>
            <a:r>
              <a:rPr lang="en-US" sz="2000" dirty="0"/>
              <a:t>   last--;</a:t>
            </a:r>
          </a:p>
          <a:p>
            <a:r>
              <a:rPr lang="en-US" sz="2000" dirty="0"/>
              <a:t>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459504"/>
            <a:ext cx="3276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void push(x) {</a:t>
            </a:r>
          </a:p>
          <a:p>
            <a:r>
              <a:rPr lang="en-US" sz="2000" dirty="0"/>
              <a:t>   if(last == size-1)</a:t>
            </a:r>
          </a:p>
          <a:p>
            <a:r>
              <a:rPr lang="en-US" sz="2000" dirty="0"/>
              <a:t>	overflow error</a:t>
            </a:r>
          </a:p>
          <a:p>
            <a:r>
              <a:rPr lang="en-US" sz="2000" dirty="0"/>
              <a:t>   elements[last] = x;</a:t>
            </a:r>
          </a:p>
          <a:p>
            <a:r>
              <a:rPr lang="en-US" sz="2000" dirty="0"/>
              <a:t>   last++;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7807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מימוש מחסנית באמצעות רשימה מקושרת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אפשר לממש מחסנית באמצעות רשימה.</a:t>
            </a:r>
          </a:p>
          <a:p>
            <a:pPr algn="r" rtl="1"/>
            <a:r>
              <a:rPr lang="he-IL" dirty="0"/>
              <a:t>נניח שקיים אובייקט מסוג </a:t>
            </a:r>
            <a:r>
              <a:rPr lang="en-US" dirty="0"/>
              <a:t>Node</a:t>
            </a:r>
            <a:r>
              <a:rPr lang="he-IL" dirty="0"/>
              <a:t> שמכיל מספר ומצביע לאיבר הבא.</a:t>
            </a:r>
          </a:p>
          <a:p>
            <a:pPr algn="r" rtl="1"/>
            <a:r>
              <a:rPr lang="he-IL" dirty="0"/>
              <a:t>נגדיר משתנה בשם </a:t>
            </a:r>
            <a:r>
              <a:rPr lang="en-US" dirty="0"/>
              <a:t>head</a:t>
            </a:r>
            <a:r>
              <a:rPr lang="he-IL" dirty="0"/>
              <a:t> שיצביע לראש הרשימה.</a:t>
            </a:r>
          </a:p>
          <a:p>
            <a:pPr algn="r" rtl="1"/>
            <a:r>
              <a:rPr lang="he-IL" dirty="0"/>
              <a:t>המחסנית לא תהיה מוגבלת בגודלה והמימוש יספק את הפעולות הבסיסיות של המחסנית בזמן </a:t>
            </a:r>
            <a:r>
              <a:rPr lang="en-US" dirty="0"/>
              <a:t>O(1)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6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552510"/>
            <a:ext cx="3276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createStack</a:t>
            </a:r>
            <a:r>
              <a:rPr lang="en-US" sz="2000" dirty="0"/>
              <a:t>() {</a:t>
            </a:r>
          </a:p>
          <a:p>
            <a:r>
              <a:rPr lang="en-US" sz="2000" dirty="0"/>
              <a:t>   head = null;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"/>
            <a:ext cx="24819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יצירת מחסנית חדשה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286000"/>
            <a:ext cx="32766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pop() {</a:t>
            </a:r>
          </a:p>
          <a:p>
            <a:r>
              <a:rPr lang="en-US" sz="2000" dirty="0"/>
              <a:t>   if(head == null)</a:t>
            </a:r>
          </a:p>
          <a:p>
            <a:r>
              <a:rPr lang="en-US" sz="2000" dirty="0"/>
              <a:t>	underflow error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x = </a:t>
            </a:r>
            <a:r>
              <a:rPr lang="en-US" sz="2000" dirty="0" err="1"/>
              <a:t>head.getValue</a:t>
            </a:r>
            <a:r>
              <a:rPr lang="en-US" sz="2000" dirty="0"/>
              <a:t>();</a:t>
            </a:r>
          </a:p>
          <a:p>
            <a:r>
              <a:rPr lang="en-US" sz="2000" dirty="0"/>
              <a:t>   head = </a:t>
            </a:r>
            <a:r>
              <a:rPr lang="en-US" sz="2000" dirty="0" err="1"/>
              <a:t>head.getNext</a:t>
            </a:r>
            <a:r>
              <a:rPr lang="en-US" sz="2000" dirty="0"/>
              <a:t>();</a:t>
            </a:r>
          </a:p>
          <a:p>
            <a:r>
              <a:rPr lang="en-US" sz="2000" dirty="0"/>
              <a:t>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286000"/>
            <a:ext cx="3276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void push(x) {</a:t>
            </a:r>
          </a:p>
          <a:p>
            <a:r>
              <a:rPr lang="en-US" sz="2000" dirty="0"/>
              <a:t>   head = new Node(x, head);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1292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מימוש תור באמצעות רשימה מקושרת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איך נממש תור באמצעות רשימה מקושרת?</a:t>
            </a:r>
          </a:p>
          <a:p>
            <a:pPr algn="r" rtl="1"/>
            <a:r>
              <a:rPr lang="he-IL" dirty="0"/>
              <a:t>הוצאת איברים מתחילת הרשימה היא פעולה "קלה", אבל אנחנו צריכים לאפשר גם הוספת איברים לסוף התור ב-</a:t>
            </a:r>
            <a:r>
              <a:rPr lang="en-US" dirty="0"/>
              <a:t>O(1)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נשמור שני מצביעים – </a:t>
            </a:r>
            <a:r>
              <a:rPr lang="en-US" dirty="0"/>
              <a:t>front</a:t>
            </a:r>
            <a:r>
              <a:rPr lang="he-IL" dirty="0"/>
              <a:t> יצביע </a:t>
            </a:r>
            <a:r>
              <a:rPr lang="he-IL" b="1" dirty="0"/>
              <a:t>לתחילת</a:t>
            </a:r>
            <a:r>
              <a:rPr lang="he-IL" dirty="0"/>
              <a:t> הרשימה וייצג את </a:t>
            </a:r>
            <a:r>
              <a:rPr lang="he-IL" b="1" dirty="0"/>
              <a:t>תחילת התור</a:t>
            </a:r>
            <a:r>
              <a:rPr lang="he-IL" dirty="0"/>
              <a:t>. </a:t>
            </a:r>
            <a:r>
              <a:rPr lang="en-US" dirty="0"/>
              <a:t>back</a:t>
            </a:r>
            <a:r>
              <a:rPr lang="he-IL" dirty="0"/>
              <a:t> יצביע ל</a:t>
            </a:r>
            <a:r>
              <a:rPr lang="he-IL" b="1" dirty="0"/>
              <a:t>סוף</a:t>
            </a:r>
            <a:r>
              <a:rPr lang="he-IL" dirty="0"/>
              <a:t> הרשימה וייצג את </a:t>
            </a:r>
            <a:r>
              <a:rPr lang="he-IL" b="1" dirty="0"/>
              <a:t>סוף התור.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0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00500" y="522352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214007" y="508867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7" name="מחבר ישר 6"/>
          <p:cNvCxnSpPr/>
          <p:nvPr/>
        </p:nvCxnSpPr>
        <p:spPr>
          <a:xfrm>
            <a:off x="3733800" y="1206798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3848100" y="111758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>
            <a:off x="3619500" y="113059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cxnSpLocks/>
            <a:stCxn id="4" idx="2"/>
          </p:cNvCxnSpPr>
          <p:nvPr/>
        </p:nvCxnSpPr>
        <p:spPr>
          <a:xfrm flipH="1">
            <a:off x="4014107" y="922462"/>
            <a:ext cx="367393" cy="17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cxnSpLocks/>
          </p:cNvCxnSpPr>
          <p:nvPr/>
        </p:nvCxnSpPr>
        <p:spPr>
          <a:xfrm>
            <a:off x="3586843" y="877195"/>
            <a:ext cx="318407" cy="22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139998"/>
            <a:ext cx="5257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בהתחלה התור ריק – </a:t>
            </a:r>
            <a:r>
              <a:rPr lang="en-US" sz="2000" dirty="0">
                <a:solidFill>
                  <a:schemeClr val="tx2"/>
                </a:solidFill>
              </a:rPr>
              <a:t>front = back = null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1413018"/>
            <a:ext cx="7086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נבצע </a:t>
            </a:r>
            <a:r>
              <a:rPr lang="en-US" sz="2000" dirty="0">
                <a:solidFill>
                  <a:schemeClr val="tx2"/>
                </a:solidFill>
              </a:rPr>
              <a:t>enqueue(3)</a:t>
            </a:r>
            <a:r>
              <a:rPr lang="he-IL" sz="2000" dirty="0">
                <a:solidFill>
                  <a:schemeClr val="tx2"/>
                </a:solidFill>
              </a:rPr>
              <a:t>, המספר 3 יצטרף לסוף התור (</a:t>
            </a:r>
            <a:r>
              <a:rPr lang="en-US" sz="2000" dirty="0">
                <a:solidFill>
                  <a:schemeClr val="tx2"/>
                </a:solidFill>
              </a:rPr>
              <a:t>front</a:t>
            </a:r>
            <a:r>
              <a:rPr lang="he-IL" sz="2000" dirty="0">
                <a:solidFill>
                  <a:schemeClr val="tx2"/>
                </a:solidFill>
              </a:rPr>
              <a:t> ו-</a:t>
            </a:r>
            <a:r>
              <a:rPr lang="en-US" sz="2000" dirty="0">
                <a:solidFill>
                  <a:schemeClr val="tx2"/>
                </a:solidFill>
              </a:rPr>
              <a:t>back</a:t>
            </a:r>
            <a:r>
              <a:rPr lang="he-IL" sz="2000" dirty="0">
                <a:solidFill>
                  <a:schemeClr val="tx2"/>
                </a:solidFill>
              </a:rPr>
              <a:t> הם אותו איבר כי יש רק אחד):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6007" y="2027645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43250" y="2024812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23" name="מחבר חץ ישר 22"/>
          <p:cNvCxnSpPr>
            <a:cxnSpLocks/>
            <a:stCxn id="18" idx="2"/>
            <a:endCxn id="25" idx="0"/>
          </p:cNvCxnSpPr>
          <p:nvPr/>
        </p:nvCxnSpPr>
        <p:spPr>
          <a:xfrm flipH="1">
            <a:off x="3962400" y="2427755"/>
            <a:ext cx="394607" cy="24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>
            <a:cxnSpLocks/>
            <a:stCxn id="19" idx="2"/>
            <a:endCxn id="25" idx="0"/>
          </p:cNvCxnSpPr>
          <p:nvPr/>
        </p:nvCxnSpPr>
        <p:spPr>
          <a:xfrm>
            <a:off x="3524250" y="2424922"/>
            <a:ext cx="438150" cy="25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קבוצה 30"/>
          <p:cNvGrpSpPr/>
          <p:nvPr/>
        </p:nvGrpSpPr>
        <p:grpSpPr>
          <a:xfrm>
            <a:off x="3600450" y="2676638"/>
            <a:ext cx="723900" cy="465423"/>
            <a:chOff x="3600450" y="2852935"/>
            <a:chExt cx="723900" cy="465423"/>
          </a:xfrm>
        </p:grpSpPr>
        <p:sp>
          <p:nvSpPr>
            <p:cNvPr id="25" name="מלבן 24"/>
            <p:cNvSpPr/>
            <p:nvPr/>
          </p:nvSpPr>
          <p:spPr>
            <a:xfrm>
              <a:off x="3600450" y="2852935"/>
              <a:ext cx="723900" cy="465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27" name="מחבר ישר 26"/>
            <p:cNvCxnSpPr>
              <a:cxnSpLocks/>
            </p:cNvCxnSpPr>
            <p:nvPr/>
          </p:nvCxnSpPr>
          <p:spPr>
            <a:xfrm>
              <a:off x="4114800" y="2852935"/>
              <a:ext cx="0" cy="46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714750" y="2898577"/>
              <a:ext cx="381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3</a:t>
              </a:r>
            </a:p>
          </p:txBody>
        </p:sp>
      </p:grpSp>
      <p:cxnSp>
        <p:nvCxnSpPr>
          <p:cNvPr id="33" name="מחבר ישר 32"/>
          <p:cNvCxnSpPr/>
          <p:nvPr/>
        </p:nvCxnSpPr>
        <p:spPr>
          <a:xfrm>
            <a:off x="4800600" y="2722280"/>
            <a:ext cx="0" cy="41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>
            <a:cxnSpLocks/>
          </p:cNvCxnSpPr>
          <p:nvPr/>
        </p:nvCxnSpPr>
        <p:spPr>
          <a:xfrm>
            <a:off x="4876800" y="2815404"/>
            <a:ext cx="0" cy="20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>
            <a:cxnSpLocks/>
          </p:cNvCxnSpPr>
          <p:nvPr/>
        </p:nvCxnSpPr>
        <p:spPr>
          <a:xfrm>
            <a:off x="4963884" y="2871703"/>
            <a:ext cx="0" cy="12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/>
          <p:cNvCxnSpPr/>
          <p:nvPr/>
        </p:nvCxnSpPr>
        <p:spPr>
          <a:xfrm>
            <a:off x="4229100" y="2906946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05000" y="3343327"/>
            <a:ext cx="708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נבצע </a:t>
            </a:r>
            <a:r>
              <a:rPr lang="en-US" sz="2000" dirty="0">
                <a:solidFill>
                  <a:schemeClr val="tx2"/>
                </a:solidFill>
              </a:rPr>
              <a:t>enqueue(6)</a:t>
            </a:r>
            <a:r>
              <a:rPr lang="he-IL" sz="2000" dirty="0">
                <a:solidFill>
                  <a:schemeClr val="tx2"/>
                </a:solidFill>
              </a:rPr>
              <a:t>, המספר 6 יצטרף לסוף התור: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1575" y="3732828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3086100" y="3718589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62" name="מחבר חץ ישר 61"/>
          <p:cNvCxnSpPr>
            <a:cxnSpLocks/>
            <a:stCxn id="60" idx="2"/>
          </p:cNvCxnSpPr>
          <p:nvPr/>
        </p:nvCxnSpPr>
        <p:spPr>
          <a:xfrm flipH="1">
            <a:off x="4967968" y="4132938"/>
            <a:ext cx="394607" cy="24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חץ ישר 62"/>
          <p:cNvCxnSpPr>
            <a:cxnSpLocks/>
            <a:stCxn id="61" idx="2"/>
            <a:endCxn id="65" idx="0"/>
          </p:cNvCxnSpPr>
          <p:nvPr/>
        </p:nvCxnSpPr>
        <p:spPr>
          <a:xfrm>
            <a:off x="3467100" y="4118699"/>
            <a:ext cx="438150" cy="25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קבוצה 63"/>
          <p:cNvGrpSpPr/>
          <p:nvPr/>
        </p:nvGrpSpPr>
        <p:grpSpPr>
          <a:xfrm>
            <a:off x="3543300" y="4370415"/>
            <a:ext cx="723900" cy="465423"/>
            <a:chOff x="3600450" y="2852935"/>
            <a:chExt cx="723900" cy="465423"/>
          </a:xfrm>
        </p:grpSpPr>
        <p:sp>
          <p:nvSpPr>
            <p:cNvPr id="65" name="מלבן 64"/>
            <p:cNvSpPr/>
            <p:nvPr/>
          </p:nvSpPr>
          <p:spPr>
            <a:xfrm>
              <a:off x="3600450" y="2852935"/>
              <a:ext cx="723900" cy="465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66" name="מחבר ישר 65"/>
            <p:cNvCxnSpPr>
              <a:cxnSpLocks/>
            </p:cNvCxnSpPr>
            <p:nvPr/>
          </p:nvCxnSpPr>
          <p:spPr>
            <a:xfrm>
              <a:off x="4114800" y="2852935"/>
              <a:ext cx="0" cy="46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14750" y="2898577"/>
              <a:ext cx="381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3</a:t>
              </a:r>
            </a:p>
          </p:txBody>
        </p:sp>
      </p:grpSp>
      <p:cxnSp>
        <p:nvCxnSpPr>
          <p:cNvPr id="68" name="מחבר ישר 67"/>
          <p:cNvCxnSpPr/>
          <p:nvPr/>
        </p:nvCxnSpPr>
        <p:spPr>
          <a:xfrm>
            <a:off x="5800725" y="4416057"/>
            <a:ext cx="0" cy="41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/>
          <p:cNvCxnSpPr>
            <a:cxnSpLocks/>
          </p:cNvCxnSpPr>
          <p:nvPr/>
        </p:nvCxnSpPr>
        <p:spPr>
          <a:xfrm>
            <a:off x="5876925" y="4509181"/>
            <a:ext cx="0" cy="20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/>
          <p:cNvCxnSpPr>
            <a:cxnSpLocks/>
          </p:cNvCxnSpPr>
          <p:nvPr/>
        </p:nvCxnSpPr>
        <p:spPr>
          <a:xfrm>
            <a:off x="5964009" y="4565480"/>
            <a:ext cx="0" cy="12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229225" y="4600723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קבוצה 71"/>
          <p:cNvGrpSpPr/>
          <p:nvPr/>
        </p:nvGrpSpPr>
        <p:grpSpPr>
          <a:xfrm>
            <a:off x="4638675" y="4381849"/>
            <a:ext cx="723900" cy="465423"/>
            <a:chOff x="3600450" y="2852935"/>
            <a:chExt cx="723900" cy="465423"/>
          </a:xfrm>
        </p:grpSpPr>
        <p:sp>
          <p:nvSpPr>
            <p:cNvPr id="73" name="מלבן 72"/>
            <p:cNvSpPr/>
            <p:nvPr/>
          </p:nvSpPr>
          <p:spPr>
            <a:xfrm>
              <a:off x="3600450" y="2852935"/>
              <a:ext cx="723900" cy="465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74" name="מחבר ישר 73"/>
            <p:cNvCxnSpPr>
              <a:cxnSpLocks/>
            </p:cNvCxnSpPr>
            <p:nvPr/>
          </p:nvCxnSpPr>
          <p:spPr>
            <a:xfrm>
              <a:off x="4114800" y="2852935"/>
              <a:ext cx="0" cy="46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714750" y="2898577"/>
              <a:ext cx="381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6</a:t>
              </a:r>
            </a:p>
          </p:txBody>
        </p:sp>
      </p:grpSp>
      <p:cxnSp>
        <p:nvCxnSpPr>
          <p:cNvPr id="77" name="מחבר חץ ישר 76"/>
          <p:cNvCxnSpPr>
            <a:cxnSpLocks/>
            <a:endCxn id="73" idx="1"/>
          </p:cNvCxnSpPr>
          <p:nvPr/>
        </p:nvCxnSpPr>
        <p:spPr>
          <a:xfrm>
            <a:off x="4133850" y="4612157"/>
            <a:ext cx="504825" cy="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94114" y="5007213"/>
            <a:ext cx="708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נבצע </a:t>
            </a:r>
            <a:r>
              <a:rPr lang="en-US" sz="2000" dirty="0">
                <a:solidFill>
                  <a:schemeClr val="tx2"/>
                </a:solidFill>
              </a:rPr>
              <a:t>enqueue(4)</a:t>
            </a:r>
            <a:r>
              <a:rPr lang="he-IL" sz="2000" dirty="0">
                <a:solidFill>
                  <a:schemeClr val="tx2"/>
                </a:solidFill>
              </a:rPr>
              <a:t>, המספר 4 יצטרף לסוף התור: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72175" y="5436386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3062288" y="5270988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85" name="מחבר חץ ישר 84"/>
          <p:cNvCxnSpPr>
            <a:cxnSpLocks/>
            <a:endCxn id="101" idx="0"/>
          </p:cNvCxnSpPr>
          <p:nvPr/>
        </p:nvCxnSpPr>
        <p:spPr>
          <a:xfrm flipH="1">
            <a:off x="6078312" y="5770548"/>
            <a:ext cx="152400" cy="17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חץ ישר 85"/>
          <p:cNvCxnSpPr>
            <a:cxnSpLocks/>
            <a:stCxn id="84" idx="2"/>
            <a:endCxn id="88" idx="0"/>
          </p:cNvCxnSpPr>
          <p:nvPr/>
        </p:nvCxnSpPr>
        <p:spPr>
          <a:xfrm>
            <a:off x="3443288" y="5671098"/>
            <a:ext cx="438150" cy="25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קבוצה 86"/>
          <p:cNvGrpSpPr/>
          <p:nvPr/>
        </p:nvGrpSpPr>
        <p:grpSpPr>
          <a:xfrm>
            <a:off x="3519488" y="5922814"/>
            <a:ext cx="723900" cy="465423"/>
            <a:chOff x="3600450" y="2852935"/>
            <a:chExt cx="723900" cy="465423"/>
          </a:xfrm>
        </p:grpSpPr>
        <p:sp>
          <p:nvSpPr>
            <p:cNvPr id="88" name="מלבן 87"/>
            <p:cNvSpPr/>
            <p:nvPr/>
          </p:nvSpPr>
          <p:spPr>
            <a:xfrm>
              <a:off x="3600450" y="2852935"/>
              <a:ext cx="723900" cy="465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89" name="מחבר ישר 88"/>
            <p:cNvCxnSpPr>
              <a:cxnSpLocks/>
            </p:cNvCxnSpPr>
            <p:nvPr/>
          </p:nvCxnSpPr>
          <p:spPr>
            <a:xfrm>
              <a:off x="4114800" y="2852935"/>
              <a:ext cx="0" cy="46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714750" y="2898577"/>
              <a:ext cx="381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3</a:t>
              </a:r>
            </a:p>
          </p:txBody>
        </p:sp>
      </p:grpSp>
      <p:cxnSp>
        <p:nvCxnSpPr>
          <p:cNvPr id="91" name="מחבר ישר 90"/>
          <p:cNvCxnSpPr/>
          <p:nvPr/>
        </p:nvCxnSpPr>
        <p:spPr>
          <a:xfrm>
            <a:off x="6928757" y="5979890"/>
            <a:ext cx="0" cy="41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91"/>
          <p:cNvCxnSpPr>
            <a:cxnSpLocks/>
          </p:cNvCxnSpPr>
          <p:nvPr/>
        </p:nvCxnSpPr>
        <p:spPr>
          <a:xfrm>
            <a:off x="7004957" y="6073014"/>
            <a:ext cx="0" cy="20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>
            <a:cxnSpLocks/>
          </p:cNvCxnSpPr>
          <p:nvPr/>
        </p:nvCxnSpPr>
        <p:spPr>
          <a:xfrm>
            <a:off x="7092041" y="6129313"/>
            <a:ext cx="0" cy="12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חץ ישר 93"/>
          <p:cNvCxnSpPr/>
          <p:nvPr/>
        </p:nvCxnSpPr>
        <p:spPr>
          <a:xfrm>
            <a:off x="6357257" y="6164556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קבוצה 94"/>
          <p:cNvGrpSpPr/>
          <p:nvPr/>
        </p:nvGrpSpPr>
        <p:grpSpPr>
          <a:xfrm>
            <a:off x="4614863" y="5934248"/>
            <a:ext cx="723900" cy="465423"/>
            <a:chOff x="3600450" y="2852935"/>
            <a:chExt cx="723900" cy="465423"/>
          </a:xfrm>
        </p:grpSpPr>
        <p:sp>
          <p:nvSpPr>
            <p:cNvPr id="96" name="מלבן 95"/>
            <p:cNvSpPr/>
            <p:nvPr/>
          </p:nvSpPr>
          <p:spPr>
            <a:xfrm>
              <a:off x="3600450" y="2852935"/>
              <a:ext cx="723900" cy="465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97" name="מחבר ישר 96"/>
            <p:cNvCxnSpPr>
              <a:cxnSpLocks/>
            </p:cNvCxnSpPr>
            <p:nvPr/>
          </p:nvCxnSpPr>
          <p:spPr>
            <a:xfrm>
              <a:off x="4114800" y="2852935"/>
              <a:ext cx="0" cy="46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14750" y="2898577"/>
              <a:ext cx="381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6</a:t>
              </a:r>
            </a:p>
          </p:txBody>
        </p:sp>
      </p:grpSp>
      <p:cxnSp>
        <p:nvCxnSpPr>
          <p:cNvPr id="99" name="מחבר חץ ישר 98"/>
          <p:cNvCxnSpPr>
            <a:cxnSpLocks/>
            <a:endCxn id="96" idx="1"/>
          </p:cNvCxnSpPr>
          <p:nvPr/>
        </p:nvCxnSpPr>
        <p:spPr>
          <a:xfrm>
            <a:off x="4110038" y="6164556"/>
            <a:ext cx="504825" cy="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קבוצה 99"/>
          <p:cNvGrpSpPr/>
          <p:nvPr/>
        </p:nvGrpSpPr>
        <p:grpSpPr>
          <a:xfrm>
            <a:off x="5716362" y="5941376"/>
            <a:ext cx="723900" cy="465423"/>
            <a:chOff x="3600450" y="2852935"/>
            <a:chExt cx="723900" cy="465423"/>
          </a:xfrm>
        </p:grpSpPr>
        <p:sp>
          <p:nvSpPr>
            <p:cNvPr id="101" name="מלבן 100"/>
            <p:cNvSpPr/>
            <p:nvPr/>
          </p:nvSpPr>
          <p:spPr>
            <a:xfrm>
              <a:off x="3600450" y="2852935"/>
              <a:ext cx="723900" cy="465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02" name="מחבר ישר 101"/>
            <p:cNvCxnSpPr>
              <a:cxnSpLocks/>
            </p:cNvCxnSpPr>
            <p:nvPr/>
          </p:nvCxnSpPr>
          <p:spPr>
            <a:xfrm>
              <a:off x="4114800" y="2852935"/>
              <a:ext cx="0" cy="46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714750" y="2898577"/>
              <a:ext cx="381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4</a:t>
              </a:r>
            </a:p>
          </p:txBody>
        </p:sp>
      </p:grpSp>
      <p:cxnSp>
        <p:nvCxnSpPr>
          <p:cNvPr id="104" name="מחבר חץ ישר 103"/>
          <p:cNvCxnSpPr>
            <a:cxnSpLocks/>
            <a:endCxn id="101" idx="1"/>
          </p:cNvCxnSpPr>
          <p:nvPr/>
        </p:nvCxnSpPr>
        <p:spPr>
          <a:xfrm>
            <a:off x="5211537" y="6171684"/>
            <a:ext cx="504825" cy="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40" grpId="0"/>
      <p:bldP spid="60" grpId="0"/>
      <p:bldP spid="61" grpId="0"/>
      <p:bldP spid="82" grpId="0"/>
      <p:bldP spid="83" grpId="0"/>
      <p:bldP spid="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826077" y="1564140"/>
            <a:ext cx="708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נבצע </a:t>
            </a:r>
            <a:r>
              <a:rPr lang="en-US" sz="2000" dirty="0">
                <a:solidFill>
                  <a:schemeClr val="tx2"/>
                </a:solidFill>
              </a:rPr>
              <a:t>dequeue()</a:t>
            </a:r>
            <a:r>
              <a:rPr lang="he-IL" sz="2000" dirty="0">
                <a:solidFill>
                  <a:schemeClr val="tx2"/>
                </a:solidFill>
              </a:rPr>
              <a:t>, המספר 3 יצא מראש התור: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87143" y="152400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3092902" y="138364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85" name="מחבר חץ ישר 84"/>
          <p:cNvCxnSpPr>
            <a:cxnSpLocks/>
            <a:stCxn id="83" idx="2"/>
            <a:endCxn id="101" idx="0"/>
          </p:cNvCxnSpPr>
          <p:nvPr/>
        </p:nvCxnSpPr>
        <p:spPr>
          <a:xfrm flipH="1">
            <a:off x="6076269" y="552510"/>
            <a:ext cx="291874" cy="25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חץ ישר 85"/>
          <p:cNvCxnSpPr>
            <a:cxnSpLocks/>
            <a:endCxn id="88" idx="0"/>
          </p:cNvCxnSpPr>
          <p:nvPr/>
        </p:nvCxnSpPr>
        <p:spPr>
          <a:xfrm>
            <a:off x="3441245" y="538474"/>
            <a:ext cx="438150" cy="25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קבוצה 86"/>
          <p:cNvGrpSpPr/>
          <p:nvPr/>
        </p:nvGrpSpPr>
        <p:grpSpPr>
          <a:xfrm>
            <a:off x="3517445" y="790190"/>
            <a:ext cx="723900" cy="580921"/>
            <a:chOff x="3600450" y="2852935"/>
            <a:chExt cx="723900" cy="465423"/>
          </a:xfrm>
        </p:grpSpPr>
        <p:sp>
          <p:nvSpPr>
            <p:cNvPr id="88" name="מלבן 87"/>
            <p:cNvSpPr/>
            <p:nvPr/>
          </p:nvSpPr>
          <p:spPr>
            <a:xfrm>
              <a:off x="3600450" y="2852935"/>
              <a:ext cx="723900" cy="465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89" name="מחבר ישר 88"/>
            <p:cNvCxnSpPr>
              <a:cxnSpLocks/>
            </p:cNvCxnSpPr>
            <p:nvPr/>
          </p:nvCxnSpPr>
          <p:spPr>
            <a:xfrm>
              <a:off x="4114800" y="2852935"/>
              <a:ext cx="0" cy="46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714750" y="2898577"/>
              <a:ext cx="381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3</a:t>
              </a:r>
            </a:p>
          </p:txBody>
        </p:sp>
      </p:grpSp>
      <p:cxnSp>
        <p:nvCxnSpPr>
          <p:cNvPr id="91" name="מחבר ישר 90"/>
          <p:cNvCxnSpPr>
            <a:cxnSpLocks/>
          </p:cNvCxnSpPr>
          <p:nvPr/>
        </p:nvCxnSpPr>
        <p:spPr>
          <a:xfrm>
            <a:off x="6926714" y="847266"/>
            <a:ext cx="0" cy="52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91"/>
          <p:cNvCxnSpPr>
            <a:cxnSpLocks/>
          </p:cNvCxnSpPr>
          <p:nvPr/>
        </p:nvCxnSpPr>
        <p:spPr>
          <a:xfrm>
            <a:off x="7002914" y="940390"/>
            <a:ext cx="0" cy="26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>
            <a:cxnSpLocks/>
          </p:cNvCxnSpPr>
          <p:nvPr/>
        </p:nvCxnSpPr>
        <p:spPr>
          <a:xfrm>
            <a:off x="7089998" y="996689"/>
            <a:ext cx="0" cy="15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חץ ישר 93"/>
          <p:cNvCxnSpPr>
            <a:cxnSpLocks/>
          </p:cNvCxnSpPr>
          <p:nvPr/>
        </p:nvCxnSpPr>
        <p:spPr>
          <a:xfrm>
            <a:off x="6355214" y="1031932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קבוצה 94"/>
          <p:cNvGrpSpPr/>
          <p:nvPr/>
        </p:nvGrpSpPr>
        <p:grpSpPr>
          <a:xfrm>
            <a:off x="4612820" y="801624"/>
            <a:ext cx="723900" cy="580921"/>
            <a:chOff x="3600450" y="2852935"/>
            <a:chExt cx="723900" cy="465423"/>
          </a:xfrm>
        </p:grpSpPr>
        <p:sp>
          <p:nvSpPr>
            <p:cNvPr id="96" name="מלבן 95"/>
            <p:cNvSpPr/>
            <p:nvPr/>
          </p:nvSpPr>
          <p:spPr>
            <a:xfrm>
              <a:off x="3600450" y="2852935"/>
              <a:ext cx="723900" cy="465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97" name="מחבר ישר 96"/>
            <p:cNvCxnSpPr>
              <a:cxnSpLocks/>
            </p:cNvCxnSpPr>
            <p:nvPr/>
          </p:nvCxnSpPr>
          <p:spPr>
            <a:xfrm>
              <a:off x="4114800" y="2852935"/>
              <a:ext cx="0" cy="46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14750" y="2898577"/>
              <a:ext cx="381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6</a:t>
              </a:r>
            </a:p>
          </p:txBody>
        </p:sp>
      </p:grpSp>
      <p:cxnSp>
        <p:nvCxnSpPr>
          <p:cNvPr id="99" name="מחבר חץ ישר 98"/>
          <p:cNvCxnSpPr>
            <a:cxnSpLocks/>
            <a:endCxn id="96" idx="1"/>
          </p:cNvCxnSpPr>
          <p:nvPr/>
        </p:nvCxnSpPr>
        <p:spPr>
          <a:xfrm>
            <a:off x="4107995" y="1092085"/>
            <a:ext cx="50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קבוצה 99"/>
          <p:cNvGrpSpPr/>
          <p:nvPr/>
        </p:nvGrpSpPr>
        <p:grpSpPr>
          <a:xfrm>
            <a:off x="5714319" y="808752"/>
            <a:ext cx="723900" cy="580921"/>
            <a:chOff x="3600450" y="2852935"/>
            <a:chExt cx="723900" cy="465423"/>
          </a:xfrm>
        </p:grpSpPr>
        <p:sp>
          <p:nvSpPr>
            <p:cNvPr id="101" name="מלבן 100"/>
            <p:cNvSpPr/>
            <p:nvPr/>
          </p:nvSpPr>
          <p:spPr>
            <a:xfrm>
              <a:off x="3600450" y="2852935"/>
              <a:ext cx="723900" cy="465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02" name="מחבר ישר 101"/>
            <p:cNvCxnSpPr>
              <a:cxnSpLocks/>
            </p:cNvCxnSpPr>
            <p:nvPr/>
          </p:nvCxnSpPr>
          <p:spPr>
            <a:xfrm>
              <a:off x="4114800" y="2852935"/>
              <a:ext cx="0" cy="46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714750" y="2898577"/>
              <a:ext cx="381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4</a:t>
              </a:r>
            </a:p>
          </p:txBody>
        </p:sp>
      </p:grpSp>
      <p:cxnSp>
        <p:nvCxnSpPr>
          <p:cNvPr id="104" name="מחבר חץ ישר 103"/>
          <p:cNvCxnSpPr>
            <a:cxnSpLocks/>
            <a:endCxn id="101" idx="1"/>
          </p:cNvCxnSpPr>
          <p:nvPr/>
        </p:nvCxnSpPr>
        <p:spPr>
          <a:xfrm>
            <a:off x="5203370" y="1092085"/>
            <a:ext cx="510949" cy="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987143" y="1950286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223317" y="1929796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127" name="מחבר חץ ישר 126"/>
          <p:cNvCxnSpPr>
            <a:cxnSpLocks/>
            <a:stCxn id="125" idx="2"/>
            <a:endCxn id="143" idx="0"/>
          </p:cNvCxnSpPr>
          <p:nvPr/>
        </p:nvCxnSpPr>
        <p:spPr>
          <a:xfrm flipH="1">
            <a:off x="6076269" y="2350396"/>
            <a:ext cx="291874" cy="25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חץ ישר 127"/>
          <p:cNvCxnSpPr>
            <a:cxnSpLocks/>
          </p:cNvCxnSpPr>
          <p:nvPr/>
        </p:nvCxnSpPr>
        <p:spPr>
          <a:xfrm>
            <a:off x="4571660" y="2329906"/>
            <a:ext cx="438150" cy="25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32"/>
          <p:cNvCxnSpPr>
            <a:cxnSpLocks/>
          </p:cNvCxnSpPr>
          <p:nvPr/>
        </p:nvCxnSpPr>
        <p:spPr>
          <a:xfrm>
            <a:off x="6926714" y="2645152"/>
            <a:ext cx="0" cy="52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33"/>
          <p:cNvCxnSpPr>
            <a:cxnSpLocks/>
          </p:cNvCxnSpPr>
          <p:nvPr/>
        </p:nvCxnSpPr>
        <p:spPr>
          <a:xfrm>
            <a:off x="7002914" y="2738276"/>
            <a:ext cx="0" cy="26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/>
          <p:cNvCxnSpPr>
            <a:cxnSpLocks/>
          </p:cNvCxnSpPr>
          <p:nvPr/>
        </p:nvCxnSpPr>
        <p:spPr>
          <a:xfrm>
            <a:off x="7089998" y="2794575"/>
            <a:ext cx="0" cy="15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חץ ישר 135"/>
          <p:cNvCxnSpPr>
            <a:cxnSpLocks/>
          </p:cNvCxnSpPr>
          <p:nvPr/>
        </p:nvCxnSpPr>
        <p:spPr>
          <a:xfrm>
            <a:off x="6355214" y="2829818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קבוצה 136"/>
          <p:cNvGrpSpPr/>
          <p:nvPr/>
        </p:nvGrpSpPr>
        <p:grpSpPr>
          <a:xfrm>
            <a:off x="4612820" y="2599510"/>
            <a:ext cx="723900" cy="580921"/>
            <a:chOff x="3600450" y="2852935"/>
            <a:chExt cx="723900" cy="465423"/>
          </a:xfrm>
        </p:grpSpPr>
        <p:sp>
          <p:nvSpPr>
            <p:cNvPr id="138" name="מלבן 137"/>
            <p:cNvSpPr/>
            <p:nvPr/>
          </p:nvSpPr>
          <p:spPr>
            <a:xfrm>
              <a:off x="3600450" y="2852935"/>
              <a:ext cx="723900" cy="465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39" name="מחבר ישר 138"/>
            <p:cNvCxnSpPr>
              <a:cxnSpLocks/>
            </p:cNvCxnSpPr>
            <p:nvPr/>
          </p:nvCxnSpPr>
          <p:spPr>
            <a:xfrm>
              <a:off x="4114800" y="2852935"/>
              <a:ext cx="0" cy="46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714750" y="2898577"/>
              <a:ext cx="381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6</a:t>
              </a:r>
            </a:p>
          </p:txBody>
        </p:sp>
      </p:grpSp>
      <p:grpSp>
        <p:nvGrpSpPr>
          <p:cNvPr id="142" name="קבוצה 141"/>
          <p:cNvGrpSpPr/>
          <p:nvPr/>
        </p:nvGrpSpPr>
        <p:grpSpPr>
          <a:xfrm>
            <a:off x="5714319" y="2606638"/>
            <a:ext cx="723900" cy="580921"/>
            <a:chOff x="3600450" y="2852935"/>
            <a:chExt cx="723900" cy="465423"/>
          </a:xfrm>
        </p:grpSpPr>
        <p:sp>
          <p:nvSpPr>
            <p:cNvPr id="143" name="מלבן 142"/>
            <p:cNvSpPr/>
            <p:nvPr/>
          </p:nvSpPr>
          <p:spPr>
            <a:xfrm>
              <a:off x="3600450" y="2852935"/>
              <a:ext cx="723900" cy="465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44" name="מחבר ישר 143"/>
            <p:cNvCxnSpPr>
              <a:cxnSpLocks/>
            </p:cNvCxnSpPr>
            <p:nvPr/>
          </p:nvCxnSpPr>
          <p:spPr>
            <a:xfrm>
              <a:off x="4114800" y="2852935"/>
              <a:ext cx="0" cy="46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714750" y="2898577"/>
              <a:ext cx="381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4</a:t>
              </a:r>
            </a:p>
          </p:txBody>
        </p:sp>
      </p:grpSp>
      <p:cxnSp>
        <p:nvCxnSpPr>
          <p:cNvPr id="146" name="מחבר חץ ישר 145"/>
          <p:cNvCxnSpPr>
            <a:cxnSpLocks/>
            <a:endCxn id="143" idx="1"/>
          </p:cNvCxnSpPr>
          <p:nvPr/>
        </p:nvCxnSpPr>
        <p:spPr>
          <a:xfrm flipV="1">
            <a:off x="5195203" y="2897099"/>
            <a:ext cx="519116" cy="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898017" y="4178844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191125" y="4171611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149" name="מחבר חץ ישר 148"/>
          <p:cNvCxnSpPr>
            <a:cxnSpLocks/>
            <a:stCxn id="147" idx="2"/>
            <a:endCxn id="160" idx="0"/>
          </p:cNvCxnSpPr>
          <p:nvPr/>
        </p:nvCxnSpPr>
        <p:spPr>
          <a:xfrm flipH="1">
            <a:off x="5987143" y="4578954"/>
            <a:ext cx="291874" cy="25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חץ ישר 149"/>
          <p:cNvCxnSpPr>
            <a:cxnSpLocks/>
          </p:cNvCxnSpPr>
          <p:nvPr/>
        </p:nvCxnSpPr>
        <p:spPr>
          <a:xfrm>
            <a:off x="5539468" y="4571721"/>
            <a:ext cx="438150" cy="25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150"/>
          <p:cNvCxnSpPr>
            <a:cxnSpLocks/>
          </p:cNvCxnSpPr>
          <p:nvPr/>
        </p:nvCxnSpPr>
        <p:spPr>
          <a:xfrm>
            <a:off x="6837588" y="4873710"/>
            <a:ext cx="0" cy="52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>
            <a:cxnSpLocks/>
          </p:cNvCxnSpPr>
          <p:nvPr/>
        </p:nvCxnSpPr>
        <p:spPr>
          <a:xfrm>
            <a:off x="6913788" y="4966834"/>
            <a:ext cx="0" cy="26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152"/>
          <p:cNvCxnSpPr>
            <a:cxnSpLocks/>
          </p:cNvCxnSpPr>
          <p:nvPr/>
        </p:nvCxnSpPr>
        <p:spPr>
          <a:xfrm>
            <a:off x="7000872" y="5023133"/>
            <a:ext cx="0" cy="15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חץ ישר 153"/>
          <p:cNvCxnSpPr>
            <a:cxnSpLocks/>
          </p:cNvCxnSpPr>
          <p:nvPr/>
        </p:nvCxnSpPr>
        <p:spPr>
          <a:xfrm>
            <a:off x="6266088" y="5058376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קבוצה 158"/>
          <p:cNvGrpSpPr/>
          <p:nvPr/>
        </p:nvGrpSpPr>
        <p:grpSpPr>
          <a:xfrm>
            <a:off x="5625193" y="4835196"/>
            <a:ext cx="723900" cy="580921"/>
            <a:chOff x="3600450" y="2852935"/>
            <a:chExt cx="723900" cy="465423"/>
          </a:xfrm>
        </p:grpSpPr>
        <p:sp>
          <p:nvSpPr>
            <p:cNvPr id="160" name="מלבן 159"/>
            <p:cNvSpPr/>
            <p:nvPr/>
          </p:nvSpPr>
          <p:spPr>
            <a:xfrm>
              <a:off x="3600450" y="2852935"/>
              <a:ext cx="723900" cy="465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61" name="מחבר ישר 160"/>
            <p:cNvCxnSpPr>
              <a:cxnSpLocks/>
            </p:cNvCxnSpPr>
            <p:nvPr/>
          </p:nvCxnSpPr>
          <p:spPr>
            <a:xfrm>
              <a:off x="4114800" y="2852935"/>
              <a:ext cx="0" cy="465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3714750" y="2898577"/>
              <a:ext cx="381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4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1826077" y="3676021"/>
            <a:ext cx="708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נבצע </a:t>
            </a:r>
            <a:r>
              <a:rPr lang="en-US" sz="2000" dirty="0">
                <a:solidFill>
                  <a:schemeClr val="tx2"/>
                </a:solidFill>
              </a:rPr>
              <a:t>dequeue()</a:t>
            </a:r>
            <a:r>
              <a:rPr lang="he-IL" sz="2000" dirty="0">
                <a:solidFill>
                  <a:schemeClr val="tx2"/>
                </a:solidFill>
              </a:rPr>
              <a:t>, המספר 6 יצא מראש התור:</a:t>
            </a:r>
          </a:p>
        </p:txBody>
      </p:sp>
    </p:spTree>
    <p:extLst>
      <p:ext uri="{BB962C8B-B14F-4D97-AF65-F5344CB8AC3E}">
        <p14:creationId xmlns:p14="http://schemas.microsoft.com/office/powerpoint/2010/main" val="22483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25" grpId="0"/>
      <p:bldP spid="126" grpId="0"/>
      <p:bldP spid="147" grpId="0"/>
      <p:bldP spid="148" grpId="0"/>
      <p:bldP spid="1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מחסנית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מחסנית (</a:t>
            </a:r>
            <a:r>
              <a:rPr lang="en-US" dirty="0"/>
              <a:t>Stack</a:t>
            </a:r>
            <a:r>
              <a:rPr lang="he-IL" dirty="0"/>
              <a:t>) היא מבנה נתונים שתומך בפעולות הבאות – </a:t>
            </a:r>
          </a:p>
          <a:p>
            <a:pPr algn="r" rtl="1"/>
            <a:r>
              <a:rPr lang="en-US" dirty="0"/>
              <a:t>push(</a:t>
            </a:r>
            <a:r>
              <a:rPr lang="en-US" dirty="0" err="1"/>
              <a:t>int</a:t>
            </a:r>
            <a:r>
              <a:rPr lang="en-US" dirty="0"/>
              <a:t> x)</a:t>
            </a:r>
            <a:r>
              <a:rPr lang="he-IL" dirty="0"/>
              <a:t> – הוספת איבר לראש המחסנית.</a:t>
            </a:r>
          </a:p>
          <a:p>
            <a:pPr algn="r" rtl="1"/>
            <a:r>
              <a:rPr lang="en-US" dirty="0" err="1"/>
              <a:t>int</a:t>
            </a:r>
            <a:r>
              <a:rPr lang="en-US" dirty="0"/>
              <a:t> pop()</a:t>
            </a:r>
            <a:r>
              <a:rPr lang="he-IL" dirty="0"/>
              <a:t> – הוצאת איבר מראש המחסנית והחזרתו.</a:t>
            </a:r>
          </a:p>
          <a:p>
            <a:pPr algn="r" rt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  <a:r>
              <a:rPr lang="he-IL" dirty="0"/>
              <a:t> – האם המחסנית ריקה.</a:t>
            </a:r>
          </a:p>
          <a:p>
            <a:pPr algn="r" rtl="1"/>
            <a:r>
              <a:rPr lang="he-IL" dirty="0"/>
              <a:t>זמן הריצה של כל הפעולות הוא </a:t>
            </a:r>
            <a:r>
              <a:rPr lang="en-US" dirty="0"/>
              <a:t>O(1)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552510"/>
            <a:ext cx="3276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createQueue</a:t>
            </a:r>
            <a:r>
              <a:rPr lang="en-US" sz="2000" dirty="0"/>
              <a:t>() {</a:t>
            </a:r>
          </a:p>
          <a:p>
            <a:r>
              <a:rPr lang="en-US" sz="2000" dirty="0"/>
              <a:t>   front = back = null;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"/>
            <a:ext cx="24819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יצירת תור חדש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4900" y="2362200"/>
            <a:ext cx="32766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dequeue() {</a:t>
            </a:r>
          </a:p>
          <a:p>
            <a:r>
              <a:rPr lang="en-US" sz="2000" dirty="0"/>
              <a:t>   if(front == null)</a:t>
            </a:r>
          </a:p>
          <a:p>
            <a:r>
              <a:rPr lang="en-US" sz="2000" dirty="0"/>
              <a:t>	underflow error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x = </a:t>
            </a:r>
            <a:r>
              <a:rPr lang="en-US" sz="2000" dirty="0" err="1"/>
              <a:t>front.getValue</a:t>
            </a:r>
            <a:r>
              <a:rPr lang="en-US" sz="2000" dirty="0"/>
              <a:t>();</a:t>
            </a:r>
          </a:p>
          <a:p>
            <a:r>
              <a:rPr lang="en-US" sz="2000" dirty="0"/>
              <a:t>   front = </a:t>
            </a:r>
            <a:r>
              <a:rPr lang="en-US" sz="2000" dirty="0" err="1"/>
              <a:t>front.getNext</a:t>
            </a:r>
            <a:r>
              <a:rPr lang="en-US" sz="2000" dirty="0"/>
              <a:t>();</a:t>
            </a:r>
          </a:p>
          <a:p>
            <a:r>
              <a:rPr lang="en-US" sz="2000" dirty="0"/>
              <a:t>   if(front == null)</a:t>
            </a:r>
          </a:p>
          <a:p>
            <a:r>
              <a:rPr lang="en-US" sz="2000" dirty="0"/>
              <a:t>	back = null;</a:t>
            </a:r>
          </a:p>
          <a:p>
            <a:r>
              <a:rPr lang="en-US" sz="2000" dirty="0"/>
              <a:t>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2766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void enqueue(x) {</a:t>
            </a:r>
          </a:p>
          <a:p>
            <a:r>
              <a:rPr lang="en-US" sz="2000" dirty="0"/>
              <a:t>   temp = new Node(x, null);</a:t>
            </a:r>
          </a:p>
          <a:p>
            <a:r>
              <a:rPr lang="en-US" sz="2000" dirty="0"/>
              <a:t>   if(back == null)</a:t>
            </a:r>
          </a:p>
          <a:p>
            <a:r>
              <a:rPr lang="en-US" sz="2000" dirty="0"/>
              <a:t>      front = back = temp;</a:t>
            </a:r>
          </a:p>
          <a:p>
            <a:r>
              <a:rPr lang="en-US" sz="2000" dirty="0"/>
              <a:t>   else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back.setNext</a:t>
            </a:r>
            <a:r>
              <a:rPr lang="en-US" sz="2000" dirty="0"/>
              <a:t>(temp);</a:t>
            </a:r>
          </a:p>
          <a:p>
            <a:r>
              <a:rPr lang="en-US" sz="2000" dirty="0"/>
              <a:t>      back = </a:t>
            </a:r>
            <a:r>
              <a:rPr lang="en-US" sz="2000" dirty="0" err="1"/>
              <a:t>back.getNext</a:t>
            </a:r>
            <a:r>
              <a:rPr lang="en-US" sz="2000" dirty="0"/>
              <a:t>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9369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מימוש תור באמצעות מערך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איך נממש תור באמצעות מערך?</a:t>
            </a:r>
          </a:p>
          <a:p>
            <a:pPr algn="r" rtl="1"/>
            <a:r>
              <a:rPr lang="he-IL" dirty="0"/>
              <a:t>כמו במחסנית, נחזיק משתנה שישמור את מיקום סוף התור, כך שכל איבר חדש יתווסף למיקום זה.</a:t>
            </a:r>
          </a:p>
          <a:p>
            <a:pPr algn="r" rtl="1"/>
            <a:r>
              <a:rPr lang="he-IL" dirty="0"/>
              <a:t>אבל הוצאת איברים מתחילת התור תחייב אותנו להזיז את שאר האיברים תא אחד אחורה, פעולה שתעלה </a:t>
            </a:r>
            <a:r>
              <a:rPr lang="en-US" dirty="0"/>
              <a:t>O(n)</a:t>
            </a:r>
            <a:r>
              <a:rPr lang="he-IL" dirty="0"/>
              <a:t>: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10550"/>
              </p:ext>
            </p:extLst>
          </p:nvPr>
        </p:nvGraphicFramePr>
        <p:xfrm>
          <a:off x="2052851" y="1639018"/>
          <a:ext cx="4495800" cy="1016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8598238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661769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512480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465214719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20373062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8818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35169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2851" y="719161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cxnSp>
        <p:nvCxnSpPr>
          <p:cNvPr id="10" name="מחבר חץ ישר 9"/>
          <p:cNvCxnSpPr>
            <a:cxnSpLocks/>
            <a:stCxn id="8" idx="2"/>
          </p:cNvCxnSpPr>
          <p:nvPr/>
        </p:nvCxnSpPr>
        <p:spPr>
          <a:xfrm>
            <a:off x="2433851" y="1119271"/>
            <a:ext cx="0" cy="42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2502005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אחרי שנבצע 5 פעמים </a:t>
            </a:r>
            <a:r>
              <a:rPr lang="en-US" sz="2400" dirty="0" err="1">
                <a:solidFill>
                  <a:schemeClr val="tx2"/>
                </a:solidFill>
              </a:rPr>
              <a:t>enqueue</a:t>
            </a:r>
            <a:r>
              <a:rPr lang="he-IL" sz="2400" dirty="0">
                <a:solidFill>
                  <a:schemeClr val="tx2"/>
                </a:solidFill>
              </a:rPr>
              <a:t> התור יראה כך:</a:t>
            </a:r>
          </a:p>
        </p:txBody>
      </p:sp>
      <p:graphicFrame>
        <p:nvGraphicFramePr>
          <p:cNvPr id="12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47426"/>
              </p:ext>
            </p:extLst>
          </p:nvPr>
        </p:nvGraphicFramePr>
        <p:xfrm>
          <a:off x="2052851" y="3422502"/>
          <a:ext cx="4495800" cy="1016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8598238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661769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512480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465214719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20373062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8818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35169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48651" y="2831871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cxnSp>
        <p:nvCxnSpPr>
          <p:cNvPr id="15" name="מחבר חץ ישר 9"/>
          <p:cNvCxnSpPr>
            <a:cxnSpLocks/>
            <a:stCxn id="13" idx="2"/>
          </p:cNvCxnSpPr>
          <p:nvPr/>
        </p:nvCxnSpPr>
        <p:spPr>
          <a:xfrm>
            <a:off x="6929651" y="3231981"/>
            <a:ext cx="0" cy="42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0" y="304800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ראש התור הוא תא מספר 0. המצביע </a:t>
            </a:r>
            <a:r>
              <a:rPr lang="en-US" sz="2400" dirty="0">
                <a:solidFill>
                  <a:schemeClr val="tx2"/>
                </a:solidFill>
              </a:rPr>
              <a:t>back</a:t>
            </a:r>
            <a:r>
              <a:rPr lang="he-IL" sz="2400" dirty="0">
                <a:solidFill>
                  <a:schemeClr val="tx2"/>
                </a:solidFill>
              </a:rPr>
              <a:t> מצביע על סוף התור, כלומר על התא הפנוי הבא.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" y="4343400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אם נבצע </a:t>
            </a:r>
            <a:r>
              <a:rPr lang="en-US" sz="2400" dirty="0" err="1">
                <a:solidFill>
                  <a:schemeClr val="tx2"/>
                </a:solidFill>
              </a:rPr>
              <a:t>dequeue</a:t>
            </a:r>
            <a:r>
              <a:rPr lang="he-IL" sz="2400" dirty="0">
                <a:solidFill>
                  <a:schemeClr val="tx2"/>
                </a:solidFill>
              </a:rPr>
              <a:t> נצטרך להעביר את כל הערכים בתאים 1 עד 4 לתא הקודם, ולכן פעולת ה-</a:t>
            </a:r>
            <a:r>
              <a:rPr lang="en-US" sz="2400" dirty="0" err="1">
                <a:solidFill>
                  <a:schemeClr val="tx2"/>
                </a:solidFill>
              </a:rPr>
              <a:t>dequeue</a:t>
            </a:r>
            <a:r>
              <a:rPr lang="he-IL" sz="2400" dirty="0">
                <a:solidFill>
                  <a:schemeClr val="tx2"/>
                </a:solidFill>
              </a:rPr>
              <a:t> תקח </a:t>
            </a:r>
            <a:r>
              <a:rPr lang="en-US" sz="2400" dirty="0">
                <a:solidFill>
                  <a:schemeClr val="tx2"/>
                </a:solidFill>
              </a:rPr>
              <a:t>O(n)</a:t>
            </a:r>
            <a:r>
              <a:rPr lang="he-IL" sz="24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44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09961"/>
              </p:ext>
            </p:extLst>
          </p:nvPr>
        </p:nvGraphicFramePr>
        <p:xfrm>
          <a:off x="1314735" y="1757356"/>
          <a:ext cx="4495800" cy="1016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8598238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661769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512480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465214719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20373062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8818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35169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94347" y="1120598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cxnSp>
        <p:nvCxnSpPr>
          <p:cNvPr id="10" name="מחבר חץ ישר 9"/>
          <p:cNvCxnSpPr>
            <a:cxnSpLocks/>
            <a:stCxn id="8" idx="2"/>
          </p:cNvCxnSpPr>
          <p:nvPr/>
        </p:nvCxnSpPr>
        <p:spPr>
          <a:xfrm flipH="1">
            <a:off x="1774210" y="1520708"/>
            <a:ext cx="1137" cy="2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0" y="304800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הפתרון – תור מעגלי. נגדיר שני מצביעים – </a:t>
            </a:r>
            <a:r>
              <a:rPr lang="en-US" sz="2400" dirty="0">
                <a:solidFill>
                  <a:schemeClr val="tx2"/>
                </a:solidFill>
              </a:rPr>
              <a:t>front</a:t>
            </a:r>
            <a:r>
              <a:rPr lang="he-IL" sz="2400" dirty="0">
                <a:solidFill>
                  <a:schemeClr val="tx2"/>
                </a:solidFill>
              </a:rPr>
              <a:t> יצביע על ראש התור, </a:t>
            </a:r>
            <a:r>
              <a:rPr lang="en-US" sz="2400" dirty="0">
                <a:solidFill>
                  <a:schemeClr val="tx2"/>
                </a:solidFill>
              </a:rPr>
              <a:t>back</a:t>
            </a:r>
            <a:r>
              <a:rPr lang="he-IL" sz="2400" dirty="0">
                <a:solidFill>
                  <a:schemeClr val="tx2"/>
                </a:solidFill>
              </a:rPr>
              <a:t> יצביע על סוף התור, כלומר על האיבר הפנוי הבא.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9281" y="1111451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16" name="מחבר חץ ישר 9"/>
          <p:cNvCxnSpPr>
            <a:cxnSpLocks/>
            <a:stCxn id="14" idx="2"/>
          </p:cNvCxnSpPr>
          <p:nvPr/>
        </p:nvCxnSpPr>
        <p:spPr>
          <a:xfrm>
            <a:off x="880281" y="1511561"/>
            <a:ext cx="523165" cy="19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2743200"/>
            <a:ext cx="8458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בנוסף נתחזק שני משתנים – </a:t>
            </a:r>
            <a:r>
              <a:rPr lang="en-US" sz="2400" dirty="0">
                <a:solidFill>
                  <a:schemeClr val="tx2"/>
                </a:solidFill>
              </a:rPr>
              <a:t>capacity</a:t>
            </a:r>
            <a:r>
              <a:rPr lang="he-IL" sz="2400" dirty="0">
                <a:solidFill>
                  <a:schemeClr val="tx2"/>
                </a:solidFill>
              </a:rPr>
              <a:t> ישמור את גודל המערך (קיבולת התור)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he-IL" sz="2400" dirty="0">
                <a:solidFill>
                  <a:schemeClr val="tx2"/>
                </a:solidFill>
              </a:rPr>
              <a:t>ו-</a:t>
            </a:r>
            <a:r>
              <a:rPr lang="en-US" sz="2400" dirty="0">
                <a:solidFill>
                  <a:schemeClr val="tx2"/>
                </a:solidFill>
              </a:rPr>
              <a:t>size</a:t>
            </a:r>
            <a:r>
              <a:rPr lang="he-IL" sz="2400" dirty="0">
                <a:solidFill>
                  <a:schemeClr val="tx2"/>
                </a:solidFill>
              </a:rPr>
              <a:t> ישמור את הגודל הנוכחי של התור (כמה איברים יש בתוכו כרגע).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1397" y="1463840"/>
            <a:ext cx="121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capacity</a:t>
            </a:r>
            <a:endParaRPr lang="he-IL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72400" y="1435881"/>
            <a:ext cx="81431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size</a:t>
            </a:r>
            <a:endParaRPr lang="he-IL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1828800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772400" y="1828800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4095929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אחרי שנבצע 4 פעמים </a:t>
            </a:r>
            <a:r>
              <a:rPr lang="en-US" sz="2400" dirty="0" err="1">
                <a:solidFill>
                  <a:schemeClr val="tx2"/>
                </a:solidFill>
              </a:rPr>
              <a:t>enqueue</a:t>
            </a:r>
            <a:r>
              <a:rPr lang="he-IL" sz="2400" dirty="0">
                <a:solidFill>
                  <a:schemeClr val="tx2"/>
                </a:solidFill>
              </a:rPr>
              <a:t> התור יראה כך: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29033" y="4357539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cxnSp>
        <p:nvCxnSpPr>
          <p:cNvPr id="33" name="מחבר חץ ישר 9"/>
          <p:cNvCxnSpPr>
            <a:cxnSpLocks/>
            <a:stCxn id="32" idx="2"/>
          </p:cNvCxnSpPr>
          <p:nvPr/>
        </p:nvCxnSpPr>
        <p:spPr>
          <a:xfrm flipH="1">
            <a:off x="5208896" y="4757649"/>
            <a:ext cx="1137" cy="2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1666" y="4301740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35" name="מחבר חץ ישר 9"/>
          <p:cNvCxnSpPr>
            <a:cxnSpLocks/>
            <a:stCxn id="34" idx="2"/>
          </p:cNvCxnSpPr>
          <p:nvPr/>
        </p:nvCxnSpPr>
        <p:spPr>
          <a:xfrm>
            <a:off x="742666" y="4701850"/>
            <a:ext cx="523165" cy="19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33782" y="4654129"/>
            <a:ext cx="121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capacity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4785" y="4626170"/>
            <a:ext cx="81431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size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567985" y="5019089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7634785" y="5019089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</a:t>
            </a:r>
            <a:endParaRPr lang="he-IL" sz="2000" dirty="0"/>
          </a:p>
        </p:txBody>
      </p:sp>
      <p:graphicFrame>
        <p:nvGraphicFramePr>
          <p:cNvPr id="40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88465"/>
              </p:ext>
            </p:extLst>
          </p:nvPr>
        </p:nvGraphicFramePr>
        <p:xfrm>
          <a:off x="1132765" y="5019089"/>
          <a:ext cx="4495800" cy="1016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8598238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661769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512480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465214719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20373062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8818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35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35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9" grpId="0"/>
      <p:bldP spid="9" grpId="0"/>
      <p:bldP spid="20" grpId="0"/>
      <p:bldP spid="11" grpId="0" animBg="1"/>
      <p:bldP spid="21" grpId="0" animBg="1"/>
      <p:bldP spid="22" grpId="0"/>
      <p:bldP spid="32" grpId="0"/>
      <p:bldP spid="34" grpId="0"/>
      <p:bldP spid="36" grpId="0"/>
      <p:bldP spid="37" grpId="0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0293" y="1981200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כשנבצע </a:t>
            </a:r>
            <a:r>
              <a:rPr lang="en-US" sz="2400" dirty="0">
                <a:solidFill>
                  <a:schemeClr val="tx2"/>
                </a:solidFill>
              </a:rPr>
              <a:t>enqueue</a:t>
            </a:r>
            <a:r>
              <a:rPr lang="he-IL" sz="2400" dirty="0">
                <a:solidFill>
                  <a:schemeClr val="tx2"/>
                </a:solidFill>
              </a:rPr>
              <a:t> נוסף, המשתנה </a:t>
            </a:r>
            <a:r>
              <a:rPr lang="en-US" sz="2400" dirty="0">
                <a:solidFill>
                  <a:schemeClr val="tx2"/>
                </a:solidFill>
              </a:rPr>
              <a:t>back</a:t>
            </a:r>
            <a:r>
              <a:rPr lang="he-IL" sz="2400" dirty="0">
                <a:solidFill>
                  <a:schemeClr val="tx2"/>
                </a:solidFill>
              </a:rPr>
              <a:t> יחזור בצורה מעגלית לתחילת המערך: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72501" y="329050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cxnSp>
        <p:nvCxnSpPr>
          <p:cNvPr id="33" name="מחבר חץ ישר 9"/>
          <p:cNvCxnSpPr>
            <a:cxnSpLocks/>
            <a:stCxn id="32" idx="2"/>
          </p:cNvCxnSpPr>
          <p:nvPr/>
        </p:nvCxnSpPr>
        <p:spPr>
          <a:xfrm flipH="1">
            <a:off x="5552364" y="729160"/>
            <a:ext cx="1137" cy="2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0821" y="273251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35" name="מחבר חץ ישר 9"/>
          <p:cNvCxnSpPr>
            <a:cxnSpLocks/>
            <a:stCxn id="34" idx="2"/>
          </p:cNvCxnSpPr>
          <p:nvPr/>
        </p:nvCxnSpPr>
        <p:spPr>
          <a:xfrm>
            <a:off x="1091821" y="673361"/>
            <a:ext cx="523165" cy="19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82937" y="625640"/>
            <a:ext cx="121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capacity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983940" y="597681"/>
            <a:ext cx="81431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size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917140" y="990600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7983940" y="990600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</a:t>
            </a:r>
            <a:endParaRPr lang="he-IL" sz="2000" dirty="0"/>
          </a:p>
        </p:txBody>
      </p:sp>
      <p:graphicFrame>
        <p:nvGraphicFramePr>
          <p:cNvPr id="40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07891"/>
              </p:ext>
            </p:extLst>
          </p:nvPr>
        </p:nvGraphicFramePr>
        <p:xfrm>
          <a:off x="1481920" y="990600"/>
          <a:ext cx="4495800" cy="1016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8598238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661769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512480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465214719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20373062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8818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35169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14986" y="2557018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cxnSp>
        <p:nvCxnSpPr>
          <p:cNvPr id="26" name="מחבר חץ ישר 9"/>
          <p:cNvCxnSpPr>
            <a:cxnSpLocks/>
            <a:stCxn id="25" idx="2"/>
          </p:cNvCxnSpPr>
          <p:nvPr/>
        </p:nvCxnSpPr>
        <p:spPr>
          <a:xfrm flipH="1">
            <a:off x="1994849" y="2957128"/>
            <a:ext cx="1137" cy="2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4664" y="2557018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28" name="מחבר חץ ישר 9"/>
          <p:cNvCxnSpPr>
            <a:cxnSpLocks/>
            <a:stCxn id="27" idx="2"/>
          </p:cNvCxnSpPr>
          <p:nvPr/>
        </p:nvCxnSpPr>
        <p:spPr>
          <a:xfrm>
            <a:off x="1065664" y="2957128"/>
            <a:ext cx="523165" cy="19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56780" y="2909407"/>
            <a:ext cx="121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capacity</a:t>
            </a:r>
            <a:endParaRPr lang="he-IL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957783" y="2881448"/>
            <a:ext cx="81431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size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90983" y="3274367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957783" y="3274367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  <a:endParaRPr lang="he-IL" sz="2000" dirty="0"/>
          </a:p>
        </p:txBody>
      </p:sp>
      <p:graphicFrame>
        <p:nvGraphicFramePr>
          <p:cNvPr id="42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24759"/>
              </p:ext>
            </p:extLst>
          </p:nvPr>
        </p:nvGraphicFramePr>
        <p:xfrm>
          <a:off x="1455763" y="3274367"/>
          <a:ext cx="4495800" cy="1016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8598238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661769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512480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465214719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20373062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45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8818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351697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02693" y="4114800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כשנבצע </a:t>
            </a:r>
            <a:r>
              <a:rPr lang="en-US" sz="2400" dirty="0" err="1">
                <a:solidFill>
                  <a:schemeClr val="tx2"/>
                </a:solidFill>
              </a:rPr>
              <a:t>dequeue</a:t>
            </a:r>
            <a:r>
              <a:rPr lang="he-IL" sz="2400" dirty="0">
                <a:solidFill>
                  <a:schemeClr val="tx2"/>
                </a:solidFill>
              </a:rPr>
              <a:t> נקדם את </a:t>
            </a:r>
            <a:r>
              <a:rPr lang="en-US" sz="2400" dirty="0">
                <a:solidFill>
                  <a:schemeClr val="tx2"/>
                </a:solidFill>
              </a:rPr>
              <a:t>front</a:t>
            </a:r>
            <a:r>
              <a:rPr lang="he-IL" sz="24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8549" y="4378614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cxnSp>
        <p:nvCxnSpPr>
          <p:cNvPr id="45" name="מחבר חץ ישר 9"/>
          <p:cNvCxnSpPr>
            <a:cxnSpLocks/>
            <a:stCxn id="44" idx="2"/>
          </p:cNvCxnSpPr>
          <p:nvPr/>
        </p:nvCxnSpPr>
        <p:spPr>
          <a:xfrm flipH="1">
            <a:off x="1908412" y="4778724"/>
            <a:ext cx="1137" cy="2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90549" y="4355854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47" name="מחבר חץ ישר 9"/>
          <p:cNvCxnSpPr>
            <a:cxnSpLocks/>
            <a:stCxn id="46" idx="2"/>
          </p:cNvCxnSpPr>
          <p:nvPr/>
        </p:nvCxnSpPr>
        <p:spPr>
          <a:xfrm>
            <a:off x="2671549" y="4755964"/>
            <a:ext cx="0" cy="2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70343" y="4731003"/>
            <a:ext cx="121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capacity</a:t>
            </a:r>
            <a:endParaRPr lang="he-IL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7871346" y="4703044"/>
            <a:ext cx="81431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size</a:t>
            </a:r>
            <a:endParaRPr lang="he-IL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6804546" y="5095963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7871346" y="5095963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</a:t>
            </a:r>
            <a:endParaRPr lang="he-IL" sz="2000" dirty="0"/>
          </a:p>
        </p:txBody>
      </p:sp>
      <p:graphicFrame>
        <p:nvGraphicFramePr>
          <p:cNvPr id="52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1334"/>
              </p:ext>
            </p:extLst>
          </p:nvPr>
        </p:nvGraphicFramePr>
        <p:xfrm>
          <a:off x="1369326" y="5095963"/>
          <a:ext cx="4495800" cy="1016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8598238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661769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512480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465214719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20373062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45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8818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35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0" grpId="0"/>
      <p:bldP spid="31" grpId="0" animBg="1"/>
      <p:bldP spid="41" grpId="0" animBg="1"/>
      <p:bldP spid="43" grpId="0"/>
      <p:bldP spid="44" grpId="0"/>
      <p:bldP spid="46" grpId="0"/>
      <p:bldP spid="48" grpId="0"/>
      <p:bldP spid="49" grpId="0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693" y="304800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נבצע עוד </a:t>
            </a:r>
            <a:r>
              <a:rPr lang="en-US" sz="2400" dirty="0" err="1">
                <a:solidFill>
                  <a:schemeClr val="tx2"/>
                </a:solidFill>
              </a:rPr>
              <a:t>dequeue</a:t>
            </a:r>
            <a:r>
              <a:rPr lang="he-IL" sz="2400" dirty="0">
                <a:solidFill>
                  <a:schemeClr val="tx2"/>
                </a:solidFill>
              </a:rPr>
              <a:t> ונקדם את </a:t>
            </a:r>
            <a:r>
              <a:rPr lang="en-US" sz="2400" dirty="0">
                <a:solidFill>
                  <a:schemeClr val="tx2"/>
                </a:solidFill>
              </a:rPr>
              <a:t>front</a:t>
            </a:r>
            <a:r>
              <a:rPr lang="he-IL" sz="24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8549" y="568614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cxnSp>
        <p:nvCxnSpPr>
          <p:cNvPr id="6" name="מחבר חץ ישר 9"/>
          <p:cNvCxnSpPr>
            <a:cxnSpLocks/>
            <a:stCxn id="5" idx="2"/>
          </p:cNvCxnSpPr>
          <p:nvPr/>
        </p:nvCxnSpPr>
        <p:spPr>
          <a:xfrm flipH="1">
            <a:off x="1908412" y="968724"/>
            <a:ext cx="1137" cy="2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566410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8" name="מחבר חץ ישר 9"/>
          <p:cNvCxnSpPr>
            <a:cxnSpLocks/>
            <a:stCxn id="7" idx="2"/>
          </p:cNvCxnSpPr>
          <p:nvPr/>
        </p:nvCxnSpPr>
        <p:spPr>
          <a:xfrm>
            <a:off x="3581400" y="966520"/>
            <a:ext cx="0" cy="2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70343" y="921003"/>
            <a:ext cx="121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capacity</a:t>
            </a:r>
            <a:endParaRPr lang="he-IL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871346" y="893044"/>
            <a:ext cx="81431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size</a:t>
            </a:r>
            <a:endParaRPr lang="he-IL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04546" y="1285963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871346" y="1285963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3</a:t>
            </a:r>
            <a:endParaRPr lang="he-IL" sz="2000" dirty="0"/>
          </a:p>
        </p:txBody>
      </p:sp>
      <p:graphicFrame>
        <p:nvGraphicFramePr>
          <p:cNvPr id="13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90303"/>
              </p:ext>
            </p:extLst>
          </p:nvPr>
        </p:nvGraphicFramePr>
        <p:xfrm>
          <a:off x="1369326" y="1285963"/>
          <a:ext cx="4495800" cy="1016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8598238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661769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512480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465214719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20373062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45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8818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35169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9045" y="2133600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שימו לב שיש כרגע שלושה איברים בתור – הראשון הוא 12, השני 56 והשלישי 45. התאים 0 ו-1 פנויים.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045" y="3124200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אם נבצע </a:t>
            </a:r>
            <a:r>
              <a:rPr lang="en-US" sz="2400" dirty="0" err="1">
                <a:solidFill>
                  <a:schemeClr val="tx2"/>
                </a:solidFill>
              </a:rPr>
              <a:t>enqueue</a:t>
            </a:r>
            <a:r>
              <a:rPr lang="en-US" sz="2400" dirty="0">
                <a:solidFill>
                  <a:schemeClr val="tx2"/>
                </a:solidFill>
              </a:rPr>
              <a:t>(29)</a:t>
            </a:r>
            <a:r>
              <a:rPr lang="he-IL" sz="2400" dirty="0">
                <a:solidFill>
                  <a:schemeClr val="tx2"/>
                </a:solidFill>
              </a:rPr>
              <a:t> התור יראה כך: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8648" y="3391915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</a:t>
            </a:r>
            <a:endParaRPr lang="he-IL" sz="2000" dirty="0"/>
          </a:p>
        </p:txBody>
      </p:sp>
      <p:cxnSp>
        <p:nvCxnSpPr>
          <p:cNvPr id="17" name="מחבר חץ ישר 9"/>
          <p:cNvCxnSpPr>
            <a:cxnSpLocks/>
            <a:stCxn id="16" idx="2"/>
          </p:cNvCxnSpPr>
          <p:nvPr/>
        </p:nvCxnSpPr>
        <p:spPr>
          <a:xfrm flipH="1">
            <a:off x="2298511" y="3792025"/>
            <a:ext cx="1137" cy="2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41093" y="3420237"/>
            <a:ext cx="76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front</a:t>
            </a:r>
            <a:endParaRPr lang="he-IL" sz="2000" dirty="0"/>
          </a:p>
        </p:txBody>
      </p:sp>
      <p:cxnSp>
        <p:nvCxnSpPr>
          <p:cNvPr id="19" name="מחבר חץ ישר 9"/>
          <p:cNvCxnSpPr>
            <a:cxnSpLocks/>
            <a:stCxn id="18" idx="2"/>
          </p:cNvCxnSpPr>
          <p:nvPr/>
        </p:nvCxnSpPr>
        <p:spPr>
          <a:xfrm>
            <a:off x="3322093" y="3820347"/>
            <a:ext cx="0" cy="2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11036" y="3774830"/>
            <a:ext cx="121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capacity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612039" y="3746871"/>
            <a:ext cx="81431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size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545239" y="4139790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612039" y="4139790"/>
            <a:ext cx="685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</a:t>
            </a:r>
            <a:endParaRPr lang="he-IL" sz="2000" dirty="0"/>
          </a:p>
        </p:txBody>
      </p:sp>
      <p:graphicFrame>
        <p:nvGraphicFramePr>
          <p:cNvPr id="24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06770"/>
              </p:ext>
            </p:extLst>
          </p:nvPr>
        </p:nvGraphicFramePr>
        <p:xfrm>
          <a:off x="1110019" y="4139790"/>
          <a:ext cx="4495800" cy="1016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8598238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661769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512480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465214719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203730628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45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8818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35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02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20" grpId="0"/>
      <p:bldP spid="21" grpId="0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552510"/>
            <a:ext cx="3276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createQueue</a:t>
            </a:r>
            <a:r>
              <a:rPr lang="en-US" sz="2000" dirty="0"/>
              <a:t>(N) {</a:t>
            </a:r>
          </a:p>
          <a:p>
            <a:r>
              <a:rPr lang="en-US" sz="2000" dirty="0"/>
              <a:t>   elements = new </a:t>
            </a:r>
            <a:r>
              <a:rPr lang="en-US" sz="2000" dirty="0" err="1"/>
              <a:t>int</a:t>
            </a:r>
            <a:r>
              <a:rPr lang="en-US" sz="2000" dirty="0"/>
              <a:t>[N];</a:t>
            </a:r>
          </a:p>
          <a:p>
            <a:r>
              <a:rPr lang="en-US" sz="2000" dirty="0"/>
              <a:t>   front = back = 0;</a:t>
            </a:r>
          </a:p>
          <a:p>
            <a:r>
              <a:rPr lang="en-US" sz="2000" dirty="0"/>
              <a:t>   size = 0;</a:t>
            </a:r>
          </a:p>
          <a:p>
            <a:r>
              <a:rPr lang="en-US" sz="2000" dirty="0"/>
              <a:t>   capacity = N;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"/>
            <a:ext cx="24819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יצירת תור חדש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3124200"/>
            <a:ext cx="3626242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dequeue() {</a:t>
            </a:r>
          </a:p>
          <a:p>
            <a:r>
              <a:rPr lang="en-US" sz="2000" dirty="0"/>
              <a:t>   if(size == 0)</a:t>
            </a:r>
          </a:p>
          <a:p>
            <a:r>
              <a:rPr lang="en-US" sz="2000" dirty="0"/>
              <a:t>	underflow error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x = elements[front];</a:t>
            </a:r>
          </a:p>
          <a:p>
            <a:r>
              <a:rPr lang="en-US" sz="2000" dirty="0"/>
              <a:t>   size--;</a:t>
            </a:r>
          </a:p>
          <a:p>
            <a:r>
              <a:rPr lang="en-US" sz="2000" dirty="0"/>
              <a:t>   front = (front + 1) % capacity;</a:t>
            </a:r>
          </a:p>
          <a:p>
            <a:r>
              <a:rPr lang="en-US" sz="2000" dirty="0"/>
              <a:t>   return x;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124200"/>
            <a:ext cx="351608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void enqueue(x) {</a:t>
            </a:r>
          </a:p>
          <a:p>
            <a:r>
              <a:rPr lang="en-US" sz="2000" dirty="0"/>
              <a:t>    if(size == capacity)</a:t>
            </a:r>
          </a:p>
          <a:p>
            <a:r>
              <a:rPr lang="en-US" sz="2000" dirty="0"/>
              <a:t>      overflow error</a:t>
            </a:r>
          </a:p>
          <a:p>
            <a:r>
              <a:rPr lang="en-US" sz="2000" dirty="0"/>
              <a:t>    elements[back] = x;</a:t>
            </a:r>
          </a:p>
          <a:p>
            <a:r>
              <a:rPr lang="en-US" sz="2000" dirty="0"/>
              <a:t>    back = (back + 1) % capacity;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91205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"/>
            <a:ext cx="807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דוגמא – חישוב ביטויים חשבוניים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46722"/>
            <a:ext cx="883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נניח שנתון ביטוי חשבוני שיכול להכיל מספרים, ארבע פעולות החשבון וסוגריים. למשל: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371600"/>
            <a:ext cx="32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(3 + 5)</a:t>
            </a:r>
          </a:p>
          <a:p>
            <a:r>
              <a:rPr lang="en-US" sz="2400" dirty="0"/>
              <a:t>(2 * (6 – 3))</a:t>
            </a:r>
          </a:p>
          <a:p>
            <a:r>
              <a:rPr lang="en-US" sz="2400" dirty="0"/>
              <a:t>(6 – (4 / (9 – 2) – 1))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920013"/>
            <a:ext cx="883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b="1" dirty="0"/>
              <a:t>ערך הביטוי</a:t>
            </a:r>
            <a:r>
              <a:rPr lang="he-IL" sz="2400" dirty="0"/>
              <a:t> הוא תוצאת החישוב בסדר החשבוני הנכון. למשל, ערך הביטוי </a:t>
            </a:r>
            <a:r>
              <a:rPr lang="en-US" sz="2400" dirty="0"/>
              <a:t>3 + 5</a:t>
            </a:r>
            <a:r>
              <a:rPr lang="he-IL" sz="2400" dirty="0"/>
              <a:t> הוא 8. ערך הביטוי </a:t>
            </a:r>
            <a:r>
              <a:rPr lang="en-US" sz="2400" dirty="0"/>
              <a:t>2 * (6 – 3)</a:t>
            </a:r>
            <a:r>
              <a:rPr lang="he-IL" sz="2400" dirty="0"/>
              <a:t> הוא 6.</a:t>
            </a:r>
            <a:endParaRPr lang="he-IL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751010"/>
            <a:ext cx="883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נרצה אלגוריתם יעיל ביחס למספר הארגומנטים בביטוי שמקבל כקלט ביטוי חשבוני ומחזיר את ערך הביטוי.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834" y="4600592"/>
            <a:ext cx="883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accent6">
                    <a:lumMod val="50000"/>
                  </a:schemeClr>
                </a:solidFill>
              </a:rPr>
              <a:t>שימו לב שלמען נוחות החישוב אנחנו עוטפים את כל הביטוי בזוג של סוגריים (הם לא נחוצים לביטוי עצמו אבל יעזרו לנו לכתוב את האלגוריתם).</a:t>
            </a:r>
          </a:p>
        </p:txBody>
      </p:sp>
    </p:spTree>
    <p:extLst>
      <p:ext uri="{BB962C8B-B14F-4D97-AF65-F5344CB8AC3E}">
        <p14:creationId xmlns:p14="http://schemas.microsoft.com/office/powerpoint/2010/main" val="33619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86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נקרא את הביטוי משמאל לימין, בכל פעם נקרא סימן אחד מהקלט. נניח שקיימת הפונקציה </a:t>
            </a:r>
            <a:r>
              <a:rPr lang="en-US" sz="2000" dirty="0" err="1"/>
              <a:t>nextToken</a:t>
            </a:r>
            <a:r>
              <a:rPr lang="he-IL" sz="2000" dirty="0"/>
              <a:t> שמחזירה את הסימן הבא מהקלט, או </a:t>
            </a:r>
            <a:r>
              <a:rPr lang="en-US" sz="2000" dirty="0"/>
              <a:t>null</a:t>
            </a:r>
            <a:r>
              <a:rPr lang="he-IL" sz="2000" dirty="0"/>
              <a:t> כאשר הקלט נגמר.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1600200"/>
            <a:ext cx="1524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 * (6 – 3)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4114800" y="13716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04800" y="2253028"/>
            <a:ext cx="8686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כיוון שאנחנו רוצים לשמור על קדימות הסוגריים, לא נבצע עדיין את הכפל בין 2 למספר שבא אחריו. אנחנו צריכים לחכות שהביטוי בסוגריים יקבל ערך, ואז "לזכור"</a:t>
            </a:r>
            <a:r>
              <a:rPr lang="en-US" sz="2000" dirty="0"/>
              <a:t> </a:t>
            </a:r>
            <a:r>
              <a:rPr lang="he-IL" sz="2000" dirty="0"/>
              <a:t>את הארגומנט הראשון – 2.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457" y="3378407"/>
            <a:ext cx="868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מתי נדע שאפשר לחשב את הביטוי בסוגריים?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457" y="3842066"/>
            <a:ext cx="868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כשנגיע לסוגריים הסוגרים אנחנו יודעים שביטוי הסוגריים נגמר ואפשר לחשב אותו.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343" y="4338382"/>
            <a:ext cx="868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איך "נזכור"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he-IL" sz="2000" dirty="0">
                <a:solidFill>
                  <a:schemeClr val="tx2"/>
                </a:solidFill>
              </a:rPr>
              <a:t>את הארגומנטים והאופרטורים הקודמים?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343" y="4802041"/>
            <a:ext cx="8686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נשתמש במחסניות כדי לשמר סדר הפוך – הארגומנטים השמאליים יותר בביטוי יכנסו ראשונים למחסנית ולכן גם יצאו אחרונים, אחרי שביטויי הסוגריים יחושבו.</a:t>
            </a:r>
          </a:p>
        </p:txBody>
      </p:sp>
    </p:spTree>
    <p:extLst>
      <p:ext uri="{BB962C8B-B14F-4D97-AF65-F5344CB8AC3E}">
        <p14:creationId xmlns:p14="http://schemas.microsoft.com/office/powerpoint/2010/main" val="15346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5007" y="302359"/>
            <a:ext cx="8610600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double </a:t>
            </a:r>
            <a:r>
              <a:rPr lang="en-US" sz="2000" dirty="0" err="1"/>
              <a:t>eval</a:t>
            </a:r>
            <a:r>
              <a:rPr lang="en-US" sz="2000" dirty="0"/>
              <a:t>(expr) {</a:t>
            </a:r>
          </a:p>
          <a:p>
            <a:r>
              <a:rPr lang="en-US" sz="2000" dirty="0"/>
              <a:t>    Stack ops = </a:t>
            </a:r>
            <a:r>
              <a:rPr lang="en-US" sz="2000" dirty="0" err="1"/>
              <a:t>createStack</a:t>
            </a:r>
            <a:r>
              <a:rPr lang="en-US" sz="2000" dirty="0"/>
              <a:t>();	</a:t>
            </a:r>
            <a:r>
              <a:rPr lang="en-US" sz="2000" dirty="0">
                <a:solidFill>
                  <a:schemeClr val="tx2"/>
                </a:solidFill>
              </a:rPr>
              <a:t>// </a:t>
            </a:r>
            <a:r>
              <a:rPr lang="he-IL" sz="2000" dirty="0">
                <a:solidFill>
                  <a:schemeClr val="tx2"/>
                </a:solidFill>
              </a:rPr>
              <a:t>מחסנית שתשמור את הפעולות החשבוניות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/>
              <a:t>    Stack </a:t>
            </a:r>
            <a:r>
              <a:rPr lang="en-US" sz="2000" dirty="0" err="1"/>
              <a:t>vals</a:t>
            </a:r>
            <a:r>
              <a:rPr lang="en-US" sz="2000" dirty="0"/>
              <a:t> = </a:t>
            </a:r>
            <a:r>
              <a:rPr lang="en-US" sz="2000" dirty="0" err="1"/>
              <a:t>createStack</a:t>
            </a:r>
            <a:r>
              <a:rPr lang="en-US" sz="2000" dirty="0"/>
              <a:t>();	</a:t>
            </a:r>
            <a:r>
              <a:rPr lang="en-US" sz="2000" dirty="0">
                <a:solidFill>
                  <a:schemeClr val="tx2"/>
                </a:solidFill>
              </a:rPr>
              <a:t>// </a:t>
            </a:r>
            <a:r>
              <a:rPr lang="he-IL" sz="2000" dirty="0">
                <a:solidFill>
                  <a:schemeClr val="tx2"/>
                </a:solidFill>
              </a:rPr>
              <a:t>מחסנית שתשמור את המספרים בביטוי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    s = </a:t>
            </a:r>
            <a:r>
              <a:rPr lang="en-US" sz="2000" dirty="0" err="1"/>
              <a:t>nextToken</a:t>
            </a:r>
            <a:r>
              <a:rPr lang="en-US" sz="2000" dirty="0"/>
              <a:t>();		</a:t>
            </a:r>
            <a:r>
              <a:rPr lang="en-US" sz="2000" dirty="0">
                <a:solidFill>
                  <a:schemeClr val="tx2"/>
                </a:solidFill>
              </a:rPr>
              <a:t>// </a:t>
            </a:r>
            <a:r>
              <a:rPr lang="he-IL" sz="2000" dirty="0">
                <a:solidFill>
                  <a:schemeClr val="tx2"/>
                </a:solidFill>
              </a:rPr>
              <a:t>נקרא את הסימן הבא מהקלט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</a:t>
            </a:r>
            <a:r>
              <a:rPr lang="en-US" sz="2000" dirty="0"/>
              <a:t>while(s != null) {</a:t>
            </a:r>
          </a:p>
          <a:p>
            <a:r>
              <a:rPr lang="en-US" sz="2000" dirty="0"/>
              <a:t>	if(</a:t>
            </a:r>
            <a:r>
              <a:rPr lang="en-US" sz="2000" dirty="0" err="1"/>
              <a:t>isOperator</a:t>
            </a:r>
            <a:r>
              <a:rPr lang="en-US" sz="2000" dirty="0"/>
              <a:t>(s))</a:t>
            </a:r>
          </a:p>
          <a:p>
            <a:r>
              <a:rPr lang="en-US" sz="2000" dirty="0"/>
              <a:t>	     </a:t>
            </a:r>
            <a:r>
              <a:rPr lang="en-US" sz="2000" dirty="0" err="1"/>
              <a:t>ops.push</a:t>
            </a:r>
            <a:r>
              <a:rPr lang="en-US" sz="2000" dirty="0"/>
              <a:t>(s);</a:t>
            </a:r>
          </a:p>
          <a:p>
            <a:r>
              <a:rPr lang="en-US" sz="2000" dirty="0"/>
              <a:t>	else if(</a:t>
            </a:r>
            <a:r>
              <a:rPr lang="en-US" sz="2000" dirty="0" err="1"/>
              <a:t>isNumber</a:t>
            </a:r>
            <a:r>
              <a:rPr lang="en-US" sz="2000" dirty="0"/>
              <a:t>(s))</a:t>
            </a:r>
          </a:p>
          <a:p>
            <a:r>
              <a:rPr lang="en-US" sz="2000" dirty="0"/>
              <a:t>	     </a:t>
            </a:r>
            <a:r>
              <a:rPr lang="en-US" sz="2000" dirty="0" err="1"/>
              <a:t>vals.push</a:t>
            </a:r>
            <a:r>
              <a:rPr lang="en-US" sz="2000" dirty="0"/>
              <a:t>(s);</a:t>
            </a:r>
          </a:p>
          <a:p>
            <a:r>
              <a:rPr lang="en-US" sz="2000" dirty="0"/>
              <a:t>	else if(s </a:t>
            </a:r>
            <a:r>
              <a:rPr lang="en-US" sz="2000"/>
              <a:t>== “)“) </a:t>
            </a:r>
            <a:r>
              <a:rPr lang="en-US" sz="2000" dirty="0"/>
              <a:t>{		</a:t>
            </a:r>
            <a:r>
              <a:rPr lang="en-US" sz="2000" dirty="0">
                <a:solidFill>
                  <a:schemeClr val="tx2"/>
                </a:solidFill>
              </a:rPr>
              <a:t>// </a:t>
            </a:r>
            <a:r>
              <a:rPr lang="he-IL" sz="2000" dirty="0">
                <a:solidFill>
                  <a:schemeClr val="tx2"/>
                </a:solidFill>
              </a:rPr>
              <a:t>הגענו לסוף ביטוי סוגריים, נחשב את ערכו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	     </a:t>
            </a:r>
            <a:r>
              <a:rPr lang="en-US" sz="2000" dirty="0"/>
              <a:t>op = </a:t>
            </a:r>
            <a:r>
              <a:rPr lang="en-US" sz="2000" dirty="0" err="1"/>
              <a:t>ops.pop</a:t>
            </a:r>
            <a:r>
              <a:rPr lang="en-US" sz="2000" dirty="0"/>
              <a:t>();	</a:t>
            </a:r>
          </a:p>
          <a:p>
            <a:r>
              <a:rPr lang="en-US" sz="2000" dirty="0">
                <a:solidFill>
                  <a:schemeClr val="tx2"/>
                </a:solidFill>
              </a:rPr>
              <a:t>	     </a:t>
            </a:r>
            <a:r>
              <a:rPr lang="en-US" sz="2000" dirty="0"/>
              <a:t>v1 = </a:t>
            </a:r>
            <a:r>
              <a:rPr lang="en-US" sz="2000" dirty="0" err="1"/>
              <a:t>vals.pop</a:t>
            </a:r>
            <a:r>
              <a:rPr lang="en-US" sz="2000" dirty="0"/>
              <a:t>();</a:t>
            </a:r>
          </a:p>
          <a:p>
            <a:r>
              <a:rPr lang="en-US" sz="2000" dirty="0">
                <a:solidFill>
                  <a:schemeClr val="tx2"/>
                </a:solidFill>
              </a:rPr>
              <a:t>	     </a:t>
            </a:r>
            <a:r>
              <a:rPr lang="en-US" sz="2000" dirty="0"/>
              <a:t>v2 = </a:t>
            </a:r>
            <a:r>
              <a:rPr lang="en-US" sz="2000" dirty="0" err="1"/>
              <a:t>vals.pop</a:t>
            </a:r>
            <a:r>
              <a:rPr lang="en-US" sz="2000" dirty="0"/>
              <a:t>();</a:t>
            </a:r>
          </a:p>
          <a:p>
            <a:r>
              <a:rPr lang="en-US" sz="2000" dirty="0"/>
              <a:t>	     res = perform(op, v1, v2);	</a:t>
            </a:r>
            <a:r>
              <a:rPr lang="en-US" sz="2000" dirty="0">
                <a:solidFill>
                  <a:schemeClr val="tx2"/>
                </a:solidFill>
              </a:rPr>
              <a:t>// calculate v1 op v2</a:t>
            </a:r>
          </a:p>
          <a:p>
            <a:r>
              <a:rPr lang="en-US" sz="2000" dirty="0"/>
              <a:t>	     </a:t>
            </a:r>
            <a:r>
              <a:rPr lang="en-US" sz="2000" dirty="0" err="1"/>
              <a:t>vals.push</a:t>
            </a:r>
            <a:r>
              <a:rPr lang="en-US" sz="2000" dirty="0"/>
              <a:t>(res);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      s = </a:t>
            </a:r>
            <a:r>
              <a:rPr lang="en-US" sz="2000" dirty="0" err="1"/>
              <a:t>nextToken</a:t>
            </a:r>
            <a:r>
              <a:rPr lang="en-US" sz="2000" dirty="0"/>
              <a:t>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</a:t>
            </a:r>
            <a:r>
              <a:rPr lang="en-US" sz="2000" dirty="0" err="1"/>
              <a:t>vals.pop</a:t>
            </a:r>
            <a:r>
              <a:rPr lang="en-US" sz="2000" dirty="0"/>
              <a:t>();	</a:t>
            </a:r>
            <a:r>
              <a:rPr lang="en-US" sz="2000" dirty="0">
                <a:solidFill>
                  <a:schemeClr val="tx2"/>
                </a:solidFill>
              </a:rPr>
              <a:t>// </a:t>
            </a:r>
            <a:r>
              <a:rPr lang="he-IL" sz="2000" dirty="0">
                <a:solidFill>
                  <a:schemeClr val="tx2"/>
                </a:solidFill>
              </a:rPr>
              <a:t>בסוף האלגוריתם הערך הסופי נמצא במחסנית הערכים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-314093" y="0"/>
            <a:ext cx="9448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האלגוריתם </a:t>
            </a:r>
            <a:r>
              <a:rPr lang="en-US" sz="2000" dirty="0" err="1">
                <a:solidFill>
                  <a:schemeClr val="tx2"/>
                </a:solidFill>
              </a:rPr>
              <a:t>eval</a:t>
            </a:r>
            <a:r>
              <a:rPr lang="he-IL" sz="2000" dirty="0">
                <a:solidFill>
                  <a:schemeClr val="tx2"/>
                </a:solidFill>
              </a:rPr>
              <a:t> מקבל מחרוזת שמייצגת ביטוי חשבוני תקין. האלגוריתם יחזיר את ערך הביטוי</a:t>
            </a:r>
          </a:p>
        </p:txBody>
      </p:sp>
    </p:spTree>
    <p:extLst>
      <p:ext uri="{BB962C8B-B14F-4D97-AF65-F5344CB8AC3E}">
        <p14:creationId xmlns:p14="http://schemas.microsoft.com/office/powerpoint/2010/main" val="30909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מחסנית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pPr algn="r" rtl="1"/>
            <a:r>
              <a:rPr lang="he-IL" dirty="0"/>
              <a:t>מדיניות הוספת והוצאת האיברים במחסנית היא </a:t>
            </a:r>
            <a:r>
              <a:rPr lang="en-US" dirty="0"/>
              <a:t>LIFO</a:t>
            </a:r>
            <a:r>
              <a:rPr lang="he-IL" dirty="0"/>
              <a:t> – </a:t>
            </a:r>
            <a:r>
              <a:rPr lang="en-US" dirty="0"/>
              <a:t>Last In First Out</a:t>
            </a:r>
            <a:r>
              <a:rPr lang="he-IL" dirty="0"/>
              <a:t> – </a:t>
            </a:r>
          </a:p>
          <a:p>
            <a:pPr algn="r" rtl="1"/>
            <a:r>
              <a:rPr lang="he-IL" dirty="0"/>
              <a:t>למשל, אם נכניס למחסנית את האיברים הבאים (משמאל לימין): 4, 1, 6, 3, המחסנית תראה כך: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600"/>
              </p:ext>
            </p:extLst>
          </p:nvPr>
        </p:nvGraphicFramePr>
        <p:xfrm>
          <a:off x="2133600" y="4114800"/>
          <a:ext cx="685800" cy="20726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143000" y="4343400"/>
            <a:ext cx="990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4354689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ראש המחסנית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4038600"/>
            <a:ext cx="44196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/>
              <a:t>אם נבצע </a:t>
            </a:r>
            <a:r>
              <a:rPr lang="en-US" sz="3200" dirty="0"/>
              <a:t>pop</a:t>
            </a:r>
            <a:r>
              <a:rPr lang="he-IL" sz="3200" dirty="0"/>
              <a:t> המספר 4 יצא מהמחסנית, כי הוא האחרון שנוסף.</a:t>
            </a:r>
          </a:p>
        </p:txBody>
      </p:sp>
    </p:spTree>
    <p:extLst>
      <p:ext uri="{BB962C8B-B14F-4D97-AF65-F5344CB8AC3E}">
        <p14:creationId xmlns:p14="http://schemas.microsoft.com/office/powerpoint/2010/main" val="116982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228600"/>
            <a:ext cx="8153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נדגים את פעולת האלגוריתם על הביטוי:</a:t>
            </a:r>
          </a:p>
          <a:p>
            <a:pPr algn="l"/>
            <a:r>
              <a:rPr lang="en-US" sz="2000" dirty="0"/>
              <a:t>(2 + ( ( 5 + 3) * (2 * 4) ) )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8153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התוצאה הצפויה: </a:t>
            </a:r>
          </a:p>
          <a:p>
            <a:pPr algn="l"/>
            <a:r>
              <a:rPr lang="en-US" sz="2000" dirty="0"/>
              <a:t>(2 + ( ( 5 + 3) * (2 * 4) ) ) = 66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613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9729" y="424543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4381500" y="4572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“(“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4524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4533900" y="4572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“2“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8600" y="129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2479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4762500" y="4572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“+“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8600" y="794657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4713" y="50100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21247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5372100" y="489857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“5“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8600" y="129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4713" y="50100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67200" y="462831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5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982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5638800" y="499027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“+“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8600" y="762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4713" y="50100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67200" y="462831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5</a:t>
            </a:r>
            <a:endParaRPr lang="he-IL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694713" y="462831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313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5867400" y="4572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“3“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3158" y="129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4713" y="50100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67200" y="462831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5</a:t>
            </a:r>
            <a:endParaRPr lang="he-IL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694713" y="462831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7199" y="420643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3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86965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6019800" y="4572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“)“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8600" y="1822475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4713" y="50100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67200" y="462831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5</a:t>
            </a:r>
            <a:endParaRPr lang="he-IL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694713" y="462831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7199" y="420643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3</a:t>
            </a:r>
            <a:endParaRPr lang="he-IL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2286000"/>
            <a:ext cx="3276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op = +</a:t>
            </a:r>
          </a:p>
          <a:p>
            <a:r>
              <a:rPr lang="en-US" sz="2400" dirty="0"/>
              <a:t>v1 = 3, v2 = 5</a:t>
            </a:r>
          </a:p>
          <a:p>
            <a:r>
              <a:rPr lang="en-US" sz="2400" dirty="0"/>
              <a:t>res = 3 + 5 = 8</a:t>
            </a:r>
            <a:endParaRPr lang="he-IL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67199" y="462831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8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5476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21" grpId="0"/>
      <p:bldP spid="22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6210300" y="4572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“*“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8600" y="78833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4713" y="50100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72644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8</a:t>
            </a:r>
            <a:endParaRPr lang="he-IL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683826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*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3708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6613069" y="4572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“2“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8600" y="129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4713" y="50100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72644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8</a:t>
            </a:r>
            <a:endParaRPr lang="he-IL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683826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*</a:t>
            </a:r>
            <a:endParaRPr lang="he-IL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272644" y="422820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3528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 algn="r" rtl="1"/>
            <a:r>
              <a:rPr lang="he-IL" dirty="0"/>
              <a:t>נתונים המספרים </a:t>
            </a:r>
            <a:r>
              <a:rPr lang="en-US" dirty="0"/>
              <a:t>1, 2, 3, 4, 5, 6</a:t>
            </a:r>
            <a:r>
              <a:rPr lang="he-IL" dirty="0"/>
              <a:t> ונתונה מחסנית ריקה </a:t>
            </a:r>
            <a:r>
              <a:rPr lang="en-US" dirty="0"/>
              <a:t>s</a:t>
            </a:r>
            <a:r>
              <a:rPr lang="he-IL" dirty="0"/>
              <a:t>. מה יהיה סדר הוצאת האיברים לאחר הפעלת האלגוריתם הבא?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429000"/>
            <a:ext cx="876300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err="1"/>
              <a:t>s.push</a:t>
            </a:r>
            <a:r>
              <a:rPr lang="en-US" sz="3200" dirty="0"/>
              <a:t>(1);  </a:t>
            </a:r>
            <a:r>
              <a:rPr lang="en-US" sz="3200" dirty="0" err="1"/>
              <a:t>s.push</a:t>
            </a:r>
            <a:r>
              <a:rPr lang="en-US" sz="3200" dirty="0"/>
              <a:t>(2);  </a:t>
            </a:r>
            <a:r>
              <a:rPr lang="en-US" sz="3200" dirty="0" err="1"/>
              <a:t>s.pop</a:t>
            </a:r>
            <a:r>
              <a:rPr lang="en-US" sz="3200" dirty="0"/>
              <a:t>();  </a:t>
            </a:r>
          </a:p>
          <a:p>
            <a:r>
              <a:rPr lang="en-US" sz="3200" dirty="0" err="1"/>
              <a:t>s.push</a:t>
            </a:r>
            <a:r>
              <a:rPr lang="en-US" sz="3200" dirty="0"/>
              <a:t>(3);  </a:t>
            </a:r>
            <a:r>
              <a:rPr lang="en-US" sz="3200" dirty="0" err="1"/>
              <a:t>s.push</a:t>
            </a:r>
            <a:r>
              <a:rPr lang="en-US" sz="3200" dirty="0"/>
              <a:t>(4);  </a:t>
            </a:r>
            <a:r>
              <a:rPr lang="en-US" sz="3200" dirty="0" err="1"/>
              <a:t>s.pop</a:t>
            </a:r>
            <a:r>
              <a:rPr lang="en-US" sz="3200" dirty="0"/>
              <a:t>(); </a:t>
            </a:r>
          </a:p>
          <a:p>
            <a:r>
              <a:rPr lang="en-US" sz="3200" dirty="0" err="1"/>
              <a:t>s.push</a:t>
            </a:r>
            <a:r>
              <a:rPr lang="en-US" sz="3200" dirty="0"/>
              <a:t>(5); </a:t>
            </a:r>
            <a:r>
              <a:rPr lang="en-US" sz="3200" dirty="0" err="1"/>
              <a:t>s.push</a:t>
            </a:r>
            <a:r>
              <a:rPr lang="en-US" sz="3200" dirty="0"/>
              <a:t>(6); </a:t>
            </a:r>
            <a:r>
              <a:rPr lang="en-US" sz="3200" dirty="0" err="1"/>
              <a:t>s.pop</a:t>
            </a:r>
            <a:r>
              <a:rPr lang="en-US" sz="3200" dirty="0"/>
              <a:t>(); </a:t>
            </a:r>
          </a:p>
          <a:p>
            <a:r>
              <a:rPr lang="en-US" sz="3200" dirty="0" err="1"/>
              <a:t>s.pop</a:t>
            </a:r>
            <a:r>
              <a:rPr lang="en-US" sz="3200" dirty="0"/>
              <a:t>();  </a:t>
            </a:r>
            <a:r>
              <a:rPr lang="en-US" sz="3200" dirty="0" err="1"/>
              <a:t>s.pop</a:t>
            </a:r>
            <a:r>
              <a:rPr lang="en-US" sz="3200" dirty="0"/>
              <a:t>();  </a:t>
            </a:r>
            <a:r>
              <a:rPr lang="en-US" sz="3200" dirty="0" err="1"/>
              <a:t>s.pop</a:t>
            </a:r>
            <a:r>
              <a:rPr lang="en-US" sz="3200" dirty="0"/>
              <a:t>();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6659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6858000" y="4572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“*“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8600" y="762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4713" y="50100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72644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8</a:t>
            </a:r>
            <a:endParaRPr lang="he-IL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683826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*</a:t>
            </a:r>
            <a:endParaRPr lang="he-IL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272644" y="422820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4713" y="4269409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*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00673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7086600" y="470094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“4“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8600" y="129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4713" y="50100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72644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8</a:t>
            </a:r>
            <a:endParaRPr lang="he-IL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683826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*</a:t>
            </a:r>
            <a:endParaRPr lang="he-IL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272644" y="422820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4713" y="4269409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*</a:t>
            </a:r>
            <a:endParaRPr lang="he-IL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272642" y="384643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4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13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7238999" y="4572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“)“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8600" y="1898675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4713" y="50100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72644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8</a:t>
            </a:r>
            <a:endParaRPr lang="he-IL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683826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*</a:t>
            </a:r>
            <a:endParaRPr lang="he-IL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272644" y="422820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4713" y="4269409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*</a:t>
            </a:r>
            <a:endParaRPr lang="he-IL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272642" y="384643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4</a:t>
            </a:r>
            <a:endParaRPr lang="he-IL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276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op = *</a:t>
            </a:r>
          </a:p>
          <a:p>
            <a:r>
              <a:rPr lang="en-US" sz="2400" dirty="0"/>
              <a:t>v1 = 4, v2 = 2</a:t>
            </a:r>
          </a:p>
          <a:p>
            <a:r>
              <a:rPr lang="en-US" sz="2400" dirty="0"/>
              <a:t>res = 4 * 2 = 8</a:t>
            </a:r>
            <a:endParaRPr lang="he-IL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278086" y="4223671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8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881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5" grpId="0"/>
      <p:bldP spid="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== “)“) 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7467600" y="4572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“)“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8600" y="1898675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4713" y="50100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72644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8</a:t>
            </a:r>
            <a:endParaRPr lang="he-IL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683826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*</a:t>
            </a:r>
            <a:endParaRPr lang="he-IL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276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op = *</a:t>
            </a:r>
          </a:p>
          <a:p>
            <a:r>
              <a:rPr lang="en-US" sz="2400" dirty="0"/>
              <a:t>v1 = 8, v2 = 8</a:t>
            </a:r>
          </a:p>
          <a:p>
            <a:r>
              <a:rPr lang="en-US" sz="2400" dirty="0"/>
              <a:t>res = 8 * 8 = 64</a:t>
            </a:r>
            <a:endParaRPr lang="he-IL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278088" y="42465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8</a:t>
            </a:r>
            <a:endParaRPr lang="he-IL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01888" y="4628316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64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3281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381000"/>
            <a:ext cx="31242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while(s != null) {</a:t>
            </a:r>
          </a:p>
          <a:p>
            <a:r>
              <a:rPr lang="en-US" dirty="0"/>
              <a:t>   if(</a:t>
            </a:r>
            <a:r>
              <a:rPr lang="en-US" dirty="0" err="1"/>
              <a:t>isOperator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ops.push</a:t>
            </a:r>
            <a:r>
              <a:rPr lang="en-US" dirty="0"/>
              <a:t>(s);</a:t>
            </a:r>
          </a:p>
          <a:p>
            <a:r>
              <a:rPr lang="en-US" dirty="0"/>
              <a:t>   else if(</a:t>
            </a:r>
            <a:r>
              <a:rPr lang="en-US" dirty="0" err="1"/>
              <a:t>isNumber</a:t>
            </a:r>
            <a:r>
              <a:rPr lang="en-US" dirty="0"/>
              <a:t>(s))</a:t>
            </a: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(s);</a:t>
            </a:r>
          </a:p>
          <a:p>
            <a:r>
              <a:rPr lang="en-US" dirty="0"/>
              <a:t>   else if(s </a:t>
            </a:r>
            <a:r>
              <a:rPr lang="en-US"/>
              <a:t>== “)“) </a:t>
            </a:r>
            <a:r>
              <a:rPr lang="en-US" dirty="0"/>
              <a:t>{	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/>
              <a:t>op = </a:t>
            </a:r>
            <a:r>
              <a:rPr lang="en-US" dirty="0" err="1"/>
              <a:t>ops.pop</a:t>
            </a:r>
            <a:r>
              <a:rPr lang="en-US" dirty="0"/>
              <a:t>();	</a:t>
            </a:r>
          </a:p>
          <a:p>
            <a:r>
              <a:rPr lang="en-US" dirty="0"/>
              <a:t>      v1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v2 = </a:t>
            </a:r>
            <a:r>
              <a:rPr lang="en-US" dirty="0" err="1"/>
              <a:t>vals.pop</a:t>
            </a:r>
            <a:r>
              <a:rPr lang="en-US" dirty="0"/>
              <a:t>();</a:t>
            </a:r>
          </a:p>
          <a:p>
            <a:r>
              <a:rPr lang="en-US" dirty="0"/>
              <a:t>      res = perform(op, v1, v2);	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     </a:t>
            </a:r>
            <a:r>
              <a:rPr lang="en-US" dirty="0" err="1"/>
              <a:t>vals.push</a:t>
            </a:r>
            <a:r>
              <a:rPr lang="en-US" dirty="0"/>
              <a:t>(res);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s = </a:t>
            </a:r>
            <a:r>
              <a:rPr lang="en-US" dirty="0" err="1"/>
              <a:t>nextToken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388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( 2  +  (  (  5  +  3 )  *  ( 2  *  4 )  )  )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ישר 6"/>
          <p:cNvCxnSpPr/>
          <p:nvPr/>
        </p:nvCxnSpPr>
        <p:spPr>
          <a:xfrm>
            <a:off x="41910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41910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4724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66294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6629400" y="541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7162800" y="3581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vals</a:t>
            </a:r>
            <a:endParaRPr lang="he-IL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5483164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ops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7641771" y="446314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34000" y="1667843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 = “)“</a:t>
            </a:r>
            <a:endParaRPr lang="he-IL" sz="2400" dirty="0"/>
          </a:p>
        </p:txBody>
      </p:sp>
      <p:sp>
        <p:nvSpPr>
          <p:cNvPr id="6" name="חץ: ימינה 5"/>
          <p:cNvSpPr/>
          <p:nvPr/>
        </p:nvSpPr>
        <p:spPr>
          <a:xfrm>
            <a:off x="228600" y="1898675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67200" y="5010088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94713" y="50100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+</a:t>
            </a:r>
            <a:endParaRPr lang="he-IL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01884" y="499867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66</a:t>
            </a:r>
            <a:endParaRPr lang="he-IL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276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op = +</a:t>
            </a:r>
          </a:p>
          <a:p>
            <a:r>
              <a:rPr lang="en-US" sz="2400" dirty="0"/>
              <a:t>v1 = 64, v2 = 2</a:t>
            </a:r>
          </a:p>
          <a:p>
            <a:r>
              <a:rPr lang="en-US" sz="2400" dirty="0"/>
              <a:t>res = 64 + 2= 66</a:t>
            </a:r>
            <a:endParaRPr lang="he-IL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01887" y="4629283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64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897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3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נתונים המספרים </a:t>
            </a:r>
            <a:r>
              <a:rPr lang="en-US" dirty="0"/>
              <a:t>1, 2, 3, 4, 5, 6</a:t>
            </a:r>
            <a:r>
              <a:rPr lang="he-IL" dirty="0"/>
              <a:t> ונתונה מחסנית ריקה </a:t>
            </a:r>
            <a:r>
              <a:rPr lang="en-US" dirty="0"/>
              <a:t>s</a:t>
            </a:r>
            <a:r>
              <a:rPr lang="he-IL" dirty="0"/>
              <a:t>. הראו רצף הפעלות של </a:t>
            </a:r>
            <a:r>
              <a:rPr lang="en-US" dirty="0"/>
              <a:t>push/pop </a:t>
            </a:r>
            <a:r>
              <a:rPr lang="he-IL" dirty="0"/>
              <a:t> על המחסנית והמספרים, כך שסדר ההוצאה יהיה </a:t>
            </a:r>
          </a:p>
          <a:p>
            <a:pPr marL="0" indent="0" algn="l">
              <a:buNone/>
            </a:pPr>
            <a:r>
              <a:rPr lang="en-US" dirty="0"/>
              <a:t>3, 2, 5, 6, 4, 1</a:t>
            </a:r>
          </a:p>
          <a:p>
            <a:pPr algn="r" rtl="1"/>
            <a:r>
              <a:rPr lang="he-IL" dirty="0"/>
              <a:t>(המספרים חייבים </a:t>
            </a:r>
            <a:r>
              <a:rPr lang="he-IL" dirty="0" err="1"/>
              <a:t>להכנס</a:t>
            </a:r>
            <a:r>
              <a:rPr lang="he-IL" dirty="0"/>
              <a:t> לפי הסדר הנתון, כלומר אי אפשר לעשות </a:t>
            </a:r>
            <a:r>
              <a:rPr lang="en-US" dirty="0"/>
              <a:t>push</a:t>
            </a:r>
            <a:r>
              <a:rPr lang="he-IL" dirty="0"/>
              <a:t> ל-2 למשל, לפני 1).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כתבו שיטה שמקבלת כפרמטר מחסנית </a:t>
            </a:r>
            <a:r>
              <a:rPr lang="en-US" dirty="0"/>
              <a:t>s</a:t>
            </a:r>
            <a:r>
              <a:rPr lang="he-IL" dirty="0"/>
              <a:t> ומחזירה את האיבר המקסימלי במחסנית. בסיום השיטה המחסנית חייבת להיות במצבה המקורי (כמו שהיא התקבלה).</a:t>
            </a:r>
          </a:p>
          <a:p>
            <a:pPr algn="r" rtl="1"/>
            <a:r>
              <a:rPr lang="he-IL" dirty="0"/>
              <a:t>פתרון – נשתמש במחסנית עזר כדי לאחסן בתוכה את הנתונים.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382000" cy="6124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findMaxInStack</a:t>
            </a:r>
            <a:r>
              <a:rPr lang="en-US" sz="2800" dirty="0"/>
              <a:t>(Stack s) {</a:t>
            </a:r>
          </a:p>
          <a:p>
            <a:r>
              <a:rPr lang="en-US" sz="2800" dirty="0"/>
              <a:t>   Stack temp = new Stack();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 max = </a:t>
            </a:r>
            <a:r>
              <a:rPr lang="en-US" sz="2800" dirty="0" err="1"/>
              <a:t>Integer.MIN_VALUE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   while(!</a:t>
            </a:r>
            <a:r>
              <a:rPr lang="en-US" sz="2800" dirty="0" err="1"/>
              <a:t>s.isEmpty</a:t>
            </a:r>
            <a:r>
              <a:rPr lang="en-US" sz="2800" dirty="0"/>
              <a:t>()) 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x = </a:t>
            </a:r>
            <a:r>
              <a:rPr lang="en-US" sz="2800" dirty="0" err="1"/>
              <a:t>s.pop</a:t>
            </a:r>
            <a:r>
              <a:rPr lang="en-US" sz="2800" dirty="0"/>
              <a:t>();</a:t>
            </a:r>
          </a:p>
          <a:p>
            <a:r>
              <a:rPr lang="en-US" sz="2800" dirty="0"/>
              <a:t>	if(x &gt; max)</a:t>
            </a:r>
          </a:p>
          <a:p>
            <a:r>
              <a:rPr lang="en-US" sz="2800" dirty="0"/>
              <a:t>		max = x;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temp.push</a:t>
            </a:r>
            <a:r>
              <a:rPr lang="en-US" sz="2800" dirty="0"/>
              <a:t>(x);</a:t>
            </a:r>
          </a:p>
          <a:p>
            <a:r>
              <a:rPr lang="en-US" sz="2800" dirty="0"/>
              <a:t>   }</a:t>
            </a:r>
          </a:p>
          <a:p>
            <a:r>
              <a:rPr lang="en-US" sz="2800" dirty="0"/>
              <a:t>   while(!</a:t>
            </a:r>
            <a:r>
              <a:rPr lang="en-US" sz="2800" dirty="0" err="1"/>
              <a:t>temp.isEmpty</a:t>
            </a:r>
            <a:r>
              <a:rPr lang="en-US" sz="2800" dirty="0"/>
              <a:t>())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s.push</a:t>
            </a:r>
            <a:r>
              <a:rPr lang="en-US" sz="2800" dirty="0"/>
              <a:t>(</a:t>
            </a:r>
            <a:r>
              <a:rPr lang="en-US" sz="2800" dirty="0" err="1"/>
              <a:t>temp.pop</a:t>
            </a:r>
            <a:r>
              <a:rPr lang="en-US" sz="2800" dirty="0"/>
              <a:t>());</a:t>
            </a:r>
          </a:p>
          <a:p>
            <a:r>
              <a:rPr lang="en-US" sz="2800" dirty="0"/>
              <a:t>   return max;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תור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תור (</a:t>
            </a:r>
            <a:r>
              <a:rPr lang="en-US" dirty="0"/>
              <a:t>Queue</a:t>
            </a:r>
            <a:r>
              <a:rPr lang="he-IL" dirty="0"/>
              <a:t>) הוא מבנה נתונים שתומך בפעולות הבאות:</a:t>
            </a:r>
          </a:p>
          <a:p>
            <a:pPr algn="r" rtl="1"/>
            <a:r>
              <a:rPr lang="en-US" dirty="0"/>
              <a:t>void </a:t>
            </a:r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</a:t>
            </a:r>
            <a:r>
              <a:rPr lang="he-IL" dirty="0"/>
              <a:t> – הכנסת איבר לסוף התור.</a:t>
            </a:r>
          </a:p>
          <a:p>
            <a:pPr algn="r" rt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dequeue</a:t>
            </a:r>
            <a:r>
              <a:rPr lang="en-US" dirty="0"/>
              <a:t>()</a:t>
            </a:r>
            <a:r>
              <a:rPr lang="he-IL" dirty="0"/>
              <a:t> – הוצאת איבר מראש התור.</a:t>
            </a:r>
          </a:p>
          <a:p>
            <a:pPr algn="r" rt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  <a:r>
              <a:rPr lang="he-IL" dirty="0"/>
              <a:t> – האם התור ריק. </a:t>
            </a:r>
          </a:p>
          <a:p>
            <a:pPr algn="r" rtl="1"/>
            <a:r>
              <a:rPr lang="he-IL" dirty="0"/>
              <a:t>זמן הריצה של כל הפעולות הוא </a:t>
            </a:r>
            <a:r>
              <a:rPr lang="en-US" dirty="0"/>
              <a:t>O(1)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תור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pPr algn="r" rtl="1"/>
            <a:r>
              <a:rPr lang="he-IL" dirty="0"/>
              <a:t>מדיניות הוספת והוצאת האיברים בתור היא </a:t>
            </a:r>
            <a:r>
              <a:rPr lang="en-US" dirty="0"/>
              <a:t>FIFO</a:t>
            </a:r>
            <a:r>
              <a:rPr lang="he-IL" dirty="0"/>
              <a:t>– </a:t>
            </a:r>
            <a:r>
              <a:rPr lang="en-US" dirty="0"/>
              <a:t>First In First Out</a:t>
            </a:r>
            <a:r>
              <a:rPr lang="he-IL" dirty="0"/>
              <a:t> – </a:t>
            </a:r>
          </a:p>
          <a:p>
            <a:pPr algn="r" rtl="1"/>
            <a:r>
              <a:rPr lang="he-IL" dirty="0"/>
              <a:t>למשל, אם נכניס לתור את האיברים הבאים (משמאל לימין): 4, 1, 6, 3, התור יראה כך: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762500"/>
            <a:ext cx="2286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733" y="4394607"/>
            <a:ext cx="1524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ראש התור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0366" y="3800691"/>
            <a:ext cx="58674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/>
              <a:t>אם נבצע </a:t>
            </a:r>
            <a:r>
              <a:rPr lang="en-US" sz="3200" dirty="0" err="1"/>
              <a:t>dequeue</a:t>
            </a:r>
            <a:r>
              <a:rPr lang="he-IL" sz="3200" dirty="0"/>
              <a:t> המספר 3 יצא מהתור, כי הוא הראשון שנוסף.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4115"/>
              </p:ext>
            </p:extLst>
          </p:nvPr>
        </p:nvGraphicFramePr>
        <p:xfrm>
          <a:off x="2133600" y="5257800"/>
          <a:ext cx="29718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>
            <a:off x="5105400" y="5339943"/>
            <a:ext cx="957333" cy="1032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2733" y="4988175"/>
            <a:ext cx="1524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סוף התור</a:t>
            </a:r>
          </a:p>
        </p:txBody>
      </p:sp>
    </p:spTree>
    <p:extLst>
      <p:ext uri="{BB962C8B-B14F-4D97-AF65-F5344CB8AC3E}">
        <p14:creationId xmlns:p14="http://schemas.microsoft.com/office/powerpoint/2010/main" val="46842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23385</TotalTime>
  <Words>3402</Words>
  <Application>Microsoft Office PowerPoint</Application>
  <PresentationFormat>‫הצגה על המסך (4:3)</PresentationFormat>
  <Paragraphs>828</Paragraphs>
  <Slides>44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Office Theme</vt:lpstr>
      <vt:lpstr>מחסניות ותורים</vt:lpstr>
      <vt:lpstr>מחסנית</vt:lpstr>
      <vt:lpstr>מחסנית</vt:lpstr>
      <vt:lpstr>תרגיל</vt:lpstr>
      <vt:lpstr>תרגיל</vt:lpstr>
      <vt:lpstr>תרגיל</vt:lpstr>
      <vt:lpstr>מצגת של PowerPoint‏</vt:lpstr>
      <vt:lpstr>תור</vt:lpstr>
      <vt:lpstr>תור</vt:lpstr>
      <vt:lpstr>מצגת של PowerPoint‏</vt:lpstr>
      <vt:lpstr>תרגיל</vt:lpstr>
      <vt:lpstr>מצגת של PowerPoint‏</vt:lpstr>
      <vt:lpstr>מימוש מחסנית באמצעות מערך</vt:lpstr>
      <vt:lpstr>מצגת של PowerPoint‏</vt:lpstr>
      <vt:lpstr>מימוש מחסנית באמצעות רשימה מקושרת</vt:lpstr>
      <vt:lpstr>מצגת של PowerPoint‏</vt:lpstr>
      <vt:lpstr>מימוש תור באמצעות רשימה מקושרת</vt:lpstr>
      <vt:lpstr>מצגת של PowerPoint‏</vt:lpstr>
      <vt:lpstr>מצגת של PowerPoint‏</vt:lpstr>
      <vt:lpstr>מצגת של PowerPoint‏</vt:lpstr>
      <vt:lpstr>מימוש תור באמצעות מערך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211</cp:revision>
  <dcterms:created xsi:type="dcterms:W3CDTF">2006-08-16T00:00:00Z</dcterms:created>
  <dcterms:modified xsi:type="dcterms:W3CDTF">2017-05-13T21:47:20Z</dcterms:modified>
</cp:coreProperties>
</file>