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72" r:id="rId11"/>
    <p:sldId id="273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2" r:id="rId21"/>
    <p:sldId id="291" r:id="rId22"/>
    <p:sldId id="293" r:id="rId23"/>
    <p:sldId id="294" r:id="rId24"/>
    <p:sldId id="297" r:id="rId25"/>
    <p:sldId id="296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274" r:id="rId41"/>
    <p:sldId id="312" r:id="rId42"/>
    <p:sldId id="275" r:id="rId43"/>
    <p:sldId id="260" r:id="rId44"/>
    <p:sldId id="261" r:id="rId45"/>
    <p:sldId id="262" r:id="rId46"/>
    <p:sldId id="264" r:id="rId47"/>
    <p:sldId id="265" r:id="rId48"/>
    <p:sldId id="266" r:id="rId49"/>
    <p:sldId id="267" r:id="rId50"/>
    <p:sldId id="268" r:id="rId51"/>
    <p:sldId id="263" r:id="rId52"/>
    <p:sldId id="269" r:id="rId53"/>
    <p:sldId id="27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87" d="100"/>
          <a:sy n="87" d="100"/>
        </p:scale>
        <p:origin x="176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E0C3C15-262C-4123-AC87-44E95610025E}" type="datetimeFigureOut">
              <a:rPr lang="he-IL" smtClean="0"/>
              <a:t>י"ד/סיון/תשע"ז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0BD79D8-6F1E-4D79-8DB3-11C5BE230E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6821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D79D8-6F1E-4D79-8DB3-11C5BE230E30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9416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D79D8-6F1E-4D79-8DB3-11C5BE230E30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847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D79D8-6F1E-4D79-8DB3-11C5BE230E30}" type="slidenum">
              <a:rPr lang="he-IL" smtClean="0"/>
              <a:t>44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9416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D79D8-6F1E-4D79-8DB3-11C5BE230E30}" type="slidenum">
              <a:rPr lang="he-IL" smtClean="0"/>
              <a:t>47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9416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D79D8-6F1E-4D79-8DB3-11C5BE230E30}" type="slidenum">
              <a:rPr lang="he-IL" smtClean="0"/>
              <a:t>50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941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F864-B2C1-4DCF-899A-B2B2F32F08C9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2615-135F-4AC7-AA7F-C47C1BC4818C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6161-F9F3-4B37-B343-50D13195F1A6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AE9B-7B73-419A-8384-8768B2ABF70D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07AC-C103-4244-B5B5-6ABB0F11FD57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CAA2-318D-4B31-A9BC-AA865FFBADBB}" type="datetime1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1BEEC-30F0-4826-BE0A-D5720B07A28A}" type="datetime1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9E9E-6A12-4F72-B0D4-1DCF3194BBD7}" type="datetime1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C5B2-AD12-4F92-B510-7153AAAB0AB4}" type="datetime1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6295-6CFA-4086-8F5C-C267261CCE43}" type="datetime1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E029-4313-4304-AA43-1C6A3496308A}" type="datetime1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8F0B6-18CA-4D60-A26F-C97DCF50FC61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shay.tavor@gmail.com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עצים בינאריים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שי תבור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36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>
                <a:solidFill>
                  <a:schemeClr val="tx2"/>
                </a:solidFill>
              </a:rPr>
              <a:t>עץ חיפוש בינארי (</a:t>
            </a:r>
            <a:r>
              <a:rPr lang="en-US" dirty="0">
                <a:solidFill>
                  <a:schemeClr val="tx2"/>
                </a:solidFill>
              </a:rPr>
              <a:t>BST</a:t>
            </a:r>
            <a:r>
              <a:rPr lang="he-IL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1920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עץ בינארי שבו ערך כל צומת גדול מערכי תת העץ השמאלי וקטן מערכי תת העץ הימני שלו.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82563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82563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235298" y="2590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868304" y="353931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485263" y="353931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1676400" y="45720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3810000" y="45720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Oval 12"/>
          <p:cNvSpPr/>
          <p:nvPr/>
        </p:nvSpPr>
        <p:spPr>
          <a:xfrm>
            <a:off x="8153400" y="5712725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/>
          <p:cNvSpPr/>
          <p:nvPr/>
        </p:nvSpPr>
        <p:spPr>
          <a:xfrm>
            <a:off x="5791200" y="57150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" name="Oval 14"/>
          <p:cNvSpPr/>
          <p:nvPr/>
        </p:nvSpPr>
        <p:spPr>
          <a:xfrm>
            <a:off x="6858000" y="4724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8" name="Straight Connector 7"/>
          <p:cNvCxnSpPr>
            <a:cxnSpLocks/>
            <a:endCxn id="9" idx="0"/>
          </p:cNvCxnSpPr>
          <p:nvPr/>
        </p:nvCxnSpPr>
        <p:spPr>
          <a:xfrm flipH="1">
            <a:off x="3173104" y="3200400"/>
            <a:ext cx="1388660" cy="33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  <a:endCxn id="10" idx="0"/>
          </p:cNvCxnSpPr>
          <p:nvPr/>
        </p:nvCxnSpPr>
        <p:spPr>
          <a:xfrm>
            <a:off x="4561764" y="3200400"/>
            <a:ext cx="1228299" cy="33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4"/>
            <a:endCxn id="11" idx="0"/>
          </p:cNvCxnSpPr>
          <p:nvPr/>
        </p:nvCxnSpPr>
        <p:spPr>
          <a:xfrm flipH="1">
            <a:off x="1981200" y="4148919"/>
            <a:ext cx="1191904" cy="42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4"/>
            <a:endCxn id="12" idx="0"/>
          </p:cNvCxnSpPr>
          <p:nvPr/>
        </p:nvCxnSpPr>
        <p:spPr>
          <a:xfrm>
            <a:off x="3173104" y="4148919"/>
            <a:ext cx="941696" cy="42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4"/>
            <a:endCxn id="15" idx="0"/>
          </p:cNvCxnSpPr>
          <p:nvPr/>
        </p:nvCxnSpPr>
        <p:spPr>
          <a:xfrm>
            <a:off x="5790063" y="4148919"/>
            <a:ext cx="1372737" cy="575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5" idx="4"/>
            <a:endCxn id="14" idx="0"/>
          </p:cNvCxnSpPr>
          <p:nvPr/>
        </p:nvCxnSpPr>
        <p:spPr>
          <a:xfrm flipH="1">
            <a:off x="6096000" y="5334000"/>
            <a:ext cx="1066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4"/>
            <a:endCxn id="13" idx="0"/>
          </p:cNvCxnSpPr>
          <p:nvPr/>
        </p:nvCxnSpPr>
        <p:spPr>
          <a:xfrm>
            <a:off x="7162800" y="5334000"/>
            <a:ext cx="1295400" cy="378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510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304800"/>
            <a:ext cx="87630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נתון עץ חיפוש בינארי שמכיל את כל המספרים בין 1 ל-1000. נניח שאנחנו מחפשים את המספר 363. עבור כל סדרת מספרים שמייצגת את הצמתים שנסרקו בחיפוש, כתבו האם הסדרה אפשרית או לא (נמקו).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828800"/>
            <a:ext cx="868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/>
              <a:t>2, 252, 401, 398, 330, 344, 397, 363</a:t>
            </a:r>
            <a:endParaRPr lang="he-IL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2306678"/>
            <a:ext cx="868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/>
              <a:t>924, 220, 911, 244, 398, 258, 362, 363</a:t>
            </a:r>
            <a:endParaRPr lang="he-IL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2839242"/>
            <a:ext cx="868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/>
              <a:t>925, 202, 911, 240, 912, 245, 363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96424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Oval 5"/>
          <p:cNvSpPr/>
          <p:nvPr/>
        </p:nvSpPr>
        <p:spPr>
          <a:xfrm>
            <a:off x="2590800" y="533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8"/>
          <p:cNvSpPr/>
          <p:nvPr/>
        </p:nvSpPr>
        <p:spPr>
          <a:xfrm>
            <a:off x="1905000" y="1295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Oval 9"/>
          <p:cNvSpPr/>
          <p:nvPr/>
        </p:nvSpPr>
        <p:spPr>
          <a:xfrm>
            <a:off x="3505200" y="132142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Oval 10"/>
          <p:cNvSpPr/>
          <p:nvPr/>
        </p:nvSpPr>
        <p:spPr>
          <a:xfrm>
            <a:off x="1305636" y="217714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11"/>
          <p:cNvSpPr/>
          <p:nvPr/>
        </p:nvSpPr>
        <p:spPr>
          <a:xfrm>
            <a:off x="2286000" y="217714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Oval 12"/>
          <p:cNvSpPr/>
          <p:nvPr/>
        </p:nvSpPr>
        <p:spPr>
          <a:xfrm>
            <a:off x="4744872" y="308351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Oval 13"/>
          <p:cNvSpPr/>
          <p:nvPr/>
        </p:nvSpPr>
        <p:spPr>
          <a:xfrm>
            <a:off x="3591636" y="308351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4"/>
          <p:cNvSpPr/>
          <p:nvPr/>
        </p:nvSpPr>
        <p:spPr>
          <a:xfrm>
            <a:off x="4048836" y="217714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2" name="Straight Connector 7"/>
          <p:cNvCxnSpPr>
            <a:cxnSpLocks/>
            <a:stCxn id="4" idx="4"/>
            <a:endCxn id="5" idx="0"/>
          </p:cNvCxnSpPr>
          <p:nvPr/>
        </p:nvCxnSpPr>
        <p:spPr>
          <a:xfrm flipH="1">
            <a:off x="2209800" y="1143000"/>
            <a:ext cx="685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2"/>
          <p:cNvCxnSpPr>
            <a:stCxn id="5" idx="4"/>
            <a:endCxn id="7" idx="0"/>
          </p:cNvCxnSpPr>
          <p:nvPr/>
        </p:nvCxnSpPr>
        <p:spPr>
          <a:xfrm flipH="1">
            <a:off x="1610436" y="1905000"/>
            <a:ext cx="599364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4"/>
          <p:cNvCxnSpPr>
            <a:stCxn id="5" idx="4"/>
            <a:endCxn id="8" idx="0"/>
          </p:cNvCxnSpPr>
          <p:nvPr/>
        </p:nvCxnSpPr>
        <p:spPr>
          <a:xfrm>
            <a:off x="2209800" y="1905000"/>
            <a:ext cx="381000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3"/>
          <p:cNvCxnSpPr>
            <a:stCxn id="6" idx="4"/>
            <a:endCxn id="11" idx="0"/>
          </p:cNvCxnSpPr>
          <p:nvPr/>
        </p:nvCxnSpPr>
        <p:spPr>
          <a:xfrm>
            <a:off x="3810000" y="1931029"/>
            <a:ext cx="543636" cy="246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5"/>
          <p:cNvCxnSpPr>
            <a:stCxn id="11" idx="4"/>
            <a:endCxn id="10" idx="0"/>
          </p:cNvCxnSpPr>
          <p:nvPr/>
        </p:nvCxnSpPr>
        <p:spPr>
          <a:xfrm flipH="1">
            <a:off x="3896436" y="2786743"/>
            <a:ext cx="457200" cy="296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7"/>
          <p:cNvCxnSpPr>
            <a:stCxn id="11" idx="4"/>
            <a:endCxn id="9" idx="0"/>
          </p:cNvCxnSpPr>
          <p:nvPr/>
        </p:nvCxnSpPr>
        <p:spPr>
          <a:xfrm>
            <a:off x="4353636" y="2786743"/>
            <a:ext cx="696036" cy="296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3"/>
          <p:cNvCxnSpPr>
            <a:cxnSpLocks/>
            <a:stCxn id="4" idx="4"/>
            <a:endCxn id="6" idx="0"/>
          </p:cNvCxnSpPr>
          <p:nvPr/>
        </p:nvCxnSpPr>
        <p:spPr>
          <a:xfrm>
            <a:off x="2895600" y="1143000"/>
            <a:ext cx="914400" cy="17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114800" y="228600"/>
            <a:ext cx="48006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הוספת ערך חדש לעץ חיפוש בינארי:</a:t>
            </a:r>
            <a:r>
              <a:rPr lang="en-US" sz="2000" dirty="0"/>
              <a:t> </a:t>
            </a:r>
            <a:endParaRPr lang="he-IL" sz="2000" dirty="0"/>
          </a:p>
          <a:p>
            <a:pPr algn="r" rtl="1"/>
            <a:r>
              <a:rPr lang="he-IL" sz="2000" dirty="0"/>
              <a:t>נוסיף את הערך 2</a:t>
            </a:r>
          </a:p>
        </p:txBody>
      </p:sp>
      <p:sp>
        <p:nvSpPr>
          <p:cNvPr id="35" name="חץ: למטה 34"/>
          <p:cNvSpPr/>
          <p:nvPr/>
        </p:nvSpPr>
        <p:spPr>
          <a:xfrm rot="4155390">
            <a:off x="2108173" y="718457"/>
            <a:ext cx="152400" cy="60960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36" name="חץ: למטה 35"/>
          <p:cNvSpPr/>
          <p:nvPr/>
        </p:nvSpPr>
        <p:spPr>
          <a:xfrm rot="4155390">
            <a:off x="1381837" y="1567542"/>
            <a:ext cx="152400" cy="60960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37" name="חץ: למטה 36"/>
          <p:cNvSpPr/>
          <p:nvPr/>
        </p:nvSpPr>
        <p:spPr>
          <a:xfrm rot="19249112">
            <a:off x="1321438" y="2733692"/>
            <a:ext cx="152400" cy="60960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38" name="Oval 11"/>
          <p:cNvSpPr/>
          <p:nvPr/>
        </p:nvSpPr>
        <p:spPr>
          <a:xfrm>
            <a:off x="1642768" y="305888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9" name="Straight Connector 24"/>
          <p:cNvCxnSpPr>
            <a:endCxn id="38" idx="0"/>
          </p:cNvCxnSpPr>
          <p:nvPr/>
        </p:nvCxnSpPr>
        <p:spPr>
          <a:xfrm>
            <a:off x="1566568" y="2786743"/>
            <a:ext cx="381000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04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381000"/>
            <a:ext cx="84582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void insert(</a:t>
            </a:r>
            <a:r>
              <a:rPr lang="en-US" sz="2400" dirty="0" err="1"/>
              <a:t>int</a:t>
            </a:r>
            <a:r>
              <a:rPr lang="en-US" sz="2400" dirty="0"/>
              <a:t> x) {</a:t>
            </a:r>
          </a:p>
          <a:p>
            <a:r>
              <a:rPr lang="en-US" sz="2400" dirty="0"/>
              <a:t>    root = insert(root, x);</a:t>
            </a:r>
          </a:p>
          <a:p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676400"/>
            <a:ext cx="8458200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Node insert(Node r, </a:t>
            </a:r>
            <a:r>
              <a:rPr lang="en-US" sz="2400" dirty="0" err="1"/>
              <a:t>int</a:t>
            </a:r>
            <a:r>
              <a:rPr lang="en-US" sz="2400" dirty="0"/>
              <a:t> x) {</a:t>
            </a:r>
          </a:p>
          <a:p>
            <a:r>
              <a:rPr lang="en-US" sz="2400" dirty="0"/>
              <a:t>    if(r == null)</a:t>
            </a:r>
          </a:p>
          <a:p>
            <a:r>
              <a:rPr lang="en-US" sz="2400" dirty="0"/>
              <a:t>	return new Node(x);</a:t>
            </a:r>
          </a:p>
          <a:p>
            <a:r>
              <a:rPr lang="en-US" sz="2400" dirty="0"/>
              <a:t>    if(</a:t>
            </a:r>
            <a:r>
              <a:rPr lang="en-US" sz="2400" dirty="0" err="1"/>
              <a:t>r.getValue</a:t>
            </a:r>
            <a:r>
              <a:rPr lang="en-US" sz="2400" dirty="0"/>
              <a:t>() &gt; x)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r.setLeftSon</a:t>
            </a:r>
            <a:r>
              <a:rPr lang="en-US" sz="2400" dirty="0"/>
              <a:t>( insert(</a:t>
            </a:r>
            <a:r>
              <a:rPr lang="en-US" sz="2400" dirty="0" err="1"/>
              <a:t>r.getLeftSon</a:t>
            </a:r>
            <a:r>
              <a:rPr lang="en-US" sz="2400" dirty="0"/>
              <a:t>, x) );</a:t>
            </a:r>
          </a:p>
          <a:p>
            <a:r>
              <a:rPr lang="en-US" sz="2400" dirty="0"/>
              <a:t>    if(</a:t>
            </a:r>
            <a:r>
              <a:rPr lang="en-US" sz="2400" dirty="0" err="1"/>
              <a:t>r.getValue</a:t>
            </a:r>
            <a:r>
              <a:rPr lang="en-US" sz="2400" dirty="0"/>
              <a:t>() &lt; x)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r.setRightSon</a:t>
            </a:r>
            <a:r>
              <a:rPr lang="en-US" sz="2400" dirty="0"/>
              <a:t>( insert(</a:t>
            </a:r>
            <a:r>
              <a:rPr lang="en-US" sz="2400" dirty="0" err="1"/>
              <a:t>r.getRightSon</a:t>
            </a:r>
            <a:r>
              <a:rPr lang="en-US" sz="2400" dirty="0"/>
              <a:t>(), x) );</a:t>
            </a:r>
          </a:p>
          <a:p>
            <a:endParaRPr lang="en-US" sz="2400" dirty="0"/>
          </a:p>
          <a:p>
            <a:r>
              <a:rPr lang="en-US" sz="2400" dirty="0"/>
              <a:t>    return r;</a:t>
            </a:r>
          </a:p>
          <a:p>
            <a:r>
              <a:rPr lang="en-US" sz="2400" dirty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419747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381000"/>
            <a:ext cx="845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accent1"/>
                </a:solidFill>
              </a:rPr>
              <a:t>מציאת מינימום ב-</a:t>
            </a:r>
            <a:r>
              <a:rPr lang="en-US" sz="2400" dirty="0">
                <a:solidFill>
                  <a:schemeClr val="accent1"/>
                </a:solidFill>
              </a:rPr>
              <a:t>BST</a:t>
            </a:r>
            <a:r>
              <a:rPr lang="he-IL" sz="2400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" y="381000"/>
            <a:ext cx="6210300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Node min(Node root) {</a:t>
            </a:r>
          </a:p>
          <a:p>
            <a:r>
              <a:rPr lang="en-US" sz="2400" dirty="0"/>
              <a:t>    if(root == null)</a:t>
            </a:r>
          </a:p>
          <a:p>
            <a:r>
              <a:rPr lang="en-US" sz="2400" dirty="0"/>
              <a:t>	return null;</a:t>
            </a:r>
          </a:p>
          <a:p>
            <a:r>
              <a:rPr lang="en-US" sz="2400" dirty="0"/>
              <a:t>    if(</a:t>
            </a:r>
            <a:r>
              <a:rPr lang="en-US" sz="2400" dirty="0" err="1"/>
              <a:t>root.getLeftSon</a:t>
            </a:r>
            <a:r>
              <a:rPr lang="en-US" sz="2400" dirty="0"/>
              <a:t>() == null)</a:t>
            </a:r>
          </a:p>
          <a:p>
            <a:r>
              <a:rPr lang="en-US" sz="2400" dirty="0"/>
              <a:t>	return root;</a:t>
            </a:r>
          </a:p>
          <a:p>
            <a:r>
              <a:rPr lang="en-US" sz="2400" dirty="0"/>
              <a:t>    return min(</a:t>
            </a:r>
            <a:r>
              <a:rPr lang="en-US" sz="2400" dirty="0" err="1"/>
              <a:t>root.getLeftSon</a:t>
            </a:r>
            <a:r>
              <a:rPr lang="en-US" sz="2400" dirty="0"/>
              <a:t>());</a:t>
            </a:r>
          </a:p>
          <a:p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2907010"/>
            <a:ext cx="845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accent1"/>
                </a:solidFill>
              </a:rPr>
              <a:t>מציאת מקסימום ב-</a:t>
            </a:r>
            <a:r>
              <a:rPr lang="en-US" sz="2400" dirty="0">
                <a:solidFill>
                  <a:schemeClr val="accent1"/>
                </a:solidFill>
              </a:rPr>
              <a:t>BST</a:t>
            </a:r>
            <a:r>
              <a:rPr lang="he-IL" sz="2400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" y="3151107"/>
            <a:ext cx="6210300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Node max(Node root) {</a:t>
            </a:r>
          </a:p>
          <a:p>
            <a:r>
              <a:rPr lang="en-US" sz="2400" dirty="0"/>
              <a:t>    if(root == null)</a:t>
            </a:r>
          </a:p>
          <a:p>
            <a:r>
              <a:rPr lang="en-US" sz="2400" dirty="0"/>
              <a:t>	return null;</a:t>
            </a:r>
          </a:p>
          <a:p>
            <a:r>
              <a:rPr lang="en-US" sz="2400" dirty="0"/>
              <a:t>    if(</a:t>
            </a:r>
            <a:r>
              <a:rPr lang="en-US" sz="2400" dirty="0" err="1"/>
              <a:t>root.getRightSon</a:t>
            </a:r>
            <a:r>
              <a:rPr lang="en-US" sz="2400" dirty="0"/>
              <a:t>() == null)</a:t>
            </a:r>
          </a:p>
          <a:p>
            <a:r>
              <a:rPr lang="en-US" sz="2400" dirty="0"/>
              <a:t>	return root;</a:t>
            </a:r>
          </a:p>
          <a:p>
            <a:r>
              <a:rPr lang="en-US" sz="2400" dirty="0"/>
              <a:t>    return max(</a:t>
            </a:r>
            <a:r>
              <a:rPr lang="en-US" sz="2400" dirty="0" err="1"/>
              <a:t>root.getRightSon</a:t>
            </a:r>
            <a:r>
              <a:rPr lang="en-US" sz="2400" dirty="0"/>
              <a:t>());</a:t>
            </a:r>
          </a:p>
          <a:p>
            <a:r>
              <a:rPr lang="en-US" sz="2400" dirty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411035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Oval 5"/>
          <p:cNvSpPr/>
          <p:nvPr/>
        </p:nvSpPr>
        <p:spPr>
          <a:xfrm>
            <a:off x="2590800" y="533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8"/>
          <p:cNvSpPr/>
          <p:nvPr/>
        </p:nvSpPr>
        <p:spPr>
          <a:xfrm>
            <a:off x="1905000" y="1295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Oval 9"/>
          <p:cNvSpPr/>
          <p:nvPr/>
        </p:nvSpPr>
        <p:spPr>
          <a:xfrm>
            <a:off x="3505200" y="132142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Oval 10"/>
          <p:cNvSpPr/>
          <p:nvPr/>
        </p:nvSpPr>
        <p:spPr>
          <a:xfrm>
            <a:off x="1305636" y="217714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11"/>
          <p:cNvSpPr/>
          <p:nvPr/>
        </p:nvSpPr>
        <p:spPr>
          <a:xfrm>
            <a:off x="2286000" y="217714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Oval 12"/>
          <p:cNvSpPr/>
          <p:nvPr/>
        </p:nvSpPr>
        <p:spPr>
          <a:xfrm>
            <a:off x="4744872" y="308351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Oval 13"/>
          <p:cNvSpPr/>
          <p:nvPr/>
        </p:nvSpPr>
        <p:spPr>
          <a:xfrm>
            <a:off x="3591636" y="308351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4"/>
          <p:cNvSpPr/>
          <p:nvPr/>
        </p:nvSpPr>
        <p:spPr>
          <a:xfrm>
            <a:off x="4048836" y="217714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2" name="Straight Connector 7"/>
          <p:cNvCxnSpPr>
            <a:cxnSpLocks/>
            <a:stCxn id="4" idx="4"/>
            <a:endCxn id="5" idx="0"/>
          </p:cNvCxnSpPr>
          <p:nvPr/>
        </p:nvCxnSpPr>
        <p:spPr>
          <a:xfrm flipH="1">
            <a:off x="2209800" y="1143000"/>
            <a:ext cx="685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2"/>
          <p:cNvCxnSpPr>
            <a:stCxn id="5" idx="4"/>
            <a:endCxn id="7" idx="0"/>
          </p:cNvCxnSpPr>
          <p:nvPr/>
        </p:nvCxnSpPr>
        <p:spPr>
          <a:xfrm flipH="1">
            <a:off x="1610436" y="1905000"/>
            <a:ext cx="599364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4"/>
          <p:cNvCxnSpPr>
            <a:stCxn id="5" idx="4"/>
            <a:endCxn id="8" idx="0"/>
          </p:cNvCxnSpPr>
          <p:nvPr/>
        </p:nvCxnSpPr>
        <p:spPr>
          <a:xfrm>
            <a:off x="2209800" y="1905000"/>
            <a:ext cx="381000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3"/>
          <p:cNvCxnSpPr>
            <a:stCxn id="6" idx="4"/>
            <a:endCxn id="11" idx="0"/>
          </p:cNvCxnSpPr>
          <p:nvPr/>
        </p:nvCxnSpPr>
        <p:spPr>
          <a:xfrm>
            <a:off x="3810000" y="1931029"/>
            <a:ext cx="543636" cy="246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5"/>
          <p:cNvCxnSpPr>
            <a:stCxn id="11" idx="4"/>
            <a:endCxn id="10" idx="0"/>
          </p:cNvCxnSpPr>
          <p:nvPr/>
        </p:nvCxnSpPr>
        <p:spPr>
          <a:xfrm flipH="1">
            <a:off x="3896436" y="2786743"/>
            <a:ext cx="457200" cy="296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7"/>
          <p:cNvCxnSpPr>
            <a:stCxn id="11" idx="4"/>
            <a:endCxn id="9" idx="0"/>
          </p:cNvCxnSpPr>
          <p:nvPr/>
        </p:nvCxnSpPr>
        <p:spPr>
          <a:xfrm>
            <a:off x="4353636" y="2786743"/>
            <a:ext cx="696036" cy="296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3"/>
          <p:cNvCxnSpPr>
            <a:cxnSpLocks/>
            <a:stCxn id="4" idx="4"/>
            <a:endCxn id="6" idx="0"/>
          </p:cNvCxnSpPr>
          <p:nvPr/>
        </p:nvCxnSpPr>
        <p:spPr>
          <a:xfrm>
            <a:off x="2895600" y="1143000"/>
            <a:ext cx="914400" cy="17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114800" y="228600"/>
            <a:ext cx="48006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העוקב (</a:t>
            </a:r>
            <a:r>
              <a:rPr lang="en-US" sz="2000" dirty="0"/>
              <a:t>successor</a:t>
            </a:r>
            <a:r>
              <a:rPr lang="he-IL" sz="2000" dirty="0"/>
              <a:t>)</a:t>
            </a:r>
            <a:r>
              <a:rPr lang="en-US" sz="2000" dirty="0"/>
              <a:t> </a:t>
            </a:r>
            <a:r>
              <a:rPr lang="he-IL" sz="2000" dirty="0"/>
              <a:t>של ערך </a:t>
            </a:r>
            <a:r>
              <a:rPr lang="en-US" sz="2000" dirty="0"/>
              <a:t>x</a:t>
            </a:r>
            <a:r>
              <a:rPr lang="he-IL" sz="2000" dirty="0"/>
              <a:t> ב-</a:t>
            </a:r>
            <a:r>
              <a:rPr lang="en-US" sz="2000" dirty="0"/>
              <a:t>BST</a:t>
            </a:r>
            <a:r>
              <a:rPr lang="he-IL" sz="2000" dirty="0"/>
              <a:t> הוא ערך </a:t>
            </a:r>
            <a:r>
              <a:rPr lang="en-US" sz="2000" dirty="0"/>
              <a:t>y</a:t>
            </a:r>
            <a:r>
              <a:rPr lang="he-IL" sz="2000" dirty="0"/>
              <a:t> שנמצא בעץ כך ש-</a:t>
            </a:r>
            <a:r>
              <a:rPr lang="en-US" sz="2000" dirty="0"/>
              <a:t>y &gt; x</a:t>
            </a:r>
            <a:r>
              <a:rPr lang="he-IL" sz="2000" dirty="0"/>
              <a:t> ולא קיים אף ערך שגדול מ-</a:t>
            </a:r>
            <a:r>
              <a:rPr lang="en-US" sz="2000" dirty="0"/>
              <a:t>x</a:t>
            </a:r>
            <a:r>
              <a:rPr lang="he-IL" sz="2000" dirty="0"/>
              <a:t> וגם קטן מ-</a:t>
            </a:r>
            <a:r>
              <a:rPr lang="en-US" sz="2000" dirty="0"/>
              <a:t>y</a:t>
            </a:r>
            <a:r>
              <a:rPr lang="he-IL" sz="2000" dirty="0"/>
              <a:t>.</a:t>
            </a:r>
          </a:p>
        </p:txBody>
      </p:sp>
      <p:sp>
        <p:nvSpPr>
          <p:cNvPr id="38" name="Oval 11"/>
          <p:cNvSpPr/>
          <p:nvPr/>
        </p:nvSpPr>
        <p:spPr>
          <a:xfrm>
            <a:off x="1642768" y="305888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9" name="Straight Connector 24"/>
          <p:cNvCxnSpPr>
            <a:endCxn id="38" idx="0"/>
          </p:cNvCxnSpPr>
          <p:nvPr/>
        </p:nvCxnSpPr>
        <p:spPr>
          <a:xfrm>
            <a:off x="1566568" y="2786743"/>
            <a:ext cx="381000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01236" y="1423197"/>
            <a:ext cx="4800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העוקב של 5 הוא 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01236" y="1823307"/>
            <a:ext cx="4800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העוקב של 6 הוא 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01236" y="2223417"/>
            <a:ext cx="4800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העוקב של 1 הוא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01236" y="2668296"/>
            <a:ext cx="4800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העוקב של 4 הוא 5</a:t>
            </a:r>
          </a:p>
        </p:txBody>
      </p:sp>
    </p:spTree>
    <p:extLst>
      <p:ext uri="{BB962C8B-B14F-4D97-AF65-F5344CB8AC3E}">
        <p14:creationId xmlns:p14="http://schemas.microsoft.com/office/powerpoint/2010/main" val="51645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Oval 9"/>
          <p:cNvSpPr/>
          <p:nvPr/>
        </p:nvSpPr>
        <p:spPr>
          <a:xfrm>
            <a:off x="2514600" y="96506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33"/>
          <p:cNvCxnSpPr>
            <a:cxnSpLocks/>
            <a:stCxn id="6" idx="4"/>
            <a:endCxn id="18" idx="0"/>
          </p:cNvCxnSpPr>
          <p:nvPr/>
        </p:nvCxnSpPr>
        <p:spPr>
          <a:xfrm>
            <a:off x="2819400" y="1574664"/>
            <a:ext cx="669796" cy="174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114800" y="228600"/>
            <a:ext cx="4800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איפה נמצא העוקב?</a:t>
            </a:r>
          </a:p>
        </p:txBody>
      </p:sp>
      <p:sp>
        <p:nvSpPr>
          <p:cNvPr id="18" name="משולש שווה-שוקיים 17"/>
          <p:cNvSpPr/>
          <p:nvPr/>
        </p:nvSpPr>
        <p:spPr>
          <a:xfrm>
            <a:off x="2874478" y="1749286"/>
            <a:ext cx="1229436" cy="168442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29" name="Straight Connector 33"/>
          <p:cNvCxnSpPr>
            <a:cxnSpLocks/>
          </p:cNvCxnSpPr>
          <p:nvPr/>
        </p:nvCxnSpPr>
        <p:spPr>
          <a:xfrm flipH="1">
            <a:off x="2098059" y="1555756"/>
            <a:ext cx="721341" cy="141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משולש שווה-שוקיים 29"/>
          <p:cNvSpPr/>
          <p:nvPr/>
        </p:nvSpPr>
        <p:spPr>
          <a:xfrm>
            <a:off x="1567543" y="1716629"/>
            <a:ext cx="1061032" cy="122592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TextBox 34"/>
          <p:cNvSpPr txBox="1"/>
          <p:nvPr/>
        </p:nvSpPr>
        <p:spPr>
          <a:xfrm>
            <a:off x="4114800" y="765009"/>
            <a:ext cx="4800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מקרה ראשון - ל-</a:t>
            </a:r>
            <a:r>
              <a:rPr lang="en-US" sz="2000" dirty="0">
                <a:solidFill>
                  <a:schemeClr val="tx2"/>
                </a:solidFill>
              </a:rPr>
              <a:t>x</a:t>
            </a:r>
            <a:r>
              <a:rPr lang="he-IL" sz="2000" dirty="0">
                <a:solidFill>
                  <a:schemeClr val="tx2"/>
                </a:solidFill>
              </a:rPr>
              <a:t> יש בן ימני:</a:t>
            </a:r>
          </a:p>
        </p:txBody>
      </p:sp>
      <p:sp>
        <p:nvSpPr>
          <p:cNvPr id="31" name="אליפסה 30"/>
          <p:cNvSpPr/>
          <p:nvPr/>
        </p:nvSpPr>
        <p:spPr>
          <a:xfrm>
            <a:off x="2819400" y="3276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TextBox 35"/>
          <p:cNvSpPr txBox="1"/>
          <p:nvPr/>
        </p:nvSpPr>
        <p:spPr>
          <a:xfrm>
            <a:off x="4114800" y="1211978"/>
            <a:ext cx="48006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העוקב של </a:t>
            </a:r>
            <a:r>
              <a:rPr lang="en-US" sz="2000" dirty="0"/>
              <a:t>x</a:t>
            </a:r>
            <a:r>
              <a:rPr lang="he-IL" sz="2000" dirty="0"/>
              <a:t> יהיה בהכרח המינימום בתת העץ הימני שלו.</a:t>
            </a:r>
          </a:p>
        </p:txBody>
      </p:sp>
    </p:spTree>
    <p:extLst>
      <p:ext uri="{BB962C8B-B14F-4D97-AF65-F5344CB8AC3E}">
        <p14:creationId xmlns:p14="http://schemas.microsoft.com/office/powerpoint/2010/main" val="17070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30" grpId="0" animBg="1"/>
      <p:bldP spid="35" grpId="0"/>
      <p:bldP spid="31" grpId="0" animBg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Oval 9"/>
          <p:cNvSpPr/>
          <p:nvPr/>
        </p:nvSpPr>
        <p:spPr>
          <a:xfrm>
            <a:off x="2394857" y="2753635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33"/>
          <p:cNvCxnSpPr>
            <a:cxnSpLocks/>
          </p:cNvCxnSpPr>
          <p:nvPr/>
        </p:nvCxnSpPr>
        <p:spPr>
          <a:xfrm flipH="1">
            <a:off x="1978316" y="3344327"/>
            <a:ext cx="721341" cy="141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משולש שווה-שוקיים 29"/>
          <p:cNvSpPr/>
          <p:nvPr/>
        </p:nvSpPr>
        <p:spPr>
          <a:xfrm>
            <a:off x="1447800" y="3505200"/>
            <a:ext cx="1061032" cy="122592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TextBox 34"/>
          <p:cNvSpPr txBox="1"/>
          <p:nvPr/>
        </p:nvSpPr>
        <p:spPr>
          <a:xfrm>
            <a:off x="4152900" y="228600"/>
            <a:ext cx="4800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מקרה שני - ל-</a:t>
            </a:r>
            <a:r>
              <a:rPr lang="en-US" sz="2000" dirty="0">
                <a:solidFill>
                  <a:schemeClr val="tx2"/>
                </a:solidFill>
              </a:rPr>
              <a:t>x</a:t>
            </a:r>
            <a:r>
              <a:rPr lang="he-IL" sz="2000" dirty="0">
                <a:solidFill>
                  <a:schemeClr val="tx2"/>
                </a:solidFill>
              </a:rPr>
              <a:t> אין בן ימני: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52900" y="675569"/>
            <a:ext cx="4800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העוקב חייב להיות באחד מהאבות של </a:t>
            </a:r>
            <a:r>
              <a:rPr lang="en-US" sz="2000" dirty="0"/>
              <a:t>x</a:t>
            </a:r>
            <a:r>
              <a:rPr lang="he-IL" sz="2000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52900" y="1122538"/>
            <a:ext cx="48006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אם </a:t>
            </a:r>
            <a:r>
              <a:rPr lang="en-US" sz="2000" dirty="0"/>
              <a:t>x</a:t>
            </a:r>
            <a:r>
              <a:rPr lang="he-IL" sz="2000" dirty="0"/>
              <a:t> הוא הבן השמאלי של אביו, אז האב הוא העוקב.</a:t>
            </a:r>
          </a:p>
        </p:txBody>
      </p:sp>
      <p:sp>
        <p:nvSpPr>
          <p:cNvPr id="14" name="Oval 9"/>
          <p:cNvSpPr/>
          <p:nvPr/>
        </p:nvSpPr>
        <p:spPr>
          <a:xfrm>
            <a:off x="3004457" y="183042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33"/>
          <p:cNvCxnSpPr>
            <a:cxnSpLocks/>
            <a:stCxn id="14" idx="4"/>
          </p:cNvCxnSpPr>
          <p:nvPr/>
        </p:nvCxnSpPr>
        <p:spPr>
          <a:xfrm flipH="1">
            <a:off x="2699659" y="2440024"/>
            <a:ext cx="609598" cy="304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14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0" grpId="0" animBg="1"/>
      <p:bldP spid="35" grpId="0"/>
      <p:bldP spid="36" grpId="0"/>
      <p:bldP spid="13" grpId="0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Oval 9"/>
          <p:cNvSpPr/>
          <p:nvPr/>
        </p:nvSpPr>
        <p:spPr>
          <a:xfrm>
            <a:off x="2133600" y="3581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33"/>
          <p:cNvCxnSpPr>
            <a:cxnSpLocks/>
          </p:cNvCxnSpPr>
          <p:nvPr/>
        </p:nvCxnSpPr>
        <p:spPr>
          <a:xfrm flipH="1">
            <a:off x="1717059" y="4172092"/>
            <a:ext cx="721341" cy="141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משולש שווה-שוקיים 29"/>
          <p:cNvSpPr/>
          <p:nvPr/>
        </p:nvSpPr>
        <p:spPr>
          <a:xfrm>
            <a:off x="1186543" y="4332965"/>
            <a:ext cx="1061032" cy="122592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TextBox 34"/>
          <p:cNvSpPr txBox="1"/>
          <p:nvPr/>
        </p:nvSpPr>
        <p:spPr>
          <a:xfrm>
            <a:off x="4152900" y="228600"/>
            <a:ext cx="4800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מקרה שני - ל-</a:t>
            </a:r>
            <a:r>
              <a:rPr lang="en-US" sz="2000" dirty="0">
                <a:solidFill>
                  <a:schemeClr val="tx2"/>
                </a:solidFill>
              </a:rPr>
              <a:t>x</a:t>
            </a:r>
            <a:r>
              <a:rPr lang="he-IL" sz="2000" dirty="0">
                <a:solidFill>
                  <a:schemeClr val="tx2"/>
                </a:solidFill>
              </a:rPr>
              <a:t> אין בן ימני: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52900" y="675569"/>
            <a:ext cx="4800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העוקב חייב להיות באחד מהאבות של </a:t>
            </a:r>
            <a:r>
              <a:rPr lang="en-US" sz="2000" dirty="0"/>
              <a:t>x</a:t>
            </a:r>
            <a:r>
              <a:rPr lang="he-IL" sz="2000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52900" y="1122538"/>
            <a:ext cx="48006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אם </a:t>
            </a:r>
            <a:r>
              <a:rPr lang="en-US" sz="2000" dirty="0"/>
              <a:t>x</a:t>
            </a:r>
            <a:r>
              <a:rPr lang="he-IL" sz="2000" dirty="0"/>
              <a:t> הוא הבן הימני של אביו, צריך להמשיך לעלות לאבות הקודמים עד שמגיעים לאב שעלינו אליו מצד שמאל, והוא העוקב.</a:t>
            </a:r>
          </a:p>
        </p:txBody>
      </p:sp>
      <p:sp>
        <p:nvSpPr>
          <p:cNvPr id="14" name="Oval 9"/>
          <p:cNvSpPr/>
          <p:nvPr/>
        </p:nvSpPr>
        <p:spPr>
          <a:xfrm>
            <a:off x="1524000" y="266781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33"/>
          <p:cNvCxnSpPr>
            <a:cxnSpLocks/>
            <a:stCxn id="14" idx="4"/>
            <a:endCxn id="6" idx="0"/>
          </p:cNvCxnSpPr>
          <p:nvPr/>
        </p:nvCxnSpPr>
        <p:spPr>
          <a:xfrm>
            <a:off x="1828800" y="3277413"/>
            <a:ext cx="609600" cy="303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9"/>
          <p:cNvSpPr/>
          <p:nvPr/>
        </p:nvSpPr>
        <p:spPr>
          <a:xfrm>
            <a:off x="1001531" y="1662902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33"/>
          <p:cNvCxnSpPr>
            <a:cxnSpLocks/>
            <a:stCxn id="15" idx="4"/>
            <a:endCxn id="14" idx="0"/>
          </p:cNvCxnSpPr>
          <p:nvPr/>
        </p:nvCxnSpPr>
        <p:spPr>
          <a:xfrm>
            <a:off x="1306331" y="2272502"/>
            <a:ext cx="522469" cy="395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9"/>
          <p:cNvSpPr/>
          <p:nvPr/>
        </p:nvSpPr>
        <p:spPr>
          <a:xfrm>
            <a:off x="2819400" y="65537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33"/>
          <p:cNvCxnSpPr>
            <a:cxnSpLocks/>
            <a:stCxn id="18" idx="4"/>
            <a:endCxn id="15" idx="0"/>
          </p:cNvCxnSpPr>
          <p:nvPr/>
        </p:nvCxnSpPr>
        <p:spPr>
          <a:xfrm flipH="1">
            <a:off x="1306331" y="1264979"/>
            <a:ext cx="1817869" cy="39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40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152400"/>
            <a:ext cx="88392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הפונקציה </a:t>
            </a:r>
            <a:r>
              <a:rPr lang="en-US" sz="2000" dirty="0">
                <a:solidFill>
                  <a:schemeClr val="tx2"/>
                </a:solidFill>
              </a:rPr>
              <a:t>successor</a:t>
            </a:r>
            <a:r>
              <a:rPr lang="he-IL" sz="2000" dirty="0">
                <a:solidFill>
                  <a:schemeClr val="tx2"/>
                </a:solidFill>
              </a:rPr>
              <a:t> מקבלת כפרמטר מצביע לצומת </a:t>
            </a:r>
            <a:r>
              <a:rPr lang="en-US" sz="2000" dirty="0">
                <a:solidFill>
                  <a:schemeClr val="tx2"/>
                </a:solidFill>
              </a:rPr>
              <a:t>x</a:t>
            </a:r>
            <a:r>
              <a:rPr lang="he-IL" sz="2000" dirty="0">
                <a:solidFill>
                  <a:schemeClr val="tx2"/>
                </a:solidFill>
              </a:rPr>
              <a:t> ומחזירה מצביע לצומת שמכיל את הערך העוקב של </a:t>
            </a:r>
            <a:r>
              <a:rPr lang="en-US" sz="2000" dirty="0">
                <a:solidFill>
                  <a:schemeClr val="tx2"/>
                </a:solidFill>
              </a:rPr>
              <a:t>x</a:t>
            </a:r>
            <a:r>
              <a:rPr lang="he-IL" sz="2000" dirty="0">
                <a:solidFill>
                  <a:schemeClr val="tx2"/>
                </a:solidFill>
              </a:rPr>
              <a:t> או </a:t>
            </a:r>
            <a:r>
              <a:rPr lang="en-US" sz="2000" dirty="0">
                <a:solidFill>
                  <a:schemeClr val="tx2"/>
                </a:solidFill>
              </a:rPr>
              <a:t>null</a:t>
            </a:r>
            <a:r>
              <a:rPr lang="he-IL" sz="2000" dirty="0">
                <a:solidFill>
                  <a:schemeClr val="tx2"/>
                </a:solidFill>
              </a:rPr>
              <a:t> אם לא קיים כזה. אנחנו מניחים שבכל צומת יש מצביע לאבא הישיר של הצומת. אנחנו מניחים ש-</a:t>
            </a:r>
            <a:r>
              <a:rPr lang="en-US" sz="2000" dirty="0">
                <a:solidFill>
                  <a:schemeClr val="tx2"/>
                </a:solidFill>
              </a:rPr>
              <a:t>x</a:t>
            </a:r>
            <a:r>
              <a:rPr lang="he-IL" sz="2000" dirty="0">
                <a:solidFill>
                  <a:schemeClr val="tx2"/>
                </a:solidFill>
              </a:rPr>
              <a:t> אינו </a:t>
            </a:r>
            <a:r>
              <a:rPr lang="en-US" sz="2000" dirty="0">
                <a:solidFill>
                  <a:schemeClr val="tx2"/>
                </a:solidFill>
              </a:rPr>
              <a:t>null</a:t>
            </a:r>
            <a:r>
              <a:rPr lang="he-IL" sz="20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168063"/>
            <a:ext cx="7848600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Node successor(Node x) {</a:t>
            </a:r>
          </a:p>
          <a:p>
            <a:r>
              <a:rPr lang="en-US" sz="2400" dirty="0"/>
              <a:t>    if(</a:t>
            </a:r>
            <a:r>
              <a:rPr lang="en-US" sz="2400" dirty="0" err="1"/>
              <a:t>x.getRightSon</a:t>
            </a:r>
            <a:r>
              <a:rPr lang="en-US" sz="2400" dirty="0"/>
              <a:t>() != null)</a:t>
            </a:r>
          </a:p>
          <a:p>
            <a:r>
              <a:rPr lang="en-US" sz="2400" dirty="0"/>
              <a:t>	return min(</a:t>
            </a:r>
            <a:r>
              <a:rPr lang="en-US" sz="2400" dirty="0" err="1"/>
              <a:t>x.getRightSon</a:t>
            </a:r>
            <a:r>
              <a:rPr lang="en-US" sz="2400" dirty="0"/>
              <a:t>());</a:t>
            </a:r>
          </a:p>
          <a:p>
            <a:endParaRPr lang="en-US" sz="2400" dirty="0"/>
          </a:p>
          <a:p>
            <a:r>
              <a:rPr lang="en-US" sz="2400" dirty="0"/>
              <a:t>    Node p = </a:t>
            </a:r>
            <a:r>
              <a:rPr lang="en-US" sz="2400" dirty="0" err="1"/>
              <a:t>x.getParent</a:t>
            </a:r>
            <a:r>
              <a:rPr lang="en-US" sz="2400" dirty="0"/>
              <a:t>();</a:t>
            </a:r>
          </a:p>
          <a:p>
            <a:r>
              <a:rPr lang="en-US" sz="2400" dirty="0"/>
              <a:t>    while(p != null) {</a:t>
            </a:r>
          </a:p>
          <a:p>
            <a:r>
              <a:rPr lang="en-US" sz="2400" dirty="0"/>
              <a:t>	if(</a:t>
            </a:r>
            <a:r>
              <a:rPr lang="en-US" sz="2400" dirty="0" err="1"/>
              <a:t>p.getLeftSon</a:t>
            </a:r>
            <a:r>
              <a:rPr lang="en-US" sz="2400" dirty="0"/>
              <a:t>() == x)</a:t>
            </a:r>
          </a:p>
          <a:p>
            <a:r>
              <a:rPr lang="en-US" sz="2400" dirty="0"/>
              <a:t>		return p;</a:t>
            </a:r>
          </a:p>
          <a:p>
            <a:r>
              <a:rPr lang="en-US" sz="2400" dirty="0"/>
              <a:t>	x = p;</a:t>
            </a:r>
          </a:p>
          <a:p>
            <a:r>
              <a:rPr lang="en-US" sz="2400" dirty="0"/>
              <a:t>	p = </a:t>
            </a:r>
            <a:r>
              <a:rPr lang="en-US" sz="2400" dirty="0" err="1"/>
              <a:t>p.getParent</a:t>
            </a:r>
            <a:r>
              <a:rPr lang="en-US" sz="2400" dirty="0"/>
              <a:t>();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  return null;</a:t>
            </a:r>
          </a:p>
          <a:p>
            <a:r>
              <a:rPr lang="en-US" sz="2400" dirty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4388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עץ בינארי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1920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שורש שהבן השמאלי והבן הימני שלו הם עץ בינארי.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82563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82563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028364" y="2590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639704" y="353931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Oval 9"/>
          <p:cNvSpPr/>
          <p:nvPr/>
        </p:nvSpPr>
        <p:spPr>
          <a:xfrm>
            <a:off x="5256663" y="353931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Oval 10"/>
          <p:cNvSpPr/>
          <p:nvPr/>
        </p:nvSpPr>
        <p:spPr>
          <a:xfrm>
            <a:off x="1447800" y="45720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3581400" y="45720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7924800" y="5712725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5562600" y="57150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" name="Oval 14"/>
          <p:cNvSpPr/>
          <p:nvPr/>
        </p:nvSpPr>
        <p:spPr>
          <a:xfrm>
            <a:off x="6629400" y="4724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8" name="Straight Connector 7"/>
          <p:cNvCxnSpPr>
            <a:stCxn id="6" idx="4"/>
            <a:endCxn id="9" idx="0"/>
          </p:cNvCxnSpPr>
          <p:nvPr/>
        </p:nvCxnSpPr>
        <p:spPr>
          <a:xfrm flipH="1">
            <a:off x="2944504" y="3200400"/>
            <a:ext cx="1388660" cy="33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4"/>
            <a:endCxn id="10" idx="0"/>
          </p:cNvCxnSpPr>
          <p:nvPr/>
        </p:nvCxnSpPr>
        <p:spPr>
          <a:xfrm>
            <a:off x="4333164" y="3200400"/>
            <a:ext cx="1228299" cy="33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4"/>
            <a:endCxn id="11" idx="0"/>
          </p:cNvCxnSpPr>
          <p:nvPr/>
        </p:nvCxnSpPr>
        <p:spPr>
          <a:xfrm flipH="1">
            <a:off x="1752600" y="4148919"/>
            <a:ext cx="1191904" cy="42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4"/>
            <a:endCxn id="12" idx="0"/>
          </p:cNvCxnSpPr>
          <p:nvPr/>
        </p:nvCxnSpPr>
        <p:spPr>
          <a:xfrm>
            <a:off x="2944504" y="4148919"/>
            <a:ext cx="941696" cy="42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4"/>
            <a:endCxn id="15" idx="0"/>
          </p:cNvCxnSpPr>
          <p:nvPr/>
        </p:nvCxnSpPr>
        <p:spPr>
          <a:xfrm>
            <a:off x="5561463" y="4148919"/>
            <a:ext cx="1372737" cy="575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5" idx="4"/>
            <a:endCxn id="14" idx="0"/>
          </p:cNvCxnSpPr>
          <p:nvPr/>
        </p:nvCxnSpPr>
        <p:spPr>
          <a:xfrm flipH="1">
            <a:off x="5867400" y="5334000"/>
            <a:ext cx="1066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4"/>
            <a:endCxn id="13" idx="0"/>
          </p:cNvCxnSpPr>
          <p:nvPr/>
        </p:nvCxnSpPr>
        <p:spPr>
          <a:xfrm>
            <a:off x="6934200" y="5334000"/>
            <a:ext cx="1295400" cy="378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84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>
                <a:solidFill>
                  <a:schemeClr val="tx2"/>
                </a:solidFill>
              </a:rPr>
              <a:t>מחיקת ערך מ-</a:t>
            </a:r>
            <a:r>
              <a:rPr lang="en-US" dirty="0">
                <a:solidFill>
                  <a:schemeClr val="tx2"/>
                </a:solidFill>
              </a:rPr>
              <a:t>BST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מחיקת ערך מ-</a:t>
            </a:r>
            <a:r>
              <a:rPr lang="en-US" dirty="0"/>
              <a:t>BST</a:t>
            </a:r>
            <a:r>
              <a:rPr lang="he-IL" dirty="0"/>
              <a:t> היא פעולה מורכבת יותר, כיוון שצריך לשמור על מבנה העץ ועל סדר האיברים שבו גם לאחר המחיקה.</a:t>
            </a:r>
          </a:p>
          <a:p>
            <a:pPr algn="r" rtl="1"/>
            <a:r>
              <a:rPr lang="he-IL" dirty="0"/>
              <a:t>נניח ש-</a:t>
            </a:r>
            <a:r>
              <a:rPr lang="en-US" dirty="0"/>
              <a:t>x</a:t>
            </a:r>
            <a:r>
              <a:rPr lang="he-IL" dirty="0"/>
              <a:t> הוא הצומת שאותו רוצים למחוק, נבחין בין שלושה מקרים ביחס ל-</a:t>
            </a:r>
            <a:r>
              <a:rPr lang="en-US" dirty="0"/>
              <a:t>x</a:t>
            </a:r>
            <a:r>
              <a:rPr lang="he-IL" dirty="0"/>
              <a:t>:</a:t>
            </a:r>
          </a:p>
          <a:p>
            <a:pPr lvl="1" algn="r" rtl="1"/>
            <a:r>
              <a:rPr lang="en-US" dirty="0"/>
              <a:t>x</a:t>
            </a:r>
            <a:r>
              <a:rPr lang="he-IL" dirty="0"/>
              <a:t> הוא עלה.</a:t>
            </a:r>
          </a:p>
          <a:p>
            <a:pPr lvl="1" algn="r" rtl="1"/>
            <a:r>
              <a:rPr lang="he-IL" dirty="0"/>
              <a:t>ל-</a:t>
            </a:r>
            <a:r>
              <a:rPr lang="en-US" dirty="0"/>
              <a:t>x</a:t>
            </a:r>
            <a:r>
              <a:rPr lang="he-IL" dirty="0"/>
              <a:t> יש רק בן אחד.</a:t>
            </a:r>
          </a:p>
          <a:p>
            <a:pPr lvl="1" algn="r" rtl="1"/>
            <a:r>
              <a:rPr lang="he-IL" dirty="0"/>
              <a:t>ל-</a:t>
            </a:r>
            <a:r>
              <a:rPr lang="en-US" dirty="0"/>
              <a:t>x</a:t>
            </a:r>
            <a:r>
              <a:rPr lang="he-IL" dirty="0"/>
              <a:t> יש שני בנים.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3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"/>
            <a:ext cx="8763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מקרה ראשון – מחיקת עלה</a:t>
            </a:r>
          </a:p>
        </p:txBody>
      </p:sp>
      <p:sp>
        <p:nvSpPr>
          <p:cNvPr id="6" name="Oval 5"/>
          <p:cNvSpPr/>
          <p:nvPr/>
        </p:nvSpPr>
        <p:spPr>
          <a:xfrm>
            <a:off x="2057400" y="81252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" name="Oval 8"/>
          <p:cNvSpPr/>
          <p:nvPr/>
        </p:nvSpPr>
        <p:spPr>
          <a:xfrm>
            <a:off x="1371600" y="157452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" name="Oval 9"/>
          <p:cNvSpPr/>
          <p:nvPr/>
        </p:nvSpPr>
        <p:spPr>
          <a:xfrm>
            <a:off x="2971800" y="160054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" name="Oval 10"/>
          <p:cNvSpPr/>
          <p:nvPr/>
        </p:nvSpPr>
        <p:spPr>
          <a:xfrm>
            <a:off x="772236" y="245626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 11"/>
          <p:cNvSpPr/>
          <p:nvPr/>
        </p:nvSpPr>
        <p:spPr>
          <a:xfrm>
            <a:off x="1752600" y="245626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1" name="Oval 12"/>
          <p:cNvSpPr/>
          <p:nvPr/>
        </p:nvSpPr>
        <p:spPr>
          <a:xfrm>
            <a:off x="4211472" y="336263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2" name="Oval 13"/>
          <p:cNvSpPr/>
          <p:nvPr/>
        </p:nvSpPr>
        <p:spPr>
          <a:xfrm>
            <a:off x="3058236" y="336263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3" name="Oval 14"/>
          <p:cNvSpPr/>
          <p:nvPr/>
        </p:nvSpPr>
        <p:spPr>
          <a:xfrm>
            <a:off x="3515436" y="245626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14" name="Straight Connector 7"/>
          <p:cNvCxnSpPr>
            <a:cxnSpLocks/>
            <a:stCxn id="6" idx="4"/>
            <a:endCxn id="7" idx="0"/>
          </p:cNvCxnSpPr>
          <p:nvPr/>
        </p:nvCxnSpPr>
        <p:spPr>
          <a:xfrm flipH="1">
            <a:off x="1676400" y="1422120"/>
            <a:ext cx="685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2"/>
          <p:cNvCxnSpPr>
            <a:stCxn id="7" idx="4"/>
            <a:endCxn id="9" idx="0"/>
          </p:cNvCxnSpPr>
          <p:nvPr/>
        </p:nvCxnSpPr>
        <p:spPr>
          <a:xfrm flipH="1">
            <a:off x="1077036" y="2184120"/>
            <a:ext cx="599364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4"/>
          <p:cNvCxnSpPr>
            <a:stCxn id="7" idx="4"/>
            <a:endCxn id="10" idx="0"/>
          </p:cNvCxnSpPr>
          <p:nvPr/>
        </p:nvCxnSpPr>
        <p:spPr>
          <a:xfrm>
            <a:off x="1676400" y="2184120"/>
            <a:ext cx="381000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3"/>
          <p:cNvCxnSpPr>
            <a:stCxn id="8" idx="4"/>
            <a:endCxn id="13" idx="0"/>
          </p:cNvCxnSpPr>
          <p:nvPr/>
        </p:nvCxnSpPr>
        <p:spPr>
          <a:xfrm>
            <a:off x="3276600" y="2210149"/>
            <a:ext cx="543636" cy="246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5"/>
          <p:cNvCxnSpPr>
            <a:stCxn id="13" idx="4"/>
            <a:endCxn id="12" idx="0"/>
          </p:cNvCxnSpPr>
          <p:nvPr/>
        </p:nvCxnSpPr>
        <p:spPr>
          <a:xfrm flipH="1">
            <a:off x="3363036" y="3065863"/>
            <a:ext cx="457200" cy="296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7"/>
          <p:cNvCxnSpPr>
            <a:stCxn id="13" idx="4"/>
            <a:endCxn id="11" idx="0"/>
          </p:cNvCxnSpPr>
          <p:nvPr/>
        </p:nvCxnSpPr>
        <p:spPr>
          <a:xfrm>
            <a:off x="3820236" y="3065863"/>
            <a:ext cx="696036" cy="296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3"/>
          <p:cNvCxnSpPr>
            <a:cxnSpLocks/>
            <a:stCxn id="6" idx="4"/>
            <a:endCxn id="8" idx="0"/>
          </p:cNvCxnSpPr>
          <p:nvPr/>
        </p:nvCxnSpPr>
        <p:spPr>
          <a:xfrm>
            <a:off x="2362200" y="1422120"/>
            <a:ext cx="914400" cy="17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11"/>
          <p:cNvSpPr/>
          <p:nvPr/>
        </p:nvSpPr>
        <p:spPr>
          <a:xfrm>
            <a:off x="1109368" y="333800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22" name="Straight Connector 24"/>
          <p:cNvCxnSpPr>
            <a:cxnSpLocks/>
            <a:stCxn id="10" idx="4"/>
            <a:endCxn id="21" idx="0"/>
          </p:cNvCxnSpPr>
          <p:nvPr/>
        </p:nvCxnSpPr>
        <p:spPr>
          <a:xfrm flipH="1">
            <a:off x="1414168" y="3065863"/>
            <a:ext cx="643232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0"/>
          <p:cNvSpPr/>
          <p:nvPr/>
        </p:nvSpPr>
        <p:spPr>
          <a:xfrm>
            <a:off x="467436" y="421974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4" name="Oval 11"/>
          <p:cNvSpPr/>
          <p:nvPr/>
        </p:nvSpPr>
        <p:spPr>
          <a:xfrm>
            <a:off x="1447800" y="421974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25" name="Straight Connector 22"/>
          <p:cNvCxnSpPr>
            <a:endCxn id="23" idx="0"/>
          </p:cNvCxnSpPr>
          <p:nvPr/>
        </p:nvCxnSpPr>
        <p:spPr>
          <a:xfrm flipH="1">
            <a:off x="772236" y="3947606"/>
            <a:ext cx="599364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4"/>
          <p:cNvCxnSpPr/>
          <p:nvPr/>
        </p:nvCxnSpPr>
        <p:spPr>
          <a:xfrm>
            <a:off x="1371600" y="3957849"/>
            <a:ext cx="381000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חץ: שמאלה 27"/>
          <p:cNvSpPr/>
          <p:nvPr/>
        </p:nvSpPr>
        <p:spPr>
          <a:xfrm>
            <a:off x="4953000" y="3505200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TextBox 28"/>
          <p:cNvSpPr txBox="1"/>
          <p:nvPr/>
        </p:nvSpPr>
        <p:spPr>
          <a:xfrm>
            <a:off x="4419600" y="670665"/>
            <a:ext cx="4572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מוחקים את הצומת ומעדכנים את הבן הרלבנטי של האבא להיות </a:t>
            </a:r>
            <a:r>
              <a:rPr lang="en-US" sz="2400" dirty="0"/>
              <a:t>null</a:t>
            </a:r>
            <a:r>
              <a:rPr lang="he-I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529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8" grpId="0" animBg="1"/>
      <p:bldP spid="28" grpId="1" animBg="1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"/>
            <a:ext cx="8763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מקרה שני – מחיקת צומת בעל בן אחד (שמאלי </a:t>
            </a:r>
            <a:r>
              <a:rPr lang="he-IL" sz="2400" b="1" dirty="0">
                <a:solidFill>
                  <a:schemeClr val="tx2"/>
                </a:solidFill>
              </a:rPr>
              <a:t>או</a:t>
            </a:r>
            <a:r>
              <a:rPr lang="he-IL" sz="2400" dirty="0">
                <a:solidFill>
                  <a:schemeClr val="tx2"/>
                </a:solidFill>
              </a:rPr>
              <a:t> ימני)</a:t>
            </a:r>
          </a:p>
        </p:txBody>
      </p:sp>
      <p:sp>
        <p:nvSpPr>
          <p:cNvPr id="6" name="Oval 5"/>
          <p:cNvSpPr/>
          <p:nvPr/>
        </p:nvSpPr>
        <p:spPr>
          <a:xfrm>
            <a:off x="2057400" y="81252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" name="Oval 8"/>
          <p:cNvSpPr/>
          <p:nvPr/>
        </p:nvSpPr>
        <p:spPr>
          <a:xfrm>
            <a:off x="1371600" y="157452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" name="Oval 9"/>
          <p:cNvSpPr/>
          <p:nvPr/>
        </p:nvSpPr>
        <p:spPr>
          <a:xfrm>
            <a:off x="2971800" y="160054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" name="Oval 10"/>
          <p:cNvSpPr/>
          <p:nvPr/>
        </p:nvSpPr>
        <p:spPr>
          <a:xfrm>
            <a:off x="772236" y="245626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 11"/>
          <p:cNvSpPr/>
          <p:nvPr/>
        </p:nvSpPr>
        <p:spPr>
          <a:xfrm>
            <a:off x="1752600" y="245626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1" name="Oval 12"/>
          <p:cNvSpPr/>
          <p:nvPr/>
        </p:nvSpPr>
        <p:spPr>
          <a:xfrm>
            <a:off x="4211472" y="336263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2" name="Oval 13"/>
          <p:cNvSpPr/>
          <p:nvPr/>
        </p:nvSpPr>
        <p:spPr>
          <a:xfrm>
            <a:off x="3058236" y="336263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3" name="Oval 14"/>
          <p:cNvSpPr/>
          <p:nvPr/>
        </p:nvSpPr>
        <p:spPr>
          <a:xfrm>
            <a:off x="3515436" y="245626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14" name="Straight Connector 7"/>
          <p:cNvCxnSpPr>
            <a:cxnSpLocks/>
            <a:stCxn id="6" idx="4"/>
            <a:endCxn id="7" idx="0"/>
          </p:cNvCxnSpPr>
          <p:nvPr/>
        </p:nvCxnSpPr>
        <p:spPr>
          <a:xfrm flipH="1">
            <a:off x="1676400" y="1422120"/>
            <a:ext cx="685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2"/>
          <p:cNvCxnSpPr>
            <a:stCxn id="7" idx="4"/>
            <a:endCxn id="9" idx="0"/>
          </p:cNvCxnSpPr>
          <p:nvPr/>
        </p:nvCxnSpPr>
        <p:spPr>
          <a:xfrm flipH="1">
            <a:off x="1077036" y="2184120"/>
            <a:ext cx="599364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4"/>
          <p:cNvCxnSpPr>
            <a:stCxn id="7" idx="4"/>
            <a:endCxn id="10" idx="0"/>
          </p:cNvCxnSpPr>
          <p:nvPr/>
        </p:nvCxnSpPr>
        <p:spPr>
          <a:xfrm>
            <a:off x="1676400" y="2184120"/>
            <a:ext cx="381000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3"/>
          <p:cNvCxnSpPr>
            <a:stCxn id="8" idx="4"/>
            <a:endCxn id="13" idx="0"/>
          </p:cNvCxnSpPr>
          <p:nvPr/>
        </p:nvCxnSpPr>
        <p:spPr>
          <a:xfrm>
            <a:off x="3276600" y="2210149"/>
            <a:ext cx="543636" cy="246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5"/>
          <p:cNvCxnSpPr>
            <a:stCxn id="13" idx="4"/>
            <a:endCxn id="12" idx="0"/>
          </p:cNvCxnSpPr>
          <p:nvPr/>
        </p:nvCxnSpPr>
        <p:spPr>
          <a:xfrm flipH="1">
            <a:off x="3363036" y="3065863"/>
            <a:ext cx="457200" cy="296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7"/>
          <p:cNvCxnSpPr>
            <a:stCxn id="13" idx="4"/>
            <a:endCxn id="11" idx="0"/>
          </p:cNvCxnSpPr>
          <p:nvPr/>
        </p:nvCxnSpPr>
        <p:spPr>
          <a:xfrm>
            <a:off x="3820236" y="3065863"/>
            <a:ext cx="696036" cy="296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3"/>
          <p:cNvCxnSpPr>
            <a:cxnSpLocks/>
            <a:stCxn id="6" idx="4"/>
            <a:endCxn id="8" idx="0"/>
          </p:cNvCxnSpPr>
          <p:nvPr/>
        </p:nvCxnSpPr>
        <p:spPr>
          <a:xfrm>
            <a:off x="2362200" y="1422120"/>
            <a:ext cx="914400" cy="17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11"/>
          <p:cNvSpPr/>
          <p:nvPr/>
        </p:nvSpPr>
        <p:spPr>
          <a:xfrm>
            <a:off x="1109368" y="333800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22" name="Straight Connector 24"/>
          <p:cNvCxnSpPr>
            <a:cxnSpLocks/>
            <a:stCxn id="10" idx="4"/>
            <a:endCxn id="21" idx="0"/>
          </p:cNvCxnSpPr>
          <p:nvPr/>
        </p:nvCxnSpPr>
        <p:spPr>
          <a:xfrm flipH="1">
            <a:off x="1414168" y="3065863"/>
            <a:ext cx="643232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0"/>
          <p:cNvSpPr/>
          <p:nvPr/>
        </p:nvSpPr>
        <p:spPr>
          <a:xfrm>
            <a:off x="467436" y="421974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4" name="Oval 11"/>
          <p:cNvSpPr/>
          <p:nvPr/>
        </p:nvSpPr>
        <p:spPr>
          <a:xfrm>
            <a:off x="1447800" y="421974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25" name="Straight Connector 22"/>
          <p:cNvCxnSpPr>
            <a:endCxn id="23" idx="0"/>
          </p:cNvCxnSpPr>
          <p:nvPr/>
        </p:nvCxnSpPr>
        <p:spPr>
          <a:xfrm flipH="1">
            <a:off x="772236" y="3947606"/>
            <a:ext cx="599364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4"/>
          <p:cNvCxnSpPr/>
          <p:nvPr/>
        </p:nvCxnSpPr>
        <p:spPr>
          <a:xfrm>
            <a:off x="1371600" y="3957849"/>
            <a:ext cx="381000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חץ: שמאלה 27"/>
          <p:cNvSpPr/>
          <p:nvPr/>
        </p:nvSpPr>
        <p:spPr>
          <a:xfrm>
            <a:off x="3664026" y="1759507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TextBox 28"/>
          <p:cNvSpPr txBox="1"/>
          <p:nvPr/>
        </p:nvSpPr>
        <p:spPr>
          <a:xfrm>
            <a:off x="4419600" y="670665"/>
            <a:ext cx="4572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מוחקים את הצומת </a:t>
            </a:r>
            <a:r>
              <a:rPr lang="en-US" sz="2400" dirty="0"/>
              <a:t>x</a:t>
            </a:r>
            <a:r>
              <a:rPr lang="he-IL" sz="2400" dirty="0"/>
              <a:t>. הבן היחיד של </a:t>
            </a:r>
            <a:r>
              <a:rPr lang="en-US" sz="2400" dirty="0"/>
              <a:t>x</a:t>
            </a:r>
            <a:r>
              <a:rPr lang="he-IL" sz="2400" dirty="0"/>
              <a:t> הופך להיות הבן של אביו של </a:t>
            </a:r>
            <a:r>
              <a:rPr lang="en-US" sz="2400" dirty="0"/>
              <a:t>x</a:t>
            </a:r>
            <a:r>
              <a:rPr lang="he-IL" sz="24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33164" y="1612075"/>
            <a:ext cx="4776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x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85926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8" grpId="0" animBg="1"/>
      <p:bldP spid="28" grpId="1" animBg="1"/>
      <p:bldP spid="29" grpId="0"/>
      <p:bldP spid="4" grpId="0"/>
      <p:bldP spid="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"/>
            <a:ext cx="8763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מקרה שני – מחיקת צומת בעל בן אחד (שמאלי </a:t>
            </a:r>
            <a:r>
              <a:rPr lang="he-IL" sz="2400" b="1" dirty="0">
                <a:solidFill>
                  <a:schemeClr val="tx2"/>
                </a:solidFill>
              </a:rPr>
              <a:t>או</a:t>
            </a:r>
            <a:r>
              <a:rPr lang="he-IL" sz="2400" dirty="0">
                <a:solidFill>
                  <a:schemeClr val="tx2"/>
                </a:solidFill>
              </a:rPr>
              <a:t> ימני)</a:t>
            </a:r>
          </a:p>
        </p:txBody>
      </p:sp>
      <p:sp>
        <p:nvSpPr>
          <p:cNvPr id="6" name="Oval 5"/>
          <p:cNvSpPr/>
          <p:nvPr/>
        </p:nvSpPr>
        <p:spPr>
          <a:xfrm>
            <a:off x="2057400" y="81252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" name="Oval 8"/>
          <p:cNvSpPr/>
          <p:nvPr/>
        </p:nvSpPr>
        <p:spPr>
          <a:xfrm>
            <a:off x="1371600" y="157452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" name="Oval 10"/>
          <p:cNvSpPr/>
          <p:nvPr/>
        </p:nvSpPr>
        <p:spPr>
          <a:xfrm>
            <a:off x="772236" y="245626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 11"/>
          <p:cNvSpPr/>
          <p:nvPr/>
        </p:nvSpPr>
        <p:spPr>
          <a:xfrm>
            <a:off x="1752600" y="245626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1" name="Oval 12"/>
          <p:cNvSpPr/>
          <p:nvPr/>
        </p:nvSpPr>
        <p:spPr>
          <a:xfrm>
            <a:off x="3744036" y="250079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2" name="Oval 13"/>
          <p:cNvSpPr/>
          <p:nvPr/>
        </p:nvSpPr>
        <p:spPr>
          <a:xfrm>
            <a:off x="2590800" y="250079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3" name="Oval 14"/>
          <p:cNvSpPr/>
          <p:nvPr/>
        </p:nvSpPr>
        <p:spPr>
          <a:xfrm>
            <a:off x="3048000" y="1594422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14" name="Straight Connector 7"/>
          <p:cNvCxnSpPr>
            <a:cxnSpLocks/>
            <a:stCxn id="6" idx="4"/>
            <a:endCxn id="7" idx="0"/>
          </p:cNvCxnSpPr>
          <p:nvPr/>
        </p:nvCxnSpPr>
        <p:spPr>
          <a:xfrm flipH="1">
            <a:off x="1676400" y="1422120"/>
            <a:ext cx="685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2"/>
          <p:cNvCxnSpPr>
            <a:stCxn id="7" idx="4"/>
            <a:endCxn id="9" idx="0"/>
          </p:cNvCxnSpPr>
          <p:nvPr/>
        </p:nvCxnSpPr>
        <p:spPr>
          <a:xfrm flipH="1">
            <a:off x="1077036" y="2184120"/>
            <a:ext cx="599364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4"/>
          <p:cNvCxnSpPr>
            <a:stCxn id="7" idx="4"/>
            <a:endCxn id="10" idx="0"/>
          </p:cNvCxnSpPr>
          <p:nvPr/>
        </p:nvCxnSpPr>
        <p:spPr>
          <a:xfrm>
            <a:off x="1676400" y="2184120"/>
            <a:ext cx="381000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5"/>
          <p:cNvCxnSpPr>
            <a:stCxn id="13" idx="4"/>
            <a:endCxn id="12" idx="0"/>
          </p:cNvCxnSpPr>
          <p:nvPr/>
        </p:nvCxnSpPr>
        <p:spPr>
          <a:xfrm flipH="1">
            <a:off x="2895600" y="2204022"/>
            <a:ext cx="457200" cy="296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7"/>
          <p:cNvCxnSpPr>
            <a:stCxn id="13" idx="4"/>
            <a:endCxn id="11" idx="0"/>
          </p:cNvCxnSpPr>
          <p:nvPr/>
        </p:nvCxnSpPr>
        <p:spPr>
          <a:xfrm>
            <a:off x="3352800" y="2204022"/>
            <a:ext cx="696036" cy="296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3"/>
          <p:cNvCxnSpPr>
            <a:cxnSpLocks/>
            <a:stCxn id="6" idx="4"/>
          </p:cNvCxnSpPr>
          <p:nvPr/>
        </p:nvCxnSpPr>
        <p:spPr>
          <a:xfrm>
            <a:off x="2362200" y="1422120"/>
            <a:ext cx="914400" cy="17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11"/>
          <p:cNvSpPr/>
          <p:nvPr/>
        </p:nvSpPr>
        <p:spPr>
          <a:xfrm>
            <a:off x="1109368" y="333800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22" name="Straight Connector 24"/>
          <p:cNvCxnSpPr>
            <a:cxnSpLocks/>
            <a:stCxn id="10" idx="4"/>
            <a:endCxn id="21" idx="0"/>
          </p:cNvCxnSpPr>
          <p:nvPr/>
        </p:nvCxnSpPr>
        <p:spPr>
          <a:xfrm flipH="1">
            <a:off x="1414168" y="3065863"/>
            <a:ext cx="643232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0"/>
          <p:cNvSpPr/>
          <p:nvPr/>
        </p:nvSpPr>
        <p:spPr>
          <a:xfrm>
            <a:off x="467436" y="421974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4" name="Oval 11"/>
          <p:cNvSpPr/>
          <p:nvPr/>
        </p:nvSpPr>
        <p:spPr>
          <a:xfrm>
            <a:off x="1447800" y="421974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25" name="Straight Connector 22"/>
          <p:cNvCxnSpPr>
            <a:endCxn id="23" idx="0"/>
          </p:cNvCxnSpPr>
          <p:nvPr/>
        </p:nvCxnSpPr>
        <p:spPr>
          <a:xfrm flipH="1">
            <a:off x="772236" y="3947606"/>
            <a:ext cx="599364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4"/>
          <p:cNvCxnSpPr/>
          <p:nvPr/>
        </p:nvCxnSpPr>
        <p:spPr>
          <a:xfrm>
            <a:off x="1371600" y="3957849"/>
            <a:ext cx="381000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670665"/>
            <a:ext cx="4572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מוחקים את הצומת </a:t>
            </a:r>
            <a:r>
              <a:rPr lang="en-US" sz="2400" dirty="0"/>
              <a:t>x</a:t>
            </a:r>
            <a:r>
              <a:rPr lang="he-IL" sz="2400" dirty="0"/>
              <a:t>. הבן היחיד של </a:t>
            </a:r>
            <a:r>
              <a:rPr lang="en-US" sz="2400" dirty="0"/>
              <a:t>x</a:t>
            </a:r>
            <a:r>
              <a:rPr lang="he-IL" sz="2400" dirty="0"/>
              <a:t> הופך להיות הבן של אביו של </a:t>
            </a:r>
            <a:r>
              <a:rPr lang="en-US" sz="2400" dirty="0"/>
              <a:t>x</a:t>
            </a:r>
            <a:r>
              <a:rPr lang="he-I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858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"/>
            <a:ext cx="8763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מקרה שלישי – מחיקת צומת בעל שני בנים.</a:t>
            </a:r>
          </a:p>
        </p:txBody>
      </p:sp>
      <p:sp>
        <p:nvSpPr>
          <p:cNvPr id="6" name="Oval 5"/>
          <p:cNvSpPr/>
          <p:nvPr/>
        </p:nvSpPr>
        <p:spPr>
          <a:xfrm>
            <a:off x="2057400" y="81252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" name="Oval 8"/>
          <p:cNvSpPr/>
          <p:nvPr/>
        </p:nvSpPr>
        <p:spPr>
          <a:xfrm>
            <a:off x="1371600" y="157452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" name="Oval 9"/>
          <p:cNvSpPr/>
          <p:nvPr/>
        </p:nvSpPr>
        <p:spPr>
          <a:xfrm>
            <a:off x="2971800" y="160054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" name="Oval 10"/>
          <p:cNvSpPr/>
          <p:nvPr/>
        </p:nvSpPr>
        <p:spPr>
          <a:xfrm>
            <a:off x="772236" y="245626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 11"/>
          <p:cNvSpPr/>
          <p:nvPr/>
        </p:nvSpPr>
        <p:spPr>
          <a:xfrm>
            <a:off x="1752600" y="245626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1" name="Oval 12"/>
          <p:cNvSpPr/>
          <p:nvPr/>
        </p:nvSpPr>
        <p:spPr>
          <a:xfrm>
            <a:off x="4211472" y="336263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2" name="Oval 13"/>
          <p:cNvSpPr/>
          <p:nvPr/>
        </p:nvSpPr>
        <p:spPr>
          <a:xfrm>
            <a:off x="3058236" y="336263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3" name="Oval 14"/>
          <p:cNvSpPr/>
          <p:nvPr/>
        </p:nvSpPr>
        <p:spPr>
          <a:xfrm>
            <a:off x="3515436" y="245626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14" name="Straight Connector 7"/>
          <p:cNvCxnSpPr>
            <a:cxnSpLocks/>
            <a:stCxn id="6" idx="4"/>
            <a:endCxn id="7" idx="0"/>
          </p:cNvCxnSpPr>
          <p:nvPr/>
        </p:nvCxnSpPr>
        <p:spPr>
          <a:xfrm flipH="1">
            <a:off x="1676400" y="1422120"/>
            <a:ext cx="685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2"/>
          <p:cNvCxnSpPr>
            <a:stCxn id="7" idx="4"/>
            <a:endCxn id="9" idx="0"/>
          </p:cNvCxnSpPr>
          <p:nvPr/>
        </p:nvCxnSpPr>
        <p:spPr>
          <a:xfrm flipH="1">
            <a:off x="1077036" y="2184120"/>
            <a:ext cx="599364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4"/>
          <p:cNvCxnSpPr>
            <a:stCxn id="7" idx="4"/>
            <a:endCxn id="10" idx="0"/>
          </p:cNvCxnSpPr>
          <p:nvPr/>
        </p:nvCxnSpPr>
        <p:spPr>
          <a:xfrm>
            <a:off x="1676400" y="2184120"/>
            <a:ext cx="381000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3"/>
          <p:cNvCxnSpPr>
            <a:stCxn id="8" idx="4"/>
            <a:endCxn id="13" idx="0"/>
          </p:cNvCxnSpPr>
          <p:nvPr/>
        </p:nvCxnSpPr>
        <p:spPr>
          <a:xfrm>
            <a:off x="3276600" y="2210149"/>
            <a:ext cx="543636" cy="246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5"/>
          <p:cNvCxnSpPr>
            <a:stCxn id="13" idx="4"/>
            <a:endCxn id="12" idx="0"/>
          </p:cNvCxnSpPr>
          <p:nvPr/>
        </p:nvCxnSpPr>
        <p:spPr>
          <a:xfrm flipH="1">
            <a:off x="3363036" y="3065863"/>
            <a:ext cx="457200" cy="296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7"/>
          <p:cNvCxnSpPr>
            <a:stCxn id="13" idx="4"/>
            <a:endCxn id="11" idx="0"/>
          </p:cNvCxnSpPr>
          <p:nvPr/>
        </p:nvCxnSpPr>
        <p:spPr>
          <a:xfrm>
            <a:off x="3820236" y="3065863"/>
            <a:ext cx="696036" cy="296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3"/>
          <p:cNvCxnSpPr>
            <a:cxnSpLocks/>
            <a:stCxn id="6" idx="4"/>
            <a:endCxn id="8" idx="0"/>
          </p:cNvCxnSpPr>
          <p:nvPr/>
        </p:nvCxnSpPr>
        <p:spPr>
          <a:xfrm>
            <a:off x="2362200" y="1422120"/>
            <a:ext cx="914400" cy="17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11"/>
          <p:cNvSpPr/>
          <p:nvPr/>
        </p:nvSpPr>
        <p:spPr>
          <a:xfrm>
            <a:off x="1109368" y="333800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22" name="Straight Connector 24"/>
          <p:cNvCxnSpPr>
            <a:cxnSpLocks/>
            <a:stCxn id="10" idx="4"/>
            <a:endCxn id="21" idx="0"/>
          </p:cNvCxnSpPr>
          <p:nvPr/>
        </p:nvCxnSpPr>
        <p:spPr>
          <a:xfrm flipH="1">
            <a:off x="1414168" y="3065863"/>
            <a:ext cx="643232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0"/>
          <p:cNvSpPr/>
          <p:nvPr/>
        </p:nvSpPr>
        <p:spPr>
          <a:xfrm>
            <a:off x="467436" y="421974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4" name="Oval 11"/>
          <p:cNvSpPr/>
          <p:nvPr/>
        </p:nvSpPr>
        <p:spPr>
          <a:xfrm>
            <a:off x="1447800" y="421974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25" name="Straight Connector 22"/>
          <p:cNvCxnSpPr>
            <a:endCxn id="23" idx="0"/>
          </p:cNvCxnSpPr>
          <p:nvPr/>
        </p:nvCxnSpPr>
        <p:spPr>
          <a:xfrm flipH="1">
            <a:off x="772236" y="3947606"/>
            <a:ext cx="599364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4"/>
          <p:cNvCxnSpPr/>
          <p:nvPr/>
        </p:nvCxnSpPr>
        <p:spPr>
          <a:xfrm>
            <a:off x="1371600" y="3957849"/>
            <a:ext cx="381000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חץ: שמאלה 27"/>
          <p:cNvSpPr/>
          <p:nvPr/>
        </p:nvSpPr>
        <p:spPr>
          <a:xfrm flipH="1">
            <a:off x="685800" y="1732363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TextBox 28"/>
          <p:cNvSpPr txBox="1"/>
          <p:nvPr/>
        </p:nvSpPr>
        <p:spPr>
          <a:xfrm>
            <a:off x="4419600" y="670665"/>
            <a:ext cx="4572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מוצאים את העוקב של </a:t>
            </a:r>
            <a:r>
              <a:rPr lang="en-US" sz="2400" dirty="0"/>
              <a:t>x</a:t>
            </a:r>
            <a:r>
              <a:rPr lang="he-IL" sz="24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294564" y="1567890"/>
            <a:ext cx="4776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x</a:t>
            </a:r>
            <a:endParaRPr lang="he-IL" sz="2400" dirty="0"/>
          </a:p>
        </p:txBody>
      </p:sp>
      <p:sp>
        <p:nvSpPr>
          <p:cNvPr id="27" name="חץ: למעלה 26"/>
          <p:cNvSpPr/>
          <p:nvPr/>
        </p:nvSpPr>
        <p:spPr>
          <a:xfrm>
            <a:off x="646506" y="4926122"/>
            <a:ext cx="2286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TextBox 30"/>
          <p:cNvSpPr txBox="1"/>
          <p:nvPr/>
        </p:nvSpPr>
        <p:spPr>
          <a:xfrm>
            <a:off x="3886200" y="1132330"/>
            <a:ext cx="513207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מציבים את ערכו של העוקב ב-</a:t>
            </a:r>
            <a:r>
              <a:rPr lang="en-US" sz="2400" dirty="0"/>
              <a:t>x</a:t>
            </a:r>
            <a:r>
              <a:rPr lang="he-I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015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4" grpId="0"/>
      <p:bldP spid="27" grpId="0" animBg="1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"/>
            <a:ext cx="8763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מקרה שלישי – מחיקת צומת בעל שני בנים.</a:t>
            </a:r>
          </a:p>
        </p:txBody>
      </p:sp>
      <p:sp>
        <p:nvSpPr>
          <p:cNvPr id="6" name="Oval 5"/>
          <p:cNvSpPr/>
          <p:nvPr/>
        </p:nvSpPr>
        <p:spPr>
          <a:xfrm>
            <a:off x="2057400" y="81252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" name="Oval 8"/>
          <p:cNvSpPr/>
          <p:nvPr/>
        </p:nvSpPr>
        <p:spPr>
          <a:xfrm>
            <a:off x="1371600" y="157452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8" name="Oval 9"/>
          <p:cNvSpPr/>
          <p:nvPr/>
        </p:nvSpPr>
        <p:spPr>
          <a:xfrm>
            <a:off x="2971800" y="160054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" name="Oval 10"/>
          <p:cNvSpPr/>
          <p:nvPr/>
        </p:nvSpPr>
        <p:spPr>
          <a:xfrm>
            <a:off x="772236" y="245626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 11"/>
          <p:cNvSpPr/>
          <p:nvPr/>
        </p:nvSpPr>
        <p:spPr>
          <a:xfrm>
            <a:off x="1752600" y="245626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1" name="Oval 12"/>
          <p:cNvSpPr/>
          <p:nvPr/>
        </p:nvSpPr>
        <p:spPr>
          <a:xfrm>
            <a:off x="4211472" y="336263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2" name="Oval 13"/>
          <p:cNvSpPr/>
          <p:nvPr/>
        </p:nvSpPr>
        <p:spPr>
          <a:xfrm>
            <a:off x="3058236" y="336263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3" name="Oval 14"/>
          <p:cNvSpPr/>
          <p:nvPr/>
        </p:nvSpPr>
        <p:spPr>
          <a:xfrm>
            <a:off x="3515436" y="245626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14" name="Straight Connector 7"/>
          <p:cNvCxnSpPr>
            <a:cxnSpLocks/>
            <a:stCxn id="6" idx="4"/>
            <a:endCxn id="7" idx="0"/>
          </p:cNvCxnSpPr>
          <p:nvPr/>
        </p:nvCxnSpPr>
        <p:spPr>
          <a:xfrm flipH="1">
            <a:off x="1676400" y="1422120"/>
            <a:ext cx="685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2"/>
          <p:cNvCxnSpPr>
            <a:stCxn id="7" idx="4"/>
            <a:endCxn id="9" idx="0"/>
          </p:cNvCxnSpPr>
          <p:nvPr/>
        </p:nvCxnSpPr>
        <p:spPr>
          <a:xfrm flipH="1">
            <a:off x="1077036" y="2184120"/>
            <a:ext cx="599364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4"/>
          <p:cNvCxnSpPr>
            <a:stCxn id="7" idx="4"/>
            <a:endCxn id="10" idx="0"/>
          </p:cNvCxnSpPr>
          <p:nvPr/>
        </p:nvCxnSpPr>
        <p:spPr>
          <a:xfrm>
            <a:off x="1676400" y="2184120"/>
            <a:ext cx="381000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3"/>
          <p:cNvCxnSpPr>
            <a:stCxn id="8" idx="4"/>
            <a:endCxn id="13" idx="0"/>
          </p:cNvCxnSpPr>
          <p:nvPr/>
        </p:nvCxnSpPr>
        <p:spPr>
          <a:xfrm>
            <a:off x="3276600" y="2210149"/>
            <a:ext cx="543636" cy="246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5"/>
          <p:cNvCxnSpPr>
            <a:stCxn id="13" idx="4"/>
            <a:endCxn id="12" idx="0"/>
          </p:cNvCxnSpPr>
          <p:nvPr/>
        </p:nvCxnSpPr>
        <p:spPr>
          <a:xfrm flipH="1">
            <a:off x="3363036" y="3065863"/>
            <a:ext cx="457200" cy="296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7"/>
          <p:cNvCxnSpPr>
            <a:stCxn id="13" idx="4"/>
            <a:endCxn id="11" idx="0"/>
          </p:cNvCxnSpPr>
          <p:nvPr/>
        </p:nvCxnSpPr>
        <p:spPr>
          <a:xfrm>
            <a:off x="3820236" y="3065863"/>
            <a:ext cx="696036" cy="296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3"/>
          <p:cNvCxnSpPr>
            <a:cxnSpLocks/>
            <a:stCxn id="6" idx="4"/>
            <a:endCxn id="8" idx="0"/>
          </p:cNvCxnSpPr>
          <p:nvPr/>
        </p:nvCxnSpPr>
        <p:spPr>
          <a:xfrm>
            <a:off x="2362200" y="1422120"/>
            <a:ext cx="914400" cy="17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11"/>
          <p:cNvSpPr/>
          <p:nvPr/>
        </p:nvSpPr>
        <p:spPr>
          <a:xfrm>
            <a:off x="1109368" y="333800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22" name="Straight Connector 24"/>
          <p:cNvCxnSpPr>
            <a:cxnSpLocks/>
            <a:stCxn id="10" idx="4"/>
            <a:endCxn id="21" idx="0"/>
          </p:cNvCxnSpPr>
          <p:nvPr/>
        </p:nvCxnSpPr>
        <p:spPr>
          <a:xfrm flipH="1">
            <a:off x="1414168" y="3065863"/>
            <a:ext cx="643232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0"/>
          <p:cNvSpPr/>
          <p:nvPr/>
        </p:nvSpPr>
        <p:spPr>
          <a:xfrm>
            <a:off x="467436" y="421974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4" name="Oval 11"/>
          <p:cNvSpPr/>
          <p:nvPr/>
        </p:nvSpPr>
        <p:spPr>
          <a:xfrm>
            <a:off x="1447800" y="421974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25" name="Straight Connector 22"/>
          <p:cNvCxnSpPr>
            <a:endCxn id="23" idx="0"/>
          </p:cNvCxnSpPr>
          <p:nvPr/>
        </p:nvCxnSpPr>
        <p:spPr>
          <a:xfrm flipH="1">
            <a:off x="772236" y="3947606"/>
            <a:ext cx="599364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4"/>
          <p:cNvCxnSpPr/>
          <p:nvPr/>
        </p:nvCxnSpPr>
        <p:spPr>
          <a:xfrm>
            <a:off x="1371600" y="3957849"/>
            <a:ext cx="381000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חץ: שמאלה 27"/>
          <p:cNvSpPr/>
          <p:nvPr/>
        </p:nvSpPr>
        <p:spPr>
          <a:xfrm flipH="1">
            <a:off x="685800" y="1732363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TextBox 28"/>
          <p:cNvSpPr txBox="1"/>
          <p:nvPr/>
        </p:nvSpPr>
        <p:spPr>
          <a:xfrm>
            <a:off x="4419600" y="670665"/>
            <a:ext cx="4572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מוצאים את העוקב של </a:t>
            </a:r>
            <a:r>
              <a:rPr lang="en-US" sz="2400" dirty="0"/>
              <a:t>x</a:t>
            </a:r>
            <a:r>
              <a:rPr lang="he-IL" sz="24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294564" y="1567890"/>
            <a:ext cx="4776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x</a:t>
            </a:r>
            <a:endParaRPr lang="he-IL" sz="2400" dirty="0"/>
          </a:p>
        </p:txBody>
      </p:sp>
      <p:sp>
        <p:nvSpPr>
          <p:cNvPr id="27" name="חץ: למעלה 26"/>
          <p:cNvSpPr/>
          <p:nvPr/>
        </p:nvSpPr>
        <p:spPr>
          <a:xfrm>
            <a:off x="646506" y="4926122"/>
            <a:ext cx="2286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TextBox 29"/>
          <p:cNvSpPr txBox="1"/>
          <p:nvPr/>
        </p:nvSpPr>
        <p:spPr>
          <a:xfrm>
            <a:off x="3886200" y="1132330"/>
            <a:ext cx="513207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מציבים את ערכו של העוקב ב-</a:t>
            </a:r>
            <a:r>
              <a:rPr lang="en-US" sz="2400" dirty="0"/>
              <a:t>x</a:t>
            </a:r>
            <a:r>
              <a:rPr lang="he-IL" sz="2400" dirty="0"/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59530" y="1624268"/>
            <a:ext cx="513207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מוחקים את העוקב.</a:t>
            </a:r>
          </a:p>
        </p:txBody>
      </p:sp>
    </p:spTree>
    <p:extLst>
      <p:ext uri="{BB962C8B-B14F-4D97-AF65-F5344CB8AC3E}">
        <p14:creationId xmlns:p14="http://schemas.microsoft.com/office/powerpoint/2010/main" val="146215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"/>
            <a:ext cx="8763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הפונקציה </a:t>
            </a:r>
            <a:r>
              <a:rPr lang="en-US" sz="2000" dirty="0">
                <a:solidFill>
                  <a:schemeClr val="tx2"/>
                </a:solidFill>
              </a:rPr>
              <a:t>delete</a:t>
            </a:r>
            <a:r>
              <a:rPr lang="he-IL" sz="2000" dirty="0">
                <a:solidFill>
                  <a:schemeClr val="tx2"/>
                </a:solidFill>
              </a:rPr>
              <a:t> מקבלת כפרמטר ערך אותו צריך למחוק מתוך </a:t>
            </a:r>
            <a:r>
              <a:rPr lang="en-US" sz="2000" dirty="0">
                <a:solidFill>
                  <a:schemeClr val="tx2"/>
                </a:solidFill>
              </a:rPr>
              <a:t>BST</a:t>
            </a:r>
            <a:r>
              <a:rPr lang="he-IL" sz="20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762000"/>
            <a:ext cx="8686800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void delete(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/>
              <a:t>) {</a:t>
            </a:r>
          </a:p>
          <a:p>
            <a:r>
              <a:rPr lang="en-US" sz="2000" dirty="0"/>
              <a:t>    root = delete(root, </a:t>
            </a:r>
            <a:r>
              <a:rPr lang="en-US" sz="2000" dirty="0" err="1"/>
              <a:t>num</a:t>
            </a:r>
            <a:r>
              <a:rPr lang="en-US" sz="2000" dirty="0"/>
              <a:t>);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/>
              <a:t>Node delete(Node x,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/>
              <a:t>) {</a:t>
            </a:r>
          </a:p>
          <a:p>
            <a:r>
              <a:rPr lang="en-US" sz="2000" dirty="0"/>
              <a:t>    if(x == null)   return null;</a:t>
            </a:r>
          </a:p>
          <a:p>
            <a:r>
              <a:rPr lang="en-US" sz="2000" dirty="0"/>
              <a:t>    if(</a:t>
            </a:r>
            <a:r>
              <a:rPr lang="en-US" sz="2000" dirty="0" err="1"/>
              <a:t>x.getValue</a:t>
            </a:r>
            <a:r>
              <a:rPr lang="en-US" sz="2000" dirty="0"/>
              <a:t>() &gt; </a:t>
            </a:r>
            <a:r>
              <a:rPr lang="en-US" sz="2000" dirty="0" err="1"/>
              <a:t>num</a:t>
            </a:r>
            <a:r>
              <a:rPr lang="en-US" sz="2000" dirty="0"/>
              <a:t>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x.setLeftSon</a:t>
            </a:r>
            <a:r>
              <a:rPr lang="en-US" sz="2000" dirty="0"/>
              <a:t>(delete(</a:t>
            </a:r>
            <a:r>
              <a:rPr lang="en-US" sz="2000" dirty="0" err="1"/>
              <a:t>x.getLeftSon</a:t>
            </a:r>
            <a:r>
              <a:rPr lang="en-US" sz="2000" dirty="0"/>
              <a:t>(), </a:t>
            </a:r>
            <a:r>
              <a:rPr lang="en-US" sz="2000" dirty="0" err="1"/>
              <a:t>num</a:t>
            </a:r>
            <a:r>
              <a:rPr lang="en-US" sz="2000" dirty="0"/>
              <a:t>));</a:t>
            </a:r>
          </a:p>
          <a:p>
            <a:r>
              <a:rPr lang="en-US" sz="2000" dirty="0"/>
              <a:t>    else if(</a:t>
            </a:r>
            <a:r>
              <a:rPr lang="en-US" sz="2000" dirty="0" err="1"/>
              <a:t>x.getValue</a:t>
            </a:r>
            <a:r>
              <a:rPr lang="en-US" sz="2000" dirty="0"/>
              <a:t>() &lt; </a:t>
            </a:r>
            <a:r>
              <a:rPr lang="en-US" sz="2000" dirty="0" err="1"/>
              <a:t>num</a:t>
            </a:r>
            <a:r>
              <a:rPr lang="en-US" sz="2000" dirty="0"/>
              <a:t>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x.setRightSon</a:t>
            </a:r>
            <a:r>
              <a:rPr lang="en-US" sz="2000" dirty="0"/>
              <a:t>(delete(</a:t>
            </a:r>
            <a:r>
              <a:rPr lang="en-US" sz="2000" dirty="0" err="1"/>
              <a:t>x.getRightSon</a:t>
            </a:r>
            <a:r>
              <a:rPr lang="en-US" sz="2000" dirty="0"/>
              <a:t>(), </a:t>
            </a:r>
            <a:r>
              <a:rPr lang="en-US" sz="2000" dirty="0" err="1"/>
              <a:t>num</a:t>
            </a:r>
            <a:r>
              <a:rPr lang="en-US" sz="2000" dirty="0"/>
              <a:t>));</a:t>
            </a:r>
          </a:p>
          <a:p>
            <a:r>
              <a:rPr lang="en-US" sz="2000" dirty="0"/>
              <a:t>    </a:t>
            </a:r>
          </a:p>
          <a:p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26957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"/>
            <a:ext cx="8763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המשך...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762000"/>
            <a:ext cx="8686800" cy="4401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Node delete(Node x,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/>
              <a:t>) {</a:t>
            </a:r>
          </a:p>
          <a:p>
            <a:r>
              <a:rPr lang="en-US" sz="2000" dirty="0"/>
              <a:t>    // …</a:t>
            </a:r>
          </a:p>
          <a:p>
            <a:r>
              <a:rPr lang="en-US" sz="2000" dirty="0"/>
              <a:t>    else {</a:t>
            </a:r>
          </a:p>
          <a:p>
            <a:r>
              <a:rPr lang="en-US" sz="2000" dirty="0"/>
              <a:t>	if(</a:t>
            </a:r>
            <a:r>
              <a:rPr lang="en-US" sz="2000" dirty="0" err="1"/>
              <a:t>x.getLeftSon</a:t>
            </a:r>
            <a:r>
              <a:rPr lang="en-US" sz="2000" dirty="0"/>
              <a:t>() == null)</a:t>
            </a:r>
          </a:p>
          <a:p>
            <a:r>
              <a:rPr lang="en-US" sz="2000" dirty="0"/>
              <a:t>		return </a:t>
            </a:r>
            <a:r>
              <a:rPr lang="en-US" sz="2000" dirty="0" err="1"/>
              <a:t>x.getRightSon</a:t>
            </a:r>
            <a:r>
              <a:rPr lang="en-US" sz="2000" dirty="0"/>
              <a:t>();</a:t>
            </a:r>
          </a:p>
          <a:p>
            <a:r>
              <a:rPr lang="en-US" sz="2000" dirty="0"/>
              <a:t>	if(</a:t>
            </a:r>
            <a:r>
              <a:rPr lang="en-US" sz="2000" dirty="0" err="1"/>
              <a:t>x.getRightSon</a:t>
            </a:r>
            <a:r>
              <a:rPr lang="en-US" sz="2000" dirty="0"/>
              <a:t>() == null)</a:t>
            </a:r>
          </a:p>
          <a:p>
            <a:r>
              <a:rPr lang="en-US" sz="2000" dirty="0"/>
              <a:t>		return </a:t>
            </a:r>
            <a:r>
              <a:rPr lang="en-US" sz="2000" dirty="0" err="1"/>
              <a:t>x.getLeftSon</a:t>
            </a:r>
            <a:r>
              <a:rPr lang="en-US" sz="2000" dirty="0"/>
              <a:t>();</a:t>
            </a:r>
          </a:p>
          <a:p>
            <a:r>
              <a:rPr lang="en-US" sz="2000" dirty="0"/>
              <a:t>	Node temp = x;</a:t>
            </a:r>
          </a:p>
          <a:p>
            <a:r>
              <a:rPr lang="en-US" sz="2000" dirty="0"/>
              <a:t>	x = min(</a:t>
            </a:r>
            <a:r>
              <a:rPr lang="en-US" sz="2000" dirty="0" err="1"/>
              <a:t>temp.getRightSon</a:t>
            </a:r>
            <a:r>
              <a:rPr lang="en-US" sz="2000" dirty="0"/>
              <a:t>());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x.setRightSon</a:t>
            </a:r>
            <a:r>
              <a:rPr lang="en-US" sz="2000" dirty="0"/>
              <a:t>(delete(</a:t>
            </a:r>
            <a:r>
              <a:rPr lang="en-US" sz="2000" dirty="0" err="1"/>
              <a:t>temp.getRightSon</a:t>
            </a:r>
            <a:r>
              <a:rPr lang="en-US" sz="2000" dirty="0"/>
              <a:t>(), </a:t>
            </a:r>
            <a:r>
              <a:rPr lang="en-US" sz="2000" dirty="0" err="1"/>
              <a:t>x.getValue</a:t>
            </a:r>
            <a:r>
              <a:rPr lang="en-US" sz="2000" dirty="0"/>
              <a:t>()));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x.setLeftSon</a:t>
            </a:r>
            <a:r>
              <a:rPr lang="en-US" sz="2000" dirty="0"/>
              <a:t>(</a:t>
            </a:r>
            <a:r>
              <a:rPr lang="en-US" sz="2000" dirty="0" err="1"/>
              <a:t>temp.getLeftSon</a:t>
            </a:r>
            <a:r>
              <a:rPr lang="en-US" sz="2000" dirty="0"/>
              <a:t>());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return x;</a:t>
            </a:r>
          </a:p>
          <a:p>
            <a:r>
              <a:rPr lang="en-US" sz="2000" dirty="0"/>
              <a:t>}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78391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Oval 5"/>
          <p:cNvSpPr/>
          <p:nvPr/>
        </p:nvSpPr>
        <p:spPr>
          <a:xfrm>
            <a:off x="6858000" y="173213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" name="Oval 8"/>
          <p:cNvSpPr/>
          <p:nvPr/>
        </p:nvSpPr>
        <p:spPr>
          <a:xfrm>
            <a:off x="6172200" y="249413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" name="Oval 9"/>
          <p:cNvSpPr/>
          <p:nvPr/>
        </p:nvSpPr>
        <p:spPr>
          <a:xfrm>
            <a:off x="7772400" y="252016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" name="Oval 10"/>
          <p:cNvSpPr/>
          <p:nvPr/>
        </p:nvSpPr>
        <p:spPr>
          <a:xfrm>
            <a:off x="5572836" y="337587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Oval 11"/>
          <p:cNvSpPr/>
          <p:nvPr/>
        </p:nvSpPr>
        <p:spPr>
          <a:xfrm>
            <a:off x="6553200" y="337587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9" name="Oval 14"/>
          <p:cNvSpPr/>
          <p:nvPr/>
        </p:nvSpPr>
        <p:spPr>
          <a:xfrm>
            <a:off x="8316036" y="337587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10" name="Straight Connector 7"/>
          <p:cNvCxnSpPr>
            <a:cxnSpLocks/>
            <a:stCxn id="4" idx="4"/>
            <a:endCxn id="5" idx="0"/>
          </p:cNvCxnSpPr>
          <p:nvPr/>
        </p:nvCxnSpPr>
        <p:spPr>
          <a:xfrm flipH="1">
            <a:off x="6477000" y="2341731"/>
            <a:ext cx="685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2"/>
          <p:cNvCxnSpPr>
            <a:stCxn id="5" idx="4"/>
            <a:endCxn id="7" idx="0"/>
          </p:cNvCxnSpPr>
          <p:nvPr/>
        </p:nvCxnSpPr>
        <p:spPr>
          <a:xfrm flipH="1">
            <a:off x="5877636" y="3103731"/>
            <a:ext cx="599364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4"/>
          <p:cNvCxnSpPr>
            <a:stCxn id="5" idx="4"/>
            <a:endCxn id="8" idx="0"/>
          </p:cNvCxnSpPr>
          <p:nvPr/>
        </p:nvCxnSpPr>
        <p:spPr>
          <a:xfrm>
            <a:off x="6477000" y="3103731"/>
            <a:ext cx="381000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3"/>
          <p:cNvCxnSpPr>
            <a:stCxn id="6" idx="4"/>
            <a:endCxn id="9" idx="0"/>
          </p:cNvCxnSpPr>
          <p:nvPr/>
        </p:nvCxnSpPr>
        <p:spPr>
          <a:xfrm>
            <a:off x="8077200" y="3129760"/>
            <a:ext cx="543636" cy="246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3"/>
          <p:cNvCxnSpPr>
            <a:cxnSpLocks/>
            <a:stCxn id="4" idx="4"/>
            <a:endCxn id="6" idx="0"/>
          </p:cNvCxnSpPr>
          <p:nvPr/>
        </p:nvCxnSpPr>
        <p:spPr>
          <a:xfrm>
            <a:off x="7162800" y="2341731"/>
            <a:ext cx="914400" cy="17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חץ: שמאלה 14"/>
          <p:cNvSpPr/>
          <p:nvPr/>
        </p:nvSpPr>
        <p:spPr>
          <a:xfrm flipH="1">
            <a:off x="6167082" y="1884531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 flipH="1">
            <a:off x="5775846" y="1720058"/>
            <a:ext cx="4776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x</a:t>
            </a:r>
            <a:endParaRPr lang="he-IL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967518" y="103240"/>
            <a:ext cx="517136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נניח שנרצה למחוק את </a:t>
            </a:r>
            <a:r>
              <a:rPr lang="en-US" sz="2400" dirty="0">
                <a:solidFill>
                  <a:schemeClr val="tx2"/>
                </a:solidFill>
              </a:rPr>
              <a:t>14</a:t>
            </a:r>
            <a:r>
              <a:rPr lang="he-IL" sz="2400" dirty="0">
                <a:solidFill>
                  <a:schemeClr val="tx2"/>
                </a:solidFill>
              </a:rPr>
              <a:t> מהעץ: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626" y="133687"/>
            <a:ext cx="5247564" cy="59400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Node delete(Node x,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/>
              <a:t>) {</a:t>
            </a:r>
          </a:p>
          <a:p>
            <a:r>
              <a:rPr lang="en-US" sz="2000" dirty="0"/>
              <a:t>    if(x == null)   return null;</a:t>
            </a:r>
          </a:p>
          <a:p>
            <a:r>
              <a:rPr lang="en-US" sz="2000" dirty="0"/>
              <a:t>    if(</a:t>
            </a:r>
            <a:r>
              <a:rPr lang="en-US" sz="2000" dirty="0" err="1"/>
              <a:t>x.getValue</a:t>
            </a:r>
            <a:r>
              <a:rPr lang="en-US" sz="2000" dirty="0"/>
              <a:t>() &gt; </a:t>
            </a:r>
            <a:r>
              <a:rPr lang="en-US" sz="2000" dirty="0" err="1"/>
              <a:t>num</a:t>
            </a:r>
            <a:r>
              <a:rPr lang="en-US" sz="2000" dirty="0"/>
              <a:t>)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x.setLeftSon</a:t>
            </a:r>
            <a:r>
              <a:rPr lang="en-US" sz="2000" dirty="0"/>
              <a:t>(delete(</a:t>
            </a:r>
            <a:r>
              <a:rPr lang="en-US" sz="2000" dirty="0" err="1"/>
              <a:t>x.getLeftSon</a:t>
            </a:r>
            <a:r>
              <a:rPr lang="en-US" sz="2000" dirty="0"/>
              <a:t>(), </a:t>
            </a:r>
            <a:r>
              <a:rPr lang="en-US" sz="2000" dirty="0" err="1"/>
              <a:t>num</a:t>
            </a:r>
            <a:r>
              <a:rPr lang="en-US" sz="2000" dirty="0"/>
              <a:t>));</a:t>
            </a:r>
          </a:p>
          <a:p>
            <a:r>
              <a:rPr lang="en-US" sz="2000" dirty="0"/>
              <a:t>    else if(</a:t>
            </a:r>
            <a:r>
              <a:rPr lang="en-US" sz="2000" dirty="0" err="1"/>
              <a:t>x.getValue</a:t>
            </a:r>
            <a:r>
              <a:rPr lang="en-US" sz="2000" dirty="0"/>
              <a:t>() &lt; </a:t>
            </a:r>
            <a:r>
              <a:rPr lang="en-US" sz="2000" dirty="0" err="1"/>
              <a:t>num</a:t>
            </a:r>
            <a:r>
              <a:rPr lang="en-US" sz="2000" dirty="0"/>
              <a:t>)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x.setRightSon</a:t>
            </a:r>
            <a:r>
              <a:rPr lang="en-US" sz="2000" dirty="0"/>
              <a:t>(delete(</a:t>
            </a:r>
            <a:r>
              <a:rPr lang="en-US" sz="2000" dirty="0" err="1"/>
              <a:t>x.getRightSon</a:t>
            </a:r>
            <a:r>
              <a:rPr lang="en-US" sz="2000" dirty="0"/>
              <a:t>(), </a:t>
            </a:r>
            <a:r>
              <a:rPr lang="en-US" sz="2000" dirty="0" err="1"/>
              <a:t>num</a:t>
            </a:r>
            <a:r>
              <a:rPr lang="en-US" sz="2000" dirty="0"/>
              <a:t>));</a:t>
            </a:r>
          </a:p>
          <a:p>
            <a:r>
              <a:rPr lang="en-US" sz="2000" dirty="0"/>
              <a:t>    else {</a:t>
            </a:r>
          </a:p>
          <a:p>
            <a:r>
              <a:rPr lang="en-US" sz="2000" dirty="0"/>
              <a:t>       if(</a:t>
            </a:r>
            <a:r>
              <a:rPr lang="en-US" sz="2000" dirty="0" err="1"/>
              <a:t>x.getLeftSon</a:t>
            </a:r>
            <a:r>
              <a:rPr lang="en-US" sz="2000" dirty="0"/>
              <a:t>() == null)</a:t>
            </a:r>
          </a:p>
          <a:p>
            <a:r>
              <a:rPr lang="en-US" sz="2000" dirty="0"/>
              <a:t>	return </a:t>
            </a:r>
            <a:r>
              <a:rPr lang="en-US" sz="2000" dirty="0" err="1"/>
              <a:t>x.getRightSon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if(</a:t>
            </a:r>
            <a:r>
              <a:rPr lang="en-US" sz="2000" dirty="0" err="1"/>
              <a:t>x.getRightSon</a:t>
            </a:r>
            <a:r>
              <a:rPr lang="en-US" sz="2000" dirty="0"/>
              <a:t>() == null)</a:t>
            </a:r>
          </a:p>
          <a:p>
            <a:r>
              <a:rPr lang="en-US" sz="2000" dirty="0"/>
              <a:t>	return </a:t>
            </a:r>
            <a:r>
              <a:rPr lang="en-US" sz="2000" dirty="0" err="1"/>
              <a:t>x.getLeftSon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Node temp = x;</a:t>
            </a:r>
          </a:p>
          <a:p>
            <a:r>
              <a:rPr lang="en-US" sz="2000" dirty="0"/>
              <a:t>       x = min(</a:t>
            </a:r>
            <a:r>
              <a:rPr lang="en-US" sz="2000" dirty="0" err="1"/>
              <a:t>temp.getRightSon</a:t>
            </a:r>
            <a:r>
              <a:rPr lang="en-US" sz="2000" dirty="0"/>
              <a:t>());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x.setRightSon</a:t>
            </a:r>
            <a:r>
              <a:rPr lang="en-US" sz="2000" dirty="0"/>
              <a:t>(delete(</a:t>
            </a:r>
            <a:r>
              <a:rPr lang="en-US" sz="2000" dirty="0" err="1"/>
              <a:t>temp.getRightSon</a:t>
            </a:r>
            <a:r>
              <a:rPr lang="en-US" sz="2000" dirty="0"/>
              <a:t>(),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x.getValue</a:t>
            </a:r>
            <a:r>
              <a:rPr lang="en-US" sz="2000" dirty="0"/>
              <a:t>()));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x.setLeftSon</a:t>
            </a:r>
            <a:r>
              <a:rPr lang="en-US" sz="2000" dirty="0"/>
              <a:t>(</a:t>
            </a:r>
            <a:r>
              <a:rPr lang="en-US" sz="2000" dirty="0" err="1"/>
              <a:t>temp.getLeftSon</a:t>
            </a:r>
            <a:r>
              <a:rPr lang="en-US" sz="2000" dirty="0"/>
              <a:t>());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return x;</a:t>
            </a:r>
          </a:p>
          <a:p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21" name="מלבן 20"/>
          <p:cNvSpPr/>
          <p:nvPr/>
        </p:nvSpPr>
        <p:spPr>
          <a:xfrm>
            <a:off x="228600" y="762000"/>
            <a:ext cx="4800600" cy="6858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1297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Oval 5"/>
          <p:cNvSpPr/>
          <p:nvPr/>
        </p:nvSpPr>
        <p:spPr>
          <a:xfrm>
            <a:off x="6858000" y="173213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" name="Oval 8"/>
          <p:cNvSpPr/>
          <p:nvPr/>
        </p:nvSpPr>
        <p:spPr>
          <a:xfrm>
            <a:off x="6172200" y="249413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" name="Oval 9"/>
          <p:cNvSpPr/>
          <p:nvPr/>
        </p:nvSpPr>
        <p:spPr>
          <a:xfrm>
            <a:off x="7772400" y="252016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" name="Oval 10"/>
          <p:cNvSpPr/>
          <p:nvPr/>
        </p:nvSpPr>
        <p:spPr>
          <a:xfrm>
            <a:off x="5572836" y="337587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Oval 11"/>
          <p:cNvSpPr/>
          <p:nvPr/>
        </p:nvSpPr>
        <p:spPr>
          <a:xfrm>
            <a:off x="6553200" y="337587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9" name="Oval 14"/>
          <p:cNvSpPr/>
          <p:nvPr/>
        </p:nvSpPr>
        <p:spPr>
          <a:xfrm>
            <a:off x="8316036" y="337587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10" name="Straight Connector 7"/>
          <p:cNvCxnSpPr>
            <a:cxnSpLocks/>
            <a:stCxn id="4" idx="4"/>
            <a:endCxn id="5" idx="0"/>
          </p:cNvCxnSpPr>
          <p:nvPr/>
        </p:nvCxnSpPr>
        <p:spPr>
          <a:xfrm flipH="1">
            <a:off x="6477000" y="2341731"/>
            <a:ext cx="685800" cy="15240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2"/>
          <p:cNvCxnSpPr>
            <a:stCxn id="5" idx="4"/>
            <a:endCxn id="7" idx="0"/>
          </p:cNvCxnSpPr>
          <p:nvPr/>
        </p:nvCxnSpPr>
        <p:spPr>
          <a:xfrm flipH="1">
            <a:off x="5877636" y="3103731"/>
            <a:ext cx="599364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4"/>
          <p:cNvCxnSpPr>
            <a:stCxn id="5" idx="4"/>
            <a:endCxn id="8" idx="0"/>
          </p:cNvCxnSpPr>
          <p:nvPr/>
        </p:nvCxnSpPr>
        <p:spPr>
          <a:xfrm>
            <a:off x="6477000" y="3103731"/>
            <a:ext cx="381000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3"/>
          <p:cNvCxnSpPr>
            <a:stCxn id="6" idx="4"/>
            <a:endCxn id="9" idx="0"/>
          </p:cNvCxnSpPr>
          <p:nvPr/>
        </p:nvCxnSpPr>
        <p:spPr>
          <a:xfrm>
            <a:off x="8077200" y="3129760"/>
            <a:ext cx="543636" cy="246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3"/>
          <p:cNvCxnSpPr>
            <a:cxnSpLocks/>
            <a:stCxn id="4" idx="4"/>
            <a:endCxn id="6" idx="0"/>
          </p:cNvCxnSpPr>
          <p:nvPr/>
        </p:nvCxnSpPr>
        <p:spPr>
          <a:xfrm>
            <a:off x="7162800" y="2341731"/>
            <a:ext cx="914400" cy="17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חץ: שמאלה 14"/>
          <p:cNvSpPr/>
          <p:nvPr/>
        </p:nvSpPr>
        <p:spPr>
          <a:xfrm flipH="1">
            <a:off x="6167082" y="1884531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 flipH="1">
            <a:off x="5775846" y="1720058"/>
            <a:ext cx="4776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x</a:t>
            </a:r>
            <a:endParaRPr lang="he-IL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967518" y="103240"/>
            <a:ext cx="517136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נניח שנרצה למחוק את </a:t>
            </a:r>
            <a:r>
              <a:rPr lang="en-US" sz="2400" dirty="0">
                <a:solidFill>
                  <a:schemeClr val="tx2"/>
                </a:solidFill>
              </a:rPr>
              <a:t>14</a:t>
            </a:r>
            <a:r>
              <a:rPr lang="he-IL" sz="2400" dirty="0">
                <a:solidFill>
                  <a:schemeClr val="tx2"/>
                </a:solidFill>
              </a:rPr>
              <a:t> מהעץ: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626" y="133687"/>
            <a:ext cx="5247564" cy="59400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Node delete(Node x,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/>
              <a:t>) {</a:t>
            </a:r>
          </a:p>
          <a:p>
            <a:r>
              <a:rPr lang="en-US" sz="2000" dirty="0"/>
              <a:t>    if(x == null)   return null;</a:t>
            </a:r>
          </a:p>
          <a:p>
            <a:r>
              <a:rPr lang="en-US" sz="2000" dirty="0"/>
              <a:t>    if(</a:t>
            </a:r>
            <a:r>
              <a:rPr lang="en-US" sz="2000" dirty="0" err="1"/>
              <a:t>x.getValue</a:t>
            </a:r>
            <a:r>
              <a:rPr lang="en-US" sz="2000" dirty="0"/>
              <a:t>() &gt; </a:t>
            </a:r>
            <a:r>
              <a:rPr lang="en-US" sz="2000" dirty="0" err="1"/>
              <a:t>num</a:t>
            </a:r>
            <a:r>
              <a:rPr lang="en-US" sz="2000" dirty="0"/>
              <a:t>)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x.setLeftSon</a:t>
            </a:r>
            <a:r>
              <a:rPr lang="en-US" sz="2000" dirty="0"/>
              <a:t>(delete(</a:t>
            </a:r>
            <a:r>
              <a:rPr lang="en-US" sz="2000" dirty="0" err="1"/>
              <a:t>x.getLeftSon</a:t>
            </a:r>
            <a:r>
              <a:rPr lang="en-US" sz="2000" dirty="0"/>
              <a:t>(), </a:t>
            </a:r>
            <a:r>
              <a:rPr lang="en-US" sz="2000" dirty="0" err="1"/>
              <a:t>num</a:t>
            </a:r>
            <a:r>
              <a:rPr lang="en-US" sz="2000" dirty="0"/>
              <a:t>));</a:t>
            </a:r>
          </a:p>
          <a:p>
            <a:r>
              <a:rPr lang="en-US" sz="2000" dirty="0"/>
              <a:t>    else if(</a:t>
            </a:r>
            <a:r>
              <a:rPr lang="en-US" sz="2000" dirty="0" err="1"/>
              <a:t>x.getValue</a:t>
            </a:r>
            <a:r>
              <a:rPr lang="en-US" sz="2000" dirty="0"/>
              <a:t>() &lt; </a:t>
            </a:r>
            <a:r>
              <a:rPr lang="en-US" sz="2000" dirty="0" err="1"/>
              <a:t>num</a:t>
            </a:r>
            <a:r>
              <a:rPr lang="en-US" sz="2000" dirty="0"/>
              <a:t>)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x.setRightSon</a:t>
            </a:r>
            <a:r>
              <a:rPr lang="en-US" sz="2000" dirty="0"/>
              <a:t>(delete(</a:t>
            </a:r>
            <a:r>
              <a:rPr lang="en-US" sz="2000" dirty="0" err="1"/>
              <a:t>x.getRightSon</a:t>
            </a:r>
            <a:r>
              <a:rPr lang="en-US" sz="2000" dirty="0"/>
              <a:t>(), </a:t>
            </a:r>
            <a:r>
              <a:rPr lang="en-US" sz="2000" dirty="0" err="1"/>
              <a:t>num</a:t>
            </a:r>
            <a:r>
              <a:rPr lang="en-US" sz="2000" dirty="0"/>
              <a:t>));</a:t>
            </a:r>
          </a:p>
          <a:p>
            <a:r>
              <a:rPr lang="en-US" sz="2000" dirty="0"/>
              <a:t>    else {</a:t>
            </a:r>
          </a:p>
          <a:p>
            <a:r>
              <a:rPr lang="en-US" sz="2000" dirty="0"/>
              <a:t>       if(</a:t>
            </a:r>
            <a:r>
              <a:rPr lang="en-US" sz="2000" dirty="0" err="1"/>
              <a:t>x.getLeftSon</a:t>
            </a:r>
            <a:r>
              <a:rPr lang="en-US" sz="2000" dirty="0"/>
              <a:t>() == null)</a:t>
            </a:r>
          </a:p>
          <a:p>
            <a:r>
              <a:rPr lang="en-US" sz="2000" dirty="0"/>
              <a:t>	return </a:t>
            </a:r>
            <a:r>
              <a:rPr lang="en-US" sz="2000" dirty="0" err="1"/>
              <a:t>x.getRightSon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if(</a:t>
            </a:r>
            <a:r>
              <a:rPr lang="en-US" sz="2000" dirty="0" err="1"/>
              <a:t>x.getRightSon</a:t>
            </a:r>
            <a:r>
              <a:rPr lang="en-US" sz="2000" dirty="0"/>
              <a:t>() == null)</a:t>
            </a:r>
          </a:p>
          <a:p>
            <a:r>
              <a:rPr lang="en-US" sz="2000" dirty="0"/>
              <a:t>	return </a:t>
            </a:r>
            <a:r>
              <a:rPr lang="en-US" sz="2000" dirty="0" err="1"/>
              <a:t>x.getLeftSon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Node temp = x;</a:t>
            </a:r>
          </a:p>
          <a:p>
            <a:r>
              <a:rPr lang="en-US" sz="2000" dirty="0"/>
              <a:t>       x = min(</a:t>
            </a:r>
            <a:r>
              <a:rPr lang="en-US" sz="2000" dirty="0" err="1"/>
              <a:t>temp.getRightSon</a:t>
            </a:r>
            <a:r>
              <a:rPr lang="en-US" sz="2000" dirty="0"/>
              <a:t>());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x.setRightSon</a:t>
            </a:r>
            <a:r>
              <a:rPr lang="en-US" sz="2000" dirty="0"/>
              <a:t>(delete(</a:t>
            </a:r>
            <a:r>
              <a:rPr lang="en-US" sz="2000" dirty="0" err="1"/>
              <a:t>temp.getRightSon</a:t>
            </a:r>
            <a:r>
              <a:rPr lang="en-US" sz="2000" dirty="0"/>
              <a:t>(),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x.getValue</a:t>
            </a:r>
            <a:r>
              <a:rPr lang="en-US" sz="2000" dirty="0"/>
              <a:t>()));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x.setLeftSon</a:t>
            </a:r>
            <a:r>
              <a:rPr lang="en-US" sz="2000" dirty="0"/>
              <a:t>(</a:t>
            </a:r>
            <a:r>
              <a:rPr lang="en-US" sz="2000" dirty="0" err="1"/>
              <a:t>temp.getLeftSon</a:t>
            </a:r>
            <a:r>
              <a:rPr lang="en-US" sz="2000" dirty="0"/>
              <a:t>());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return x;</a:t>
            </a:r>
          </a:p>
          <a:p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21" name="מלבן 20"/>
          <p:cNvSpPr/>
          <p:nvPr/>
        </p:nvSpPr>
        <p:spPr>
          <a:xfrm>
            <a:off x="368376" y="1438761"/>
            <a:ext cx="4872876" cy="66152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0" name="חץ: שמאלה 19"/>
          <p:cNvSpPr/>
          <p:nvPr/>
        </p:nvSpPr>
        <p:spPr>
          <a:xfrm flipH="1">
            <a:off x="5415318" y="2706856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TextBox 21"/>
          <p:cNvSpPr txBox="1"/>
          <p:nvPr/>
        </p:nvSpPr>
        <p:spPr>
          <a:xfrm flipH="1">
            <a:off x="5024082" y="2542383"/>
            <a:ext cx="4776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x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5478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Oval 5"/>
          <p:cNvSpPr/>
          <p:nvPr/>
        </p:nvSpPr>
        <p:spPr>
          <a:xfrm>
            <a:off x="3581400" y="106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8"/>
          <p:cNvSpPr/>
          <p:nvPr/>
        </p:nvSpPr>
        <p:spPr>
          <a:xfrm>
            <a:off x="2192740" y="201531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" name="Oval 9"/>
          <p:cNvSpPr/>
          <p:nvPr/>
        </p:nvSpPr>
        <p:spPr>
          <a:xfrm>
            <a:off x="4809699" y="201531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10"/>
          <p:cNvSpPr/>
          <p:nvPr/>
        </p:nvSpPr>
        <p:spPr>
          <a:xfrm>
            <a:off x="1000836" y="30480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11"/>
          <p:cNvSpPr/>
          <p:nvPr/>
        </p:nvSpPr>
        <p:spPr>
          <a:xfrm>
            <a:off x="3134436" y="30480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12"/>
          <p:cNvSpPr/>
          <p:nvPr/>
        </p:nvSpPr>
        <p:spPr>
          <a:xfrm>
            <a:off x="7477836" y="4188725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Oval 13"/>
          <p:cNvSpPr/>
          <p:nvPr/>
        </p:nvSpPr>
        <p:spPr>
          <a:xfrm>
            <a:off x="5115636" y="41910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Oval 14"/>
          <p:cNvSpPr/>
          <p:nvPr/>
        </p:nvSpPr>
        <p:spPr>
          <a:xfrm>
            <a:off x="6182436" y="3200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2" name="Straight Connector 7"/>
          <p:cNvCxnSpPr>
            <a:stCxn id="4" idx="4"/>
            <a:endCxn id="5" idx="0"/>
          </p:cNvCxnSpPr>
          <p:nvPr/>
        </p:nvCxnSpPr>
        <p:spPr>
          <a:xfrm flipH="1">
            <a:off x="2497540" y="1676400"/>
            <a:ext cx="1388660" cy="33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8"/>
          <p:cNvCxnSpPr>
            <a:stCxn id="4" idx="4"/>
            <a:endCxn id="6" idx="0"/>
          </p:cNvCxnSpPr>
          <p:nvPr/>
        </p:nvCxnSpPr>
        <p:spPr>
          <a:xfrm>
            <a:off x="3886200" y="1676400"/>
            <a:ext cx="1228299" cy="33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2"/>
          <p:cNvCxnSpPr>
            <a:stCxn id="5" idx="4"/>
            <a:endCxn id="7" idx="0"/>
          </p:cNvCxnSpPr>
          <p:nvPr/>
        </p:nvCxnSpPr>
        <p:spPr>
          <a:xfrm flipH="1">
            <a:off x="1305636" y="2624919"/>
            <a:ext cx="1191904" cy="42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4"/>
          <p:cNvCxnSpPr>
            <a:stCxn id="5" idx="4"/>
            <a:endCxn id="8" idx="0"/>
          </p:cNvCxnSpPr>
          <p:nvPr/>
        </p:nvCxnSpPr>
        <p:spPr>
          <a:xfrm>
            <a:off x="2497540" y="2624919"/>
            <a:ext cx="941696" cy="42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3"/>
          <p:cNvCxnSpPr>
            <a:stCxn id="6" idx="4"/>
            <a:endCxn id="11" idx="0"/>
          </p:cNvCxnSpPr>
          <p:nvPr/>
        </p:nvCxnSpPr>
        <p:spPr>
          <a:xfrm>
            <a:off x="5114499" y="2624919"/>
            <a:ext cx="1372737" cy="575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5"/>
          <p:cNvCxnSpPr>
            <a:stCxn id="11" idx="4"/>
            <a:endCxn id="10" idx="0"/>
          </p:cNvCxnSpPr>
          <p:nvPr/>
        </p:nvCxnSpPr>
        <p:spPr>
          <a:xfrm flipH="1">
            <a:off x="5420436" y="3810000"/>
            <a:ext cx="1066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7"/>
          <p:cNvCxnSpPr>
            <a:stCxn id="11" idx="4"/>
            <a:endCxn id="9" idx="0"/>
          </p:cNvCxnSpPr>
          <p:nvPr/>
        </p:nvCxnSpPr>
        <p:spPr>
          <a:xfrm>
            <a:off x="6487236" y="3810000"/>
            <a:ext cx="1295400" cy="378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חץ ישר 19"/>
          <p:cNvCxnSpPr>
            <a:endCxn id="4" idx="1"/>
          </p:cNvCxnSpPr>
          <p:nvPr/>
        </p:nvCxnSpPr>
        <p:spPr>
          <a:xfrm>
            <a:off x="3124200" y="838200"/>
            <a:ext cx="546474" cy="31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5800" y="600267"/>
            <a:ext cx="2438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השורש הראשי של העץ</a:t>
            </a:r>
          </a:p>
        </p:txBody>
      </p:sp>
      <p:cxnSp>
        <p:nvCxnSpPr>
          <p:cNvPr id="22" name="מחבר חץ ישר 21"/>
          <p:cNvCxnSpPr>
            <a:cxnSpLocks/>
            <a:endCxn id="7" idx="4"/>
          </p:cNvCxnSpPr>
          <p:nvPr/>
        </p:nvCxnSpPr>
        <p:spPr>
          <a:xfrm flipH="1" flipV="1">
            <a:off x="1305636" y="3657600"/>
            <a:ext cx="446964" cy="86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05636" y="4518174"/>
            <a:ext cx="7722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עלה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59769" y="2061491"/>
            <a:ext cx="77223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גובה העץ</a:t>
            </a:r>
          </a:p>
        </p:txBody>
      </p:sp>
      <p:sp>
        <p:nvSpPr>
          <p:cNvPr id="26" name="חץ: ימינה 25"/>
          <p:cNvSpPr/>
          <p:nvPr/>
        </p:nvSpPr>
        <p:spPr>
          <a:xfrm rot="2323227">
            <a:off x="6641905" y="3281256"/>
            <a:ext cx="2032981" cy="222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7" name="חץ: ימינה 26"/>
          <p:cNvSpPr/>
          <p:nvPr/>
        </p:nvSpPr>
        <p:spPr>
          <a:xfrm rot="13196905">
            <a:off x="4436304" y="1452956"/>
            <a:ext cx="2032981" cy="222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5798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5" grpId="0"/>
      <p:bldP spid="26" grpId="0" animBg="1"/>
      <p:bldP spid="2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Oval 5"/>
          <p:cNvSpPr/>
          <p:nvPr/>
        </p:nvSpPr>
        <p:spPr>
          <a:xfrm>
            <a:off x="6858000" y="173213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" name="Oval 8"/>
          <p:cNvSpPr/>
          <p:nvPr/>
        </p:nvSpPr>
        <p:spPr>
          <a:xfrm>
            <a:off x="6172200" y="249413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" name="Oval 9"/>
          <p:cNvSpPr/>
          <p:nvPr/>
        </p:nvSpPr>
        <p:spPr>
          <a:xfrm>
            <a:off x="7772400" y="252016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" name="Oval 10"/>
          <p:cNvSpPr/>
          <p:nvPr/>
        </p:nvSpPr>
        <p:spPr>
          <a:xfrm>
            <a:off x="5572836" y="337587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Oval 11"/>
          <p:cNvSpPr/>
          <p:nvPr/>
        </p:nvSpPr>
        <p:spPr>
          <a:xfrm>
            <a:off x="6553200" y="337587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9" name="Oval 14"/>
          <p:cNvSpPr/>
          <p:nvPr/>
        </p:nvSpPr>
        <p:spPr>
          <a:xfrm>
            <a:off x="8316036" y="337587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10" name="Straight Connector 7"/>
          <p:cNvCxnSpPr>
            <a:cxnSpLocks/>
            <a:stCxn id="4" idx="4"/>
            <a:endCxn id="5" idx="0"/>
          </p:cNvCxnSpPr>
          <p:nvPr/>
        </p:nvCxnSpPr>
        <p:spPr>
          <a:xfrm flipH="1">
            <a:off x="6477000" y="2341731"/>
            <a:ext cx="685800" cy="15240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2"/>
          <p:cNvCxnSpPr>
            <a:stCxn id="5" idx="4"/>
            <a:endCxn id="7" idx="0"/>
          </p:cNvCxnSpPr>
          <p:nvPr/>
        </p:nvCxnSpPr>
        <p:spPr>
          <a:xfrm flipH="1">
            <a:off x="5877636" y="3103731"/>
            <a:ext cx="599364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4"/>
          <p:cNvCxnSpPr>
            <a:stCxn id="5" idx="4"/>
            <a:endCxn id="8" idx="0"/>
          </p:cNvCxnSpPr>
          <p:nvPr/>
        </p:nvCxnSpPr>
        <p:spPr>
          <a:xfrm>
            <a:off x="6477000" y="3103731"/>
            <a:ext cx="381000" cy="272143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3"/>
          <p:cNvCxnSpPr>
            <a:stCxn id="6" idx="4"/>
            <a:endCxn id="9" idx="0"/>
          </p:cNvCxnSpPr>
          <p:nvPr/>
        </p:nvCxnSpPr>
        <p:spPr>
          <a:xfrm>
            <a:off x="8077200" y="3129760"/>
            <a:ext cx="543636" cy="246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3"/>
          <p:cNvCxnSpPr>
            <a:cxnSpLocks/>
            <a:stCxn id="4" idx="4"/>
            <a:endCxn id="6" idx="0"/>
          </p:cNvCxnSpPr>
          <p:nvPr/>
        </p:nvCxnSpPr>
        <p:spPr>
          <a:xfrm>
            <a:off x="7162800" y="2341731"/>
            <a:ext cx="914400" cy="17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חץ: שמאלה 14"/>
          <p:cNvSpPr/>
          <p:nvPr/>
        </p:nvSpPr>
        <p:spPr>
          <a:xfrm flipH="1">
            <a:off x="6167082" y="1884531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 flipH="1">
            <a:off x="5775846" y="1720058"/>
            <a:ext cx="4776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x</a:t>
            </a:r>
            <a:endParaRPr lang="he-IL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967518" y="103240"/>
            <a:ext cx="517136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נניח שנרצה למחוק את </a:t>
            </a:r>
            <a:r>
              <a:rPr lang="en-US" sz="2400" dirty="0">
                <a:solidFill>
                  <a:schemeClr val="tx2"/>
                </a:solidFill>
              </a:rPr>
              <a:t>14</a:t>
            </a:r>
            <a:r>
              <a:rPr lang="he-IL" sz="2400" dirty="0">
                <a:solidFill>
                  <a:schemeClr val="tx2"/>
                </a:solidFill>
              </a:rPr>
              <a:t> מהעץ: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626" y="133687"/>
            <a:ext cx="5247564" cy="59400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Node delete(Node x,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/>
              <a:t>) {</a:t>
            </a:r>
          </a:p>
          <a:p>
            <a:r>
              <a:rPr lang="en-US" sz="2000" dirty="0"/>
              <a:t>    if(x == null)   return null;</a:t>
            </a:r>
          </a:p>
          <a:p>
            <a:r>
              <a:rPr lang="en-US" sz="2000" dirty="0"/>
              <a:t>    if(</a:t>
            </a:r>
            <a:r>
              <a:rPr lang="en-US" sz="2000" dirty="0" err="1"/>
              <a:t>x.getValue</a:t>
            </a:r>
            <a:r>
              <a:rPr lang="en-US" sz="2000" dirty="0"/>
              <a:t>() &gt; </a:t>
            </a:r>
            <a:r>
              <a:rPr lang="en-US" sz="2000" dirty="0" err="1"/>
              <a:t>num</a:t>
            </a:r>
            <a:r>
              <a:rPr lang="en-US" sz="2000" dirty="0"/>
              <a:t>)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x.setLeftSon</a:t>
            </a:r>
            <a:r>
              <a:rPr lang="en-US" sz="2000" dirty="0"/>
              <a:t>(delete(</a:t>
            </a:r>
            <a:r>
              <a:rPr lang="en-US" sz="2000" dirty="0" err="1"/>
              <a:t>x.getLeftSon</a:t>
            </a:r>
            <a:r>
              <a:rPr lang="en-US" sz="2000" dirty="0"/>
              <a:t>(), </a:t>
            </a:r>
            <a:r>
              <a:rPr lang="en-US" sz="2000" dirty="0" err="1"/>
              <a:t>num</a:t>
            </a:r>
            <a:r>
              <a:rPr lang="en-US" sz="2000" dirty="0"/>
              <a:t>));</a:t>
            </a:r>
          </a:p>
          <a:p>
            <a:r>
              <a:rPr lang="en-US" sz="2000" dirty="0"/>
              <a:t>    else if(</a:t>
            </a:r>
            <a:r>
              <a:rPr lang="en-US" sz="2000" dirty="0" err="1"/>
              <a:t>x.getValue</a:t>
            </a:r>
            <a:r>
              <a:rPr lang="en-US" sz="2000" dirty="0"/>
              <a:t>() &lt; </a:t>
            </a:r>
            <a:r>
              <a:rPr lang="en-US" sz="2000" dirty="0" err="1"/>
              <a:t>num</a:t>
            </a:r>
            <a:r>
              <a:rPr lang="en-US" sz="2000" dirty="0"/>
              <a:t>)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x.setRightSon</a:t>
            </a:r>
            <a:r>
              <a:rPr lang="en-US" sz="2000" dirty="0"/>
              <a:t>(delete(</a:t>
            </a:r>
            <a:r>
              <a:rPr lang="en-US" sz="2000" dirty="0" err="1"/>
              <a:t>x.getRightSon</a:t>
            </a:r>
            <a:r>
              <a:rPr lang="en-US" sz="2000" dirty="0"/>
              <a:t>(), </a:t>
            </a:r>
            <a:r>
              <a:rPr lang="en-US" sz="2000" dirty="0" err="1"/>
              <a:t>num</a:t>
            </a:r>
            <a:r>
              <a:rPr lang="en-US" sz="2000" dirty="0"/>
              <a:t>));</a:t>
            </a:r>
          </a:p>
          <a:p>
            <a:r>
              <a:rPr lang="en-US" sz="2000" dirty="0"/>
              <a:t>    else {</a:t>
            </a:r>
          </a:p>
          <a:p>
            <a:r>
              <a:rPr lang="en-US" sz="2000" dirty="0"/>
              <a:t>       if(</a:t>
            </a:r>
            <a:r>
              <a:rPr lang="en-US" sz="2000" dirty="0" err="1"/>
              <a:t>x.getLeftSon</a:t>
            </a:r>
            <a:r>
              <a:rPr lang="en-US" sz="2000" dirty="0"/>
              <a:t>() == null)</a:t>
            </a:r>
          </a:p>
          <a:p>
            <a:r>
              <a:rPr lang="en-US" sz="2000" dirty="0"/>
              <a:t>	return </a:t>
            </a:r>
            <a:r>
              <a:rPr lang="en-US" sz="2000" dirty="0" err="1"/>
              <a:t>x.getRightSon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if(</a:t>
            </a:r>
            <a:r>
              <a:rPr lang="en-US" sz="2000" dirty="0" err="1"/>
              <a:t>x.getRightSon</a:t>
            </a:r>
            <a:r>
              <a:rPr lang="en-US" sz="2000" dirty="0"/>
              <a:t>() == null)</a:t>
            </a:r>
          </a:p>
          <a:p>
            <a:r>
              <a:rPr lang="en-US" sz="2000" dirty="0"/>
              <a:t>	return </a:t>
            </a:r>
            <a:r>
              <a:rPr lang="en-US" sz="2000" dirty="0" err="1"/>
              <a:t>x.getLeftSon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Node temp = x;</a:t>
            </a:r>
          </a:p>
          <a:p>
            <a:r>
              <a:rPr lang="en-US" sz="2000" dirty="0"/>
              <a:t>       x = min(</a:t>
            </a:r>
            <a:r>
              <a:rPr lang="en-US" sz="2000" dirty="0" err="1"/>
              <a:t>temp.getRightSon</a:t>
            </a:r>
            <a:r>
              <a:rPr lang="en-US" sz="2000" dirty="0"/>
              <a:t>());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x.setRightSon</a:t>
            </a:r>
            <a:r>
              <a:rPr lang="en-US" sz="2000" dirty="0"/>
              <a:t>(delete(</a:t>
            </a:r>
            <a:r>
              <a:rPr lang="en-US" sz="2000" dirty="0" err="1"/>
              <a:t>temp.getRightSon</a:t>
            </a:r>
            <a:r>
              <a:rPr lang="en-US" sz="2000" dirty="0"/>
              <a:t>(),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x.getValue</a:t>
            </a:r>
            <a:r>
              <a:rPr lang="en-US" sz="2000" dirty="0"/>
              <a:t>()));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x.setLeftSon</a:t>
            </a:r>
            <a:r>
              <a:rPr lang="en-US" sz="2000" dirty="0"/>
              <a:t>(</a:t>
            </a:r>
            <a:r>
              <a:rPr lang="en-US" sz="2000" dirty="0" err="1"/>
              <a:t>temp.getLeftSon</a:t>
            </a:r>
            <a:r>
              <a:rPr lang="en-US" sz="2000" dirty="0"/>
              <a:t>());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return x;</a:t>
            </a:r>
          </a:p>
          <a:p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21" name="מלבן 20"/>
          <p:cNvSpPr/>
          <p:nvPr/>
        </p:nvSpPr>
        <p:spPr>
          <a:xfrm>
            <a:off x="457314" y="2327058"/>
            <a:ext cx="3200286" cy="66152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0" name="חץ: שמאלה 19"/>
          <p:cNvSpPr/>
          <p:nvPr/>
        </p:nvSpPr>
        <p:spPr>
          <a:xfrm flipH="1">
            <a:off x="5415318" y="2706856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TextBox 21"/>
          <p:cNvSpPr txBox="1"/>
          <p:nvPr/>
        </p:nvSpPr>
        <p:spPr>
          <a:xfrm flipH="1">
            <a:off x="5024082" y="2542383"/>
            <a:ext cx="4776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x</a:t>
            </a:r>
            <a:endParaRPr lang="he-IL" sz="2400" dirty="0"/>
          </a:p>
        </p:txBody>
      </p:sp>
      <p:sp>
        <p:nvSpPr>
          <p:cNvPr id="23" name="חץ: שמאלה 22"/>
          <p:cNvSpPr/>
          <p:nvPr/>
        </p:nvSpPr>
        <p:spPr>
          <a:xfrm>
            <a:off x="7228764" y="3612126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7871346" y="3459792"/>
            <a:ext cx="4776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x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48235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Oval 5"/>
          <p:cNvSpPr/>
          <p:nvPr/>
        </p:nvSpPr>
        <p:spPr>
          <a:xfrm>
            <a:off x="6858000" y="173213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" name="Oval 8"/>
          <p:cNvSpPr/>
          <p:nvPr/>
        </p:nvSpPr>
        <p:spPr>
          <a:xfrm>
            <a:off x="6172200" y="249413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" name="Oval 9"/>
          <p:cNvSpPr/>
          <p:nvPr/>
        </p:nvSpPr>
        <p:spPr>
          <a:xfrm>
            <a:off x="7772400" y="252016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" name="Oval 10"/>
          <p:cNvSpPr/>
          <p:nvPr/>
        </p:nvSpPr>
        <p:spPr>
          <a:xfrm>
            <a:off x="5572836" y="337587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14"/>
          <p:cNvSpPr/>
          <p:nvPr/>
        </p:nvSpPr>
        <p:spPr>
          <a:xfrm>
            <a:off x="8316036" y="337587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10" name="Straight Connector 7"/>
          <p:cNvCxnSpPr>
            <a:cxnSpLocks/>
            <a:stCxn id="4" idx="4"/>
            <a:endCxn id="5" idx="0"/>
          </p:cNvCxnSpPr>
          <p:nvPr/>
        </p:nvCxnSpPr>
        <p:spPr>
          <a:xfrm flipH="1">
            <a:off x="6477000" y="2341731"/>
            <a:ext cx="685800" cy="15240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2"/>
          <p:cNvCxnSpPr>
            <a:stCxn id="5" idx="4"/>
            <a:endCxn id="7" idx="0"/>
          </p:cNvCxnSpPr>
          <p:nvPr/>
        </p:nvCxnSpPr>
        <p:spPr>
          <a:xfrm flipH="1">
            <a:off x="5877636" y="3103731"/>
            <a:ext cx="599364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4"/>
          <p:cNvCxnSpPr>
            <a:cxnSpLocks/>
            <a:stCxn id="5" idx="4"/>
          </p:cNvCxnSpPr>
          <p:nvPr/>
        </p:nvCxnSpPr>
        <p:spPr>
          <a:xfrm>
            <a:off x="6477000" y="3103731"/>
            <a:ext cx="381000" cy="272143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3"/>
          <p:cNvCxnSpPr>
            <a:stCxn id="6" idx="4"/>
            <a:endCxn id="9" idx="0"/>
          </p:cNvCxnSpPr>
          <p:nvPr/>
        </p:nvCxnSpPr>
        <p:spPr>
          <a:xfrm>
            <a:off x="8077200" y="3129760"/>
            <a:ext cx="543636" cy="246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3"/>
          <p:cNvCxnSpPr>
            <a:cxnSpLocks/>
            <a:stCxn id="4" idx="4"/>
            <a:endCxn id="6" idx="0"/>
          </p:cNvCxnSpPr>
          <p:nvPr/>
        </p:nvCxnSpPr>
        <p:spPr>
          <a:xfrm>
            <a:off x="7162800" y="2341731"/>
            <a:ext cx="914400" cy="17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חץ: שמאלה 14"/>
          <p:cNvSpPr/>
          <p:nvPr/>
        </p:nvSpPr>
        <p:spPr>
          <a:xfrm flipH="1">
            <a:off x="6167082" y="1884531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 flipH="1">
            <a:off x="5775846" y="1720058"/>
            <a:ext cx="4776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x</a:t>
            </a:r>
            <a:endParaRPr lang="he-IL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967518" y="103240"/>
            <a:ext cx="517136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נניח שנרצה למחוק את </a:t>
            </a:r>
            <a:r>
              <a:rPr lang="en-US" sz="2400" dirty="0">
                <a:solidFill>
                  <a:schemeClr val="tx2"/>
                </a:solidFill>
              </a:rPr>
              <a:t>14</a:t>
            </a:r>
            <a:r>
              <a:rPr lang="he-IL" sz="2400" dirty="0">
                <a:solidFill>
                  <a:schemeClr val="tx2"/>
                </a:solidFill>
              </a:rPr>
              <a:t> מהעץ: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626" y="133687"/>
            <a:ext cx="5247564" cy="59400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Node delete(Node x,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/>
              <a:t>) {</a:t>
            </a:r>
          </a:p>
          <a:p>
            <a:r>
              <a:rPr lang="en-US" sz="2000" dirty="0"/>
              <a:t>    if(x == null)   return null;</a:t>
            </a:r>
          </a:p>
          <a:p>
            <a:r>
              <a:rPr lang="en-US" sz="2000" dirty="0"/>
              <a:t>    if(</a:t>
            </a:r>
            <a:r>
              <a:rPr lang="en-US" sz="2000" dirty="0" err="1"/>
              <a:t>x.getValue</a:t>
            </a:r>
            <a:r>
              <a:rPr lang="en-US" sz="2000" dirty="0"/>
              <a:t>() &gt; </a:t>
            </a:r>
            <a:r>
              <a:rPr lang="en-US" sz="2000" dirty="0" err="1"/>
              <a:t>num</a:t>
            </a:r>
            <a:r>
              <a:rPr lang="en-US" sz="2000" dirty="0"/>
              <a:t>)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x.setLeftSon</a:t>
            </a:r>
            <a:r>
              <a:rPr lang="en-US" sz="2000" dirty="0"/>
              <a:t>(delete(</a:t>
            </a:r>
            <a:r>
              <a:rPr lang="en-US" sz="2000" dirty="0" err="1"/>
              <a:t>x.getLeftSon</a:t>
            </a:r>
            <a:r>
              <a:rPr lang="en-US" sz="2000" dirty="0"/>
              <a:t>(), </a:t>
            </a:r>
            <a:r>
              <a:rPr lang="en-US" sz="2000" dirty="0" err="1"/>
              <a:t>num</a:t>
            </a:r>
            <a:r>
              <a:rPr lang="en-US" sz="2000" dirty="0"/>
              <a:t>));</a:t>
            </a:r>
          </a:p>
          <a:p>
            <a:r>
              <a:rPr lang="en-US" sz="2000" dirty="0"/>
              <a:t>    else if(</a:t>
            </a:r>
            <a:r>
              <a:rPr lang="en-US" sz="2000" dirty="0" err="1"/>
              <a:t>x.getValue</a:t>
            </a:r>
            <a:r>
              <a:rPr lang="en-US" sz="2000" dirty="0"/>
              <a:t>() &lt; </a:t>
            </a:r>
            <a:r>
              <a:rPr lang="en-US" sz="2000" dirty="0" err="1"/>
              <a:t>num</a:t>
            </a:r>
            <a:r>
              <a:rPr lang="en-US" sz="2000" dirty="0"/>
              <a:t>)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x.setRightSon</a:t>
            </a:r>
            <a:r>
              <a:rPr lang="en-US" sz="2000" dirty="0"/>
              <a:t>(delete(</a:t>
            </a:r>
            <a:r>
              <a:rPr lang="en-US" sz="2000" dirty="0" err="1"/>
              <a:t>x.getRightSon</a:t>
            </a:r>
            <a:r>
              <a:rPr lang="en-US" sz="2000" dirty="0"/>
              <a:t>(), </a:t>
            </a:r>
            <a:r>
              <a:rPr lang="en-US" sz="2000" dirty="0" err="1"/>
              <a:t>num</a:t>
            </a:r>
            <a:r>
              <a:rPr lang="en-US" sz="2000" dirty="0"/>
              <a:t>));</a:t>
            </a:r>
          </a:p>
          <a:p>
            <a:r>
              <a:rPr lang="en-US" sz="2000" dirty="0"/>
              <a:t>    else {</a:t>
            </a:r>
          </a:p>
          <a:p>
            <a:r>
              <a:rPr lang="en-US" sz="2000" dirty="0"/>
              <a:t>       if(</a:t>
            </a:r>
            <a:r>
              <a:rPr lang="en-US" sz="2000" dirty="0" err="1"/>
              <a:t>x.getLeftSon</a:t>
            </a:r>
            <a:r>
              <a:rPr lang="en-US" sz="2000" dirty="0"/>
              <a:t>() == null)</a:t>
            </a:r>
          </a:p>
          <a:p>
            <a:r>
              <a:rPr lang="en-US" sz="2000" dirty="0"/>
              <a:t>	return </a:t>
            </a:r>
            <a:r>
              <a:rPr lang="en-US" sz="2000" dirty="0" err="1"/>
              <a:t>x.getRightSon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if(</a:t>
            </a:r>
            <a:r>
              <a:rPr lang="en-US" sz="2000" dirty="0" err="1"/>
              <a:t>x.getRightSon</a:t>
            </a:r>
            <a:r>
              <a:rPr lang="en-US" sz="2000" dirty="0"/>
              <a:t>() == null)</a:t>
            </a:r>
          </a:p>
          <a:p>
            <a:r>
              <a:rPr lang="en-US" sz="2000" dirty="0"/>
              <a:t>	return </a:t>
            </a:r>
            <a:r>
              <a:rPr lang="en-US" sz="2000" dirty="0" err="1"/>
              <a:t>x.getLeftSon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Node temp = x;</a:t>
            </a:r>
          </a:p>
          <a:p>
            <a:r>
              <a:rPr lang="en-US" sz="2000" dirty="0"/>
              <a:t>       x = min(</a:t>
            </a:r>
            <a:r>
              <a:rPr lang="en-US" sz="2000" dirty="0" err="1"/>
              <a:t>temp.getRightSon</a:t>
            </a:r>
            <a:r>
              <a:rPr lang="en-US" sz="2000" dirty="0"/>
              <a:t>());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x.setRightSon</a:t>
            </a:r>
            <a:r>
              <a:rPr lang="en-US" sz="2000" dirty="0"/>
              <a:t>(delete(</a:t>
            </a:r>
            <a:r>
              <a:rPr lang="en-US" sz="2000" dirty="0" err="1"/>
              <a:t>temp.getRightSon</a:t>
            </a:r>
            <a:r>
              <a:rPr lang="en-US" sz="2000" dirty="0"/>
              <a:t>(),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x.getValue</a:t>
            </a:r>
            <a:r>
              <a:rPr lang="en-US" sz="2000" dirty="0"/>
              <a:t>()));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x.setLeftSon</a:t>
            </a:r>
            <a:r>
              <a:rPr lang="en-US" sz="2000" dirty="0"/>
              <a:t>(</a:t>
            </a:r>
            <a:r>
              <a:rPr lang="en-US" sz="2000" dirty="0" err="1"/>
              <a:t>temp.getLeftSon</a:t>
            </a:r>
            <a:r>
              <a:rPr lang="en-US" sz="2000" dirty="0"/>
              <a:t>());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return x;</a:t>
            </a:r>
          </a:p>
          <a:p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21" name="מלבן 20"/>
          <p:cNvSpPr/>
          <p:nvPr/>
        </p:nvSpPr>
        <p:spPr>
          <a:xfrm>
            <a:off x="381000" y="1389297"/>
            <a:ext cx="4871682" cy="66152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0" name="חץ: שמאלה 19"/>
          <p:cNvSpPr/>
          <p:nvPr/>
        </p:nvSpPr>
        <p:spPr>
          <a:xfrm flipH="1">
            <a:off x="5415318" y="2706856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TextBox 21"/>
          <p:cNvSpPr txBox="1"/>
          <p:nvPr/>
        </p:nvSpPr>
        <p:spPr>
          <a:xfrm flipH="1">
            <a:off x="5024082" y="2542383"/>
            <a:ext cx="4776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x</a:t>
            </a:r>
            <a:endParaRPr lang="he-IL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667500" y="3345326"/>
            <a:ext cx="76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null</a:t>
            </a:r>
            <a:endParaRPr lang="he-IL" sz="2000" dirty="0"/>
          </a:p>
        </p:txBody>
      </p:sp>
      <p:sp>
        <p:nvSpPr>
          <p:cNvPr id="25" name="חץ: שמאלה 24"/>
          <p:cNvSpPr/>
          <p:nvPr/>
        </p:nvSpPr>
        <p:spPr>
          <a:xfrm>
            <a:off x="1447800" y="5410200"/>
            <a:ext cx="6858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417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Oval 5"/>
          <p:cNvSpPr/>
          <p:nvPr/>
        </p:nvSpPr>
        <p:spPr>
          <a:xfrm>
            <a:off x="6858000" y="173213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" name="Oval 8"/>
          <p:cNvSpPr/>
          <p:nvPr/>
        </p:nvSpPr>
        <p:spPr>
          <a:xfrm>
            <a:off x="6172200" y="249413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" name="Oval 9"/>
          <p:cNvSpPr/>
          <p:nvPr/>
        </p:nvSpPr>
        <p:spPr>
          <a:xfrm>
            <a:off x="7772400" y="252016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" name="Oval 10"/>
          <p:cNvSpPr/>
          <p:nvPr/>
        </p:nvSpPr>
        <p:spPr>
          <a:xfrm>
            <a:off x="5572836" y="337587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14"/>
          <p:cNvSpPr/>
          <p:nvPr/>
        </p:nvSpPr>
        <p:spPr>
          <a:xfrm>
            <a:off x="8316036" y="337587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10" name="Straight Connector 7"/>
          <p:cNvCxnSpPr>
            <a:cxnSpLocks/>
            <a:stCxn id="4" idx="4"/>
            <a:endCxn id="5" idx="0"/>
          </p:cNvCxnSpPr>
          <p:nvPr/>
        </p:nvCxnSpPr>
        <p:spPr>
          <a:xfrm flipH="1">
            <a:off x="6477000" y="2341731"/>
            <a:ext cx="685800" cy="15240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2"/>
          <p:cNvCxnSpPr>
            <a:stCxn id="5" idx="4"/>
            <a:endCxn id="7" idx="0"/>
          </p:cNvCxnSpPr>
          <p:nvPr/>
        </p:nvCxnSpPr>
        <p:spPr>
          <a:xfrm flipH="1">
            <a:off x="5877636" y="3103731"/>
            <a:ext cx="599364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4"/>
          <p:cNvCxnSpPr>
            <a:cxnSpLocks/>
            <a:stCxn id="5" idx="4"/>
          </p:cNvCxnSpPr>
          <p:nvPr/>
        </p:nvCxnSpPr>
        <p:spPr>
          <a:xfrm>
            <a:off x="6477000" y="3103731"/>
            <a:ext cx="381000" cy="272143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3"/>
          <p:cNvCxnSpPr>
            <a:stCxn id="6" idx="4"/>
            <a:endCxn id="9" idx="0"/>
          </p:cNvCxnSpPr>
          <p:nvPr/>
        </p:nvCxnSpPr>
        <p:spPr>
          <a:xfrm>
            <a:off x="8077200" y="3129760"/>
            <a:ext cx="543636" cy="246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3"/>
          <p:cNvCxnSpPr>
            <a:cxnSpLocks/>
            <a:stCxn id="4" idx="4"/>
            <a:endCxn id="6" idx="0"/>
          </p:cNvCxnSpPr>
          <p:nvPr/>
        </p:nvCxnSpPr>
        <p:spPr>
          <a:xfrm>
            <a:off x="7162800" y="2341731"/>
            <a:ext cx="914400" cy="17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חץ: שמאלה 14"/>
          <p:cNvSpPr/>
          <p:nvPr/>
        </p:nvSpPr>
        <p:spPr>
          <a:xfrm flipH="1">
            <a:off x="6167082" y="1884531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 flipH="1">
            <a:off x="5775846" y="1720058"/>
            <a:ext cx="4776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x</a:t>
            </a:r>
            <a:endParaRPr lang="he-IL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967518" y="103240"/>
            <a:ext cx="517136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נניח שנרצה למחוק את </a:t>
            </a:r>
            <a:r>
              <a:rPr lang="en-US" sz="2400" dirty="0">
                <a:solidFill>
                  <a:schemeClr val="tx2"/>
                </a:solidFill>
              </a:rPr>
              <a:t>14</a:t>
            </a:r>
            <a:r>
              <a:rPr lang="he-IL" sz="2400" dirty="0">
                <a:solidFill>
                  <a:schemeClr val="tx2"/>
                </a:solidFill>
              </a:rPr>
              <a:t> מהעץ: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626" y="133687"/>
            <a:ext cx="5247564" cy="59400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Node delete(Node x,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/>
              <a:t>) {</a:t>
            </a:r>
          </a:p>
          <a:p>
            <a:r>
              <a:rPr lang="en-US" sz="2000" dirty="0"/>
              <a:t>    if(x == null)   return null;</a:t>
            </a:r>
          </a:p>
          <a:p>
            <a:r>
              <a:rPr lang="en-US" sz="2000" dirty="0"/>
              <a:t>    if(</a:t>
            </a:r>
            <a:r>
              <a:rPr lang="en-US" sz="2000" dirty="0" err="1"/>
              <a:t>x.getValue</a:t>
            </a:r>
            <a:r>
              <a:rPr lang="en-US" sz="2000" dirty="0"/>
              <a:t>() &gt; </a:t>
            </a:r>
            <a:r>
              <a:rPr lang="en-US" sz="2000" dirty="0" err="1"/>
              <a:t>num</a:t>
            </a:r>
            <a:r>
              <a:rPr lang="en-US" sz="2000" dirty="0"/>
              <a:t>)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x.setLeftSon</a:t>
            </a:r>
            <a:r>
              <a:rPr lang="en-US" sz="2000" dirty="0"/>
              <a:t>(delete(</a:t>
            </a:r>
            <a:r>
              <a:rPr lang="en-US" sz="2000" dirty="0" err="1"/>
              <a:t>x.getLeftSon</a:t>
            </a:r>
            <a:r>
              <a:rPr lang="en-US" sz="2000" dirty="0"/>
              <a:t>(), </a:t>
            </a:r>
            <a:r>
              <a:rPr lang="en-US" sz="2000" dirty="0" err="1"/>
              <a:t>num</a:t>
            </a:r>
            <a:r>
              <a:rPr lang="en-US" sz="2000" dirty="0"/>
              <a:t>));</a:t>
            </a:r>
          </a:p>
          <a:p>
            <a:r>
              <a:rPr lang="en-US" sz="2000" dirty="0"/>
              <a:t>    else if(</a:t>
            </a:r>
            <a:r>
              <a:rPr lang="en-US" sz="2000" dirty="0" err="1"/>
              <a:t>x.getValue</a:t>
            </a:r>
            <a:r>
              <a:rPr lang="en-US" sz="2000" dirty="0"/>
              <a:t>() &lt; </a:t>
            </a:r>
            <a:r>
              <a:rPr lang="en-US" sz="2000" dirty="0" err="1"/>
              <a:t>num</a:t>
            </a:r>
            <a:r>
              <a:rPr lang="en-US" sz="2000" dirty="0"/>
              <a:t>)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x.setRightSon</a:t>
            </a:r>
            <a:r>
              <a:rPr lang="en-US" sz="2000" dirty="0"/>
              <a:t>(delete(</a:t>
            </a:r>
            <a:r>
              <a:rPr lang="en-US" sz="2000" dirty="0" err="1"/>
              <a:t>x.getRightSon</a:t>
            </a:r>
            <a:r>
              <a:rPr lang="en-US" sz="2000" dirty="0"/>
              <a:t>(), </a:t>
            </a:r>
            <a:r>
              <a:rPr lang="en-US" sz="2000" dirty="0" err="1"/>
              <a:t>num</a:t>
            </a:r>
            <a:r>
              <a:rPr lang="en-US" sz="2000" dirty="0"/>
              <a:t>));</a:t>
            </a:r>
          </a:p>
          <a:p>
            <a:r>
              <a:rPr lang="en-US" sz="2000" dirty="0"/>
              <a:t>    else {</a:t>
            </a:r>
          </a:p>
          <a:p>
            <a:r>
              <a:rPr lang="en-US" sz="2000" dirty="0"/>
              <a:t>       if(</a:t>
            </a:r>
            <a:r>
              <a:rPr lang="en-US" sz="2000" dirty="0" err="1"/>
              <a:t>x.getLeftSon</a:t>
            </a:r>
            <a:r>
              <a:rPr lang="en-US" sz="2000" dirty="0"/>
              <a:t>() == null)</a:t>
            </a:r>
          </a:p>
          <a:p>
            <a:r>
              <a:rPr lang="en-US" sz="2000" dirty="0"/>
              <a:t>	return </a:t>
            </a:r>
            <a:r>
              <a:rPr lang="en-US" sz="2000" dirty="0" err="1"/>
              <a:t>x.getRightSon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if(</a:t>
            </a:r>
            <a:r>
              <a:rPr lang="en-US" sz="2000" dirty="0" err="1"/>
              <a:t>x.getRightSon</a:t>
            </a:r>
            <a:r>
              <a:rPr lang="en-US" sz="2000" dirty="0"/>
              <a:t>() == null)</a:t>
            </a:r>
          </a:p>
          <a:p>
            <a:r>
              <a:rPr lang="en-US" sz="2000" dirty="0"/>
              <a:t>	return </a:t>
            </a:r>
            <a:r>
              <a:rPr lang="en-US" sz="2000" dirty="0" err="1"/>
              <a:t>x.getLeftSon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Node temp = x;</a:t>
            </a:r>
          </a:p>
          <a:p>
            <a:r>
              <a:rPr lang="en-US" sz="2000" dirty="0"/>
              <a:t>       x = min(</a:t>
            </a:r>
            <a:r>
              <a:rPr lang="en-US" sz="2000" dirty="0" err="1"/>
              <a:t>temp.getRightSon</a:t>
            </a:r>
            <a:r>
              <a:rPr lang="en-US" sz="2000" dirty="0"/>
              <a:t>());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x.setRightSon</a:t>
            </a:r>
            <a:r>
              <a:rPr lang="en-US" sz="2000" dirty="0"/>
              <a:t>(delete(</a:t>
            </a:r>
            <a:r>
              <a:rPr lang="en-US" sz="2000" dirty="0" err="1"/>
              <a:t>temp.getRightSon</a:t>
            </a:r>
            <a:r>
              <a:rPr lang="en-US" sz="2000" dirty="0"/>
              <a:t>(),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x.getValue</a:t>
            </a:r>
            <a:r>
              <a:rPr lang="en-US" sz="2000" dirty="0"/>
              <a:t>()));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x.setLeftSon</a:t>
            </a:r>
            <a:r>
              <a:rPr lang="en-US" sz="2000" dirty="0"/>
              <a:t>(</a:t>
            </a:r>
            <a:r>
              <a:rPr lang="en-US" sz="2000" dirty="0" err="1"/>
              <a:t>temp.getLeftSon</a:t>
            </a:r>
            <a:r>
              <a:rPr lang="en-US" sz="2000" dirty="0"/>
              <a:t>());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return x;</a:t>
            </a:r>
          </a:p>
          <a:p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21" name="מלבן 20"/>
          <p:cNvSpPr/>
          <p:nvPr/>
        </p:nvSpPr>
        <p:spPr>
          <a:xfrm>
            <a:off x="381000" y="811721"/>
            <a:ext cx="4871682" cy="66152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6667500" y="3345326"/>
            <a:ext cx="76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null</a:t>
            </a:r>
            <a:endParaRPr lang="he-IL" sz="2000" dirty="0"/>
          </a:p>
        </p:txBody>
      </p:sp>
      <p:sp>
        <p:nvSpPr>
          <p:cNvPr id="25" name="חץ: שמאלה 24"/>
          <p:cNvSpPr/>
          <p:nvPr/>
        </p:nvSpPr>
        <p:spPr>
          <a:xfrm>
            <a:off x="1447800" y="5410200"/>
            <a:ext cx="6858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30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Oval 5"/>
          <p:cNvSpPr/>
          <p:nvPr/>
        </p:nvSpPr>
        <p:spPr>
          <a:xfrm>
            <a:off x="6858000" y="173213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" name="Oval 8"/>
          <p:cNvSpPr/>
          <p:nvPr/>
        </p:nvSpPr>
        <p:spPr>
          <a:xfrm>
            <a:off x="6172200" y="249413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" name="Oval 9"/>
          <p:cNvSpPr/>
          <p:nvPr/>
        </p:nvSpPr>
        <p:spPr>
          <a:xfrm>
            <a:off x="7772400" y="252016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" name="Oval 10"/>
          <p:cNvSpPr/>
          <p:nvPr/>
        </p:nvSpPr>
        <p:spPr>
          <a:xfrm>
            <a:off x="5572836" y="337587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Oval 11"/>
          <p:cNvSpPr/>
          <p:nvPr/>
        </p:nvSpPr>
        <p:spPr>
          <a:xfrm>
            <a:off x="6553200" y="337587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9" name="Oval 14"/>
          <p:cNvSpPr/>
          <p:nvPr/>
        </p:nvSpPr>
        <p:spPr>
          <a:xfrm>
            <a:off x="8316036" y="337587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10" name="Straight Connector 7"/>
          <p:cNvCxnSpPr>
            <a:cxnSpLocks/>
            <a:stCxn id="4" idx="4"/>
            <a:endCxn id="5" idx="0"/>
          </p:cNvCxnSpPr>
          <p:nvPr/>
        </p:nvCxnSpPr>
        <p:spPr>
          <a:xfrm flipH="1">
            <a:off x="6477000" y="2341731"/>
            <a:ext cx="685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2"/>
          <p:cNvCxnSpPr>
            <a:stCxn id="5" idx="4"/>
            <a:endCxn id="7" idx="0"/>
          </p:cNvCxnSpPr>
          <p:nvPr/>
        </p:nvCxnSpPr>
        <p:spPr>
          <a:xfrm flipH="1">
            <a:off x="5877636" y="3103731"/>
            <a:ext cx="599364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4"/>
          <p:cNvCxnSpPr>
            <a:stCxn id="5" idx="4"/>
            <a:endCxn id="8" idx="0"/>
          </p:cNvCxnSpPr>
          <p:nvPr/>
        </p:nvCxnSpPr>
        <p:spPr>
          <a:xfrm>
            <a:off x="6477000" y="3103731"/>
            <a:ext cx="381000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3"/>
          <p:cNvCxnSpPr>
            <a:stCxn id="6" idx="4"/>
            <a:endCxn id="9" idx="0"/>
          </p:cNvCxnSpPr>
          <p:nvPr/>
        </p:nvCxnSpPr>
        <p:spPr>
          <a:xfrm>
            <a:off x="8077200" y="3129760"/>
            <a:ext cx="543636" cy="246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3"/>
          <p:cNvCxnSpPr>
            <a:cxnSpLocks/>
            <a:stCxn id="4" idx="4"/>
            <a:endCxn id="6" idx="0"/>
          </p:cNvCxnSpPr>
          <p:nvPr/>
        </p:nvCxnSpPr>
        <p:spPr>
          <a:xfrm>
            <a:off x="7162800" y="2341731"/>
            <a:ext cx="914400" cy="17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חץ: שמאלה 14"/>
          <p:cNvSpPr/>
          <p:nvPr/>
        </p:nvSpPr>
        <p:spPr>
          <a:xfrm flipH="1">
            <a:off x="6167082" y="1884531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 flipH="1">
            <a:off x="5775846" y="1720058"/>
            <a:ext cx="4776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x</a:t>
            </a:r>
            <a:endParaRPr lang="he-IL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967518" y="103240"/>
            <a:ext cx="517136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נניח שנרצה למחוק את </a:t>
            </a:r>
            <a:r>
              <a:rPr lang="en-US" sz="2400" dirty="0">
                <a:solidFill>
                  <a:schemeClr val="tx2"/>
                </a:solidFill>
              </a:rPr>
              <a:t>11</a:t>
            </a:r>
            <a:r>
              <a:rPr lang="he-IL" sz="2400" dirty="0">
                <a:solidFill>
                  <a:schemeClr val="tx2"/>
                </a:solidFill>
              </a:rPr>
              <a:t> מהעץ: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626" y="133687"/>
            <a:ext cx="5247564" cy="59400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Node delete(Node x,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/>
              <a:t>) {</a:t>
            </a:r>
          </a:p>
          <a:p>
            <a:r>
              <a:rPr lang="en-US" sz="2000" dirty="0"/>
              <a:t>    if(x == null)   return null;</a:t>
            </a:r>
          </a:p>
          <a:p>
            <a:r>
              <a:rPr lang="en-US" sz="2000" dirty="0"/>
              <a:t>    if(</a:t>
            </a:r>
            <a:r>
              <a:rPr lang="en-US" sz="2000" dirty="0" err="1"/>
              <a:t>x.getValue</a:t>
            </a:r>
            <a:r>
              <a:rPr lang="en-US" sz="2000" dirty="0"/>
              <a:t>() &gt; </a:t>
            </a:r>
            <a:r>
              <a:rPr lang="en-US" sz="2000" dirty="0" err="1"/>
              <a:t>num</a:t>
            </a:r>
            <a:r>
              <a:rPr lang="en-US" sz="2000" dirty="0"/>
              <a:t>)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x.setLeftSon</a:t>
            </a:r>
            <a:r>
              <a:rPr lang="en-US" sz="2000" dirty="0"/>
              <a:t>(delete(</a:t>
            </a:r>
            <a:r>
              <a:rPr lang="en-US" sz="2000" dirty="0" err="1"/>
              <a:t>x.getLeftSon</a:t>
            </a:r>
            <a:r>
              <a:rPr lang="en-US" sz="2000" dirty="0"/>
              <a:t>(), </a:t>
            </a:r>
            <a:r>
              <a:rPr lang="en-US" sz="2000" dirty="0" err="1"/>
              <a:t>num</a:t>
            </a:r>
            <a:r>
              <a:rPr lang="en-US" sz="2000" dirty="0"/>
              <a:t>));</a:t>
            </a:r>
          </a:p>
          <a:p>
            <a:r>
              <a:rPr lang="en-US" sz="2000" dirty="0"/>
              <a:t>    else if(</a:t>
            </a:r>
            <a:r>
              <a:rPr lang="en-US" sz="2000" dirty="0" err="1"/>
              <a:t>x.getValue</a:t>
            </a:r>
            <a:r>
              <a:rPr lang="en-US" sz="2000" dirty="0"/>
              <a:t>() &lt; </a:t>
            </a:r>
            <a:r>
              <a:rPr lang="en-US" sz="2000" dirty="0" err="1"/>
              <a:t>num</a:t>
            </a:r>
            <a:r>
              <a:rPr lang="en-US" sz="2000" dirty="0"/>
              <a:t>)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x.setRightSon</a:t>
            </a:r>
            <a:r>
              <a:rPr lang="en-US" sz="2000" dirty="0"/>
              <a:t>(delete(</a:t>
            </a:r>
            <a:r>
              <a:rPr lang="en-US" sz="2000" dirty="0" err="1"/>
              <a:t>x.getRightSon</a:t>
            </a:r>
            <a:r>
              <a:rPr lang="en-US" sz="2000" dirty="0"/>
              <a:t>(), </a:t>
            </a:r>
            <a:r>
              <a:rPr lang="en-US" sz="2000" dirty="0" err="1"/>
              <a:t>num</a:t>
            </a:r>
            <a:r>
              <a:rPr lang="en-US" sz="2000" dirty="0"/>
              <a:t>));</a:t>
            </a:r>
          </a:p>
          <a:p>
            <a:r>
              <a:rPr lang="en-US" sz="2000" dirty="0"/>
              <a:t>    else {</a:t>
            </a:r>
          </a:p>
          <a:p>
            <a:r>
              <a:rPr lang="en-US" sz="2000" dirty="0"/>
              <a:t>       if(</a:t>
            </a:r>
            <a:r>
              <a:rPr lang="en-US" sz="2000" dirty="0" err="1"/>
              <a:t>x.getLeftSon</a:t>
            </a:r>
            <a:r>
              <a:rPr lang="en-US" sz="2000" dirty="0"/>
              <a:t>() == null)</a:t>
            </a:r>
          </a:p>
          <a:p>
            <a:r>
              <a:rPr lang="en-US" sz="2000" dirty="0"/>
              <a:t>	return </a:t>
            </a:r>
            <a:r>
              <a:rPr lang="en-US" sz="2000" dirty="0" err="1"/>
              <a:t>x.getRightSon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if(</a:t>
            </a:r>
            <a:r>
              <a:rPr lang="en-US" sz="2000" dirty="0" err="1"/>
              <a:t>x.getRightSon</a:t>
            </a:r>
            <a:r>
              <a:rPr lang="en-US" sz="2000" dirty="0"/>
              <a:t>() == null)</a:t>
            </a:r>
          </a:p>
          <a:p>
            <a:r>
              <a:rPr lang="en-US" sz="2000" dirty="0"/>
              <a:t>	return </a:t>
            </a:r>
            <a:r>
              <a:rPr lang="en-US" sz="2000" dirty="0" err="1"/>
              <a:t>x.getLeftSon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Node temp = x;</a:t>
            </a:r>
          </a:p>
          <a:p>
            <a:r>
              <a:rPr lang="en-US" sz="2000" dirty="0"/>
              <a:t>       x = min(</a:t>
            </a:r>
            <a:r>
              <a:rPr lang="en-US" sz="2000" dirty="0" err="1"/>
              <a:t>temp.getRightSon</a:t>
            </a:r>
            <a:r>
              <a:rPr lang="en-US" sz="2000" dirty="0"/>
              <a:t>());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x.setRightSon</a:t>
            </a:r>
            <a:r>
              <a:rPr lang="en-US" sz="2000" dirty="0"/>
              <a:t>(delete(</a:t>
            </a:r>
            <a:r>
              <a:rPr lang="en-US" sz="2000" dirty="0" err="1"/>
              <a:t>temp.getRightSon</a:t>
            </a:r>
            <a:r>
              <a:rPr lang="en-US" sz="2000" dirty="0"/>
              <a:t>(),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x.getValue</a:t>
            </a:r>
            <a:r>
              <a:rPr lang="en-US" sz="2000" dirty="0"/>
              <a:t>()));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x.setLeftSon</a:t>
            </a:r>
            <a:r>
              <a:rPr lang="en-US" sz="2000" dirty="0"/>
              <a:t>(</a:t>
            </a:r>
            <a:r>
              <a:rPr lang="en-US" sz="2000" dirty="0" err="1"/>
              <a:t>temp.getLeftSon</a:t>
            </a:r>
            <a:r>
              <a:rPr lang="en-US" sz="2000" dirty="0"/>
              <a:t>());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return x;</a:t>
            </a:r>
          </a:p>
          <a:p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21" name="מלבן 20"/>
          <p:cNvSpPr/>
          <p:nvPr/>
        </p:nvSpPr>
        <p:spPr>
          <a:xfrm>
            <a:off x="228600" y="762000"/>
            <a:ext cx="4800600" cy="6858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0" name="Oval 10"/>
          <p:cNvSpPr/>
          <p:nvPr/>
        </p:nvSpPr>
        <p:spPr>
          <a:xfrm>
            <a:off x="5948718" y="424779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2" name="Oval 11"/>
          <p:cNvSpPr/>
          <p:nvPr/>
        </p:nvSpPr>
        <p:spPr>
          <a:xfrm>
            <a:off x="6929082" y="424779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23" name="Straight Connector 22"/>
          <p:cNvCxnSpPr>
            <a:endCxn id="20" idx="0"/>
          </p:cNvCxnSpPr>
          <p:nvPr/>
        </p:nvCxnSpPr>
        <p:spPr>
          <a:xfrm flipH="1">
            <a:off x="6253518" y="3975656"/>
            <a:ext cx="599364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4"/>
          <p:cNvCxnSpPr>
            <a:endCxn id="22" idx="0"/>
          </p:cNvCxnSpPr>
          <p:nvPr/>
        </p:nvCxnSpPr>
        <p:spPr>
          <a:xfrm>
            <a:off x="6852882" y="3975656"/>
            <a:ext cx="381000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61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Oval 5"/>
          <p:cNvSpPr/>
          <p:nvPr/>
        </p:nvSpPr>
        <p:spPr>
          <a:xfrm>
            <a:off x="6858000" y="173213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" name="Oval 8"/>
          <p:cNvSpPr/>
          <p:nvPr/>
        </p:nvSpPr>
        <p:spPr>
          <a:xfrm>
            <a:off x="6172200" y="249413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" name="Oval 9"/>
          <p:cNvSpPr/>
          <p:nvPr/>
        </p:nvSpPr>
        <p:spPr>
          <a:xfrm>
            <a:off x="7772400" y="252016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" name="Oval 10"/>
          <p:cNvSpPr/>
          <p:nvPr/>
        </p:nvSpPr>
        <p:spPr>
          <a:xfrm>
            <a:off x="5572836" y="337587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Oval 11"/>
          <p:cNvSpPr/>
          <p:nvPr/>
        </p:nvSpPr>
        <p:spPr>
          <a:xfrm>
            <a:off x="6553200" y="337587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9" name="Oval 14"/>
          <p:cNvSpPr/>
          <p:nvPr/>
        </p:nvSpPr>
        <p:spPr>
          <a:xfrm>
            <a:off x="8316036" y="337587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10" name="Straight Connector 7"/>
          <p:cNvCxnSpPr>
            <a:cxnSpLocks/>
            <a:stCxn id="4" idx="4"/>
            <a:endCxn id="5" idx="0"/>
          </p:cNvCxnSpPr>
          <p:nvPr/>
        </p:nvCxnSpPr>
        <p:spPr>
          <a:xfrm flipH="1">
            <a:off x="6477000" y="2341731"/>
            <a:ext cx="685800" cy="15240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2"/>
          <p:cNvCxnSpPr>
            <a:stCxn id="5" idx="4"/>
            <a:endCxn id="7" idx="0"/>
          </p:cNvCxnSpPr>
          <p:nvPr/>
        </p:nvCxnSpPr>
        <p:spPr>
          <a:xfrm flipH="1">
            <a:off x="5877636" y="3103731"/>
            <a:ext cx="599364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4"/>
          <p:cNvCxnSpPr>
            <a:stCxn id="5" idx="4"/>
            <a:endCxn id="8" idx="0"/>
          </p:cNvCxnSpPr>
          <p:nvPr/>
        </p:nvCxnSpPr>
        <p:spPr>
          <a:xfrm>
            <a:off x="6477000" y="3103731"/>
            <a:ext cx="381000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3"/>
          <p:cNvCxnSpPr>
            <a:stCxn id="6" idx="4"/>
            <a:endCxn id="9" idx="0"/>
          </p:cNvCxnSpPr>
          <p:nvPr/>
        </p:nvCxnSpPr>
        <p:spPr>
          <a:xfrm>
            <a:off x="8077200" y="3129760"/>
            <a:ext cx="543636" cy="246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3"/>
          <p:cNvCxnSpPr>
            <a:cxnSpLocks/>
            <a:stCxn id="4" idx="4"/>
            <a:endCxn id="6" idx="0"/>
          </p:cNvCxnSpPr>
          <p:nvPr/>
        </p:nvCxnSpPr>
        <p:spPr>
          <a:xfrm>
            <a:off x="7162800" y="2341731"/>
            <a:ext cx="914400" cy="17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חץ: שמאלה 14"/>
          <p:cNvSpPr/>
          <p:nvPr/>
        </p:nvSpPr>
        <p:spPr>
          <a:xfrm flipH="1">
            <a:off x="6167082" y="1884531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 flipH="1">
            <a:off x="5775846" y="1720058"/>
            <a:ext cx="4776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x</a:t>
            </a:r>
            <a:endParaRPr lang="he-IL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967518" y="103240"/>
            <a:ext cx="517136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נניח שנרצה למחוק את </a:t>
            </a:r>
            <a:r>
              <a:rPr lang="en-US" sz="2400" dirty="0">
                <a:solidFill>
                  <a:schemeClr val="tx2"/>
                </a:solidFill>
              </a:rPr>
              <a:t>11</a:t>
            </a:r>
            <a:r>
              <a:rPr lang="he-IL" sz="2400" dirty="0">
                <a:solidFill>
                  <a:schemeClr val="tx2"/>
                </a:solidFill>
              </a:rPr>
              <a:t> מהעץ: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626" y="133687"/>
            <a:ext cx="5247564" cy="59400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Node delete(Node x,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/>
              <a:t>) {</a:t>
            </a:r>
          </a:p>
          <a:p>
            <a:r>
              <a:rPr lang="en-US" sz="2000" dirty="0"/>
              <a:t>    if(x == null)   return null;</a:t>
            </a:r>
          </a:p>
          <a:p>
            <a:r>
              <a:rPr lang="en-US" sz="2000" dirty="0"/>
              <a:t>    if(</a:t>
            </a:r>
            <a:r>
              <a:rPr lang="en-US" sz="2000" dirty="0" err="1"/>
              <a:t>x.getValue</a:t>
            </a:r>
            <a:r>
              <a:rPr lang="en-US" sz="2000" dirty="0"/>
              <a:t>() &gt; </a:t>
            </a:r>
            <a:r>
              <a:rPr lang="en-US" sz="2000" dirty="0" err="1"/>
              <a:t>num</a:t>
            </a:r>
            <a:r>
              <a:rPr lang="en-US" sz="2000" dirty="0"/>
              <a:t>)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x.setLeftSon</a:t>
            </a:r>
            <a:r>
              <a:rPr lang="en-US" sz="2000" dirty="0"/>
              <a:t>(delete(</a:t>
            </a:r>
            <a:r>
              <a:rPr lang="en-US" sz="2000" dirty="0" err="1"/>
              <a:t>x.getLeftSon</a:t>
            </a:r>
            <a:r>
              <a:rPr lang="en-US" sz="2000" dirty="0"/>
              <a:t>(), </a:t>
            </a:r>
            <a:r>
              <a:rPr lang="en-US" sz="2000" dirty="0" err="1"/>
              <a:t>num</a:t>
            </a:r>
            <a:r>
              <a:rPr lang="en-US" sz="2000" dirty="0"/>
              <a:t>));</a:t>
            </a:r>
          </a:p>
          <a:p>
            <a:r>
              <a:rPr lang="en-US" sz="2000" dirty="0"/>
              <a:t>    else if(</a:t>
            </a:r>
            <a:r>
              <a:rPr lang="en-US" sz="2000" dirty="0" err="1"/>
              <a:t>x.getValue</a:t>
            </a:r>
            <a:r>
              <a:rPr lang="en-US" sz="2000" dirty="0"/>
              <a:t>() &lt; </a:t>
            </a:r>
            <a:r>
              <a:rPr lang="en-US" sz="2000" dirty="0" err="1"/>
              <a:t>num</a:t>
            </a:r>
            <a:r>
              <a:rPr lang="en-US" sz="2000" dirty="0"/>
              <a:t>)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x.setRightSon</a:t>
            </a:r>
            <a:r>
              <a:rPr lang="en-US" sz="2000" dirty="0"/>
              <a:t>(delete(</a:t>
            </a:r>
            <a:r>
              <a:rPr lang="en-US" sz="2000" dirty="0" err="1"/>
              <a:t>x.getRightSon</a:t>
            </a:r>
            <a:r>
              <a:rPr lang="en-US" sz="2000" dirty="0"/>
              <a:t>(), </a:t>
            </a:r>
            <a:r>
              <a:rPr lang="en-US" sz="2000" dirty="0" err="1"/>
              <a:t>num</a:t>
            </a:r>
            <a:r>
              <a:rPr lang="en-US" sz="2000" dirty="0"/>
              <a:t>));</a:t>
            </a:r>
          </a:p>
          <a:p>
            <a:r>
              <a:rPr lang="en-US" sz="2000" dirty="0"/>
              <a:t>    else {</a:t>
            </a:r>
          </a:p>
          <a:p>
            <a:r>
              <a:rPr lang="en-US" sz="2000" dirty="0"/>
              <a:t>       if(</a:t>
            </a:r>
            <a:r>
              <a:rPr lang="en-US" sz="2000" dirty="0" err="1"/>
              <a:t>x.getLeftSon</a:t>
            </a:r>
            <a:r>
              <a:rPr lang="en-US" sz="2000" dirty="0"/>
              <a:t>() == null)</a:t>
            </a:r>
          </a:p>
          <a:p>
            <a:r>
              <a:rPr lang="en-US" sz="2000" dirty="0"/>
              <a:t>	return </a:t>
            </a:r>
            <a:r>
              <a:rPr lang="en-US" sz="2000" dirty="0" err="1"/>
              <a:t>x.getRightSon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if(</a:t>
            </a:r>
            <a:r>
              <a:rPr lang="en-US" sz="2000" dirty="0" err="1"/>
              <a:t>x.getRightSon</a:t>
            </a:r>
            <a:r>
              <a:rPr lang="en-US" sz="2000" dirty="0"/>
              <a:t>() == null)</a:t>
            </a:r>
          </a:p>
          <a:p>
            <a:r>
              <a:rPr lang="en-US" sz="2000" dirty="0"/>
              <a:t>	return </a:t>
            </a:r>
            <a:r>
              <a:rPr lang="en-US" sz="2000" dirty="0" err="1"/>
              <a:t>x.getLeftSon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Node temp = x;</a:t>
            </a:r>
          </a:p>
          <a:p>
            <a:r>
              <a:rPr lang="en-US" sz="2000" dirty="0"/>
              <a:t>       x = min(</a:t>
            </a:r>
            <a:r>
              <a:rPr lang="en-US" sz="2000" dirty="0" err="1"/>
              <a:t>temp.getRightSon</a:t>
            </a:r>
            <a:r>
              <a:rPr lang="en-US" sz="2000" dirty="0"/>
              <a:t>());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x.setRightSon</a:t>
            </a:r>
            <a:r>
              <a:rPr lang="en-US" sz="2000" dirty="0"/>
              <a:t>(delete(</a:t>
            </a:r>
            <a:r>
              <a:rPr lang="en-US" sz="2000" dirty="0" err="1"/>
              <a:t>temp.getRightSon</a:t>
            </a:r>
            <a:r>
              <a:rPr lang="en-US" sz="2000" dirty="0"/>
              <a:t>(),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x.getValue</a:t>
            </a:r>
            <a:r>
              <a:rPr lang="en-US" sz="2000" dirty="0"/>
              <a:t>()));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x.setLeftSon</a:t>
            </a:r>
            <a:r>
              <a:rPr lang="en-US" sz="2000" dirty="0"/>
              <a:t>(</a:t>
            </a:r>
            <a:r>
              <a:rPr lang="en-US" sz="2000" dirty="0" err="1"/>
              <a:t>temp.getLeftSon</a:t>
            </a:r>
            <a:r>
              <a:rPr lang="en-US" sz="2000" dirty="0"/>
              <a:t>());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return x;</a:t>
            </a:r>
          </a:p>
          <a:p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20" name="Oval 10"/>
          <p:cNvSpPr/>
          <p:nvPr/>
        </p:nvSpPr>
        <p:spPr>
          <a:xfrm>
            <a:off x="5948718" y="424779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2" name="Oval 11"/>
          <p:cNvSpPr/>
          <p:nvPr/>
        </p:nvSpPr>
        <p:spPr>
          <a:xfrm>
            <a:off x="6929082" y="424779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23" name="Straight Connector 22"/>
          <p:cNvCxnSpPr>
            <a:endCxn id="20" idx="0"/>
          </p:cNvCxnSpPr>
          <p:nvPr/>
        </p:nvCxnSpPr>
        <p:spPr>
          <a:xfrm flipH="1">
            <a:off x="6253518" y="3975656"/>
            <a:ext cx="599364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4"/>
          <p:cNvCxnSpPr>
            <a:endCxn id="22" idx="0"/>
          </p:cNvCxnSpPr>
          <p:nvPr/>
        </p:nvCxnSpPr>
        <p:spPr>
          <a:xfrm>
            <a:off x="6852882" y="3975656"/>
            <a:ext cx="381000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חץ: שמאלה 24"/>
          <p:cNvSpPr/>
          <p:nvPr/>
        </p:nvSpPr>
        <p:spPr>
          <a:xfrm flipH="1">
            <a:off x="5519382" y="2650224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TextBox 25"/>
          <p:cNvSpPr txBox="1"/>
          <p:nvPr/>
        </p:nvSpPr>
        <p:spPr>
          <a:xfrm flipH="1">
            <a:off x="5128146" y="2485751"/>
            <a:ext cx="4776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x</a:t>
            </a:r>
            <a:endParaRPr lang="he-IL" sz="2400" dirty="0"/>
          </a:p>
        </p:txBody>
      </p:sp>
      <p:sp>
        <p:nvSpPr>
          <p:cNvPr id="27" name="מלבן 26"/>
          <p:cNvSpPr/>
          <p:nvPr/>
        </p:nvSpPr>
        <p:spPr>
          <a:xfrm>
            <a:off x="472554" y="3481895"/>
            <a:ext cx="1889646" cy="40430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9" name="חץ: שמאלה 18"/>
          <p:cNvSpPr/>
          <p:nvPr/>
        </p:nvSpPr>
        <p:spPr>
          <a:xfrm>
            <a:off x="6868236" y="2743200"/>
            <a:ext cx="594246" cy="2042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/>
          <p:cNvSpPr txBox="1"/>
          <p:nvPr/>
        </p:nvSpPr>
        <p:spPr>
          <a:xfrm flipH="1">
            <a:off x="6779298" y="2405908"/>
            <a:ext cx="85355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temp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69589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 animBg="1"/>
      <p:bldP spid="19" grpId="0" animBg="1"/>
      <p:bldP spid="2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Oval 5"/>
          <p:cNvSpPr/>
          <p:nvPr/>
        </p:nvSpPr>
        <p:spPr>
          <a:xfrm>
            <a:off x="6858000" y="173213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" name="Oval 8"/>
          <p:cNvSpPr/>
          <p:nvPr/>
        </p:nvSpPr>
        <p:spPr>
          <a:xfrm>
            <a:off x="6172200" y="249413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" name="Oval 9"/>
          <p:cNvSpPr/>
          <p:nvPr/>
        </p:nvSpPr>
        <p:spPr>
          <a:xfrm>
            <a:off x="7772400" y="252016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" name="Oval 10"/>
          <p:cNvSpPr/>
          <p:nvPr/>
        </p:nvSpPr>
        <p:spPr>
          <a:xfrm>
            <a:off x="5572836" y="337587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Oval 11"/>
          <p:cNvSpPr/>
          <p:nvPr/>
        </p:nvSpPr>
        <p:spPr>
          <a:xfrm>
            <a:off x="6553200" y="337587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9" name="Oval 14"/>
          <p:cNvSpPr/>
          <p:nvPr/>
        </p:nvSpPr>
        <p:spPr>
          <a:xfrm>
            <a:off x="8316036" y="337587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10" name="Straight Connector 7"/>
          <p:cNvCxnSpPr>
            <a:cxnSpLocks/>
            <a:stCxn id="4" idx="4"/>
            <a:endCxn id="5" idx="0"/>
          </p:cNvCxnSpPr>
          <p:nvPr/>
        </p:nvCxnSpPr>
        <p:spPr>
          <a:xfrm flipH="1">
            <a:off x="6477000" y="2341731"/>
            <a:ext cx="685800" cy="15240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2"/>
          <p:cNvCxnSpPr>
            <a:stCxn id="5" idx="4"/>
            <a:endCxn id="7" idx="0"/>
          </p:cNvCxnSpPr>
          <p:nvPr/>
        </p:nvCxnSpPr>
        <p:spPr>
          <a:xfrm flipH="1">
            <a:off x="5877636" y="3103731"/>
            <a:ext cx="599364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4"/>
          <p:cNvCxnSpPr>
            <a:stCxn id="5" idx="4"/>
            <a:endCxn id="8" idx="0"/>
          </p:cNvCxnSpPr>
          <p:nvPr/>
        </p:nvCxnSpPr>
        <p:spPr>
          <a:xfrm>
            <a:off x="6477000" y="3103731"/>
            <a:ext cx="381000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3"/>
          <p:cNvCxnSpPr>
            <a:stCxn id="6" idx="4"/>
            <a:endCxn id="9" idx="0"/>
          </p:cNvCxnSpPr>
          <p:nvPr/>
        </p:nvCxnSpPr>
        <p:spPr>
          <a:xfrm>
            <a:off x="8077200" y="3129760"/>
            <a:ext cx="543636" cy="246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3"/>
          <p:cNvCxnSpPr>
            <a:cxnSpLocks/>
            <a:stCxn id="4" idx="4"/>
            <a:endCxn id="6" idx="0"/>
          </p:cNvCxnSpPr>
          <p:nvPr/>
        </p:nvCxnSpPr>
        <p:spPr>
          <a:xfrm>
            <a:off x="7162800" y="2341731"/>
            <a:ext cx="914400" cy="17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חץ: שמאלה 14"/>
          <p:cNvSpPr/>
          <p:nvPr/>
        </p:nvSpPr>
        <p:spPr>
          <a:xfrm flipH="1">
            <a:off x="6167082" y="1884531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 flipH="1">
            <a:off x="5775846" y="1720058"/>
            <a:ext cx="4776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x</a:t>
            </a:r>
            <a:endParaRPr lang="he-IL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967518" y="103240"/>
            <a:ext cx="517136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נניח שנרצה למחוק את </a:t>
            </a:r>
            <a:r>
              <a:rPr lang="en-US" sz="2400" dirty="0">
                <a:solidFill>
                  <a:schemeClr val="tx2"/>
                </a:solidFill>
              </a:rPr>
              <a:t>11</a:t>
            </a:r>
            <a:r>
              <a:rPr lang="he-IL" sz="2400" dirty="0">
                <a:solidFill>
                  <a:schemeClr val="tx2"/>
                </a:solidFill>
              </a:rPr>
              <a:t> מהעץ: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626" y="133687"/>
            <a:ext cx="5247564" cy="59400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Node delete(Node x,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/>
              <a:t>) {</a:t>
            </a:r>
          </a:p>
          <a:p>
            <a:r>
              <a:rPr lang="en-US" sz="2000" dirty="0"/>
              <a:t>    if(x == null)   return null;</a:t>
            </a:r>
          </a:p>
          <a:p>
            <a:r>
              <a:rPr lang="en-US" sz="2000" dirty="0"/>
              <a:t>    if(</a:t>
            </a:r>
            <a:r>
              <a:rPr lang="en-US" sz="2000" dirty="0" err="1"/>
              <a:t>x.getValue</a:t>
            </a:r>
            <a:r>
              <a:rPr lang="en-US" sz="2000" dirty="0"/>
              <a:t>() &gt; </a:t>
            </a:r>
            <a:r>
              <a:rPr lang="en-US" sz="2000" dirty="0" err="1"/>
              <a:t>num</a:t>
            </a:r>
            <a:r>
              <a:rPr lang="en-US" sz="2000" dirty="0"/>
              <a:t>)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x.setLeftSon</a:t>
            </a:r>
            <a:r>
              <a:rPr lang="en-US" sz="2000" dirty="0"/>
              <a:t>(delete(</a:t>
            </a:r>
            <a:r>
              <a:rPr lang="en-US" sz="2000" dirty="0" err="1"/>
              <a:t>x.getLeftSon</a:t>
            </a:r>
            <a:r>
              <a:rPr lang="en-US" sz="2000" dirty="0"/>
              <a:t>(), </a:t>
            </a:r>
            <a:r>
              <a:rPr lang="en-US" sz="2000" dirty="0" err="1"/>
              <a:t>num</a:t>
            </a:r>
            <a:r>
              <a:rPr lang="en-US" sz="2000" dirty="0"/>
              <a:t>));</a:t>
            </a:r>
          </a:p>
          <a:p>
            <a:r>
              <a:rPr lang="en-US" sz="2000" dirty="0"/>
              <a:t>    else if(</a:t>
            </a:r>
            <a:r>
              <a:rPr lang="en-US" sz="2000" dirty="0" err="1"/>
              <a:t>x.getValue</a:t>
            </a:r>
            <a:r>
              <a:rPr lang="en-US" sz="2000" dirty="0"/>
              <a:t>() &lt; </a:t>
            </a:r>
            <a:r>
              <a:rPr lang="en-US" sz="2000" dirty="0" err="1"/>
              <a:t>num</a:t>
            </a:r>
            <a:r>
              <a:rPr lang="en-US" sz="2000" dirty="0"/>
              <a:t>)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x.setRightSon</a:t>
            </a:r>
            <a:r>
              <a:rPr lang="en-US" sz="2000" dirty="0"/>
              <a:t>(delete(</a:t>
            </a:r>
            <a:r>
              <a:rPr lang="en-US" sz="2000" dirty="0" err="1"/>
              <a:t>x.getRightSon</a:t>
            </a:r>
            <a:r>
              <a:rPr lang="en-US" sz="2000" dirty="0"/>
              <a:t>(), </a:t>
            </a:r>
            <a:r>
              <a:rPr lang="en-US" sz="2000" dirty="0" err="1"/>
              <a:t>num</a:t>
            </a:r>
            <a:r>
              <a:rPr lang="en-US" sz="2000" dirty="0"/>
              <a:t>));</a:t>
            </a:r>
          </a:p>
          <a:p>
            <a:r>
              <a:rPr lang="en-US" sz="2000" dirty="0"/>
              <a:t>    else {</a:t>
            </a:r>
          </a:p>
          <a:p>
            <a:r>
              <a:rPr lang="en-US" sz="2000" dirty="0"/>
              <a:t>       if(</a:t>
            </a:r>
            <a:r>
              <a:rPr lang="en-US" sz="2000" dirty="0" err="1"/>
              <a:t>x.getLeftSon</a:t>
            </a:r>
            <a:r>
              <a:rPr lang="en-US" sz="2000" dirty="0"/>
              <a:t>() == null)</a:t>
            </a:r>
          </a:p>
          <a:p>
            <a:r>
              <a:rPr lang="en-US" sz="2000" dirty="0"/>
              <a:t>	return </a:t>
            </a:r>
            <a:r>
              <a:rPr lang="en-US" sz="2000" dirty="0" err="1"/>
              <a:t>x.getRightSon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if(</a:t>
            </a:r>
            <a:r>
              <a:rPr lang="en-US" sz="2000" dirty="0" err="1"/>
              <a:t>x.getRightSon</a:t>
            </a:r>
            <a:r>
              <a:rPr lang="en-US" sz="2000" dirty="0"/>
              <a:t>() == null)</a:t>
            </a:r>
          </a:p>
          <a:p>
            <a:r>
              <a:rPr lang="en-US" sz="2000" dirty="0"/>
              <a:t>	return </a:t>
            </a:r>
            <a:r>
              <a:rPr lang="en-US" sz="2000" dirty="0" err="1"/>
              <a:t>x.getLeftSon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Node temp = x;</a:t>
            </a:r>
          </a:p>
          <a:p>
            <a:r>
              <a:rPr lang="en-US" sz="2000" dirty="0"/>
              <a:t>       x = min(</a:t>
            </a:r>
            <a:r>
              <a:rPr lang="en-US" sz="2000" dirty="0" err="1"/>
              <a:t>temp.getRightSon</a:t>
            </a:r>
            <a:r>
              <a:rPr lang="en-US" sz="2000" dirty="0"/>
              <a:t>());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x.setRightSon</a:t>
            </a:r>
            <a:r>
              <a:rPr lang="en-US" sz="2000" dirty="0"/>
              <a:t>(delete(</a:t>
            </a:r>
            <a:r>
              <a:rPr lang="en-US" sz="2000" dirty="0" err="1"/>
              <a:t>temp.getRightSon</a:t>
            </a:r>
            <a:r>
              <a:rPr lang="en-US" sz="2000" dirty="0"/>
              <a:t>(),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x.getValue</a:t>
            </a:r>
            <a:r>
              <a:rPr lang="en-US" sz="2000" dirty="0"/>
              <a:t>()));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x.setLeftSon</a:t>
            </a:r>
            <a:r>
              <a:rPr lang="en-US" sz="2000" dirty="0"/>
              <a:t>(</a:t>
            </a:r>
            <a:r>
              <a:rPr lang="en-US" sz="2000" dirty="0" err="1"/>
              <a:t>temp.getLeftSon</a:t>
            </a:r>
            <a:r>
              <a:rPr lang="en-US" sz="2000" dirty="0"/>
              <a:t>());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return x;</a:t>
            </a:r>
          </a:p>
          <a:p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20" name="Oval 10"/>
          <p:cNvSpPr/>
          <p:nvPr/>
        </p:nvSpPr>
        <p:spPr>
          <a:xfrm>
            <a:off x="5948718" y="424779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2" name="Oval 11"/>
          <p:cNvSpPr/>
          <p:nvPr/>
        </p:nvSpPr>
        <p:spPr>
          <a:xfrm>
            <a:off x="6929082" y="424779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23" name="Straight Connector 22"/>
          <p:cNvCxnSpPr>
            <a:endCxn id="20" idx="0"/>
          </p:cNvCxnSpPr>
          <p:nvPr/>
        </p:nvCxnSpPr>
        <p:spPr>
          <a:xfrm flipH="1">
            <a:off x="6253518" y="3975656"/>
            <a:ext cx="599364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4"/>
          <p:cNvCxnSpPr>
            <a:endCxn id="22" idx="0"/>
          </p:cNvCxnSpPr>
          <p:nvPr/>
        </p:nvCxnSpPr>
        <p:spPr>
          <a:xfrm>
            <a:off x="6852882" y="3975656"/>
            <a:ext cx="381000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חץ: שמאלה 24"/>
          <p:cNvSpPr/>
          <p:nvPr/>
        </p:nvSpPr>
        <p:spPr>
          <a:xfrm flipH="1">
            <a:off x="5486400" y="2629075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TextBox 25"/>
          <p:cNvSpPr txBox="1"/>
          <p:nvPr/>
        </p:nvSpPr>
        <p:spPr>
          <a:xfrm flipH="1">
            <a:off x="5095164" y="2437803"/>
            <a:ext cx="4776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x</a:t>
            </a:r>
            <a:endParaRPr lang="he-IL" sz="2400" dirty="0"/>
          </a:p>
        </p:txBody>
      </p:sp>
      <p:sp>
        <p:nvSpPr>
          <p:cNvPr id="27" name="מלבן 26"/>
          <p:cNvSpPr/>
          <p:nvPr/>
        </p:nvSpPr>
        <p:spPr>
          <a:xfrm>
            <a:off x="457200" y="3886200"/>
            <a:ext cx="3200400" cy="30142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9" name="חץ: שמאלה 18"/>
          <p:cNvSpPr/>
          <p:nvPr/>
        </p:nvSpPr>
        <p:spPr>
          <a:xfrm>
            <a:off x="6868236" y="2743200"/>
            <a:ext cx="594246" cy="2042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/>
          <p:cNvSpPr txBox="1"/>
          <p:nvPr/>
        </p:nvSpPr>
        <p:spPr>
          <a:xfrm flipH="1">
            <a:off x="6779298" y="2405908"/>
            <a:ext cx="85355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temp</a:t>
            </a:r>
            <a:endParaRPr lang="he-IL" sz="2400" dirty="0"/>
          </a:p>
        </p:txBody>
      </p:sp>
      <p:sp>
        <p:nvSpPr>
          <p:cNvPr id="29" name="חץ: שמאלה 28"/>
          <p:cNvSpPr/>
          <p:nvPr/>
        </p:nvSpPr>
        <p:spPr>
          <a:xfrm flipH="1">
            <a:off x="5324418" y="4598689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TextBox 29"/>
          <p:cNvSpPr txBox="1"/>
          <p:nvPr/>
        </p:nvSpPr>
        <p:spPr>
          <a:xfrm flipH="1">
            <a:off x="4933182" y="4407417"/>
            <a:ext cx="4776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x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78067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9" grpId="0" animBg="1"/>
      <p:bldP spid="3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Oval 5"/>
          <p:cNvSpPr/>
          <p:nvPr/>
        </p:nvSpPr>
        <p:spPr>
          <a:xfrm>
            <a:off x="6858000" y="173213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" name="Oval 8"/>
          <p:cNvSpPr/>
          <p:nvPr/>
        </p:nvSpPr>
        <p:spPr>
          <a:xfrm>
            <a:off x="6172200" y="249413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" name="Oval 9"/>
          <p:cNvSpPr/>
          <p:nvPr/>
        </p:nvSpPr>
        <p:spPr>
          <a:xfrm>
            <a:off x="7772400" y="252016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" name="Oval 10"/>
          <p:cNvSpPr/>
          <p:nvPr/>
        </p:nvSpPr>
        <p:spPr>
          <a:xfrm>
            <a:off x="5572836" y="337587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Oval 11"/>
          <p:cNvSpPr/>
          <p:nvPr/>
        </p:nvSpPr>
        <p:spPr>
          <a:xfrm>
            <a:off x="6553200" y="337587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9" name="Oval 14"/>
          <p:cNvSpPr/>
          <p:nvPr/>
        </p:nvSpPr>
        <p:spPr>
          <a:xfrm>
            <a:off x="8316036" y="337587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10" name="Straight Connector 7"/>
          <p:cNvCxnSpPr>
            <a:cxnSpLocks/>
            <a:stCxn id="4" idx="4"/>
            <a:endCxn id="5" idx="0"/>
          </p:cNvCxnSpPr>
          <p:nvPr/>
        </p:nvCxnSpPr>
        <p:spPr>
          <a:xfrm flipH="1">
            <a:off x="6477000" y="2341731"/>
            <a:ext cx="685800" cy="15240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2"/>
          <p:cNvCxnSpPr>
            <a:stCxn id="5" idx="4"/>
            <a:endCxn id="7" idx="0"/>
          </p:cNvCxnSpPr>
          <p:nvPr/>
        </p:nvCxnSpPr>
        <p:spPr>
          <a:xfrm flipH="1">
            <a:off x="5877636" y="3103731"/>
            <a:ext cx="599364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4"/>
          <p:cNvCxnSpPr>
            <a:stCxn id="5" idx="4"/>
            <a:endCxn id="8" idx="0"/>
          </p:cNvCxnSpPr>
          <p:nvPr/>
        </p:nvCxnSpPr>
        <p:spPr>
          <a:xfrm>
            <a:off x="6477000" y="3103731"/>
            <a:ext cx="381000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3"/>
          <p:cNvCxnSpPr>
            <a:stCxn id="6" idx="4"/>
            <a:endCxn id="9" idx="0"/>
          </p:cNvCxnSpPr>
          <p:nvPr/>
        </p:nvCxnSpPr>
        <p:spPr>
          <a:xfrm>
            <a:off x="8077200" y="3129760"/>
            <a:ext cx="543636" cy="246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3"/>
          <p:cNvCxnSpPr>
            <a:cxnSpLocks/>
            <a:stCxn id="4" idx="4"/>
            <a:endCxn id="6" idx="0"/>
          </p:cNvCxnSpPr>
          <p:nvPr/>
        </p:nvCxnSpPr>
        <p:spPr>
          <a:xfrm>
            <a:off x="7162800" y="2341731"/>
            <a:ext cx="914400" cy="17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חץ: שמאלה 14"/>
          <p:cNvSpPr/>
          <p:nvPr/>
        </p:nvSpPr>
        <p:spPr>
          <a:xfrm flipH="1">
            <a:off x="6167082" y="1884531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 flipH="1">
            <a:off x="5775846" y="1720058"/>
            <a:ext cx="4776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x</a:t>
            </a:r>
            <a:endParaRPr lang="he-IL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967518" y="103240"/>
            <a:ext cx="517136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נניח שנרצה למחוק את </a:t>
            </a:r>
            <a:r>
              <a:rPr lang="en-US" sz="2400" dirty="0">
                <a:solidFill>
                  <a:schemeClr val="tx2"/>
                </a:solidFill>
              </a:rPr>
              <a:t>11</a:t>
            </a:r>
            <a:r>
              <a:rPr lang="he-IL" sz="2400" dirty="0">
                <a:solidFill>
                  <a:schemeClr val="tx2"/>
                </a:solidFill>
              </a:rPr>
              <a:t> מהעץ: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626" y="133687"/>
            <a:ext cx="5247564" cy="59400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Node delete(Node x,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/>
              <a:t>) {</a:t>
            </a:r>
          </a:p>
          <a:p>
            <a:r>
              <a:rPr lang="en-US" sz="2000" dirty="0"/>
              <a:t>    if(x == null)   return null;</a:t>
            </a:r>
          </a:p>
          <a:p>
            <a:r>
              <a:rPr lang="en-US" sz="2000" dirty="0"/>
              <a:t>    if(</a:t>
            </a:r>
            <a:r>
              <a:rPr lang="en-US" sz="2000" dirty="0" err="1"/>
              <a:t>x.getValue</a:t>
            </a:r>
            <a:r>
              <a:rPr lang="en-US" sz="2000" dirty="0"/>
              <a:t>() &gt; </a:t>
            </a:r>
            <a:r>
              <a:rPr lang="en-US" sz="2000" dirty="0" err="1"/>
              <a:t>num</a:t>
            </a:r>
            <a:r>
              <a:rPr lang="en-US" sz="2000" dirty="0"/>
              <a:t>)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x.setLeftSon</a:t>
            </a:r>
            <a:r>
              <a:rPr lang="en-US" sz="2000" dirty="0"/>
              <a:t>(delete(</a:t>
            </a:r>
            <a:r>
              <a:rPr lang="en-US" sz="2000" dirty="0" err="1"/>
              <a:t>x.getLeftSon</a:t>
            </a:r>
            <a:r>
              <a:rPr lang="en-US" sz="2000" dirty="0"/>
              <a:t>(), </a:t>
            </a:r>
            <a:r>
              <a:rPr lang="en-US" sz="2000" dirty="0" err="1"/>
              <a:t>num</a:t>
            </a:r>
            <a:r>
              <a:rPr lang="en-US" sz="2000" dirty="0"/>
              <a:t>));</a:t>
            </a:r>
          </a:p>
          <a:p>
            <a:r>
              <a:rPr lang="en-US" sz="2000" dirty="0"/>
              <a:t>    else if(</a:t>
            </a:r>
            <a:r>
              <a:rPr lang="en-US" sz="2000" dirty="0" err="1"/>
              <a:t>x.getValue</a:t>
            </a:r>
            <a:r>
              <a:rPr lang="en-US" sz="2000" dirty="0"/>
              <a:t>() &lt; </a:t>
            </a:r>
            <a:r>
              <a:rPr lang="en-US" sz="2000" dirty="0" err="1"/>
              <a:t>num</a:t>
            </a:r>
            <a:r>
              <a:rPr lang="en-US" sz="2000" dirty="0"/>
              <a:t>)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x.setRightSon</a:t>
            </a:r>
            <a:r>
              <a:rPr lang="en-US" sz="2000" dirty="0"/>
              <a:t>(delete(</a:t>
            </a:r>
            <a:r>
              <a:rPr lang="en-US" sz="2000" dirty="0" err="1"/>
              <a:t>x.getRightSon</a:t>
            </a:r>
            <a:r>
              <a:rPr lang="en-US" sz="2000" dirty="0"/>
              <a:t>(), </a:t>
            </a:r>
            <a:r>
              <a:rPr lang="en-US" sz="2000" dirty="0" err="1"/>
              <a:t>num</a:t>
            </a:r>
            <a:r>
              <a:rPr lang="en-US" sz="2000" dirty="0"/>
              <a:t>));</a:t>
            </a:r>
          </a:p>
          <a:p>
            <a:r>
              <a:rPr lang="en-US" sz="2000" dirty="0"/>
              <a:t>    else {</a:t>
            </a:r>
          </a:p>
          <a:p>
            <a:r>
              <a:rPr lang="en-US" sz="2000" dirty="0"/>
              <a:t>       if(</a:t>
            </a:r>
            <a:r>
              <a:rPr lang="en-US" sz="2000" dirty="0" err="1"/>
              <a:t>x.getLeftSon</a:t>
            </a:r>
            <a:r>
              <a:rPr lang="en-US" sz="2000" dirty="0"/>
              <a:t>() == null)</a:t>
            </a:r>
          </a:p>
          <a:p>
            <a:r>
              <a:rPr lang="en-US" sz="2000" dirty="0"/>
              <a:t>	return </a:t>
            </a:r>
            <a:r>
              <a:rPr lang="en-US" sz="2000" dirty="0" err="1"/>
              <a:t>x.getRightSon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if(</a:t>
            </a:r>
            <a:r>
              <a:rPr lang="en-US" sz="2000" dirty="0" err="1"/>
              <a:t>x.getRightSon</a:t>
            </a:r>
            <a:r>
              <a:rPr lang="en-US" sz="2000" dirty="0"/>
              <a:t>() == null)</a:t>
            </a:r>
          </a:p>
          <a:p>
            <a:r>
              <a:rPr lang="en-US" sz="2000" dirty="0"/>
              <a:t>	return </a:t>
            </a:r>
            <a:r>
              <a:rPr lang="en-US" sz="2000" dirty="0" err="1"/>
              <a:t>x.getLeftSon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Node temp = x;</a:t>
            </a:r>
          </a:p>
          <a:p>
            <a:r>
              <a:rPr lang="en-US" sz="2000" dirty="0"/>
              <a:t>       x = min(</a:t>
            </a:r>
            <a:r>
              <a:rPr lang="en-US" sz="2000" dirty="0" err="1"/>
              <a:t>temp.getRightSon</a:t>
            </a:r>
            <a:r>
              <a:rPr lang="en-US" sz="2000" dirty="0"/>
              <a:t>());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x.setRightSon</a:t>
            </a:r>
            <a:r>
              <a:rPr lang="en-US" sz="2000" dirty="0"/>
              <a:t>(delete(</a:t>
            </a:r>
            <a:r>
              <a:rPr lang="en-US" sz="2000" dirty="0" err="1"/>
              <a:t>temp.getRightSon</a:t>
            </a:r>
            <a:r>
              <a:rPr lang="en-US" sz="2000" dirty="0"/>
              <a:t>(),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x.getValue</a:t>
            </a:r>
            <a:r>
              <a:rPr lang="en-US" sz="2000" dirty="0"/>
              <a:t>()));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x.setLeftSon</a:t>
            </a:r>
            <a:r>
              <a:rPr lang="en-US" sz="2000" dirty="0"/>
              <a:t>(</a:t>
            </a:r>
            <a:r>
              <a:rPr lang="en-US" sz="2000" dirty="0" err="1"/>
              <a:t>temp.getLeftSon</a:t>
            </a:r>
            <a:r>
              <a:rPr lang="en-US" sz="2000" dirty="0"/>
              <a:t>());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return x;</a:t>
            </a:r>
          </a:p>
          <a:p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20" name="Oval 10"/>
          <p:cNvSpPr/>
          <p:nvPr/>
        </p:nvSpPr>
        <p:spPr>
          <a:xfrm>
            <a:off x="5948718" y="424779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2" name="Oval 11"/>
          <p:cNvSpPr/>
          <p:nvPr/>
        </p:nvSpPr>
        <p:spPr>
          <a:xfrm>
            <a:off x="6929082" y="424779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23" name="Straight Connector 22"/>
          <p:cNvCxnSpPr>
            <a:endCxn id="20" idx="0"/>
          </p:cNvCxnSpPr>
          <p:nvPr/>
        </p:nvCxnSpPr>
        <p:spPr>
          <a:xfrm flipH="1">
            <a:off x="6253518" y="3975656"/>
            <a:ext cx="599364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4"/>
          <p:cNvCxnSpPr>
            <a:endCxn id="22" idx="0"/>
          </p:cNvCxnSpPr>
          <p:nvPr/>
        </p:nvCxnSpPr>
        <p:spPr>
          <a:xfrm>
            <a:off x="6852882" y="3975656"/>
            <a:ext cx="381000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מלבן 26"/>
          <p:cNvSpPr/>
          <p:nvPr/>
        </p:nvSpPr>
        <p:spPr>
          <a:xfrm>
            <a:off x="1981200" y="4163377"/>
            <a:ext cx="2972454" cy="66391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9" name="חץ: שמאלה 18"/>
          <p:cNvSpPr/>
          <p:nvPr/>
        </p:nvSpPr>
        <p:spPr>
          <a:xfrm>
            <a:off x="6868236" y="2743200"/>
            <a:ext cx="594246" cy="2042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/>
          <p:cNvSpPr txBox="1"/>
          <p:nvPr/>
        </p:nvSpPr>
        <p:spPr>
          <a:xfrm flipH="1">
            <a:off x="6779298" y="2405908"/>
            <a:ext cx="85355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temp</a:t>
            </a:r>
            <a:endParaRPr lang="he-IL" sz="2400" dirty="0"/>
          </a:p>
        </p:txBody>
      </p:sp>
      <p:sp>
        <p:nvSpPr>
          <p:cNvPr id="29" name="חץ: שמאלה 28"/>
          <p:cNvSpPr/>
          <p:nvPr/>
        </p:nvSpPr>
        <p:spPr>
          <a:xfrm flipH="1">
            <a:off x="5324418" y="4598689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TextBox 29"/>
          <p:cNvSpPr txBox="1"/>
          <p:nvPr/>
        </p:nvSpPr>
        <p:spPr>
          <a:xfrm flipH="1">
            <a:off x="4933182" y="4407417"/>
            <a:ext cx="4776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x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29651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Oval 5"/>
          <p:cNvSpPr/>
          <p:nvPr/>
        </p:nvSpPr>
        <p:spPr>
          <a:xfrm>
            <a:off x="6858000" y="173213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" name="Oval 8"/>
          <p:cNvSpPr/>
          <p:nvPr/>
        </p:nvSpPr>
        <p:spPr>
          <a:xfrm>
            <a:off x="6172200" y="249413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" name="Oval 9"/>
          <p:cNvSpPr/>
          <p:nvPr/>
        </p:nvSpPr>
        <p:spPr>
          <a:xfrm>
            <a:off x="7772400" y="252016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" name="Oval 10"/>
          <p:cNvSpPr/>
          <p:nvPr/>
        </p:nvSpPr>
        <p:spPr>
          <a:xfrm>
            <a:off x="5572836" y="337587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Oval 11"/>
          <p:cNvSpPr/>
          <p:nvPr/>
        </p:nvSpPr>
        <p:spPr>
          <a:xfrm>
            <a:off x="6553200" y="337587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9" name="Oval 14"/>
          <p:cNvSpPr/>
          <p:nvPr/>
        </p:nvSpPr>
        <p:spPr>
          <a:xfrm>
            <a:off x="8316036" y="337587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10" name="Straight Connector 7"/>
          <p:cNvCxnSpPr>
            <a:cxnSpLocks/>
            <a:stCxn id="4" idx="4"/>
            <a:endCxn id="5" idx="0"/>
          </p:cNvCxnSpPr>
          <p:nvPr/>
        </p:nvCxnSpPr>
        <p:spPr>
          <a:xfrm flipH="1">
            <a:off x="6477000" y="2341731"/>
            <a:ext cx="685800" cy="15240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2"/>
          <p:cNvCxnSpPr>
            <a:stCxn id="5" idx="4"/>
            <a:endCxn id="7" idx="0"/>
          </p:cNvCxnSpPr>
          <p:nvPr/>
        </p:nvCxnSpPr>
        <p:spPr>
          <a:xfrm flipH="1">
            <a:off x="5877636" y="3103731"/>
            <a:ext cx="599364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4"/>
          <p:cNvCxnSpPr>
            <a:cxnSpLocks/>
            <a:stCxn id="5" idx="4"/>
            <a:endCxn id="8" idx="0"/>
          </p:cNvCxnSpPr>
          <p:nvPr/>
        </p:nvCxnSpPr>
        <p:spPr>
          <a:xfrm>
            <a:off x="6477000" y="3103731"/>
            <a:ext cx="381000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3"/>
          <p:cNvCxnSpPr>
            <a:stCxn id="6" idx="4"/>
            <a:endCxn id="9" idx="0"/>
          </p:cNvCxnSpPr>
          <p:nvPr/>
        </p:nvCxnSpPr>
        <p:spPr>
          <a:xfrm>
            <a:off x="8077200" y="3129760"/>
            <a:ext cx="543636" cy="246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3"/>
          <p:cNvCxnSpPr>
            <a:cxnSpLocks/>
            <a:stCxn id="4" idx="4"/>
            <a:endCxn id="6" idx="0"/>
          </p:cNvCxnSpPr>
          <p:nvPr/>
        </p:nvCxnSpPr>
        <p:spPr>
          <a:xfrm>
            <a:off x="7162800" y="2341731"/>
            <a:ext cx="914400" cy="17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חץ: שמאלה 14"/>
          <p:cNvSpPr/>
          <p:nvPr/>
        </p:nvSpPr>
        <p:spPr>
          <a:xfrm flipH="1">
            <a:off x="6167082" y="1884531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 flipH="1">
            <a:off x="5775846" y="1720058"/>
            <a:ext cx="4776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x</a:t>
            </a:r>
            <a:endParaRPr lang="he-IL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967518" y="103240"/>
            <a:ext cx="517136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נניח שנרצה למחוק את </a:t>
            </a:r>
            <a:r>
              <a:rPr lang="en-US" sz="2400" dirty="0">
                <a:solidFill>
                  <a:schemeClr val="tx2"/>
                </a:solidFill>
              </a:rPr>
              <a:t>11</a:t>
            </a:r>
            <a:r>
              <a:rPr lang="he-IL" sz="2400" dirty="0">
                <a:solidFill>
                  <a:schemeClr val="tx2"/>
                </a:solidFill>
              </a:rPr>
              <a:t> מהעץ: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626" y="133687"/>
            <a:ext cx="5247564" cy="59400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Node delete(Node x,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/>
              <a:t>) {</a:t>
            </a:r>
          </a:p>
          <a:p>
            <a:r>
              <a:rPr lang="en-US" sz="2000" dirty="0"/>
              <a:t>    if(x == null)   return null;</a:t>
            </a:r>
          </a:p>
          <a:p>
            <a:r>
              <a:rPr lang="en-US" sz="2000" dirty="0"/>
              <a:t>    if(</a:t>
            </a:r>
            <a:r>
              <a:rPr lang="en-US" sz="2000" dirty="0" err="1"/>
              <a:t>x.getValue</a:t>
            </a:r>
            <a:r>
              <a:rPr lang="en-US" sz="2000" dirty="0"/>
              <a:t>() &gt; </a:t>
            </a:r>
            <a:r>
              <a:rPr lang="en-US" sz="2000" dirty="0" err="1"/>
              <a:t>num</a:t>
            </a:r>
            <a:r>
              <a:rPr lang="en-US" sz="2000" dirty="0"/>
              <a:t>)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x.setLeftSon</a:t>
            </a:r>
            <a:r>
              <a:rPr lang="en-US" sz="2000" dirty="0"/>
              <a:t>(delete(</a:t>
            </a:r>
            <a:r>
              <a:rPr lang="en-US" sz="2000" dirty="0" err="1"/>
              <a:t>x.getLeftSon</a:t>
            </a:r>
            <a:r>
              <a:rPr lang="en-US" sz="2000" dirty="0"/>
              <a:t>(), </a:t>
            </a:r>
            <a:r>
              <a:rPr lang="en-US" sz="2000" dirty="0" err="1"/>
              <a:t>num</a:t>
            </a:r>
            <a:r>
              <a:rPr lang="en-US" sz="2000" dirty="0"/>
              <a:t>));</a:t>
            </a:r>
          </a:p>
          <a:p>
            <a:r>
              <a:rPr lang="en-US" sz="2000" dirty="0"/>
              <a:t>    else if(</a:t>
            </a:r>
            <a:r>
              <a:rPr lang="en-US" sz="2000" dirty="0" err="1"/>
              <a:t>x.getValue</a:t>
            </a:r>
            <a:r>
              <a:rPr lang="en-US" sz="2000" dirty="0"/>
              <a:t>() &lt; </a:t>
            </a:r>
            <a:r>
              <a:rPr lang="en-US" sz="2000" dirty="0" err="1"/>
              <a:t>num</a:t>
            </a:r>
            <a:r>
              <a:rPr lang="en-US" sz="2000" dirty="0"/>
              <a:t>)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x.setRightSon</a:t>
            </a:r>
            <a:r>
              <a:rPr lang="en-US" sz="2000" dirty="0"/>
              <a:t>(delete(</a:t>
            </a:r>
            <a:r>
              <a:rPr lang="en-US" sz="2000" dirty="0" err="1"/>
              <a:t>x.getRightSon</a:t>
            </a:r>
            <a:r>
              <a:rPr lang="en-US" sz="2000" dirty="0"/>
              <a:t>(), </a:t>
            </a:r>
            <a:r>
              <a:rPr lang="en-US" sz="2000" dirty="0" err="1"/>
              <a:t>num</a:t>
            </a:r>
            <a:r>
              <a:rPr lang="en-US" sz="2000" dirty="0"/>
              <a:t>));</a:t>
            </a:r>
          </a:p>
          <a:p>
            <a:r>
              <a:rPr lang="en-US" sz="2000" dirty="0"/>
              <a:t>    else {</a:t>
            </a:r>
          </a:p>
          <a:p>
            <a:r>
              <a:rPr lang="en-US" sz="2000" dirty="0"/>
              <a:t>       if(</a:t>
            </a:r>
            <a:r>
              <a:rPr lang="en-US" sz="2000" dirty="0" err="1"/>
              <a:t>x.getLeftSon</a:t>
            </a:r>
            <a:r>
              <a:rPr lang="en-US" sz="2000" dirty="0"/>
              <a:t>() == null)</a:t>
            </a:r>
          </a:p>
          <a:p>
            <a:r>
              <a:rPr lang="en-US" sz="2000" dirty="0"/>
              <a:t>	return </a:t>
            </a:r>
            <a:r>
              <a:rPr lang="en-US" sz="2000" dirty="0" err="1"/>
              <a:t>x.getRightSon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if(</a:t>
            </a:r>
            <a:r>
              <a:rPr lang="en-US" sz="2000" dirty="0" err="1"/>
              <a:t>x.getRightSon</a:t>
            </a:r>
            <a:r>
              <a:rPr lang="en-US" sz="2000" dirty="0"/>
              <a:t>() == null)</a:t>
            </a:r>
          </a:p>
          <a:p>
            <a:r>
              <a:rPr lang="en-US" sz="2000" dirty="0"/>
              <a:t>	return </a:t>
            </a:r>
            <a:r>
              <a:rPr lang="en-US" sz="2000" dirty="0" err="1"/>
              <a:t>x.getLeftSon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Node temp = x;</a:t>
            </a:r>
          </a:p>
          <a:p>
            <a:r>
              <a:rPr lang="en-US" sz="2000" dirty="0"/>
              <a:t>       x = min(</a:t>
            </a:r>
            <a:r>
              <a:rPr lang="en-US" sz="2000" dirty="0" err="1"/>
              <a:t>temp.getRightSon</a:t>
            </a:r>
            <a:r>
              <a:rPr lang="en-US" sz="2000" dirty="0"/>
              <a:t>());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x.setRightSon</a:t>
            </a:r>
            <a:r>
              <a:rPr lang="en-US" sz="2000" dirty="0"/>
              <a:t>(delete(</a:t>
            </a:r>
            <a:r>
              <a:rPr lang="en-US" sz="2000" dirty="0" err="1"/>
              <a:t>temp.getRightSon</a:t>
            </a:r>
            <a:r>
              <a:rPr lang="en-US" sz="2000" dirty="0"/>
              <a:t>(),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x.getValue</a:t>
            </a:r>
            <a:r>
              <a:rPr lang="en-US" sz="2000" dirty="0"/>
              <a:t>()));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x.setLeftSon</a:t>
            </a:r>
            <a:r>
              <a:rPr lang="en-US" sz="2000" dirty="0"/>
              <a:t>(</a:t>
            </a:r>
            <a:r>
              <a:rPr lang="en-US" sz="2000" dirty="0" err="1"/>
              <a:t>temp.getLeftSon</a:t>
            </a:r>
            <a:r>
              <a:rPr lang="en-US" sz="2000" dirty="0"/>
              <a:t>());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return x;</a:t>
            </a:r>
          </a:p>
          <a:p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20" name="Oval 10"/>
          <p:cNvSpPr/>
          <p:nvPr/>
        </p:nvSpPr>
        <p:spPr>
          <a:xfrm>
            <a:off x="5948718" y="424779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2" name="Oval 11"/>
          <p:cNvSpPr/>
          <p:nvPr/>
        </p:nvSpPr>
        <p:spPr>
          <a:xfrm>
            <a:off x="6929082" y="424779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24" name="Straight Connector 24"/>
          <p:cNvCxnSpPr>
            <a:endCxn id="22" idx="0"/>
          </p:cNvCxnSpPr>
          <p:nvPr/>
        </p:nvCxnSpPr>
        <p:spPr>
          <a:xfrm>
            <a:off x="6852882" y="3975656"/>
            <a:ext cx="381000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מלבן 26"/>
          <p:cNvSpPr/>
          <p:nvPr/>
        </p:nvSpPr>
        <p:spPr>
          <a:xfrm>
            <a:off x="533400" y="4163377"/>
            <a:ext cx="4420254" cy="66391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9" name="חץ: שמאלה 18"/>
          <p:cNvSpPr/>
          <p:nvPr/>
        </p:nvSpPr>
        <p:spPr>
          <a:xfrm>
            <a:off x="6868236" y="2743200"/>
            <a:ext cx="594246" cy="2042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/>
          <p:cNvSpPr txBox="1"/>
          <p:nvPr/>
        </p:nvSpPr>
        <p:spPr>
          <a:xfrm flipH="1">
            <a:off x="6779298" y="2405908"/>
            <a:ext cx="85355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temp</a:t>
            </a:r>
            <a:endParaRPr lang="he-IL" sz="2400" dirty="0"/>
          </a:p>
        </p:txBody>
      </p:sp>
      <p:sp>
        <p:nvSpPr>
          <p:cNvPr id="29" name="חץ: שמאלה 28"/>
          <p:cNvSpPr/>
          <p:nvPr/>
        </p:nvSpPr>
        <p:spPr>
          <a:xfrm flipH="1">
            <a:off x="5324418" y="4598689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TextBox 29"/>
          <p:cNvSpPr txBox="1"/>
          <p:nvPr/>
        </p:nvSpPr>
        <p:spPr>
          <a:xfrm flipH="1">
            <a:off x="4933182" y="4407417"/>
            <a:ext cx="4776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x</a:t>
            </a:r>
            <a:endParaRPr lang="he-IL" sz="2400" dirty="0"/>
          </a:p>
        </p:txBody>
      </p:sp>
      <p:cxnSp>
        <p:nvCxnSpPr>
          <p:cNvPr id="31" name="Straight Connector 24"/>
          <p:cNvCxnSpPr/>
          <p:nvPr/>
        </p:nvCxnSpPr>
        <p:spPr>
          <a:xfrm>
            <a:off x="6286500" y="4859275"/>
            <a:ext cx="381000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/>
          <p:cNvCxnSpPr>
            <a:stCxn id="5" idx="4"/>
          </p:cNvCxnSpPr>
          <p:nvPr/>
        </p:nvCxnSpPr>
        <p:spPr>
          <a:xfrm>
            <a:off x="6477000" y="3103731"/>
            <a:ext cx="190500" cy="202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89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Oval 5"/>
          <p:cNvSpPr/>
          <p:nvPr/>
        </p:nvSpPr>
        <p:spPr>
          <a:xfrm>
            <a:off x="6858000" y="173213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" name="Oval 8"/>
          <p:cNvSpPr/>
          <p:nvPr/>
        </p:nvSpPr>
        <p:spPr>
          <a:xfrm>
            <a:off x="6172200" y="249413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" name="Oval 9"/>
          <p:cNvSpPr/>
          <p:nvPr/>
        </p:nvSpPr>
        <p:spPr>
          <a:xfrm>
            <a:off x="7772400" y="252016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" name="Oval 10"/>
          <p:cNvSpPr/>
          <p:nvPr/>
        </p:nvSpPr>
        <p:spPr>
          <a:xfrm>
            <a:off x="5572836" y="337587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Oval 11"/>
          <p:cNvSpPr/>
          <p:nvPr/>
        </p:nvSpPr>
        <p:spPr>
          <a:xfrm>
            <a:off x="6533580" y="507739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9" name="Oval 14"/>
          <p:cNvSpPr/>
          <p:nvPr/>
        </p:nvSpPr>
        <p:spPr>
          <a:xfrm>
            <a:off x="8316036" y="337587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10" name="Straight Connector 7"/>
          <p:cNvCxnSpPr>
            <a:cxnSpLocks/>
            <a:stCxn id="4" idx="4"/>
            <a:endCxn id="5" idx="0"/>
          </p:cNvCxnSpPr>
          <p:nvPr/>
        </p:nvCxnSpPr>
        <p:spPr>
          <a:xfrm flipH="1">
            <a:off x="6477000" y="2341731"/>
            <a:ext cx="685800" cy="15240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2"/>
          <p:cNvCxnSpPr>
            <a:stCxn id="5" idx="4"/>
            <a:endCxn id="7" idx="0"/>
          </p:cNvCxnSpPr>
          <p:nvPr/>
        </p:nvCxnSpPr>
        <p:spPr>
          <a:xfrm flipH="1">
            <a:off x="5877636" y="3103731"/>
            <a:ext cx="599364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4"/>
          <p:cNvCxnSpPr>
            <a:cxnSpLocks/>
            <a:stCxn id="5" idx="4"/>
          </p:cNvCxnSpPr>
          <p:nvPr/>
        </p:nvCxnSpPr>
        <p:spPr>
          <a:xfrm>
            <a:off x="6477000" y="3103731"/>
            <a:ext cx="208980" cy="202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3"/>
          <p:cNvCxnSpPr>
            <a:stCxn id="6" idx="4"/>
            <a:endCxn id="9" idx="0"/>
          </p:cNvCxnSpPr>
          <p:nvPr/>
        </p:nvCxnSpPr>
        <p:spPr>
          <a:xfrm>
            <a:off x="8077200" y="3129760"/>
            <a:ext cx="543636" cy="246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3"/>
          <p:cNvCxnSpPr>
            <a:cxnSpLocks/>
            <a:stCxn id="4" idx="4"/>
            <a:endCxn id="6" idx="0"/>
          </p:cNvCxnSpPr>
          <p:nvPr/>
        </p:nvCxnSpPr>
        <p:spPr>
          <a:xfrm>
            <a:off x="7162800" y="2341731"/>
            <a:ext cx="914400" cy="17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חץ: שמאלה 14"/>
          <p:cNvSpPr/>
          <p:nvPr/>
        </p:nvSpPr>
        <p:spPr>
          <a:xfrm flipH="1">
            <a:off x="6167082" y="1884531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 flipH="1">
            <a:off x="5775846" y="1720058"/>
            <a:ext cx="4776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x</a:t>
            </a:r>
            <a:endParaRPr lang="he-IL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967518" y="103240"/>
            <a:ext cx="517136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נניח שנרצה למחוק את </a:t>
            </a:r>
            <a:r>
              <a:rPr lang="en-US" sz="2400" dirty="0">
                <a:solidFill>
                  <a:schemeClr val="tx2"/>
                </a:solidFill>
              </a:rPr>
              <a:t>11</a:t>
            </a:r>
            <a:r>
              <a:rPr lang="he-IL" sz="2400" dirty="0">
                <a:solidFill>
                  <a:schemeClr val="tx2"/>
                </a:solidFill>
              </a:rPr>
              <a:t> מהעץ: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626" y="133687"/>
            <a:ext cx="5247564" cy="59400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Node delete(Node x,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/>
              <a:t>) {</a:t>
            </a:r>
          </a:p>
          <a:p>
            <a:r>
              <a:rPr lang="en-US" sz="2000" dirty="0"/>
              <a:t>    if(x == null)   return null;</a:t>
            </a:r>
          </a:p>
          <a:p>
            <a:r>
              <a:rPr lang="en-US" sz="2000" dirty="0"/>
              <a:t>    if(</a:t>
            </a:r>
            <a:r>
              <a:rPr lang="en-US" sz="2000" dirty="0" err="1"/>
              <a:t>x.getValue</a:t>
            </a:r>
            <a:r>
              <a:rPr lang="en-US" sz="2000" dirty="0"/>
              <a:t>() &gt; </a:t>
            </a:r>
            <a:r>
              <a:rPr lang="en-US" sz="2000" dirty="0" err="1"/>
              <a:t>num</a:t>
            </a:r>
            <a:r>
              <a:rPr lang="en-US" sz="2000" dirty="0"/>
              <a:t>)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x.setLeftSon</a:t>
            </a:r>
            <a:r>
              <a:rPr lang="en-US" sz="2000" dirty="0"/>
              <a:t>(delete(</a:t>
            </a:r>
            <a:r>
              <a:rPr lang="en-US" sz="2000" dirty="0" err="1"/>
              <a:t>x.getLeftSon</a:t>
            </a:r>
            <a:r>
              <a:rPr lang="en-US" sz="2000" dirty="0"/>
              <a:t>(), </a:t>
            </a:r>
            <a:r>
              <a:rPr lang="en-US" sz="2000" dirty="0" err="1"/>
              <a:t>num</a:t>
            </a:r>
            <a:r>
              <a:rPr lang="en-US" sz="2000" dirty="0"/>
              <a:t>));</a:t>
            </a:r>
          </a:p>
          <a:p>
            <a:r>
              <a:rPr lang="en-US" sz="2000" dirty="0"/>
              <a:t>    else if(</a:t>
            </a:r>
            <a:r>
              <a:rPr lang="en-US" sz="2000" dirty="0" err="1"/>
              <a:t>x.getValue</a:t>
            </a:r>
            <a:r>
              <a:rPr lang="en-US" sz="2000" dirty="0"/>
              <a:t>() &lt; </a:t>
            </a:r>
            <a:r>
              <a:rPr lang="en-US" sz="2000" dirty="0" err="1"/>
              <a:t>num</a:t>
            </a:r>
            <a:r>
              <a:rPr lang="en-US" sz="2000" dirty="0"/>
              <a:t>)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x.setRightSon</a:t>
            </a:r>
            <a:r>
              <a:rPr lang="en-US" sz="2000" dirty="0"/>
              <a:t>(delete(</a:t>
            </a:r>
            <a:r>
              <a:rPr lang="en-US" sz="2000" dirty="0" err="1"/>
              <a:t>x.getRightSon</a:t>
            </a:r>
            <a:r>
              <a:rPr lang="en-US" sz="2000" dirty="0"/>
              <a:t>(), </a:t>
            </a:r>
            <a:r>
              <a:rPr lang="en-US" sz="2000" dirty="0" err="1"/>
              <a:t>num</a:t>
            </a:r>
            <a:r>
              <a:rPr lang="en-US" sz="2000" dirty="0"/>
              <a:t>));</a:t>
            </a:r>
          </a:p>
          <a:p>
            <a:r>
              <a:rPr lang="en-US" sz="2000" dirty="0"/>
              <a:t>    else {</a:t>
            </a:r>
          </a:p>
          <a:p>
            <a:r>
              <a:rPr lang="en-US" sz="2000" dirty="0"/>
              <a:t>       if(</a:t>
            </a:r>
            <a:r>
              <a:rPr lang="en-US" sz="2000" dirty="0" err="1"/>
              <a:t>x.getLeftSon</a:t>
            </a:r>
            <a:r>
              <a:rPr lang="en-US" sz="2000" dirty="0"/>
              <a:t>() == null)</a:t>
            </a:r>
          </a:p>
          <a:p>
            <a:r>
              <a:rPr lang="en-US" sz="2000" dirty="0"/>
              <a:t>	return </a:t>
            </a:r>
            <a:r>
              <a:rPr lang="en-US" sz="2000" dirty="0" err="1"/>
              <a:t>x.getRightSon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if(</a:t>
            </a:r>
            <a:r>
              <a:rPr lang="en-US" sz="2000" dirty="0" err="1"/>
              <a:t>x.getRightSon</a:t>
            </a:r>
            <a:r>
              <a:rPr lang="en-US" sz="2000" dirty="0"/>
              <a:t>() == null)</a:t>
            </a:r>
          </a:p>
          <a:p>
            <a:r>
              <a:rPr lang="en-US" sz="2000" dirty="0"/>
              <a:t>	return </a:t>
            </a:r>
            <a:r>
              <a:rPr lang="en-US" sz="2000" dirty="0" err="1"/>
              <a:t>x.getLeftSon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Node temp = x;</a:t>
            </a:r>
          </a:p>
          <a:p>
            <a:r>
              <a:rPr lang="en-US" sz="2000" dirty="0"/>
              <a:t>       x = min(</a:t>
            </a:r>
            <a:r>
              <a:rPr lang="en-US" sz="2000" dirty="0" err="1"/>
              <a:t>temp.getRightSon</a:t>
            </a:r>
            <a:r>
              <a:rPr lang="en-US" sz="2000" dirty="0"/>
              <a:t>());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x.setRightSon</a:t>
            </a:r>
            <a:r>
              <a:rPr lang="en-US" sz="2000" dirty="0"/>
              <a:t>(delete(</a:t>
            </a:r>
            <a:r>
              <a:rPr lang="en-US" sz="2000" dirty="0" err="1"/>
              <a:t>temp.getRightSon</a:t>
            </a:r>
            <a:r>
              <a:rPr lang="en-US" sz="2000" dirty="0"/>
              <a:t>(),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x.getValue</a:t>
            </a:r>
            <a:r>
              <a:rPr lang="en-US" sz="2000" dirty="0"/>
              <a:t>()));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x.setLeftSon</a:t>
            </a:r>
            <a:r>
              <a:rPr lang="en-US" sz="2000" dirty="0"/>
              <a:t>(</a:t>
            </a:r>
            <a:r>
              <a:rPr lang="en-US" sz="2000" dirty="0" err="1"/>
              <a:t>temp.getLeftSon</a:t>
            </a:r>
            <a:r>
              <a:rPr lang="en-US" sz="2000" dirty="0"/>
              <a:t>());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return x;</a:t>
            </a:r>
          </a:p>
          <a:p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20" name="Oval 10"/>
          <p:cNvSpPr/>
          <p:nvPr/>
        </p:nvSpPr>
        <p:spPr>
          <a:xfrm>
            <a:off x="5948718" y="424779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2" name="Oval 11"/>
          <p:cNvSpPr/>
          <p:nvPr/>
        </p:nvSpPr>
        <p:spPr>
          <a:xfrm>
            <a:off x="6909462" y="594932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24" name="Straight Connector 24"/>
          <p:cNvCxnSpPr>
            <a:endCxn id="22" idx="0"/>
          </p:cNvCxnSpPr>
          <p:nvPr/>
        </p:nvCxnSpPr>
        <p:spPr>
          <a:xfrm>
            <a:off x="6833262" y="5677178"/>
            <a:ext cx="381000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מלבן 26"/>
          <p:cNvSpPr/>
          <p:nvPr/>
        </p:nvSpPr>
        <p:spPr>
          <a:xfrm>
            <a:off x="466341" y="4728247"/>
            <a:ext cx="3591195" cy="40317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9" name="חץ: שמאלה 18"/>
          <p:cNvSpPr/>
          <p:nvPr/>
        </p:nvSpPr>
        <p:spPr>
          <a:xfrm>
            <a:off x="6868236" y="2743200"/>
            <a:ext cx="594246" cy="2042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/>
          <p:cNvSpPr txBox="1"/>
          <p:nvPr/>
        </p:nvSpPr>
        <p:spPr>
          <a:xfrm flipH="1">
            <a:off x="6779298" y="2405908"/>
            <a:ext cx="85355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temp</a:t>
            </a:r>
            <a:endParaRPr lang="he-IL" sz="2400" dirty="0"/>
          </a:p>
        </p:txBody>
      </p:sp>
      <p:sp>
        <p:nvSpPr>
          <p:cNvPr id="29" name="חץ: שמאלה 28"/>
          <p:cNvSpPr/>
          <p:nvPr/>
        </p:nvSpPr>
        <p:spPr>
          <a:xfrm flipH="1">
            <a:off x="5324418" y="4598689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TextBox 29"/>
          <p:cNvSpPr txBox="1"/>
          <p:nvPr/>
        </p:nvSpPr>
        <p:spPr>
          <a:xfrm flipH="1">
            <a:off x="4933182" y="4407417"/>
            <a:ext cx="4776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x</a:t>
            </a:r>
            <a:endParaRPr lang="he-IL" sz="2400" dirty="0"/>
          </a:p>
        </p:txBody>
      </p:sp>
      <p:cxnSp>
        <p:nvCxnSpPr>
          <p:cNvPr id="31" name="Straight Connector 24"/>
          <p:cNvCxnSpPr>
            <a:cxnSpLocks/>
          </p:cNvCxnSpPr>
          <p:nvPr/>
        </p:nvCxnSpPr>
        <p:spPr>
          <a:xfrm>
            <a:off x="6286500" y="4859275"/>
            <a:ext cx="381000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36"/>
          <p:cNvCxnSpPr>
            <a:stCxn id="20" idx="4"/>
          </p:cNvCxnSpPr>
          <p:nvPr/>
        </p:nvCxnSpPr>
        <p:spPr>
          <a:xfrm flipH="1">
            <a:off x="5877636" y="4857399"/>
            <a:ext cx="375882" cy="21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/>
          <p:cNvCxnSpPr>
            <a:cxnSpLocks/>
            <a:stCxn id="7" idx="0"/>
          </p:cNvCxnSpPr>
          <p:nvPr/>
        </p:nvCxnSpPr>
        <p:spPr>
          <a:xfrm>
            <a:off x="5877636" y="3375874"/>
            <a:ext cx="0" cy="1701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חץ: שמאלה 40"/>
          <p:cNvSpPr/>
          <p:nvPr/>
        </p:nvSpPr>
        <p:spPr>
          <a:xfrm>
            <a:off x="1447800" y="5476582"/>
            <a:ext cx="685800" cy="2005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490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7" grpId="0" animBg="1"/>
      <p:bldP spid="4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Oval 5"/>
          <p:cNvSpPr/>
          <p:nvPr/>
        </p:nvSpPr>
        <p:spPr>
          <a:xfrm>
            <a:off x="6858000" y="173213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" name="Oval 8"/>
          <p:cNvSpPr/>
          <p:nvPr/>
        </p:nvSpPr>
        <p:spPr>
          <a:xfrm>
            <a:off x="6172200" y="249413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" name="Oval 9"/>
          <p:cNvSpPr/>
          <p:nvPr/>
        </p:nvSpPr>
        <p:spPr>
          <a:xfrm>
            <a:off x="7772400" y="252016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" name="Oval 10"/>
          <p:cNvSpPr/>
          <p:nvPr/>
        </p:nvSpPr>
        <p:spPr>
          <a:xfrm>
            <a:off x="5565159" y="510727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Oval 11"/>
          <p:cNvSpPr/>
          <p:nvPr/>
        </p:nvSpPr>
        <p:spPr>
          <a:xfrm>
            <a:off x="6533580" y="507739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9" name="Oval 14"/>
          <p:cNvSpPr/>
          <p:nvPr/>
        </p:nvSpPr>
        <p:spPr>
          <a:xfrm>
            <a:off x="8316036" y="337587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10" name="Straight Connector 7"/>
          <p:cNvCxnSpPr>
            <a:cxnSpLocks/>
            <a:stCxn id="4" idx="4"/>
            <a:endCxn id="5" idx="0"/>
          </p:cNvCxnSpPr>
          <p:nvPr/>
        </p:nvCxnSpPr>
        <p:spPr>
          <a:xfrm flipH="1">
            <a:off x="6477000" y="2341731"/>
            <a:ext cx="685800" cy="15240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2"/>
          <p:cNvCxnSpPr>
            <a:cxnSpLocks/>
            <a:stCxn id="5" idx="4"/>
          </p:cNvCxnSpPr>
          <p:nvPr/>
        </p:nvCxnSpPr>
        <p:spPr>
          <a:xfrm flipH="1">
            <a:off x="5877636" y="3103731"/>
            <a:ext cx="599364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4"/>
          <p:cNvCxnSpPr>
            <a:cxnSpLocks/>
            <a:stCxn id="5" idx="4"/>
          </p:cNvCxnSpPr>
          <p:nvPr/>
        </p:nvCxnSpPr>
        <p:spPr>
          <a:xfrm>
            <a:off x="6477000" y="3103731"/>
            <a:ext cx="208980" cy="202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3"/>
          <p:cNvCxnSpPr>
            <a:stCxn id="6" idx="4"/>
            <a:endCxn id="9" idx="0"/>
          </p:cNvCxnSpPr>
          <p:nvPr/>
        </p:nvCxnSpPr>
        <p:spPr>
          <a:xfrm>
            <a:off x="8077200" y="3129760"/>
            <a:ext cx="543636" cy="246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3"/>
          <p:cNvCxnSpPr>
            <a:cxnSpLocks/>
            <a:stCxn id="4" idx="4"/>
            <a:endCxn id="6" idx="0"/>
          </p:cNvCxnSpPr>
          <p:nvPr/>
        </p:nvCxnSpPr>
        <p:spPr>
          <a:xfrm>
            <a:off x="7162800" y="2341731"/>
            <a:ext cx="914400" cy="17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חץ: שמאלה 14"/>
          <p:cNvSpPr/>
          <p:nvPr/>
        </p:nvSpPr>
        <p:spPr>
          <a:xfrm flipH="1">
            <a:off x="6167082" y="1884531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 flipH="1">
            <a:off x="5775846" y="1720058"/>
            <a:ext cx="4776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x</a:t>
            </a:r>
            <a:endParaRPr lang="he-IL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967518" y="103240"/>
            <a:ext cx="517136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נניח שנרצה למחוק את </a:t>
            </a:r>
            <a:r>
              <a:rPr lang="en-US" sz="2400" dirty="0">
                <a:solidFill>
                  <a:schemeClr val="tx2"/>
                </a:solidFill>
              </a:rPr>
              <a:t>11</a:t>
            </a:r>
            <a:r>
              <a:rPr lang="he-IL" sz="2400" dirty="0">
                <a:solidFill>
                  <a:schemeClr val="tx2"/>
                </a:solidFill>
              </a:rPr>
              <a:t> מהעץ: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626" y="133687"/>
            <a:ext cx="5247564" cy="59400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Node delete(Node x,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/>
              <a:t>) {</a:t>
            </a:r>
          </a:p>
          <a:p>
            <a:r>
              <a:rPr lang="en-US" sz="2000" dirty="0"/>
              <a:t>    if(x == null)   return null;</a:t>
            </a:r>
          </a:p>
          <a:p>
            <a:r>
              <a:rPr lang="en-US" sz="2000" dirty="0"/>
              <a:t>    if(</a:t>
            </a:r>
            <a:r>
              <a:rPr lang="en-US" sz="2000" dirty="0" err="1"/>
              <a:t>x.getValue</a:t>
            </a:r>
            <a:r>
              <a:rPr lang="en-US" sz="2000" dirty="0"/>
              <a:t>() &gt; </a:t>
            </a:r>
            <a:r>
              <a:rPr lang="en-US" sz="2000" dirty="0" err="1"/>
              <a:t>num</a:t>
            </a:r>
            <a:r>
              <a:rPr lang="en-US" sz="2000" dirty="0"/>
              <a:t>)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x.setLeftSon</a:t>
            </a:r>
            <a:r>
              <a:rPr lang="en-US" sz="2000" dirty="0"/>
              <a:t>(delete(</a:t>
            </a:r>
            <a:r>
              <a:rPr lang="en-US" sz="2000" dirty="0" err="1"/>
              <a:t>x.getLeftSon</a:t>
            </a:r>
            <a:r>
              <a:rPr lang="en-US" sz="2000" dirty="0"/>
              <a:t>(), </a:t>
            </a:r>
            <a:r>
              <a:rPr lang="en-US" sz="2000" dirty="0" err="1"/>
              <a:t>num</a:t>
            </a:r>
            <a:r>
              <a:rPr lang="en-US" sz="2000" dirty="0"/>
              <a:t>));</a:t>
            </a:r>
          </a:p>
          <a:p>
            <a:r>
              <a:rPr lang="en-US" sz="2000" dirty="0"/>
              <a:t>    else if(</a:t>
            </a:r>
            <a:r>
              <a:rPr lang="en-US" sz="2000" dirty="0" err="1"/>
              <a:t>x.getValue</a:t>
            </a:r>
            <a:r>
              <a:rPr lang="en-US" sz="2000" dirty="0"/>
              <a:t>() &lt; </a:t>
            </a:r>
            <a:r>
              <a:rPr lang="en-US" sz="2000" dirty="0" err="1"/>
              <a:t>num</a:t>
            </a:r>
            <a:r>
              <a:rPr lang="en-US" sz="2000" dirty="0"/>
              <a:t>)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x.setRightSon</a:t>
            </a:r>
            <a:r>
              <a:rPr lang="en-US" sz="2000" dirty="0"/>
              <a:t>(delete(</a:t>
            </a:r>
            <a:r>
              <a:rPr lang="en-US" sz="2000" dirty="0" err="1"/>
              <a:t>x.getRightSon</a:t>
            </a:r>
            <a:r>
              <a:rPr lang="en-US" sz="2000" dirty="0"/>
              <a:t>(), </a:t>
            </a:r>
            <a:r>
              <a:rPr lang="en-US" sz="2000" dirty="0" err="1"/>
              <a:t>num</a:t>
            </a:r>
            <a:r>
              <a:rPr lang="en-US" sz="2000" dirty="0"/>
              <a:t>));</a:t>
            </a:r>
          </a:p>
          <a:p>
            <a:r>
              <a:rPr lang="en-US" sz="2000" dirty="0"/>
              <a:t>    else {</a:t>
            </a:r>
          </a:p>
          <a:p>
            <a:r>
              <a:rPr lang="en-US" sz="2000" dirty="0"/>
              <a:t>       if(</a:t>
            </a:r>
            <a:r>
              <a:rPr lang="en-US" sz="2000" dirty="0" err="1"/>
              <a:t>x.getLeftSon</a:t>
            </a:r>
            <a:r>
              <a:rPr lang="en-US" sz="2000" dirty="0"/>
              <a:t>() == null)</a:t>
            </a:r>
          </a:p>
          <a:p>
            <a:r>
              <a:rPr lang="en-US" sz="2000" dirty="0"/>
              <a:t>	return </a:t>
            </a:r>
            <a:r>
              <a:rPr lang="en-US" sz="2000" dirty="0" err="1"/>
              <a:t>x.getRightSon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if(</a:t>
            </a:r>
            <a:r>
              <a:rPr lang="en-US" sz="2000" dirty="0" err="1"/>
              <a:t>x.getRightSon</a:t>
            </a:r>
            <a:r>
              <a:rPr lang="en-US" sz="2000" dirty="0"/>
              <a:t>() == null)</a:t>
            </a:r>
          </a:p>
          <a:p>
            <a:r>
              <a:rPr lang="en-US" sz="2000" dirty="0"/>
              <a:t>	return </a:t>
            </a:r>
            <a:r>
              <a:rPr lang="en-US" sz="2000" dirty="0" err="1"/>
              <a:t>x.getLeftSon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Node temp = x;</a:t>
            </a:r>
          </a:p>
          <a:p>
            <a:r>
              <a:rPr lang="en-US" sz="2000" dirty="0"/>
              <a:t>       x = min(</a:t>
            </a:r>
            <a:r>
              <a:rPr lang="en-US" sz="2000" dirty="0" err="1"/>
              <a:t>temp.getRightSon</a:t>
            </a:r>
            <a:r>
              <a:rPr lang="en-US" sz="2000" dirty="0"/>
              <a:t>());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x.setRightSon</a:t>
            </a:r>
            <a:r>
              <a:rPr lang="en-US" sz="2000" dirty="0"/>
              <a:t>(delete(</a:t>
            </a:r>
            <a:r>
              <a:rPr lang="en-US" sz="2000" dirty="0" err="1"/>
              <a:t>temp.getRightSon</a:t>
            </a:r>
            <a:r>
              <a:rPr lang="en-US" sz="2000" dirty="0"/>
              <a:t>(),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x.getValue</a:t>
            </a:r>
            <a:r>
              <a:rPr lang="en-US" sz="2000" dirty="0"/>
              <a:t>()));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x.setLeftSon</a:t>
            </a:r>
            <a:r>
              <a:rPr lang="en-US" sz="2000" dirty="0"/>
              <a:t>(</a:t>
            </a:r>
            <a:r>
              <a:rPr lang="en-US" sz="2000" dirty="0" err="1"/>
              <a:t>temp.getLeftSon</a:t>
            </a:r>
            <a:r>
              <a:rPr lang="en-US" sz="2000" dirty="0"/>
              <a:t>());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return x;</a:t>
            </a:r>
          </a:p>
          <a:p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20" name="Oval 10"/>
          <p:cNvSpPr/>
          <p:nvPr/>
        </p:nvSpPr>
        <p:spPr>
          <a:xfrm>
            <a:off x="5948718" y="424779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2" name="Oval 11"/>
          <p:cNvSpPr/>
          <p:nvPr/>
        </p:nvSpPr>
        <p:spPr>
          <a:xfrm>
            <a:off x="6909462" y="594932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24" name="Straight Connector 24"/>
          <p:cNvCxnSpPr>
            <a:endCxn id="22" idx="0"/>
          </p:cNvCxnSpPr>
          <p:nvPr/>
        </p:nvCxnSpPr>
        <p:spPr>
          <a:xfrm>
            <a:off x="6833262" y="5677178"/>
            <a:ext cx="381000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מלבן 26"/>
          <p:cNvSpPr/>
          <p:nvPr/>
        </p:nvSpPr>
        <p:spPr>
          <a:xfrm>
            <a:off x="457200" y="1050146"/>
            <a:ext cx="4777298" cy="40317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31" name="Straight Connector 24"/>
          <p:cNvCxnSpPr>
            <a:cxnSpLocks/>
          </p:cNvCxnSpPr>
          <p:nvPr/>
        </p:nvCxnSpPr>
        <p:spPr>
          <a:xfrm>
            <a:off x="6286500" y="4859275"/>
            <a:ext cx="381000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36"/>
          <p:cNvCxnSpPr>
            <a:stCxn id="20" idx="4"/>
          </p:cNvCxnSpPr>
          <p:nvPr/>
        </p:nvCxnSpPr>
        <p:spPr>
          <a:xfrm flipH="1">
            <a:off x="5877636" y="4857399"/>
            <a:ext cx="375882" cy="21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/>
          <p:cNvCxnSpPr>
            <a:cxnSpLocks/>
          </p:cNvCxnSpPr>
          <p:nvPr/>
        </p:nvCxnSpPr>
        <p:spPr>
          <a:xfrm>
            <a:off x="5877636" y="3375874"/>
            <a:ext cx="0" cy="1701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חץ: למטה 32"/>
          <p:cNvSpPr/>
          <p:nvPr/>
        </p:nvSpPr>
        <p:spPr>
          <a:xfrm>
            <a:off x="6217977" y="3937267"/>
            <a:ext cx="147282" cy="262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5" name="מחבר ישר 34"/>
          <p:cNvCxnSpPr>
            <a:cxnSpLocks/>
            <a:stCxn id="4" idx="4"/>
            <a:endCxn id="20" idx="0"/>
          </p:cNvCxnSpPr>
          <p:nvPr/>
        </p:nvCxnSpPr>
        <p:spPr>
          <a:xfrm flipH="1">
            <a:off x="6253518" y="2341731"/>
            <a:ext cx="909282" cy="1906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29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>
                <a:solidFill>
                  <a:schemeClr val="tx2"/>
                </a:solidFill>
              </a:rPr>
              <a:t>סריקת </a:t>
            </a:r>
            <a:r>
              <a:rPr lang="en-US" dirty="0">
                <a:solidFill>
                  <a:schemeClr val="tx2"/>
                </a:solidFill>
              </a:rPr>
              <a:t>DFS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סריקה לעומק (</a:t>
            </a:r>
            <a:r>
              <a:rPr lang="en-US" dirty="0"/>
              <a:t>DFS</a:t>
            </a:r>
            <a:r>
              <a:rPr lang="he-IL" dirty="0"/>
              <a:t>) מתחלקת לשלושה סוגים –</a:t>
            </a:r>
          </a:p>
          <a:p>
            <a:pPr lvl="1" algn="r" rtl="1"/>
            <a:r>
              <a:rPr lang="en-US" dirty="0"/>
              <a:t>Pre Order</a:t>
            </a:r>
            <a:r>
              <a:rPr lang="he-IL" dirty="0"/>
              <a:t> – שורש, שמאל, ימין.</a:t>
            </a:r>
          </a:p>
          <a:p>
            <a:pPr lvl="1" algn="r" rtl="1"/>
            <a:r>
              <a:rPr lang="en-US" dirty="0"/>
              <a:t>In Order</a:t>
            </a:r>
            <a:r>
              <a:rPr lang="he-IL" dirty="0"/>
              <a:t> – שמאל, שורש, ימין.</a:t>
            </a:r>
          </a:p>
          <a:p>
            <a:pPr lvl="1" algn="r" rtl="1"/>
            <a:r>
              <a:rPr lang="en-US" dirty="0"/>
              <a:t>Post Order</a:t>
            </a:r>
            <a:r>
              <a:rPr lang="he-IL" dirty="0"/>
              <a:t> – שמאל, ימין, שורש.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15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86868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נתון עץ חיפוש בינארי </a:t>
            </a:r>
            <a:r>
              <a:rPr lang="en-US" sz="2400" dirty="0"/>
              <a:t>T</a:t>
            </a:r>
            <a:r>
              <a:rPr lang="he-IL" sz="2400" dirty="0"/>
              <a:t>. כתבו אלגוריתם שמקבל את </a:t>
            </a:r>
            <a:r>
              <a:rPr lang="en-US" sz="2400" dirty="0"/>
              <a:t>T</a:t>
            </a:r>
            <a:r>
              <a:rPr lang="he-IL" sz="2400" dirty="0"/>
              <a:t> ושני מספרים </a:t>
            </a:r>
            <a:r>
              <a:rPr lang="en-US" sz="2400" dirty="0"/>
              <a:t>a, b</a:t>
            </a:r>
            <a:r>
              <a:rPr lang="he-IL" sz="2400" dirty="0"/>
              <a:t> כך ש </a:t>
            </a:r>
            <a:r>
              <a:rPr lang="en-US" sz="2400" dirty="0"/>
              <a:t>a &lt; b</a:t>
            </a:r>
            <a:r>
              <a:rPr lang="he-IL" sz="2400" dirty="0"/>
              <a:t> ושניהם נמצאים בעץ. האלגוריתם ידפיס את כל המספרים בתחום  </a:t>
            </a:r>
            <a:r>
              <a:rPr lang="en-US" sz="2400" dirty="0"/>
              <a:t>[a, b]</a:t>
            </a:r>
            <a:r>
              <a:rPr lang="he-IL" sz="2400" dirty="0"/>
              <a:t> ביעילות </a:t>
            </a:r>
            <a:r>
              <a:rPr lang="en-US" sz="2400" dirty="0"/>
              <a:t>O(</a:t>
            </a:r>
            <a:r>
              <a:rPr lang="en-US" sz="2400" dirty="0" err="1"/>
              <a:t>h+k</a:t>
            </a:r>
            <a:r>
              <a:rPr lang="en-US" sz="2400" dirty="0"/>
              <a:t>)</a:t>
            </a:r>
            <a:r>
              <a:rPr lang="he-IL" sz="2400" dirty="0"/>
              <a:t> כאשר </a:t>
            </a:r>
            <a:r>
              <a:rPr lang="en-US" sz="2400" dirty="0"/>
              <a:t>h</a:t>
            </a:r>
            <a:r>
              <a:rPr lang="he-IL" sz="2400" dirty="0"/>
              <a:t> הוא גובה העץ ו-</a:t>
            </a:r>
            <a:r>
              <a:rPr lang="en-US" sz="2400" dirty="0"/>
              <a:t>k</a:t>
            </a:r>
            <a:r>
              <a:rPr lang="he-IL" sz="2400" dirty="0"/>
              <a:t> הוא מספר האיברים בתחום.</a:t>
            </a:r>
          </a:p>
        </p:txBody>
      </p:sp>
      <p:sp>
        <p:nvSpPr>
          <p:cNvPr id="18" name="Oval 5"/>
          <p:cNvSpPr/>
          <p:nvPr/>
        </p:nvSpPr>
        <p:spPr>
          <a:xfrm>
            <a:off x="2286000" y="162197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0" name="Oval 8"/>
          <p:cNvSpPr/>
          <p:nvPr/>
        </p:nvSpPr>
        <p:spPr>
          <a:xfrm>
            <a:off x="1600200" y="238397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1" name="Oval 9"/>
          <p:cNvSpPr/>
          <p:nvPr/>
        </p:nvSpPr>
        <p:spPr>
          <a:xfrm>
            <a:off x="3200400" y="24100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2" name="Oval 10"/>
          <p:cNvSpPr/>
          <p:nvPr/>
        </p:nvSpPr>
        <p:spPr>
          <a:xfrm>
            <a:off x="1000836" y="326571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Oval 11"/>
          <p:cNvSpPr/>
          <p:nvPr/>
        </p:nvSpPr>
        <p:spPr>
          <a:xfrm>
            <a:off x="1981200" y="326571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4" name="Oval 12"/>
          <p:cNvSpPr/>
          <p:nvPr/>
        </p:nvSpPr>
        <p:spPr>
          <a:xfrm>
            <a:off x="4440072" y="4172088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5" name="Oval 13"/>
          <p:cNvSpPr/>
          <p:nvPr/>
        </p:nvSpPr>
        <p:spPr>
          <a:xfrm>
            <a:off x="3286836" y="4172088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6" name="Oval 14"/>
          <p:cNvSpPr/>
          <p:nvPr/>
        </p:nvSpPr>
        <p:spPr>
          <a:xfrm>
            <a:off x="3744036" y="326571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27" name="Straight Connector 7"/>
          <p:cNvCxnSpPr>
            <a:cxnSpLocks/>
            <a:stCxn id="18" idx="4"/>
            <a:endCxn id="20" idx="0"/>
          </p:cNvCxnSpPr>
          <p:nvPr/>
        </p:nvCxnSpPr>
        <p:spPr>
          <a:xfrm flipH="1">
            <a:off x="1905000" y="2231571"/>
            <a:ext cx="685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2"/>
          <p:cNvCxnSpPr>
            <a:stCxn id="20" idx="4"/>
            <a:endCxn id="22" idx="0"/>
          </p:cNvCxnSpPr>
          <p:nvPr/>
        </p:nvCxnSpPr>
        <p:spPr>
          <a:xfrm flipH="1">
            <a:off x="1305636" y="2993571"/>
            <a:ext cx="599364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4"/>
          <p:cNvCxnSpPr>
            <a:stCxn id="20" idx="4"/>
            <a:endCxn id="23" idx="0"/>
          </p:cNvCxnSpPr>
          <p:nvPr/>
        </p:nvCxnSpPr>
        <p:spPr>
          <a:xfrm>
            <a:off x="1905000" y="2993571"/>
            <a:ext cx="381000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3"/>
          <p:cNvCxnSpPr>
            <a:stCxn id="21" idx="4"/>
            <a:endCxn id="26" idx="0"/>
          </p:cNvCxnSpPr>
          <p:nvPr/>
        </p:nvCxnSpPr>
        <p:spPr>
          <a:xfrm>
            <a:off x="3505200" y="3019600"/>
            <a:ext cx="543636" cy="246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5"/>
          <p:cNvCxnSpPr>
            <a:stCxn id="26" idx="4"/>
            <a:endCxn id="25" idx="0"/>
          </p:cNvCxnSpPr>
          <p:nvPr/>
        </p:nvCxnSpPr>
        <p:spPr>
          <a:xfrm flipH="1">
            <a:off x="3591636" y="3875314"/>
            <a:ext cx="457200" cy="296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7"/>
          <p:cNvCxnSpPr>
            <a:stCxn id="26" idx="4"/>
            <a:endCxn id="24" idx="0"/>
          </p:cNvCxnSpPr>
          <p:nvPr/>
        </p:nvCxnSpPr>
        <p:spPr>
          <a:xfrm>
            <a:off x="4048836" y="3875314"/>
            <a:ext cx="696036" cy="296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3"/>
          <p:cNvCxnSpPr>
            <a:cxnSpLocks/>
            <a:stCxn id="18" idx="4"/>
            <a:endCxn id="21" idx="0"/>
          </p:cNvCxnSpPr>
          <p:nvPr/>
        </p:nvCxnSpPr>
        <p:spPr>
          <a:xfrm>
            <a:off x="2590800" y="2231571"/>
            <a:ext cx="914400" cy="17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11"/>
          <p:cNvSpPr/>
          <p:nvPr/>
        </p:nvSpPr>
        <p:spPr>
          <a:xfrm>
            <a:off x="1337968" y="414745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35" name="Straight Connector 24"/>
          <p:cNvCxnSpPr>
            <a:cxnSpLocks/>
            <a:stCxn id="23" idx="4"/>
            <a:endCxn id="34" idx="0"/>
          </p:cNvCxnSpPr>
          <p:nvPr/>
        </p:nvCxnSpPr>
        <p:spPr>
          <a:xfrm flipH="1">
            <a:off x="1642768" y="3875314"/>
            <a:ext cx="643232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37810" y="2051956"/>
            <a:ext cx="3657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>
                <a:solidFill>
                  <a:schemeClr val="tx2"/>
                </a:solidFill>
              </a:rPr>
              <a:t>למשל, אם </a:t>
            </a:r>
            <a:r>
              <a:rPr lang="en-US" sz="2800" dirty="0">
                <a:solidFill>
                  <a:schemeClr val="tx2"/>
                </a:solidFill>
              </a:rPr>
              <a:t>a = 14, b = 23</a:t>
            </a:r>
            <a:r>
              <a:rPr lang="he-IL" sz="2800" dirty="0">
                <a:solidFill>
                  <a:schemeClr val="tx2"/>
                </a:solidFill>
              </a:rPr>
              <a:t> האלגוריתם צריך להדפיס </a:t>
            </a:r>
            <a:r>
              <a:rPr lang="en-US" sz="2800" dirty="0">
                <a:solidFill>
                  <a:schemeClr val="tx2"/>
                </a:solidFill>
              </a:rPr>
              <a:t>14, 15, 20, 23</a:t>
            </a:r>
            <a:endParaRPr lang="he-IL" sz="2800" dirty="0">
              <a:solidFill>
                <a:schemeClr val="tx2"/>
              </a:solidFill>
            </a:endParaRPr>
          </a:p>
        </p:txBody>
      </p:sp>
      <p:sp>
        <p:nvSpPr>
          <p:cNvPr id="41" name="צורה חופשית: צורה 40"/>
          <p:cNvSpPr/>
          <p:nvPr/>
        </p:nvSpPr>
        <p:spPr>
          <a:xfrm>
            <a:off x="1907496" y="1531620"/>
            <a:ext cx="2207304" cy="3337560"/>
          </a:xfrm>
          <a:custGeom>
            <a:avLst/>
            <a:gdLst>
              <a:gd name="connsiteX0" fmla="*/ 24174 w 2207304"/>
              <a:gd name="connsiteY0" fmla="*/ 1805940 h 3337560"/>
              <a:gd name="connsiteX1" fmla="*/ 115614 w 2207304"/>
              <a:gd name="connsiteY1" fmla="*/ 1748790 h 3337560"/>
              <a:gd name="connsiteX2" fmla="*/ 172764 w 2207304"/>
              <a:gd name="connsiteY2" fmla="*/ 1725930 h 3337560"/>
              <a:gd name="connsiteX3" fmla="*/ 229914 w 2207304"/>
              <a:gd name="connsiteY3" fmla="*/ 1691640 h 3337560"/>
              <a:gd name="connsiteX4" fmla="*/ 275634 w 2207304"/>
              <a:gd name="connsiteY4" fmla="*/ 1611630 h 3337560"/>
              <a:gd name="connsiteX5" fmla="*/ 298494 w 2207304"/>
              <a:gd name="connsiteY5" fmla="*/ 1577340 h 3337560"/>
              <a:gd name="connsiteX6" fmla="*/ 344214 w 2207304"/>
              <a:gd name="connsiteY6" fmla="*/ 1463040 h 3337560"/>
              <a:gd name="connsiteX7" fmla="*/ 367074 w 2207304"/>
              <a:gd name="connsiteY7" fmla="*/ 1417320 h 3337560"/>
              <a:gd name="connsiteX8" fmla="*/ 378504 w 2207304"/>
              <a:gd name="connsiteY8" fmla="*/ 1371600 h 3337560"/>
              <a:gd name="connsiteX9" fmla="*/ 401364 w 2207304"/>
              <a:gd name="connsiteY9" fmla="*/ 1257300 h 3337560"/>
              <a:gd name="connsiteX10" fmla="*/ 344214 w 2207304"/>
              <a:gd name="connsiteY10" fmla="*/ 1017270 h 3337560"/>
              <a:gd name="connsiteX11" fmla="*/ 344214 w 2207304"/>
              <a:gd name="connsiteY11" fmla="*/ 1017270 h 3337560"/>
              <a:gd name="connsiteX12" fmla="*/ 321354 w 2207304"/>
              <a:gd name="connsiteY12" fmla="*/ 948690 h 3337560"/>
              <a:gd name="connsiteX13" fmla="*/ 309924 w 2207304"/>
              <a:gd name="connsiteY13" fmla="*/ 914400 h 3337560"/>
              <a:gd name="connsiteX14" fmla="*/ 298494 w 2207304"/>
              <a:gd name="connsiteY14" fmla="*/ 822960 h 3337560"/>
              <a:gd name="connsiteX15" fmla="*/ 287064 w 2207304"/>
              <a:gd name="connsiteY15" fmla="*/ 742950 h 3337560"/>
              <a:gd name="connsiteX16" fmla="*/ 298494 w 2207304"/>
              <a:gd name="connsiteY16" fmla="*/ 434340 h 3337560"/>
              <a:gd name="connsiteX17" fmla="*/ 321354 w 2207304"/>
              <a:gd name="connsiteY17" fmla="*/ 262890 h 3337560"/>
              <a:gd name="connsiteX18" fmla="*/ 332784 w 2207304"/>
              <a:gd name="connsiteY18" fmla="*/ 217170 h 3337560"/>
              <a:gd name="connsiteX19" fmla="*/ 355644 w 2207304"/>
              <a:gd name="connsiteY19" fmla="*/ 182880 h 3337560"/>
              <a:gd name="connsiteX20" fmla="*/ 424224 w 2207304"/>
              <a:gd name="connsiteY20" fmla="*/ 102870 h 3337560"/>
              <a:gd name="connsiteX21" fmla="*/ 492804 w 2207304"/>
              <a:gd name="connsiteY21" fmla="*/ 57150 h 3337560"/>
              <a:gd name="connsiteX22" fmla="*/ 527094 w 2207304"/>
              <a:gd name="connsiteY22" fmla="*/ 22860 h 3337560"/>
              <a:gd name="connsiteX23" fmla="*/ 607104 w 2207304"/>
              <a:gd name="connsiteY23" fmla="*/ 0 h 3337560"/>
              <a:gd name="connsiteX24" fmla="*/ 881424 w 2207304"/>
              <a:gd name="connsiteY24" fmla="*/ 11430 h 3337560"/>
              <a:gd name="connsiteX25" fmla="*/ 1007154 w 2207304"/>
              <a:gd name="connsiteY25" fmla="*/ 34290 h 3337560"/>
              <a:gd name="connsiteX26" fmla="*/ 1075734 w 2207304"/>
              <a:gd name="connsiteY26" fmla="*/ 45720 h 3337560"/>
              <a:gd name="connsiteX27" fmla="*/ 1190034 w 2207304"/>
              <a:gd name="connsiteY27" fmla="*/ 91440 h 3337560"/>
              <a:gd name="connsiteX28" fmla="*/ 1247184 w 2207304"/>
              <a:gd name="connsiteY28" fmla="*/ 114300 h 3337560"/>
              <a:gd name="connsiteX29" fmla="*/ 1281474 w 2207304"/>
              <a:gd name="connsiteY29" fmla="*/ 125730 h 3337560"/>
              <a:gd name="connsiteX30" fmla="*/ 1395774 w 2207304"/>
              <a:gd name="connsiteY30" fmla="*/ 182880 h 3337560"/>
              <a:gd name="connsiteX31" fmla="*/ 1464354 w 2207304"/>
              <a:gd name="connsiteY31" fmla="*/ 217170 h 3337560"/>
              <a:gd name="connsiteX32" fmla="*/ 1567224 w 2207304"/>
              <a:gd name="connsiteY32" fmla="*/ 285750 h 3337560"/>
              <a:gd name="connsiteX33" fmla="*/ 1601514 w 2207304"/>
              <a:gd name="connsiteY33" fmla="*/ 308610 h 3337560"/>
              <a:gd name="connsiteX34" fmla="*/ 1635804 w 2207304"/>
              <a:gd name="connsiteY34" fmla="*/ 342900 h 3337560"/>
              <a:gd name="connsiteX35" fmla="*/ 1670094 w 2207304"/>
              <a:gd name="connsiteY35" fmla="*/ 365760 h 3337560"/>
              <a:gd name="connsiteX36" fmla="*/ 1772964 w 2207304"/>
              <a:gd name="connsiteY36" fmla="*/ 468630 h 3337560"/>
              <a:gd name="connsiteX37" fmla="*/ 1795824 w 2207304"/>
              <a:gd name="connsiteY37" fmla="*/ 514350 h 3337560"/>
              <a:gd name="connsiteX38" fmla="*/ 1830114 w 2207304"/>
              <a:gd name="connsiteY38" fmla="*/ 548640 h 3337560"/>
              <a:gd name="connsiteX39" fmla="*/ 1932984 w 2207304"/>
              <a:gd name="connsiteY39" fmla="*/ 674370 h 3337560"/>
              <a:gd name="connsiteX40" fmla="*/ 1967274 w 2207304"/>
              <a:gd name="connsiteY40" fmla="*/ 731520 h 3337560"/>
              <a:gd name="connsiteX41" fmla="*/ 2001564 w 2207304"/>
              <a:gd name="connsiteY41" fmla="*/ 777240 h 3337560"/>
              <a:gd name="connsiteX42" fmla="*/ 2058714 w 2207304"/>
              <a:gd name="connsiteY42" fmla="*/ 902970 h 3337560"/>
              <a:gd name="connsiteX43" fmla="*/ 2093004 w 2207304"/>
              <a:gd name="connsiteY43" fmla="*/ 971550 h 3337560"/>
              <a:gd name="connsiteX44" fmla="*/ 2104434 w 2207304"/>
              <a:gd name="connsiteY44" fmla="*/ 1028700 h 3337560"/>
              <a:gd name="connsiteX45" fmla="*/ 2115864 w 2207304"/>
              <a:gd name="connsiteY45" fmla="*/ 1062990 h 3337560"/>
              <a:gd name="connsiteX46" fmla="*/ 2093004 w 2207304"/>
              <a:gd name="connsiteY46" fmla="*/ 1268730 h 3337560"/>
              <a:gd name="connsiteX47" fmla="*/ 2070144 w 2207304"/>
              <a:gd name="connsiteY47" fmla="*/ 1325880 h 3337560"/>
              <a:gd name="connsiteX48" fmla="*/ 2024424 w 2207304"/>
              <a:gd name="connsiteY48" fmla="*/ 1451610 h 3337560"/>
              <a:gd name="connsiteX49" fmla="*/ 1978704 w 2207304"/>
              <a:gd name="connsiteY49" fmla="*/ 1543050 h 3337560"/>
              <a:gd name="connsiteX50" fmla="*/ 1955844 w 2207304"/>
              <a:gd name="connsiteY50" fmla="*/ 1588770 h 3337560"/>
              <a:gd name="connsiteX51" fmla="*/ 1932984 w 2207304"/>
              <a:gd name="connsiteY51" fmla="*/ 1623060 h 3337560"/>
              <a:gd name="connsiteX52" fmla="*/ 1910124 w 2207304"/>
              <a:gd name="connsiteY52" fmla="*/ 1691640 h 3337560"/>
              <a:gd name="connsiteX53" fmla="*/ 1852974 w 2207304"/>
              <a:gd name="connsiteY53" fmla="*/ 1783080 h 3337560"/>
              <a:gd name="connsiteX54" fmla="*/ 1830114 w 2207304"/>
              <a:gd name="connsiteY54" fmla="*/ 1840230 h 3337560"/>
              <a:gd name="connsiteX55" fmla="*/ 1784394 w 2207304"/>
              <a:gd name="connsiteY55" fmla="*/ 1908810 h 3337560"/>
              <a:gd name="connsiteX56" fmla="*/ 1772964 w 2207304"/>
              <a:gd name="connsiteY56" fmla="*/ 1943100 h 3337560"/>
              <a:gd name="connsiteX57" fmla="*/ 1738674 w 2207304"/>
              <a:gd name="connsiteY57" fmla="*/ 2034540 h 3337560"/>
              <a:gd name="connsiteX58" fmla="*/ 1738674 w 2207304"/>
              <a:gd name="connsiteY58" fmla="*/ 2251710 h 3337560"/>
              <a:gd name="connsiteX59" fmla="*/ 1750104 w 2207304"/>
              <a:gd name="connsiteY59" fmla="*/ 2331720 h 3337560"/>
              <a:gd name="connsiteX60" fmla="*/ 1772964 w 2207304"/>
              <a:gd name="connsiteY60" fmla="*/ 2366010 h 3337560"/>
              <a:gd name="connsiteX61" fmla="*/ 1784394 w 2207304"/>
              <a:gd name="connsiteY61" fmla="*/ 2400300 h 3337560"/>
              <a:gd name="connsiteX62" fmla="*/ 1807254 w 2207304"/>
              <a:gd name="connsiteY62" fmla="*/ 2434590 h 3337560"/>
              <a:gd name="connsiteX63" fmla="*/ 1841544 w 2207304"/>
              <a:gd name="connsiteY63" fmla="*/ 2491740 h 3337560"/>
              <a:gd name="connsiteX64" fmla="*/ 1875834 w 2207304"/>
              <a:gd name="connsiteY64" fmla="*/ 2526030 h 3337560"/>
              <a:gd name="connsiteX65" fmla="*/ 1944414 w 2207304"/>
              <a:gd name="connsiteY65" fmla="*/ 2617470 h 3337560"/>
              <a:gd name="connsiteX66" fmla="*/ 2012994 w 2207304"/>
              <a:gd name="connsiteY66" fmla="*/ 2708910 h 3337560"/>
              <a:gd name="connsiteX67" fmla="*/ 2035854 w 2207304"/>
              <a:gd name="connsiteY67" fmla="*/ 2743200 h 3337560"/>
              <a:gd name="connsiteX68" fmla="*/ 2081574 w 2207304"/>
              <a:gd name="connsiteY68" fmla="*/ 2800350 h 3337560"/>
              <a:gd name="connsiteX69" fmla="*/ 2104434 w 2207304"/>
              <a:gd name="connsiteY69" fmla="*/ 2846070 h 3337560"/>
              <a:gd name="connsiteX70" fmla="*/ 2138724 w 2207304"/>
              <a:gd name="connsiteY70" fmla="*/ 2891790 h 3337560"/>
              <a:gd name="connsiteX71" fmla="*/ 2161584 w 2207304"/>
              <a:gd name="connsiteY71" fmla="*/ 2937510 h 3337560"/>
              <a:gd name="connsiteX72" fmla="*/ 2207304 w 2207304"/>
              <a:gd name="connsiteY72" fmla="*/ 3063240 h 3337560"/>
              <a:gd name="connsiteX73" fmla="*/ 2195874 w 2207304"/>
              <a:gd name="connsiteY73" fmla="*/ 3223260 h 3337560"/>
              <a:gd name="connsiteX74" fmla="*/ 2161584 w 2207304"/>
              <a:gd name="connsiteY74" fmla="*/ 3257550 h 3337560"/>
              <a:gd name="connsiteX75" fmla="*/ 2024424 w 2207304"/>
              <a:gd name="connsiteY75" fmla="*/ 3291840 h 3337560"/>
              <a:gd name="connsiteX76" fmla="*/ 1818684 w 2207304"/>
              <a:gd name="connsiteY76" fmla="*/ 3326130 h 3337560"/>
              <a:gd name="connsiteX77" fmla="*/ 1567224 w 2207304"/>
              <a:gd name="connsiteY77" fmla="*/ 3337560 h 3337560"/>
              <a:gd name="connsiteX78" fmla="*/ 1270044 w 2207304"/>
              <a:gd name="connsiteY78" fmla="*/ 3303270 h 3337560"/>
              <a:gd name="connsiteX79" fmla="*/ 1064304 w 2207304"/>
              <a:gd name="connsiteY79" fmla="*/ 3280410 h 3337560"/>
              <a:gd name="connsiteX80" fmla="*/ 961434 w 2207304"/>
              <a:gd name="connsiteY80" fmla="*/ 3257550 h 3337560"/>
              <a:gd name="connsiteX81" fmla="*/ 755694 w 2207304"/>
              <a:gd name="connsiteY81" fmla="*/ 3177540 h 3337560"/>
              <a:gd name="connsiteX82" fmla="*/ 527094 w 2207304"/>
              <a:gd name="connsiteY82" fmla="*/ 3040380 h 3337560"/>
              <a:gd name="connsiteX83" fmla="*/ 435654 w 2207304"/>
              <a:gd name="connsiteY83" fmla="*/ 2971800 h 3337560"/>
              <a:gd name="connsiteX84" fmla="*/ 389934 w 2207304"/>
              <a:gd name="connsiteY84" fmla="*/ 2914650 h 3337560"/>
              <a:gd name="connsiteX85" fmla="*/ 309924 w 2207304"/>
              <a:gd name="connsiteY85" fmla="*/ 2743200 h 3337560"/>
              <a:gd name="connsiteX86" fmla="*/ 275634 w 2207304"/>
              <a:gd name="connsiteY86" fmla="*/ 2697480 h 3337560"/>
              <a:gd name="connsiteX87" fmla="*/ 218484 w 2207304"/>
              <a:gd name="connsiteY87" fmla="*/ 2583180 h 3337560"/>
              <a:gd name="connsiteX88" fmla="*/ 195624 w 2207304"/>
              <a:gd name="connsiteY88" fmla="*/ 2537460 h 3337560"/>
              <a:gd name="connsiteX89" fmla="*/ 161334 w 2207304"/>
              <a:gd name="connsiteY89" fmla="*/ 2480310 h 3337560"/>
              <a:gd name="connsiteX90" fmla="*/ 138474 w 2207304"/>
              <a:gd name="connsiteY90" fmla="*/ 2446020 h 3337560"/>
              <a:gd name="connsiteX91" fmla="*/ 92754 w 2207304"/>
              <a:gd name="connsiteY91" fmla="*/ 2354580 h 3337560"/>
              <a:gd name="connsiteX92" fmla="*/ 81324 w 2207304"/>
              <a:gd name="connsiteY92" fmla="*/ 2297430 h 3337560"/>
              <a:gd name="connsiteX93" fmla="*/ 58464 w 2207304"/>
              <a:gd name="connsiteY93" fmla="*/ 2263140 h 3337560"/>
              <a:gd name="connsiteX94" fmla="*/ 35604 w 2207304"/>
              <a:gd name="connsiteY94" fmla="*/ 2217420 h 3337560"/>
              <a:gd name="connsiteX95" fmla="*/ 24174 w 2207304"/>
              <a:gd name="connsiteY95" fmla="*/ 2171700 h 3337560"/>
              <a:gd name="connsiteX96" fmla="*/ 12744 w 2207304"/>
              <a:gd name="connsiteY96" fmla="*/ 2137410 h 3337560"/>
              <a:gd name="connsiteX97" fmla="*/ 12744 w 2207304"/>
              <a:gd name="connsiteY97" fmla="*/ 1874520 h 3337560"/>
              <a:gd name="connsiteX98" fmla="*/ 24174 w 2207304"/>
              <a:gd name="connsiteY98" fmla="*/ 1805940 h 333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2207304" h="3337560">
                <a:moveTo>
                  <a:pt x="24174" y="1805940"/>
                </a:moveTo>
                <a:cubicBezTo>
                  <a:pt x="41319" y="1784985"/>
                  <a:pt x="83967" y="1765831"/>
                  <a:pt x="115614" y="1748790"/>
                </a:cubicBezTo>
                <a:cubicBezTo>
                  <a:pt x="133679" y="1739063"/>
                  <a:pt x="154413" y="1735106"/>
                  <a:pt x="172764" y="1725930"/>
                </a:cubicBezTo>
                <a:cubicBezTo>
                  <a:pt x="192635" y="1715995"/>
                  <a:pt x="210864" y="1703070"/>
                  <a:pt x="229914" y="1691640"/>
                </a:cubicBezTo>
                <a:cubicBezTo>
                  <a:pt x="285609" y="1608098"/>
                  <a:pt x="217627" y="1713142"/>
                  <a:pt x="275634" y="1611630"/>
                </a:cubicBezTo>
                <a:cubicBezTo>
                  <a:pt x="282450" y="1599703"/>
                  <a:pt x="292737" y="1589813"/>
                  <a:pt x="298494" y="1577340"/>
                </a:cubicBezTo>
                <a:cubicBezTo>
                  <a:pt x="315690" y="1540082"/>
                  <a:pt x="325863" y="1499743"/>
                  <a:pt x="344214" y="1463040"/>
                </a:cubicBezTo>
                <a:cubicBezTo>
                  <a:pt x="351834" y="1447800"/>
                  <a:pt x="361091" y="1433274"/>
                  <a:pt x="367074" y="1417320"/>
                </a:cubicBezTo>
                <a:cubicBezTo>
                  <a:pt x="372590" y="1402611"/>
                  <a:pt x="375213" y="1386960"/>
                  <a:pt x="378504" y="1371600"/>
                </a:cubicBezTo>
                <a:cubicBezTo>
                  <a:pt x="386645" y="1333608"/>
                  <a:pt x="401364" y="1257300"/>
                  <a:pt x="401364" y="1257300"/>
                </a:cubicBezTo>
                <a:cubicBezTo>
                  <a:pt x="388106" y="1058437"/>
                  <a:pt x="421705" y="1133507"/>
                  <a:pt x="344214" y="1017270"/>
                </a:cubicBezTo>
                <a:lnTo>
                  <a:pt x="344214" y="1017270"/>
                </a:lnTo>
                <a:lnTo>
                  <a:pt x="321354" y="948690"/>
                </a:lnTo>
                <a:lnTo>
                  <a:pt x="309924" y="914400"/>
                </a:lnTo>
                <a:cubicBezTo>
                  <a:pt x="306114" y="883920"/>
                  <a:pt x="302554" y="853408"/>
                  <a:pt x="298494" y="822960"/>
                </a:cubicBezTo>
                <a:cubicBezTo>
                  <a:pt x="294933" y="796256"/>
                  <a:pt x="287064" y="769891"/>
                  <a:pt x="287064" y="742950"/>
                </a:cubicBezTo>
                <a:cubicBezTo>
                  <a:pt x="287064" y="640009"/>
                  <a:pt x="291160" y="537019"/>
                  <a:pt x="298494" y="434340"/>
                </a:cubicBezTo>
                <a:cubicBezTo>
                  <a:pt x="302602" y="376831"/>
                  <a:pt x="312362" y="319840"/>
                  <a:pt x="321354" y="262890"/>
                </a:cubicBezTo>
                <a:cubicBezTo>
                  <a:pt x="323804" y="247373"/>
                  <a:pt x="326596" y="231609"/>
                  <a:pt x="332784" y="217170"/>
                </a:cubicBezTo>
                <a:cubicBezTo>
                  <a:pt x="338195" y="204544"/>
                  <a:pt x="347659" y="194058"/>
                  <a:pt x="355644" y="182880"/>
                </a:cubicBezTo>
                <a:cubicBezTo>
                  <a:pt x="374817" y="156037"/>
                  <a:pt x="397520" y="123640"/>
                  <a:pt x="424224" y="102870"/>
                </a:cubicBezTo>
                <a:cubicBezTo>
                  <a:pt x="445911" y="86002"/>
                  <a:pt x="473377" y="76577"/>
                  <a:pt x="492804" y="57150"/>
                </a:cubicBezTo>
                <a:cubicBezTo>
                  <a:pt x="504234" y="45720"/>
                  <a:pt x="513644" y="31826"/>
                  <a:pt x="527094" y="22860"/>
                </a:cubicBezTo>
                <a:cubicBezTo>
                  <a:pt x="536933" y="16301"/>
                  <a:pt x="601007" y="1524"/>
                  <a:pt x="607104" y="0"/>
                </a:cubicBezTo>
                <a:cubicBezTo>
                  <a:pt x="698544" y="3810"/>
                  <a:pt x="790095" y="5538"/>
                  <a:pt x="881424" y="11430"/>
                </a:cubicBezTo>
                <a:cubicBezTo>
                  <a:pt x="967207" y="16964"/>
                  <a:pt x="940999" y="21059"/>
                  <a:pt x="1007154" y="34290"/>
                </a:cubicBezTo>
                <a:cubicBezTo>
                  <a:pt x="1029879" y="38835"/>
                  <a:pt x="1052874" y="41910"/>
                  <a:pt x="1075734" y="45720"/>
                </a:cubicBezTo>
                <a:lnTo>
                  <a:pt x="1190034" y="91440"/>
                </a:lnTo>
                <a:cubicBezTo>
                  <a:pt x="1209084" y="99060"/>
                  <a:pt x="1227719" y="107812"/>
                  <a:pt x="1247184" y="114300"/>
                </a:cubicBezTo>
                <a:cubicBezTo>
                  <a:pt x="1258614" y="118110"/>
                  <a:pt x="1270942" y="119879"/>
                  <a:pt x="1281474" y="125730"/>
                </a:cubicBezTo>
                <a:cubicBezTo>
                  <a:pt x="1392816" y="187587"/>
                  <a:pt x="1306423" y="160542"/>
                  <a:pt x="1395774" y="182880"/>
                </a:cubicBezTo>
                <a:cubicBezTo>
                  <a:pt x="1548000" y="284364"/>
                  <a:pt x="1322387" y="138300"/>
                  <a:pt x="1464354" y="217170"/>
                </a:cubicBezTo>
                <a:lnTo>
                  <a:pt x="1567224" y="285750"/>
                </a:lnTo>
                <a:cubicBezTo>
                  <a:pt x="1578654" y="293370"/>
                  <a:pt x="1591800" y="298896"/>
                  <a:pt x="1601514" y="308610"/>
                </a:cubicBezTo>
                <a:cubicBezTo>
                  <a:pt x="1612944" y="320040"/>
                  <a:pt x="1623386" y="332552"/>
                  <a:pt x="1635804" y="342900"/>
                </a:cubicBezTo>
                <a:cubicBezTo>
                  <a:pt x="1646357" y="351694"/>
                  <a:pt x="1659968" y="356477"/>
                  <a:pt x="1670094" y="365760"/>
                </a:cubicBezTo>
                <a:cubicBezTo>
                  <a:pt x="1705841" y="398528"/>
                  <a:pt x="1751277" y="425256"/>
                  <a:pt x="1772964" y="468630"/>
                </a:cubicBezTo>
                <a:cubicBezTo>
                  <a:pt x="1780584" y="483870"/>
                  <a:pt x="1785920" y="500485"/>
                  <a:pt x="1795824" y="514350"/>
                </a:cubicBezTo>
                <a:cubicBezTo>
                  <a:pt x="1805219" y="527504"/>
                  <a:pt x="1819301" y="536625"/>
                  <a:pt x="1830114" y="548640"/>
                </a:cubicBezTo>
                <a:cubicBezTo>
                  <a:pt x="1855771" y="577147"/>
                  <a:pt x="1907620" y="636324"/>
                  <a:pt x="1932984" y="674370"/>
                </a:cubicBezTo>
                <a:cubicBezTo>
                  <a:pt x="1945307" y="692855"/>
                  <a:pt x="1954951" y="713035"/>
                  <a:pt x="1967274" y="731520"/>
                </a:cubicBezTo>
                <a:cubicBezTo>
                  <a:pt x="1977841" y="747371"/>
                  <a:pt x="1991763" y="760905"/>
                  <a:pt x="2001564" y="777240"/>
                </a:cubicBezTo>
                <a:cubicBezTo>
                  <a:pt x="2040533" y="842188"/>
                  <a:pt x="2029972" y="839738"/>
                  <a:pt x="2058714" y="902970"/>
                </a:cubicBezTo>
                <a:cubicBezTo>
                  <a:pt x="2069290" y="926237"/>
                  <a:pt x="2081574" y="948690"/>
                  <a:pt x="2093004" y="971550"/>
                </a:cubicBezTo>
                <a:cubicBezTo>
                  <a:pt x="2096814" y="990600"/>
                  <a:pt x="2099722" y="1009853"/>
                  <a:pt x="2104434" y="1028700"/>
                </a:cubicBezTo>
                <a:cubicBezTo>
                  <a:pt x="2107356" y="1040389"/>
                  <a:pt x="2115864" y="1050942"/>
                  <a:pt x="2115864" y="1062990"/>
                </a:cubicBezTo>
                <a:cubicBezTo>
                  <a:pt x="2115864" y="1097652"/>
                  <a:pt x="2109124" y="1214998"/>
                  <a:pt x="2093004" y="1268730"/>
                </a:cubicBezTo>
                <a:cubicBezTo>
                  <a:pt x="2087108" y="1288382"/>
                  <a:pt x="2077156" y="1306598"/>
                  <a:pt x="2070144" y="1325880"/>
                </a:cubicBezTo>
                <a:cubicBezTo>
                  <a:pt x="2049565" y="1382471"/>
                  <a:pt x="2048766" y="1398869"/>
                  <a:pt x="2024424" y="1451610"/>
                </a:cubicBezTo>
                <a:cubicBezTo>
                  <a:pt x="2010143" y="1482551"/>
                  <a:pt x="1993944" y="1512570"/>
                  <a:pt x="1978704" y="1543050"/>
                </a:cubicBezTo>
                <a:cubicBezTo>
                  <a:pt x="1971084" y="1558290"/>
                  <a:pt x="1965295" y="1574593"/>
                  <a:pt x="1955844" y="1588770"/>
                </a:cubicBezTo>
                <a:cubicBezTo>
                  <a:pt x="1948224" y="1600200"/>
                  <a:pt x="1938563" y="1610507"/>
                  <a:pt x="1932984" y="1623060"/>
                </a:cubicBezTo>
                <a:cubicBezTo>
                  <a:pt x="1923197" y="1645080"/>
                  <a:pt x="1923490" y="1671590"/>
                  <a:pt x="1910124" y="1691640"/>
                </a:cubicBezTo>
                <a:cubicBezTo>
                  <a:pt x="1891990" y="1718841"/>
                  <a:pt x="1866760" y="1755508"/>
                  <a:pt x="1852974" y="1783080"/>
                </a:cubicBezTo>
                <a:cubicBezTo>
                  <a:pt x="1843798" y="1801431"/>
                  <a:pt x="1839939" y="1822218"/>
                  <a:pt x="1830114" y="1840230"/>
                </a:cubicBezTo>
                <a:cubicBezTo>
                  <a:pt x="1816958" y="1864350"/>
                  <a:pt x="1797737" y="1884793"/>
                  <a:pt x="1784394" y="1908810"/>
                </a:cubicBezTo>
                <a:cubicBezTo>
                  <a:pt x="1778543" y="1919342"/>
                  <a:pt x="1777194" y="1931819"/>
                  <a:pt x="1772964" y="1943100"/>
                </a:cubicBezTo>
                <a:cubicBezTo>
                  <a:pt x="1731962" y="2052438"/>
                  <a:pt x="1764618" y="1956708"/>
                  <a:pt x="1738674" y="2034540"/>
                </a:cubicBezTo>
                <a:cubicBezTo>
                  <a:pt x="1724776" y="2173515"/>
                  <a:pt x="1722146" y="2119483"/>
                  <a:pt x="1738674" y="2251710"/>
                </a:cubicBezTo>
                <a:cubicBezTo>
                  <a:pt x="1742016" y="2278443"/>
                  <a:pt x="1742363" y="2305915"/>
                  <a:pt x="1750104" y="2331720"/>
                </a:cubicBezTo>
                <a:cubicBezTo>
                  <a:pt x="1754051" y="2344878"/>
                  <a:pt x="1766821" y="2353723"/>
                  <a:pt x="1772964" y="2366010"/>
                </a:cubicBezTo>
                <a:cubicBezTo>
                  <a:pt x="1778352" y="2376786"/>
                  <a:pt x="1779006" y="2389524"/>
                  <a:pt x="1784394" y="2400300"/>
                </a:cubicBezTo>
                <a:cubicBezTo>
                  <a:pt x="1790537" y="2412587"/>
                  <a:pt x="1799973" y="2422941"/>
                  <a:pt x="1807254" y="2434590"/>
                </a:cubicBezTo>
                <a:cubicBezTo>
                  <a:pt x="1819028" y="2453429"/>
                  <a:pt x="1828214" y="2473967"/>
                  <a:pt x="1841544" y="2491740"/>
                </a:cubicBezTo>
                <a:cubicBezTo>
                  <a:pt x="1851243" y="2504672"/>
                  <a:pt x="1865598" y="2513519"/>
                  <a:pt x="1875834" y="2526030"/>
                </a:cubicBezTo>
                <a:cubicBezTo>
                  <a:pt x="1899960" y="2555518"/>
                  <a:pt x="1923280" y="2585769"/>
                  <a:pt x="1944414" y="2617470"/>
                </a:cubicBezTo>
                <a:cubicBezTo>
                  <a:pt x="1996095" y="2694991"/>
                  <a:pt x="1931542" y="2600307"/>
                  <a:pt x="2012994" y="2708910"/>
                </a:cubicBezTo>
                <a:cubicBezTo>
                  <a:pt x="2021236" y="2719900"/>
                  <a:pt x="2027612" y="2732210"/>
                  <a:pt x="2035854" y="2743200"/>
                </a:cubicBezTo>
                <a:cubicBezTo>
                  <a:pt x="2050492" y="2762717"/>
                  <a:pt x="2068042" y="2780051"/>
                  <a:pt x="2081574" y="2800350"/>
                </a:cubicBezTo>
                <a:cubicBezTo>
                  <a:pt x="2091025" y="2814527"/>
                  <a:pt x="2095403" y="2831621"/>
                  <a:pt x="2104434" y="2846070"/>
                </a:cubicBezTo>
                <a:cubicBezTo>
                  <a:pt x="2114530" y="2862224"/>
                  <a:pt x="2128628" y="2875636"/>
                  <a:pt x="2138724" y="2891790"/>
                </a:cubicBezTo>
                <a:cubicBezTo>
                  <a:pt x="2147755" y="2906239"/>
                  <a:pt x="2154664" y="2921940"/>
                  <a:pt x="2161584" y="2937510"/>
                </a:cubicBezTo>
                <a:cubicBezTo>
                  <a:pt x="2182790" y="2985224"/>
                  <a:pt x="2190408" y="3012553"/>
                  <a:pt x="2207304" y="3063240"/>
                </a:cubicBezTo>
                <a:cubicBezTo>
                  <a:pt x="2203494" y="3116580"/>
                  <a:pt x="2208122" y="3171206"/>
                  <a:pt x="2195874" y="3223260"/>
                </a:cubicBezTo>
                <a:cubicBezTo>
                  <a:pt x="2192172" y="3238995"/>
                  <a:pt x="2176592" y="3251547"/>
                  <a:pt x="2161584" y="3257550"/>
                </a:cubicBezTo>
                <a:cubicBezTo>
                  <a:pt x="2117828" y="3275053"/>
                  <a:pt x="2069133" y="3276937"/>
                  <a:pt x="2024424" y="3291840"/>
                </a:cubicBezTo>
                <a:cubicBezTo>
                  <a:pt x="1919878" y="3326689"/>
                  <a:pt x="1965467" y="3317496"/>
                  <a:pt x="1818684" y="3326130"/>
                </a:cubicBezTo>
                <a:cubicBezTo>
                  <a:pt x="1734922" y="3331057"/>
                  <a:pt x="1651044" y="3333750"/>
                  <a:pt x="1567224" y="3337560"/>
                </a:cubicBezTo>
                <a:cubicBezTo>
                  <a:pt x="1275351" y="3315108"/>
                  <a:pt x="1561870" y="3340925"/>
                  <a:pt x="1270044" y="3303270"/>
                </a:cubicBezTo>
                <a:cubicBezTo>
                  <a:pt x="1201609" y="3294440"/>
                  <a:pt x="1131663" y="3295379"/>
                  <a:pt x="1064304" y="3280410"/>
                </a:cubicBezTo>
                <a:cubicBezTo>
                  <a:pt x="1030014" y="3272790"/>
                  <a:pt x="995279" y="3266951"/>
                  <a:pt x="961434" y="3257550"/>
                </a:cubicBezTo>
                <a:cubicBezTo>
                  <a:pt x="902310" y="3241127"/>
                  <a:pt x="809222" y="3207072"/>
                  <a:pt x="755694" y="3177540"/>
                </a:cubicBezTo>
                <a:cubicBezTo>
                  <a:pt x="677887" y="3134612"/>
                  <a:pt x="598185" y="3093698"/>
                  <a:pt x="527094" y="3040380"/>
                </a:cubicBezTo>
                <a:cubicBezTo>
                  <a:pt x="496614" y="3017520"/>
                  <a:pt x="459455" y="3001551"/>
                  <a:pt x="435654" y="2971800"/>
                </a:cubicBezTo>
                <a:cubicBezTo>
                  <a:pt x="420414" y="2952750"/>
                  <a:pt x="402486" y="2935569"/>
                  <a:pt x="389934" y="2914650"/>
                </a:cubicBezTo>
                <a:cubicBezTo>
                  <a:pt x="318447" y="2795505"/>
                  <a:pt x="444362" y="2922450"/>
                  <a:pt x="309924" y="2743200"/>
                </a:cubicBezTo>
                <a:cubicBezTo>
                  <a:pt x="298494" y="2727960"/>
                  <a:pt x="285085" y="2714020"/>
                  <a:pt x="275634" y="2697480"/>
                </a:cubicBezTo>
                <a:cubicBezTo>
                  <a:pt x="254500" y="2660495"/>
                  <a:pt x="237534" y="2621280"/>
                  <a:pt x="218484" y="2583180"/>
                </a:cubicBezTo>
                <a:cubicBezTo>
                  <a:pt x="210864" y="2567940"/>
                  <a:pt x="204390" y="2552071"/>
                  <a:pt x="195624" y="2537460"/>
                </a:cubicBezTo>
                <a:cubicBezTo>
                  <a:pt x="184194" y="2518410"/>
                  <a:pt x="173108" y="2499149"/>
                  <a:pt x="161334" y="2480310"/>
                </a:cubicBezTo>
                <a:cubicBezTo>
                  <a:pt x="154053" y="2468661"/>
                  <a:pt x="144617" y="2458307"/>
                  <a:pt x="138474" y="2446020"/>
                </a:cubicBezTo>
                <a:cubicBezTo>
                  <a:pt x="64653" y="2298378"/>
                  <a:pt x="235332" y="2592211"/>
                  <a:pt x="92754" y="2354580"/>
                </a:cubicBezTo>
                <a:cubicBezTo>
                  <a:pt x="88944" y="2335530"/>
                  <a:pt x="88145" y="2315620"/>
                  <a:pt x="81324" y="2297430"/>
                </a:cubicBezTo>
                <a:cubicBezTo>
                  <a:pt x="76501" y="2284568"/>
                  <a:pt x="65280" y="2275067"/>
                  <a:pt x="58464" y="2263140"/>
                </a:cubicBezTo>
                <a:cubicBezTo>
                  <a:pt x="50010" y="2248346"/>
                  <a:pt x="41587" y="2233374"/>
                  <a:pt x="35604" y="2217420"/>
                </a:cubicBezTo>
                <a:cubicBezTo>
                  <a:pt x="30088" y="2202711"/>
                  <a:pt x="28490" y="2186805"/>
                  <a:pt x="24174" y="2171700"/>
                </a:cubicBezTo>
                <a:cubicBezTo>
                  <a:pt x="20864" y="2160115"/>
                  <a:pt x="16554" y="2148840"/>
                  <a:pt x="12744" y="2137410"/>
                </a:cubicBezTo>
                <a:cubicBezTo>
                  <a:pt x="-3519" y="2007303"/>
                  <a:pt x="-4964" y="2042743"/>
                  <a:pt x="12744" y="1874520"/>
                </a:cubicBezTo>
                <a:cubicBezTo>
                  <a:pt x="16343" y="1840329"/>
                  <a:pt x="7029" y="1826895"/>
                  <a:pt x="24174" y="1805940"/>
                </a:cubicBezTo>
                <a:close/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067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4" grpId="0" animBg="1"/>
      <p:bldP spid="16" grpId="0"/>
      <p:bldP spid="4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8686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קיים צומת </a:t>
            </a:r>
            <a:r>
              <a:rPr lang="en-US" sz="2000" dirty="0"/>
              <a:t>x</a:t>
            </a:r>
            <a:r>
              <a:rPr lang="he-IL" sz="2000" dirty="0"/>
              <a:t> כלשהו, כך שעד אליו כל המספרים גדולים מ-</a:t>
            </a:r>
            <a:r>
              <a:rPr lang="en-US" sz="2000" dirty="0"/>
              <a:t>a</a:t>
            </a:r>
            <a:r>
              <a:rPr lang="he-IL" sz="2000" dirty="0"/>
              <a:t> ו-</a:t>
            </a:r>
            <a:r>
              <a:rPr lang="en-US" sz="2000" dirty="0"/>
              <a:t>b</a:t>
            </a:r>
            <a:r>
              <a:rPr lang="he-IL" sz="2000" dirty="0"/>
              <a:t> או קטנים מ-</a:t>
            </a:r>
            <a:r>
              <a:rPr lang="en-US" sz="2000" dirty="0"/>
              <a:t>a</a:t>
            </a:r>
            <a:r>
              <a:rPr lang="he-IL" sz="2000" dirty="0"/>
              <a:t> ו-</a:t>
            </a:r>
            <a:r>
              <a:rPr lang="en-US" sz="2000" dirty="0"/>
              <a:t>b</a:t>
            </a:r>
            <a:r>
              <a:rPr lang="he-IL" sz="2000" dirty="0"/>
              <a:t>.</a:t>
            </a:r>
          </a:p>
        </p:txBody>
      </p:sp>
      <p:sp>
        <p:nvSpPr>
          <p:cNvPr id="5" name="משולש שווה-שוקיים 4"/>
          <p:cNvSpPr/>
          <p:nvPr/>
        </p:nvSpPr>
        <p:spPr>
          <a:xfrm>
            <a:off x="2933700" y="2514600"/>
            <a:ext cx="3924300" cy="3505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4038600" y="2159635"/>
            <a:ext cx="5334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T</a:t>
            </a:r>
            <a:endParaRPr lang="he-IL" sz="3200" dirty="0"/>
          </a:p>
        </p:txBody>
      </p:sp>
      <p:sp>
        <p:nvSpPr>
          <p:cNvPr id="7" name="אליפסה 6"/>
          <p:cNvSpPr/>
          <p:nvPr/>
        </p:nvSpPr>
        <p:spPr>
          <a:xfrm>
            <a:off x="4086428" y="4419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/>
          <p:cNvSpPr/>
          <p:nvPr/>
        </p:nvSpPr>
        <p:spPr>
          <a:xfrm>
            <a:off x="4819650" y="4648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3914978" y="4004280"/>
            <a:ext cx="3238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a</a:t>
            </a:r>
            <a:endParaRPr lang="he-IL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896256" y="4312599"/>
            <a:ext cx="3238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b</a:t>
            </a:r>
            <a:endParaRPr lang="he-IL" sz="2400" dirty="0"/>
          </a:p>
        </p:txBody>
      </p:sp>
      <p:sp>
        <p:nvSpPr>
          <p:cNvPr id="11" name="אליפסה 10"/>
          <p:cNvSpPr/>
          <p:nvPr/>
        </p:nvSpPr>
        <p:spPr>
          <a:xfrm>
            <a:off x="4657725" y="371170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4734331" y="3376107"/>
            <a:ext cx="3238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x</a:t>
            </a:r>
            <a:endParaRPr lang="he-IL" sz="2400" dirty="0"/>
          </a:p>
        </p:txBody>
      </p:sp>
      <p:sp>
        <p:nvSpPr>
          <p:cNvPr id="13" name="צורה חופשית 12"/>
          <p:cNvSpPr/>
          <p:nvPr/>
        </p:nvSpPr>
        <p:spPr>
          <a:xfrm>
            <a:off x="4727254" y="2558374"/>
            <a:ext cx="224125" cy="1167320"/>
          </a:xfrm>
          <a:custGeom>
            <a:avLst/>
            <a:gdLst>
              <a:gd name="connsiteX0" fmla="*/ 175486 w 224125"/>
              <a:gd name="connsiteY0" fmla="*/ 0 h 1167320"/>
              <a:gd name="connsiteX1" fmla="*/ 146303 w 224125"/>
              <a:gd name="connsiteY1" fmla="*/ 107005 h 1167320"/>
              <a:gd name="connsiteX2" fmla="*/ 126848 w 224125"/>
              <a:gd name="connsiteY2" fmla="*/ 145915 h 1167320"/>
              <a:gd name="connsiteX3" fmla="*/ 97665 w 224125"/>
              <a:gd name="connsiteY3" fmla="*/ 194554 h 1167320"/>
              <a:gd name="connsiteX4" fmla="*/ 107393 w 224125"/>
              <a:gd name="connsiteY4" fmla="*/ 262647 h 1167320"/>
              <a:gd name="connsiteX5" fmla="*/ 146303 w 224125"/>
              <a:gd name="connsiteY5" fmla="*/ 321013 h 1167320"/>
              <a:gd name="connsiteX6" fmla="*/ 194942 w 224125"/>
              <a:gd name="connsiteY6" fmla="*/ 398835 h 1167320"/>
              <a:gd name="connsiteX7" fmla="*/ 214397 w 224125"/>
              <a:gd name="connsiteY7" fmla="*/ 428017 h 1167320"/>
              <a:gd name="connsiteX8" fmla="*/ 224125 w 224125"/>
              <a:gd name="connsiteY8" fmla="*/ 457200 h 1167320"/>
              <a:gd name="connsiteX9" fmla="*/ 214397 w 224125"/>
              <a:gd name="connsiteY9" fmla="*/ 515566 h 1167320"/>
              <a:gd name="connsiteX10" fmla="*/ 175486 w 224125"/>
              <a:gd name="connsiteY10" fmla="*/ 564205 h 1167320"/>
              <a:gd name="connsiteX11" fmla="*/ 117120 w 224125"/>
              <a:gd name="connsiteY11" fmla="*/ 603115 h 1167320"/>
              <a:gd name="connsiteX12" fmla="*/ 97665 w 224125"/>
              <a:gd name="connsiteY12" fmla="*/ 632298 h 1167320"/>
              <a:gd name="connsiteX13" fmla="*/ 78210 w 224125"/>
              <a:gd name="connsiteY13" fmla="*/ 651754 h 1167320"/>
              <a:gd name="connsiteX14" fmla="*/ 58755 w 224125"/>
              <a:gd name="connsiteY14" fmla="*/ 710120 h 1167320"/>
              <a:gd name="connsiteX15" fmla="*/ 49027 w 224125"/>
              <a:gd name="connsiteY15" fmla="*/ 739303 h 1167320"/>
              <a:gd name="connsiteX16" fmla="*/ 49027 w 224125"/>
              <a:gd name="connsiteY16" fmla="*/ 972766 h 1167320"/>
              <a:gd name="connsiteX17" fmla="*/ 29572 w 224125"/>
              <a:gd name="connsiteY17" fmla="*/ 992222 h 1167320"/>
              <a:gd name="connsiteX18" fmla="*/ 19844 w 224125"/>
              <a:gd name="connsiteY18" fmla="*/ 1021405 h 1167320"/>
              <a:gd name="connsiteX19" fmla="*/ 389 w 224125"/>
              <a:gd name="connsiteY19" fmla="*/ 1050588 h 1167320"/>
              <a:gd name="connsiteX20" fmla="*/ 10116 w 224125"/>
              <a:gd name="connsiteY20" fmla="*/ 1138137 h 1167320"/>
              <a:gd name="connsiteX21" fmla="*/ 10116 w 224125"/>
              <a:gd name="connsiteY21" fmla="*/ 1167320 h 1167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24125" h="1167320">
                <a:moveTo>
                  <a:pt x="175486" y="0"/>
                </a:moveTo>
                <a:cubicBezTo>
                  <a:pt x="168370" y="35585"/>
                  <a:pt x="162761" y="74088"/>
                  <a:pt x="146303" y="107005"/>
                </a:cubicBezTo>
                <a:cubicBezTo>
                  <a:pt x="139818" y="119975"/>
                  <a:pt x="132560" y="132587"/>
                  <a:pt x="126848" y="145915"/>
                </a:cubicBezTo>
                <a:cubicBezTo>
                  <a:pt x="107906" y="190113"/>
                  <a:pt x="130018" y="162200"/>
                  <a:pt x="97665" y="194554"/>
                </a:cubicBezTo>
                <a:cubicBezTo>
                  <a:pt x="100908" y="217252"/>
                  <a:pt x="99162" y="241247"/>
                  <a:pt x="107393" y="262647"/>
                </a:cubicBezTo>
                <a:cubicBezTo>
                  <a:pt x="115787" y="284471"/>
                  <a:pt x="133333" y="301558"/>
                  <a:pt x="146303" y="321013"/>
                </a:cubicBezTo>
                <a:cubicBezTo>
                  <a:pt x="190776" y="387722"/>
                  <a:pt x="136248" y="304924"/>
                  <a:pt x="194942" y="398835"/>
                </a:cubicBezTo>
                <a:cubicBezTo>
                  <a:pt x="201138" y="408749"/>
                  <a:pt x="209169" y="417560"/>
                  <a:pt x="214397" y="428017"/>
                </a:cubicBezTo>
                <a:cubicBezTo>
                  <a:pt x="218983" y="437188"/>
                  <a:pt x="220882" y="447472"/>
                  <a:pt x="224125" y="457200"/>
                </a:cubicBezTo>
                <a:cubicBezTo>
                  <a:pt x="220882" y="476655"/>
                  <a:pt x="220634" y="496854"/>
                  <a:pt x="214397" y="515566"/>
                </a:cubicBezTo>
                <a:cubicBezTo>
                  <a:pt x="210142" y="528330"/>
                  <a:pt x="187293" y="555350"/>
                  <a:pt x="175486" y="564205"/>
                </a:cubicBezTo>
                <a:cubicBezTo>
                  <a:pt x="156780" y="578234"/>
                  <a:pt x="117120" y="603115"/>
                  <a:pt x="117120" y="603115"/>
                </a:cubicBezTo>
                <a:cubicBezTo>
                  <a:pt x="110635" y="612843"/>
                  <a:pt x="104968" y="623169"/>
                  <a:pt x="97665" y="632298"/>
                </a:cubicBezTo>
                <a:cubicBezTo>
                  <a:pt x="91936" y="639460"/>
                  <a:pt x="82311" y="643551"/>
                  <a:pt x="78210" y="651754"/>
                </a:cubicBezTo>
                <a:cubicBezTo>
                  <a:pt x="69039" y="670097"/>
                  <a:pt x="65240" y="690665"/>
                  <a:pt x="58755" y="710120"/>
                </a:cubicBezTo>
                <a:lnTo>
                  <a:pt x="49027" y="739303"/>
                </a:lnTo>
                <a:cubicBezTo>
                  <a:pt x="54440" y="815083"/>
                  <a:pt x="68036" y="896731"/>
                  <a:pt x="49027" y="972766"/>
                </a:cubicBezTo>
                <a:cubicBezTo>
                  <a:pt x="46803" y="981664"/>
                  <a:pt x="36057" y="985737"/>
                  <a:pt x="29572" y="992222"/>
                </a:cubicBezTo>
                <a:cubicBezTo>
                  <a:pt x="26329" y="1001950"/>
                  <a:pt x="24430" y="1012234"/>
                  <a:pt x="19844" y="1021405"/>
                </a:cubicBezTo>
                <a:cubicBezTo>
                  <a:pt x="14616" y="1031862"/>
                  <a:pt x="1360" y="1038937"/>
                  <a:pt x="389" y="1050588"/>
                </a:cubicBezTo>
                <a:cubicBezTo>
                  <a:pt x="-2050" y="1079849"/>
                  <a:pt x="7678" y="1108876"/>
                  <a:pt x="10116" y="1138137"/>
                </a:cubicBezTo>
                <a:cubicBezTo>
                  <a:pt x="10924" y="1147831"/>
                  <a:pt x="10116" y="1157592"/>
                  <a:pt x="10116" y="11673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צורה חופשית 13"/>
          <p:cNvSpPr/>
          <p:nvPr/>
        </p:nvSpPr>
        <p:spPr>
          <a:xfrm>
            <a:off x="4158314" y="3842657"/>
            <a:ext cx="511657" cy="598714"/>
          </a:xfrm>
          <a:custGeom>
            <a:avLst/>
            <a:gdLst>
              <a:gd name="connsiteX0" fmla="*/ 511657 w 511657"/>
              <a:gd name="connsiteY0" fmla="*/ 0 h 598714"/>
              <a:gd name="connsiteX1" fmla="*/ 457229 w 511657"/>
              <a:gd name="connsiteY1" fmla="*/ 32657 h 598714"/>
              <a:gd name="connsiteX2" fmla="*/ 424572 w 511657"/>
              <a:gd name="connsiteY2" fmla="*/ 54429 h 598714"/>
              <a:gd name="connsiteX3" fmla="*/ 391915 w 511657"/>
              <a:gd name="connsiteY3" fmla="*/ 65314 h 598714"/>
              <a:gd name="connsiteX4" fmla="*/ 359257 w 511657"/>
              <a:gd name="connsiteY4" fmla="*/ 250372 h 598714"/>
              <a:gd name="connsiteX5" fmla="*/ 315715 w 511657"/>
              <a:gd name="connsiteY5" fmla="*/ 261257 h 598714"/>
              <a:gd name="connsiteX6" fmla="*/ 174200 w 511657"/>
              <a:gd name="connsiteY6" fmla="*/ 283029 h 598714"/>
              <a:gd name="connsiteX7" fmla="*/ 152429 w 511657"/>
              <a:gd name="connsiteY7" fmla="*/ 446314 h 598714"/>
              <a:gd name="connsiteX8" fmla="*/ 87115 w 511657"/>
              <a:gd name="connsiteY8" fmla="*/ 468086 h 598714"/>
              <a:gd name="connsiteX9" fmla="*/ 21800 w 511657"/>
              <a:gd name="connsiteY9" fmla="*/ 511629 h 598714"/>
              <a:gd name="connsiteX10" fmla="*/ 10915 w 511657"/>
              <a:gd name="connsiteY10" fmla="*/ 555172 h 598714"/>
              <a:gd name="connsiteX11" fmla="*/ 29 w 511657"/>
              <a:gd name="connsiteY11" fmla="*/ 598714 h 598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1657" h="598714">
                <a:moveTo>
                  <a:pt x="511657" y="0"/>
                </a:moveTo>
                <a:cubicBezTo>
                  <a:pt x="493514" y="10886"/>
                  <a:pt x="475171" y="21443"/>
                  <a:pt x="457229" y="32657"/>
                </a:cubicBezTo>
                <a:cubicBezTo>
                  <a:pt x="446135" y="39591"/>
                  <a:pt x="436274" y="48578"/>
                  <a:pt x="424572" y="54429"/>
                </a:cubicBezTo>
                <a:cubicBezTo>
                  <a:pt x="414309" y="59561"/>
                  <a:pt x="402801" y="61686"/>
                  <a:pt x="391915" y="65314"/>
                </a:cubicBezTo>
                <a:cubicBezTo>
                  <a:pt x="319896" y="137333"/>
                  <a:pt x="432873" y="14798"/>
                  <a:pt x="359257" y="250372"/>
                </a:cubicBezTo>
                <a:cubicBezTo>
                  <a:pt x="354795" y="264652"/>
                  <a:pt x="330100" y="257147"/>
                  <a:pt x="315715" y="261257"/>
                </a:cubicBezTo>
                <a:cubicBezTo>
                  <a:pt x="231214" y="285400"/>
                  <a:pt x="349286" y="265520"/>
                  <a:pt x="174200" y="283029"/>
                </a:cubicBezTo>
                <a:cubicBezTo>
                  <a:pt x="166943" y="337457"/>
                  <a:pt x="175809" y="396630"/>
                  <a:pt x="152429" y="446314"/>
                </a:cubicBezTo>
                <a:cubicBezTo>
                  <a:pt x="142657" y="467079"/>
                  <a:pt x="106210" y="455356"/>
                  <a:pt x="87115" y="468086"/>
                </a:cubicBezTo>
                <a:lnTo>
                  <a:pt x="21800" y="511629"/>
                </a:lnTo>
                <a:cubicBezTo>
                  <a:pt x="18172" y="526143"/>
                  <a:pt x="15025" y="540787"/>
                  <a:pt x="10915" y="555172"/>
                </a:cubicBezTo>
                <a:cubicBezTo>
                  <a:pt x="-1118" y="597290"/>
                  <a:pt x="29" y="574451"/>
                  <a:pt x="29" y="59871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צורה חופשית 14"/>
          <p:cNvSpPr/>
          <p:nvPr/>
        </p:nvSpPr>
        <p:spPr>
          <a:xfrm>
            <a:off x="4757057" y="3875314"/>
            <a:ext cx="239486" cy="762000"/>
          </a:xfrm>
          <a:custGeom>
            <a:avLst/>
            <a:gdLst>
              <a:gd name="connsiteX0" fmla="*/ 0 w 239486"/>
              <a:gd name="connsiteY0" fmla="*/ 0 h 762000"/>
              <a:gd name="connsiteX1" fmla="*/ 65314 w 239486"/>
              <a:gd name="connsiteY1" fmla="*/ 43543 h 762000"/>
              <a:gd name="connsiteX2" fmla="*/ 87086 w 239486"/>
              <a:gd name="connsiteY2" fmla="*/ 65315 h 762000"/>
              <a:gd name="connsiteX3" fmla="*/ 119743 w 239486"/>
              <a:gd name="connsiteY3" fmla="*/ 76200 h 762000"/>
              <a:gd name="connsiteX4" fmla="*/ 141514 w 239486"/>
              <a:gd name="connsiteY4" fmla="*/ 108857 h 762000"/>
              <a:gd name="connsiteX5" fmla="*/ 163286 w 239486"/>
              <a:gd name="connsiteY5" fmla="*/ 130629 h 762000"/>
              <a:gd name="connsiteX6" fmla="*/ 174172 w 239486"/>
              <a:gd name="connsiteY6" fmla="*/ 163286 h 762000"/>
              <a:gd name="connsiteX7" fmla="*/ 163286 w 239486"/>
              <a:gd name="connsiteY7" fmla="*/ 195943 h 762000"/>
              <a:gd name="connsiteX8" fmla="*/ 141514 w 239486"/>
              <a:gd name="connsiteY8" fmla="*/ 228600 h 762000"/>
              <a:gd name="connsiteX9" fmla="*/ 119743 w 239486"/>
              <a:gd name="connsiteY9" fmla="*/ 293915 h 762000"/>
              <a:gd name="connsiteX10" fmla="*/ 174172 w 239486"/>
              <a:gd name="connsiteY10" fmla="*/ 348343 h 762000"/>
              <a:gd name="connsiteX11" fmla="*/ 239486 w 239486"/>
              <a:gd name="connsiteY11" fmla="*/ 391886 h 762000"/>
              <a:gd name="connsiteX12" fmla="*/ 217714 w 239486"/>
              <a:gd name="connsiteY12" fmla="*/ 468086 h 762000"/>
              <a:gd name="connsiteX13" fmla="*/ 163286 w 239486"/>
              <a:gd name="connsiteY13" fmla="*/ 566057 h 762000"/>
              <a:gd name="connsiteX14" fmla="*/ 174172 w 239486"/>
              <a:gd name="connsiteY14" fmla="*/ 598715 h 762000"/>
              <a:gd name="connsiteX15" fmla="*/ 206829 w 239486"/>
              <a:gd name="connsiteY15" fmla="*/ 664029 h 762000"/>
              <a:gd name="connsiteX16" fmla="*/ 185057 w 239486"/>
              <a:gd name="connsiteY16" fmla="*/ 729343 h 762000"/>
              <a:gd name="connsiteX17" fmla="*/ 163286 w 239486"/>
              <a:gd name="connsiteY17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9486" h="762000">
                <a:moveTo>
                  <a:pt x="0" y="0"/>
                </a:moveTo>
                <a:cubicBezTo>
                  <a:pt x="21771" y="14514"/>
                  <a:pt x="44381" y="27843"/>
                  <a:pt x="65314" y="43543"/>
                </a:cubicBezTo>
                <a:cubicBezTo>
                  <a:pt x="73525" y="49701"/>
                  <a:pt x="78285" y="60035"/>
                  <a:pt x="87086" y="65315"/>
                </a:cubicBezTo>
                <a:cubicBezTo>
                  <a:pt x="96925" y="71218"/>
                  <a:pt x="108857" y="72572"/>
                  <a:pt x="119743" y="76200"/>
                </a:cubicBezTo>
                <a:cubicBezTo>
                  <a:pt x="127000" y="87086"/>
                  <a:pt x="133341" y="98641"/>
                  <a:pt x="141514" y="108857"/>
                </a:cubicBezTo>
                <a:cubicBezTo>
                  <a:pt x="147925" y="116871"/>
                  <a:pt x="158005" y="121828"/>
                  <a:pt x="163286" y="130629"/>
                </a:cubicBezTo>
                <a:cubicBezTo>
                  <a:pt x="169190" y="140468"/>
                  <a:pt x="170543" y="152400"/>
                  <a:pt x="174172" y="163286"/>
                </a:cubicBezTo>
                <a:cubicBezTo>
                  <a:pt x="170543" y="174172"/>
                  <a:pt x="168418" y="185680"/>
                  <a:pt x="163286" y="195943"/>
                </a:cubicBezTo>
                <a:cubicBezTo>
                  <a:pt x="157435" y="207645"/>
                  <a:pt x="146828" y="216645"/>
                  <a:pt x="141514" y="228600"/>
                </a:cubicBezTo>
                <a:cubicBezTo>
                  <a:pt x="132193" y="249571"/>
                  <a:pt x="119743" y="293915"/>
                  <a:pt x="119743" y="293915"/>
                </a:cubicBezTo>
                <a:cubicBezTo>
                  <a:pt x="137886" y="312058"/>
                  <a:pt x="152823" y="334111"/>
                  <a:pt x="174172" y="348343"/>
                </a:cubicBezTo>
                <a:lnTo>
                  <a:pt x="239486" y="391886"/>
                </a:lnTo>
                <a:cubicBezTo>
                  <a:pt x="236923" y="402136"/>
                  <a:pt x="224813" y="455308"/>
                  <a:pt x="217714" y="468086"/>
                </a:cubicBezTo>
                <a:cubicBezTo>
                  <a:pt x="155330" y="580378"/>
                  <a:pt x="187918" y="492162"/>
                  <a:pt x="163286" y="566057"/>
                </a:cubicBezTo>
                <a:cubicBezTo>
                  <a:pt x="166915" y="576943"/>
                  <a:pt x="169040" y="588452"/>
                  <a:pt x="174172" y="598715"/>
                </a:cubicBezTo>
                <a:cubicBezTo>
                  <a:pt x="216378" y="683128"/>
                  <a:pt x="179466" y="581941"/>
                  <a:pt x="206829" y="664029"/>
                </a:cubicBezTo>
                <a:cubicBezTo>
                  <a:pt x="199572" y="685800"/>
                  <a:pt x="201284" y="713115"/>
                  <a:pt x="185057" y="729343"/>
                </a:cubicBezTo>
                <a:cubicBezTo>
                  <a:pt x="160720" y="753681"/>
                  <a:pt x="163286" y="740852"/>
                  <a:pt x="163286" y="7620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7" name="מחבר ישר 16"/>
          <p:cNvCxnSpPr>
            <a:stCxn id="7" idx="4"/>
          </p:cNvCxnSpPr>
          <p:nvPr/>
        </p:nvCxnSpPr>
        <p:spPr>
          <a:xfrm>
            <a:off x="4162628" y="4572000"/>
            <a:ext cx="256972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/>
          <p:cNvCxnSpPr>
            <a:stCxn id="8" idx="4"/>
          </p:cNvCxnSpPr>
          <p:nvPr/>
        </p:nvCxnSpPr>
        <p:spPr>
          <a:xfrm flipH="1">
            <a:off x="4757057" y="4800600"/>
            <a:ext cx="138793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4800" y="628710"/>
            <a:ext cx="8686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2000" dirty="0"/>
              <a:t>x</a:t>
            </a:r>
            <a:r>
              <a:rPr lang="he-IL" sz="2000" dirty="0"/>
              <a:t> הוא נקודת הפיצול – </a:t>
            </a:r>
            <a:r>
              <a:rPr lang="en-US" sz="2000" dirty="0"/>
              <a:t>a</a:t>
            </a:r>
            <a:r>
              <a:rPr lang="he-IL" sz="2000" dirty="0"/>
              <a:t> יותר קטן מ-</a:t>
            </a:r>
            <a:r>
              <a:rPr lang="en-US" sz="2000" dirty="0"/>
              <a:t>x</a:t>
            </a:r>
            <a:r>
              <a:rPr lang="he-IL" sz="2000" dirty="0"/>
              <a:t> ו-</a:t>
            </a:r>
            <a:r>
              <a:rPr lang="en-US" sz="2000" dirty="0"/>
              <a:t>b</a:t>
            </a:r>
            <a:r>
              <a:rPr lang="he-IL" sz="2000" dirty="0"/>
              <a:t> יותר גדול ממנו.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4800" y="1103537"/>
            <a:ext cx="8686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איזה מספרים נמצאים בתחום </a:t>
            </a:r>
            <a:r>
              <a:rPr lang="en-US" sz="2000" dirty="0">
                <a:solidFill>
                  <a:schemeClr val="tx2"/>
                </a:solidFill>
              </a:rPr>
              <a:t>[a, b]</a:t>
            </a:r>
            <a:r>
              <a:rPr lang="he-IL" sz="2000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4800" y="1559176"/>
            <a:ext cx="86868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המספרים שגדולים מ-</a:t>
            </a:r>
            <a:r>
              <a:rPr lang="en-US" sz="2000" dirty="0"/>
              <a:t>a</a:t>
            </a:r>
            <a:r>
              <a:rPr lang="he-IL" sz="2000" dirty="0"/>
              <a:t> נמצאים בתת העץ הימני של </a:t>
            </a:r>
            <a:r>
              <a:rPr lang="en-US" sz="2000" dirty="0"/>
              <a:t>a</a:t>
            </a:r>
            <a:r>
              <a:rPr lang="he-IL" sz="2000" dirty="0"/>
              <a:t>, המספרים שקטנים מ-</a:t>
            </a:r>
            <a:r>
              <a:rPr lang="en-US" sz="2000" dirty="0"/>
              <a:t>b</a:t>
            </a:r>
            <a:r>
              <a:rPr lang="he-IL" sz="2000" dirty="0"/>
              <a:t> נמצאים בתת העץ השמאלי של </a:t>
            </a:r>
            <a:r>
              <a:rPr lang="en-US" sz="2000" dirty="0"/>
              <a:t>b</a:t>
            </a:r>
            <a:r>
              <a:rPr lang="he-IL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272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 animBg="1"/>
      <p:bldP spid="15" grpId="0" animBg="1"/>
      <p:bldP spid="18" grpId="0"/>
      <p:bldP spid="20" grpId="0"/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300" y="149022"/>
            <a:ext cx="8915400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AutoNum type="arabicPeriod"/>
            </a:pPr>
            <a:r>
              <a:rPr lang="he-IL" sz="2400" dirty="0"/>
              <a:t>נמצא את מיקומם של </a:t>
            </a:r>
            <a:r>
              <a:rPr lang="en-US" sz="2400" dirty="0"/>
              <a:t>a</a:t>
            </a:r>
            <a:r>
              <a:rPr lang="he-IL" sz="2400" dirty="0"/>
              <a:t> ו-</a:t>
            </a:r>
            <a:r>
              <a:rPr lang="en-US" sz="2400" dirty="0"/>
              <a:t>b</a:t>
            </a:r>
            <a:r>
              <a:rPr lang="he-IL" sz="2400" dirty="0"/>
              <a:t> בעץ ונמצא את </a:t>
            </a:r>
            <a:r>
              <a:rPr lang="en-US" sz="2400" dirty="0"/>
              <a:t>x</a:t>
            </a:r>
            <a:r>
              <a:rPr lang="he-IL" sz="2400" dirty="0"/>
              <a:t> שהוא הצומת האחרון המשותף לשני הערכים (אחרי </a:t>
            </a:r>
            <a:r>
              <a:rPr lang="en-US" sz="2400" dirty="0"/>
              <a:t>x</a:t>
            </a:r>
            <a:r>
              <a:rPr lang="he-IL" sz="2400" dirty="0"/>
              <a:t> נתיב החיפוש מתפצל).</a:t>
            </a:r>
          </a:p>
          <a:p>
            <a:pPr marL="457200" indent="-457200" algn="r" rtl="1">
              <a:buAutoNum type="arabicPeriod"/>
            </a:pPr>
            <a:r>
              <a:rPr lang="he-IL" sz="2400" dirty="0"/>
              <a:t>נתחיל לעבור מ-</a:t>
            </a:r>
            <a:r>
              <a:rPr lang="en-US" sz="2400" dirty="0"/>
              <a:t>a</a:t>
            </a:r>
            <a:r>
              <a:rPr lang="he-IL" sz="2400" dirty="0"/>
              <a:t> למעלה ל-</a:t>
            </a:r>
            <a:r>
              <a:rPr lang="en-US" sz="2400" dirty="0"/>
              <a:t>x</a:t>
            </a:r>
            <a:r>
              <a:rPr lang="he-IL" sz="2400" dirty="0"/>
              <a:t> ועבור כל צומת </a:t>
            </a:r>
            <a:r>
              <a:rPr lang="en-US" sz="2400" dirty="0"/>
              <a:t>v</a:t>
            </a:r>
            <a:r>
              <a:rPr lang="he-IL" sz="2400" dirty="0"/>
              <a:t> בנתיב, אם </a:t>
            </a:r>
            <a:r>
              <a:rPr lang="en-US" sz="2400" dirty="0"/>
              <a:t>v ≥ a</a:t>
            </a:r>
            <a:r>
              <a:rPr lang="he-IL" sz="2400" dirty="0"/>
              <a:t> נבצע: </a:t>
            </a:r>
          </a:p>
          <a:p>
            <a:pPr marL="800100" lvl="1" indent="-342900" algn="r" rtl="1">
              <a:buFontTx/>
              <a:buChar char="-"/>
            </a:pPr>
            <a:r>
              <a:rPr lang="he-IL" sz="2400" dirty="0"/>
              <a:t>נדפיס את </a:t>
            </a:r>
            <a:r>
              <a:rPr lang="en-US" sz="2400" dirty="0"/>
              <a:t>v</a:t>
            </a:r>
            <a:endParaRPr lang="he-IL" sz="2400" dirty="0"/>
          </a:p>
          <a:p>
            <a:pPr marL="800100" lvl="1" indent="-342900" algn="r" rtl="1">
              <a:buFontTx/>
              <a:buChar char="-"/>
            </a:pPr>
            <a:r>
              <a:rPr lang="he-IL" sz="2400" dirty="0"/>
              <a:t>נבצע </a:t>
            </a:r>
            <a:r>
              <a:rPr lang="en-US" sz="2400" dirty="0" err="1"/>
              <a:t>inOrder</a:t>
            </a:r>
            <a:r>
              <a:rPr lang="en-US" sz="2400" dirty="0"/>
              <a:t>(</a:t>
            </a:r>
            <a:r>
              <a:rPr lang="en-US" sz="2400" dirty="0" err="1"/>
              <a:t>v.getRightSon</a:t>
            </a:r>
            <a:r>
              <a:rPr lang="en-US" sz="2400" dirty="0"/>
              <a:t>())</a:t>
            </a:r>
            <a:r>
              <a:rPr lang="he-IL" sz="2400" dirty="0"/>
              <a:t>.</a:t>
            </a:r>
          </a:p>
          <a:p>
            <a:pPr algn="r" rtl="1"/>
            <a:r>
              <a:rPr lang="he-IL" sz="2400" dirty="0"/>
              <a:t>3. נעבור מ-</a:t>
            </a:r>
            <a:r>
              <a:rPr lang="en-US" sz="2400" dirty="0"/>
              <a:t>x</a:t>
            </a:r>
            <a:r>
              <a:rPr lang="he-IL" sz="2400" dirty="0"/>
              <a:t> ל-</a:t>
            </a:r>
            <a:r>
              <a:rPr lang="en-US" sz="2400" dirty="0"/>
              <a:t>b</a:t>
            </a:r>
            <a:r>
              <a:rPr lang="he-IL" sz="2400" dirty="0"/>
              <a:t> בחיפוש. עבור כל צומת בנתיב, אם </a:t>
            </a:r>
            <a:r>
              <a:rPr lang="en-US" sz="2400" dirty="0"/>
              <a:t>v ≤ b</a:t>
            </a:r>
            <a:r>
              <a:rPr lang="he-IL" sz="2400" dirty="0"/>
              <a:t> נבצע:</a:t>
            </a:r>
          </a:p>
          <a:p>
            <a:pPr algn="r" rtl="1"/>
            <a:r>
              <a:rPr lang="he-IL" sz="2400" dirty="0"/>
              <a:t>     - נבצע </a:t>
            </a:r>
            <a:r>
              <a:rPr lang="en-US" sz="2400" dirty="0" err="1"/>
              <a:t>inOrder</a:t>
            </a:r>
            <a:r>
              <a:rPr lang="en-US" sz="2400" dirty="0"/>
              <a:t>(</a:t>
            </a:r>
            <a:r>
              <a:rPr lang="en-US" sz="2400" dirty="0" err="1"/>
              <a:t>v.getLeftSon</a:t>
            </a:r>
            <a:r>
              <a:rPr lang="en-US" sz="2400" dirty="0"/>
              <a:t>())</a:t>
            </a:r>
            <a:r>
              <a:rPr lang="he-IL" sz="2400" dirty="0"/>
              <a:t>.</a:t>
            </a:r>
          </a:p>
          <a:p>
            <a:pPr algn="r" rtl="1"/>
            <a:r>
              <a:rPr lang="he-IL" sz="2400" dirty="0"/>
              <a:t>     - נדפיס את </a:t>
            </a:r>
            <a:r>
              <a:rPr lang="en-US" sz="2400" dirty="0"/>
              <a:t>v</a:t>
            </a:r>
            <a:r>
              <a:rPr lang="he-IL" sz="2400" dirty="0"/>
              <a:t>.</a:t>
            </a:r>
          </a:p>
          <a:p>
            <a:pPr marL="457200" indent="-457200" algn="r" rtl="1">
              <a:buAutoNum type="arabicPeriod"/>
            </a:pPr>
            <a:endParaRPr lang="he-IL" sz="2400" dirty="0"/>
          </a:p>
        </p:txBody>
      </p:sp>
      <p:sp>
        <p:nvSpPr>
          <p:cNvPr id="5" name="משולש שווה-שוקיים 4"/>
          <p:cNvSpPr/>
          <p:nvPr/>
        </p:nvSpPr>
        <p:spPr>
          <a:xfrm>
            <a:off x="76200" y="2523958"/>
            <a:ext cx="3924300" cy="3505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1181100" y="2168993"/>
            <a:ext cx="5334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T</a:t>
            </a:r>
            <a:endParaRPr lang="he-IL" sz="3200" dirty="0"/>
          </a:p>
        </p:txBody>
      </p:sp>
      <p:sp>
        <p:nvSpPr>
          <p:cNvPr id="7" name="אליפסה 6"/>
          <p:cNvSpPr/>
          <p:nvPr/>
        </p:nvSpPr>
        <p:spPr>
          <a:xfrm>
            <a:off x="1228928" y="442895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/>
          <p:cNvSpPr/>
          <p:nvPr/>
        </p:nvSpPr>
        <p:spPr>
          <a:xfrm>
            <a:off x="1962150" y="465755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1057478" y="4013638"/>
            <a:ext cx="3238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a</a:t>
            </a:r>
            <a:endParaRPr lang="he-IL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038756" y="4321957"/>
            <a:ext cx="3238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b</a:t>
            </a:r>
            <a:endParaRPr lang="he-IL" sz="2400" dirty="0"/>
          </a:p>
        </p:txBody>
      </p:sp>
      <p:sp>
        <p:nvSpPr>
          <p:cNvPr id="11" name="אליפסה 10"/>
          <p:cNvSpPr/>
          <p:nvPr/>
        </p:nvSpPr>
        <p:spPr>
          <a:xfrm>
            <a:off x="1800225" y="372106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1876831" y="3385465"/>
            <a:ext cx="3238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x</a:t>
            </a:r>
            <a:endParaRPr lang="he-IL" sz="2400" dirty="0"/>
          </a:p>
        </p:txBody>
      </p:sp>
      <p:sp>
        <p:nvSpPr>
          <p:cNvPr id="13" name="צורה חופשית 12"/>
          <p:cNvSpPr/>
          <p:nvPr/>
        </p:nvSpPr>
        <p:spPr>
          <a:xfrm>
            <a:off x="1869754" y="2567732"/>
            <a:ext cx="224125" cy="1167320"/>
          </a:xfrm>
          <a:custGeom>
            <a:avLst/>
            <a:gdLst>
              <a:gd name="connsiteX0" fmla="*/ 175486 w 224125"/>
              <a:gd name="connsiteY0" fmla="*/ 0 h 1167320"/>
              <a:gd name="connsiteX1" fmla="*/ 146303 w 224125"/>
              <a:gd name="connsiteY1" fmla="*/ 107005 h 1167320"/>
              <a:gd name="connsiteX2" fmla="*/ 126848 w 224125"/>
              <a:gd name="connsiteY2" fmla="*/ 145915 h 1167320"/>
              <a:gd name="connsiteX3" fmla="*/ 97665 w 224125"/>
              <a:gd name="connsiteY3" fmla="*/ 194554 h 1167320"/>
              <a:gd name="connsiteX4" fmla="*/ 107393 w 224125"/>
              <a:gd name="connsiteY4" fmla="*/ 262647 h 1167320"/>
              <a:gd name="connsiteX5" fmla="*/ 146303 w 224125"/>
              <a:gd name="connsiteY5" fmla="*/ 321013 h 1167320"/>
              <a:gd name="connsiteX6" fmla="*/ 194942 w 224125"/>
              <a:gd name="connsiteY6" fmla="*/ 398835 h 1167320"/>
              <a:gd name="connsiteX7" fmla="*/ 214397 w 224125"/>
              <a:gd name="connsiteY7" fmla="*/ 428017 h 1167320"/>
              <a:gd name="connsiteX8" fmla="*/ 224125 w 224125"/>
              <a:gd name="connsiteY8" fmla="*/ 457200 h 1167320"/>
              <a:gd name="connsiteX9" fmla="*/ 214397 w 224125"/>
              <a:gd name="connsiteY9" fmla="*/ 515566 h 1167320"/>
              <a:gd name="connsiteX10" fmla="*/ 175486 w 224125"/>
              <a:gd name="connsiteY10" fmla="*/ 564205 h 1167320"/>
              <a:gd name="connsiteX11" fmla="*/ 117120 w 224125"/>
              <a:gd name="connsiteY11" fmla="*/ 603115 h 1167320"/>
              <a:gd name="connsiteX12" fmla="*/ 97665 w 224125"/>
              <a:gd name="connsiteY12" fmla="*/ 632298 h 1167320"/>
              <a:gd name="connsiteX13" fmla="*/ 78210 w 224125"/>
              <a:gd name="connsiteY13" fmla="*/ 651754 h 1167320"/>
              <a:gd name="connsiteX14" fmla="*/ 58755 w 224125"/>
              <a:gd name="connsiteY14" fmla="*/ 710120 h 1167320"/>
              <a:gd name="connsiteX15" fmla="*/ 49027 w 224125"/>
              <a:gd name="connsiteY15" fmla="*/ 739303 h 1167320"/>
              <a:gd name="connsiteX16" fmla="*/ 49027 w 224125"/>
              <a:gd name="connsiteY16" fmla="*/ 972766 h 1167320"/>
              <a:gd name="connsiteX17" fmla="*/ 29572 w 224125"/>
              <a:gd name="connsiteY17" fmla="*/ 992222 h 1167320"/>
              <a:gd name="connsiteX18" fmla="*/ 19844 w 224125"/>
              <a:gd name="connsiteY18" fmla="*/ 1021405 h 1167320"/>
              <a:gd name="connsiteX19" fmla="*/ 389 w 224125"/>
              <a:gd name="connsiteY19" fmla="*/ 1050588 h 1167320"/>
              <a:gd name="connsiteX20" fmla="*/ 10116 w 224125"/>
              <a:gd name="connsiteY20" fmla="*/ 1138137 h 1167320"/>
              <a:gd name="connsiteX21" fmla="*/ 10116 w 224125"/>
              <a:gd name="connsiteY21" fmla="*/ 1167320 h 1167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24125" h="1167320">
                <a:moveTo>
                  <a:pt x="175486" y="0"/>
                </a:moveTo>
                <a:cubicBezTo>
                  <a:pt x="168370" y="35585"/>
                  <a:pt x="162761" y="74088"/>
                  <a:pt x="146303" y="107005"/>
                </a:cubicBezTo>
                <a:cubicBezTo>
                  <a:pt x="139818" y="119975"/>
                  <a:pt x="132560" y="132587"/>
                  <a:pt x="126848" y="145915"/>
                </a:cubicBezTo>
                <a:cubicBezTo>
                  <a:pt x="107906" y="190113"/>
                  <a:pt x="130018" y="162200"/>
                  <a:pt x="97665" y="194554"/>
                </a:cubicBezTo>
                <a:cubicBezTo>
                  <a:pt x="100908" y="217252"/>
                  <a:pt x="99162" y="241247"/>
                  <a:pt x="107393" y="262647"/>
                </a:cubicBezTo>
                <a:cubicBezTo>
                  <a:pt x="115787" y="284471"/>
                  <a:pt x="133333" y="301558"/>
                  <a:pt x="146303" y="321013"/>
                </a:cubicBezTo>
                <a:cubicBezTo>
                  <a:pt x="190776" y="387722"/>
                  <a:pt x="136248" y="304924"/>
                  <a:pt x="194942" y="398835"/>
                </a:cubicBezTo>
                <a:cubicBezTo>
                  <a:pt x="201138" y="408749"/>
                  <a:pt x="209169" y="417560"/>
                  <a:pt x="214397" y="428017"/>
                </a:cubicBezTo>
                <a:cubicBezTo>
                  <a:pt x="218983" y="437188"/>
                  <a:pt x="220882" y="447472"/>
                  <a:pt x="224125" y="457200"/>
                </a:cubicBezTo>
                <a:cubicBezTo>
                  <a:pt x="220882" y="476655"/>
                  <a:pt x="220634" y="496854"/>
                  <a:pt x="214397" y="515566"/>
                </a:cubicBezTo>
                <a:cubicBezTo>
                  <a:pt x="210142" y="528330"/>
                  <a:pt x="187293" y="555350"/>
                  <a:pt x="175486" y="564205"/>
                </a:cubicBezTo>
                <a:cubicBezTo>
                  <a:pt x="156780" y="578234"/>
                  <a:pt x="117120" y="603115"/>
                  <a:pt x="117120" y="603115"/>
                </a:cubicBezTo>
                <a:cubicBezTo>
                  <a:pt x="110635" y="612843"/>
                  <a:pt x="104968" y="623169"/>
                  <a:pt x="97665" y="632298"/>
                </a:cubicBezTo>
                <a:cubicBezTo>
                  <a:pt x="91936" y="639460"/>
                  <a:pt x="82311" y="643551"/>
                  <a:pt x="78210" y="651754"/>
                </a:cubicBezTo>
                <a:cubicBezTo>
                  <a:pt x="69039" y="670097"/>
                  <a:pt x="65240" y="690665"/>
                  <a:pt x="58755" y="710120"/>
                </a:cubicBezTo>
                <a:lnTo>
                  <a:pt x="49027" y="739303"/>
                </a:lnTo>
                <a:cubicBezTo>
                  <a:pt x="54440" y="815083"/>
                  <a:pt x="68036" y="896731"/>
                  <a:pt x="49027" y="972766"/>
                </a:cubicBezTo>
                <a:cubicBezTo>
                  <a:pt x="46803" y="981664"/>
                  <a:pt x="36057" y="985737"/>
                  <a:pt x="29572" y="992222"/>
                </a:cubicBezTo>
                <a:cubicBezTo>
                  <a:pt x="26329" y="1001950"/>
                  <a:pt x="24430" y="1012234"/>
                  <a:pt x="19844" y="1021405"/>
                </a:cubicBezTo>
                <a:cubicBezTo>
                  <a:pt x="14616" y="1031862"/>
                  <a:pt x="1360" y="1038937"/>
                  <a:pt x="389" y="1050588"/>
                </a:cubicBezTo>
                <a:cubicBezTo>
                  <a:pt x="-2050" y="1079849"/>
                  <a:pt x="7678" y="1108876"/>
                  <a:pt x="10116" y="1138137"/>
                </a:cubicBezTo>
                <a:cubicBezTo>
                  <a:pt x="10924" y="1147831"/>
                  <a:pt x="10116" y="1157592"/>
                  <a:pt x="10116" y="11673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צורה חופשית 13"/>
          <p:cNvSpPr/>
          <p:nvPr/>
        </p:nvSpPr>
        <p:spPr>
          <a:xfrm>
            <a:off x="1300814" y="3852015"/>
            <a:ext cx="511657" cy="598714"/>
          </a:xfrm>
          <a:custGeom>
            <a:avLst/>
            <a:gdLst>
              <a:gd name="connsiteX0" fmla="*/ 511657 w 511657"/>
              <a:gd name="connsiteY0" fmla="*/ 0 h 598714"/>
              <a:gd name="connsiteX1" fmla="*/ 457229 w 511657"/>
              <a:gd name="connsiteY1" fmla="*/ 32657 h 598714"/>
              <a:gd name="connsiteX2" fmla="*/ 424572 w 511657"/>
              <a:gd name="connsiteY2" fmla="*/ 54429 h 598714"/>
              <a:gd name="connsiteX3" fmla="*/ 391915 w 511657"/>
              <a:gd name="connsiteY3" fmla="*/ 65314 h 598714"/>
              <a:gd name="connsiteX4" fmla="*/ 359257 w 511657"/>
              <a:gd name="connsiteY4" fmla="*/ 250372 h 598714"/>
              <a:gd name="connsiteX5" fmla="*/ 315715 w 511657"/>
              <a:gd name="connsiteY5" fmla="*/ 261257 h 598714"/>
              <a:gd name="connsiteX6" fmla="*/ 174200 w 511657"/>
              <a:gd name="connsiteY6" fmla="*/ 283029 h 598714"/>
              <a:gd name="connsiteX7" fmla="*/ 152429 w 511657"/>
              <a:gd name="connsiteY7" fmla="*/ 446314 h 598714"/>
              <a:gd name="connsiteX8" fmla="*/ 87115 w 511657"/>
              <a:gd name="connsiteY8" fmla="*/ 468086 h 598714"/>
              <a:gd name="connsiteX9" fmla="*/ 21800 w 511657"/>
              <a:gd name="connsiteY9" fmla="*/ 511629 h 598714"/>
              <a:gd name="connsiteX10" fmla="*/ 10915 w 511657"/>
              <a:gd name="connsiteY10" fmla="*/ 555172 h 598714"/>
              <a:gd name="connsiteX11" fmla="*/ 29 w 511657"/>
              <a:gd name="connsiteY11" fmla="*/ 598714 h 598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1657" h="598714">
                <a:moveTo>
                  <a:pt x="511657" y="0"/>
                </a:moveTo>
                <a:cubicBezTo>
                  <a:pt x="493514" y="10886"/>
                  <a:pt x="475171" y="21443"/>
                  <a:pt x="457229" y="32657"/>
                </a:cubicBezTo>
                <a:cubicBezTo>
                  <a:pt x="446135" y="39591"/>
                  <a:pt x="436274" y="48578"/>
                  <a:pt x="424572" y="54429"/>
                </a:cubicBezTo>
                <a:cubicBezTo>
                  <a:pt x="414309" y="59561"/>
                  <a:pt x="402801" y="61686"/>
                  <a:pt x="391915" y="65314"/>
                </a:cubicBezTo>
                <a:cubicBezTo>
                  <a:pt x="319896" y="137333"/>
                  <a:pt x="432873" y="14798"/>
                  <a:pt x="359257" y="250372"/>
                </a:cubicBezTo>
                <a:cubicBezTo>
                  <a:pt x="354795" y="264652"/>
                  <a:pt x="330100" y="257147"/>
                  <a:pt x="315715" y="261257"/>
                </a:cubicBezTo>
                <a:cubicBezTo>
                  <a:pt x="231214" y="285400"/>
                  <a:pt x="349286" y="265520"/>
                  <a:pt x="174200" y="283029"/>
                </a:cubicBezTo>
                <a:cubicBezTo>
                  <a:pt x="166943" y="337457"/>
                  <a:pt x="175809" y="396630"/>
                  <a:pt x="152429" y="446314"/>
                </a:cubicBezTo>
                <a:cubicBezTo>
                  <a:pt x="142657" y="467079"/>
                  <a:pt x="106210" y="455356"/>
                  <a:pt x="87115" y="468086"/>
                </a:cubicBezTo>
                <a:lnTo>
                  <a:pt x="21800" y="511629"/>
                </a:lnTo>
                <a:cubicBezTo>
                  <a:pt x="18172" y="526143"/>
                  <a:pt x="15025" y="540787"/>
                  <a:pt x="10915" y="555172"/>
                </a:cubicBezTo>
                <a:cubicBezTo>
                  <a:pt x="-1118" y="597290"/>
                  <a:pt x="29" y="574451"/>
                  <a:pt x="29" y="59871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צורה חופשית 14"/>
          <p:cNvSpPr/>
          <p:nvPr/>
        </p:nvSpPr>
        <p:spPr>
          <a:xfrm>
            <a:off x="1899557" y="3884672"/>
            <a:ext cx="239486" cy="762000"/>
          </a:xfrm>
          <a:custGeom>
            <a:avLst/>
            <a:gdLst>
              <a:gd name="connsiteX0" fmla="*/ 0 w 239486"/>
              <a:gd name="connsiteY0" fmla="*/ 0 h 762000"/>
              <a:gd name="connsiteX1" fmla="*/ 65314 w 239486"/>
              <a:gd name="connsiteY1" fmla="*/ 43543 h 762000"/>
              <a:gd name="connsiteX2" fmla="*/ 87086 w 239486"/>
              <a:gd name="connsiteY2" fmla="*/ 65315 h 762000"/>
              <a:gd name="connsiteX3" fmla="*/ 119743 w 239486"/>
              <a:gd name="connsiteY3" fmla="*/ 76200 h 762000"/>
              <a:gd name="connsiteX4" fmla="*/ 141514 w 239486"/>
              <a:gd name="connsiteY4" fmla="*/ 108857 h 762000"/>
              <a:gd name="connsiteX5" fmla="*/ 163286 w 239486"/>
              <a:gd name="connsiteY5" fmla="*/ 130629 h 762000"/>
              <a:gd name="connsiteX6" fmla="*/ 174172 w 239486"/>
              <a:gd name="connsiteY6" fmla="*/ 163286 h 762000"/>
              <a:gd name="connsiteX7" fmla="*/ 163286 w 239486"/>
              <a:gd name="connsiteY7" fmla="*/ 195943 h 762000"/>
              <a:gd name="connsiteX8" fmla="*/ 141514 w 239486"/>
              <a:gd name="connsiteY8" fmla="*/ 228600 h 762000"/>
              <a:gd name="connsiteX9" fmla="*/ 119743 w 239486"/>
              <a:gd name="connsiteY9" fmla="*/ 293915 h 762000"/>
              <a:gd name="connsiteX10" fmla="*/ 174172 w 239486"/>
              <a:gd name="connsiteY10" fmla="*/ 348343 h 762000"/>
              <a:gd name="connsiteX11" fmla="*/ 239486 w 239486"/>
              <a:gd name="connsiteY11" fmla="*/ 391886 h 762000"/>
              <a:gd name="connsiteX12" fmla="*/ 217714 w 239486"/>
              <a:gd name="connsiteY12" fmla="*/ 468086 h 762000"/>
              <a:gd name="connsiteX13" fmla="*/ 163286 w 239486"/>
              <a:gd name="connsiteY13" fmla="*/ 566057 h 762000"/>
              <a:gd name="connsiteX14" fmla="*/ 174172 w 239486"/>
              <a:gd name="connsiteY14" fmla="*/ 598715 h 762000"/>
              <a:gd name="connsiteX15" fmla="*/ 206829 w 239486"/>
              <a:gd name="connsiteY15" fmla="*/ 664029 h 762000"/>
              <a:gd name="connsiteX16" fmla="*/ 185057 w 239486"/>
              <a:gd name="connsiteY16" fmla="*/ 729343 h 762000"/>
              <a:gd name="connsiteX17" fmla="*/ 163286 w 239486"/>
              <a:gd name="connsiteY17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9486" h="762000">
                <a:moveTo>
                  <a:pt x="0" y="0"/>
                </a:moveTo>
                <a:cubicBezTo>
                  <a:pt x="21771" y="14514"/>
                  <a:pt x="44381" y="27843"/>
                  <a:pt x="65314" y="43543"/>
                </a:cubicBezTo>
                <a:cubicBezTo>
                  <a:pt x="73525" y="49701"/>
                  <a:pt x="78285" y="60035"/>
                  <a:pt x="87086" y="65315"/>
                </a:cubicBezTo>
                <a:cubicBezTo>
                  <a:pt x="96925" y="71218"/>
                  <a:pt x="108857" y="72572"/>
                  <a:pt x="119743" y="76200"/>
                </a:cubicBezTo>
                <a:cubicBezTo>
                  <a:pt x="127000" y="87086"/>
                  <a:pt x="133341" y="98641"/>
                  <a:pt x="141514" y="108857"/>
                </a:cubicBezTo>
                <a:cubicBezTo>
                  <a:pt x="147925" y="116871"/>
                  <a:pt x="158005" y="121828"/>
                  <a:pt x="163286" y="130629"/>
                </a:cubicBezTo>
                <a:cubicBezTo>
                  <a:pt x="169190" y="140468"/>
                  <a:pt x="170543" y="152400"/>
                  <a:pt x="174172" y="163286"/>
                </a:cubicBezTo>
                <a:cubicBezTo>
                  <a:pt x="170543" y="174172"/>
                  <a:pt x="168418" y="185680"/>
                  <a:pt x="163286" y="195943"/>
                </a:cubicBezTo>
                <a:cubicBezTo>
                  <a:pt x="157435" y="207645"/>
                  <a:pt x="146828" y="216645"/>
                  <a:pt x="141514" y="228600"/>
                </a:cubicBezTo>
                <a:cubicBezTo>
                  <a:pt x="132193" y="249571"/>
                  <a:pt x="119743" y="293915"/>
                  <a:pt x="119743" y="293915"/>
                </a:cubicBezTo>
                <a:cubicBezTo>
                  <a:pt x="137886" y="312058"/>
                  <a:pt x="152823" y="334111"/>
                  <a:pt x="174172" y="348343"/>
                </a:cubicBezTo>
                <a:lnTo>
                  <a:pt x="239486" y="391886"/>
                </a:lnTo>
                <a:cubicBezTo>
                  <a:pt x="236923" y="402136"/>
                  <a:pt x="224813" y="455308"/>
                  <a:pt x="217714" y="468086"/>
                </a:cubicBezTo>
                <a:cubicBezTo>
                  <a:pt x="155330" y="580378"/>
                  <a:pt x="187918" y="492162"/>
                  <a:pt x="163286" y="566057"/>
                </a:cubicBezTo>
                <a:cubicBezTo>
                  <a:pt x="166915" y="576943"/>
                  <a:pt x="169040" y="588452"/>
                  <a:pt x="174172" y="598715"/>
                </a:cubicBezTo>
                <a:cubicBezTo>
                  <a:pt x="216378" y="683128"/>
                  <a:pt x="179466" y="581941"/>
                  <a:pt x="206829" y="664029"/>
                </a:cubicBezTo>
                <a:cubicBezTo>
                  <a:pt x="199572" y="685800"/>
                  <a:pt x="201284" y="713115"/>
                  <a:pt x="185057" y="729343"/>
                </a:cubicBezTo>
                <a:cubicBezTo>
                  <a:pt x="160720" y="753681"/>
                  <a:pt x="163286" y="740852"/>
                  <a:pt x="163286" y="7620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7" name="מחבר ישר 16"/>
          <p:cNvCxnSpPr>
            <a:stCxn id="7" idx="4"/>
          </p:cNvCxnSpPr>
          <p:nvPr/>
        </p:nvCxnSpPr>
        <p:spPr>
          <a:xfrm>
            <a:off x="1305128" y="4581358"/>
            <a:ext cx="256972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/>
          <p:cNvCxnSpPr>
            <a:stCxn id="8" idx="4"/>
          </p:cNvCxnSpPr>
          <p:nvPr/>
        </p:nvCxnSpPr>
        <p:spPr>
          <a:xfrm flipH="1">
            <a:off x="1899557" y="4809958"/>
            <a:ext cx="138793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34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תרגיל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כתבו שיטה המקבלת כפרמטר עץ בינארי ומספר </a:t>
            </a:r>
            <a:r>
              <a:rPr lang="en-US" dirty="0"/>
              <a:t>n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השיטה תחזיר מחרוזת המכילה את ערכי כל הצמתים בעץ שנמצאים בגובה </a:t>
            </a:r>
            <a:r>
              <a:rPr lang="en-US" dirty="0"/>
              <a:t>n</a:t>
            </a:r>
            <a:r>
              <a:rPr lang="he-IL" dirty="0"/>
              <a:t>, משמאל לימין.</a:t>
            </a:r>
          </a:p>
          <a:p>
            <a:pPr algn="r" rtl="1"/>
            <a:r>
              <a:rPr lang="he-IL" dirty="0"/>
              <a:t>השורש נמצא בגובה 1.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500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82563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82563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028364" y="2590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639704" y="353931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Oval 9"/>
          <p:cNvSpPr/>
          <p:nvPr/>
        </p:nvSpPr>
        <p:spPr>
          <a:xfrm>
            <a:off x="5256663" y="353931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Oval 10"/>
          <p:cNvSpPr/>
          <p:nvPr/>
        </p:nvSpPr>
        <p:spPr>
          <a:xfrm>
            <a:off x="1447800" y="45720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3581400" y="45720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7924800" y="5712725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5562600" y="57150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" name="Oval 14"/>
          <p:cNvSpPr/>
          <p:nvPr/>
        </p:nvSpPr>
        <p:spPr>
          <a:xfrm>
            <a:off x="6629400" y="4724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8" name="Straight Connector 7"/>
          <p:cNvCxnSpPr>
            <a:stCxn id="6" idx="4"/>
            <a:endCxn id="9" idx="0"/>
          </p:cNvCxnSpPr>
          <p:nvPr/>
        </p:nvCxnSpPr>
        <p:spPr>
          <a:xfrm flipH="1">
            <a:off x="2944504" y="3200400"/>
            <a:ext cx="1388660" cy="33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4"/>
            <a:endCxn id="10" idx="0"/>
          </p:cNvCxnSpPr>
          <p:nvPr/>
        </p:nvCxnSpPr>
        <p:spPr>
          <a:xfrm>
            <a:off x="4333164" y="3200400"/>
            <a:ext cx="1228299" cy="33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4"/>
            <a:endCxn id="11" idx="0"/>
          </p:cNvCxnSpPr>
          <p:nvPr/>
        </p:nvCxnSpPr>
        <p:spPr>
          <a:xfrm flipH="1">
            <a:off x="1752600" y="4148919"/>
            <a:ext cx="1191904" cy="42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4"/>
            <a:endCxn id="12" idx="0"/>
          </p:cNvCxnSpPr>
          <p:nvPr/>
        </p:nvCxnSpPr>
        <p:spPr>
          <a:xfrm>
            <a:off x="2944504" y="4148919"/>
            <a:ext cx="941696" cy="42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4"/>
            <a:endCxn id="15" idx="0"/>
          </p:cNvCxnSpPr>
          <p:nvPr/>
        </p:nvCxnSpPr>
        <p:spPr>
          <a:xfrm>
            <a:off x="5561463" y="4148919"/>
            <a:ext cx="1372737" cy="575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5" idx="4"/>
            <a:endCxn id="14" idx="0"/>
          </p:cNvCxnSpPr>
          <p:nvPr/>
        </p:nvCxnSpPr>
        <p:spPr>
          <a:xfrm flipH="1">
            <a:off x="5867400" y="5334000"/>
            <a:ext cx="1066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4"/>
            <a:endCxn id="13" idx="0"/>
          </p:cNvCxnSpPr>
          <p:nvPr/>
        </p:nvCxnSpPr>
        <p:spPr>
          <a:xfrm>
            <a:off x="6934200" y="5334000"/>
            <a:ext cx="1295400" cy="378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" y="228600"/>
            <a:ext cx="7391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print(t, 1) </a:t>
            </a:r>
            <a:r>
              <a:rPr lang="en-US" sz="2400" dirty="0">
                <a:sym typeface="Wingdings" panose="05000000000000000000" pitchFamily="2" charset="2"/>
              </a:rPr>
              <a:t> “5”</a:t>
            </a:r>
          </a:p>
          <a:p>
            <a:r>
              <a:rPr lang="en-US" sz="2400" dirty="0">
                <a:sym typeface="Wingdings" panose="05000000000000000000" pitchFamily="2" charset="2"/>
              </a:rPr>
              <a:t>print(t, 2)  “9  4”</a:t>
            </a:r>
          </a:p>
          <a:p>
            <a:r>
              <a:rPr lang="en-US" sz="2400" dirty="0">
                <a:sym typeface="Wingdings" panose="05000000000000000000" pitchFamily="2" charset="2"/>
              </a:rPr>
              <a:t>print(t, 3)  “1  2  7”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615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8610600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public String print(Node t, </a:t>
            </a:r>
            <a:r>
              <a:rPr lang="en-US" sz="2400" dirty="0" err="1"/>
              <a:t>int</a:t>
            </a:r>
            <a:r>
              <a:rPr lang="en-US" sz="2400" dirty="0"/>
              <a:t> n) {</a:t>
            </a:r>
          </a:p>
          <a:p>
            <a:r>
              <a:rPr lang="en-US" sz="2400" dirty="0"/>
              <a:t>   if(t == null)</a:t>
            </a:r>
          </a:p>
          <a:p>
            <a:r>
              <a:rPr lang="en-US" sz="2400" dirty="0"/>
              <a:t>	return “”;</a:t>
            </a:r>
          </a:p>
          <a:p>
            <a:r>
              <a:rPr lang="en-US" sz="2400" dirty="0"/>
              <a:t>   if(n == 1)</a:t>
            </a:r>
          </a:p>
          <a:p>
            <a:r>
              <a:rPr lang="en-US" sz="2400" dirty="0"/>
              <a:t>	return </a:t>
            </a:r>
            <a:r>
              <a:rPr lang="en-US" sz="2400" dirty="0" err="1"/>
              <a:t>t.getValue</a:t>
            </a:r>
            <a:r>
              <a:rPr lang="en-US" sz="2400" dirty="0"/>
              <a:t>();</a:t>
            </a:r>
          </a:p>
          <a:p>
            <a:r>
              <a:rPr lang="en-US" sz="2400" dirty="0"/>
              <a:t>   String left = print(</a:t>
            </a:r>
            <a:r>
              <a:rPr lang="en-US" sz="2400" dirty="0" err="1"/>
              <a:t>t.getLeftSon</a:t>
            </a:r>
            <a:r>
              <a:rPr lang="en-US" sz="2400" dirty="0"/>
              <a:t>(), n-1);</a:t>
            </a:r>
          </a:p>
          <a:p>
            <a:r>
              <a:rPr lang="en-US" sz="2400" dirty="0"/>
              <a:t>   String right = print(</a:t>
            </a:r>
            <a:r>
              <a:rPr lang="en-US" sz="2400" dirty="0" err="1"/>
              <a:t>t.getRightSont</a:t>
            </a:r>
            <a:r>
              <a:rPr lang="en-US" sz="2400" dirty="0"/>
              <a:t>(), n-1);</a:t>
            </a:r>
          </a:p>
          <a:p>
            <a:r>
              <a:rPr lang="en-US" sz="2400" dirty="0"/>
              <a:t>   return left + “ “ + right;</a:t>
            </a:r>
          </a:p>
          <a:p>
            <a:r>
              <a:rPr lang="en-US" sz="2400" dirty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82539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1304" y="1143000"/>
            <a:ext cx="8610600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public void g(Node t, Stack s) {</a:t>
            </a:r>
          </a:p>
          <a:p>
            <a:r>
              <a:rPr lang="en-US" sz="2400" dirty="0"/>
              <a:t>   if(t != null)</a:t>
            </a:r>
          </a:p>
          <a:p>
            <a:r>
              <a:rPr lang="en-US" sz="2400" dirty="0"/>
              <a:t>   {</a:t>
            </a:r>
          </a:p>
          <a:p>
            <a:r>
              <a:rPr lang="en-US" sz="2400" dirty="0"/>
              <a:t>	if(</a:t>
            </a:r>
            <a:r>
              <a:rPr lang="en-US" sz="2400" dirty="0" err="1"/>
              <a:t>t.getLeftSon</a:t>
            </a:r>
            <a:r>
              <a:rPr lang="en-US" sz="2400" dirty="0"/>
              <a:t>() == null &amp;&amp; </a:t>
            </a:r>
            <a:r>
              <a:rPr lang="en-US" sz="2400" dirty="0" err="1"/>
              <a:t>t.getRightSon</a:t>
            </a:r>
            <a:r>
              <a:rPr lang="en-US" sz="2400" dirty="0"/>
              <a:t>() == null)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s.push</a:t>
            </a:r>
            <a:r>
              <a:rPr lang="en-US" sz="2400" dirty="0"/>
              <a:t>(</a:t>
            </a:r>
            <a:r>
              <a:rPr lang="en-US" sz="2400" dirty="0" err="1"/>
              <a:t>t.getValue</a:t>
            </a:r>
            <a:r>
              <a:rPr lang="en-US" sz="2400" dirty="0"/>
              <a:t>());</a:t>
            </a:r>
          </a:p>
          <a:p>
            <a:r>
              <a:rPr lang="en-US" sz="2400" dirty="0"/>
              <a:t>	else</a:t>
            </a:r>
          </a:p>
          <a:p>
            <a:r>
              <a:rPr lang="en-US" sz="2400" dirty="0"/>
              <a:t>	{</a:t>
            </a:r>
          </a:p>
          <a:p>
            <a:r>
              <a:rPr lang="en-US" sz="2400" dirty="0"/>
              <a:t>		g(</a:t>
            </a:r>
            <a:r>
              <a:rPr lang="en-US" sz="2400" dirty="0" err="1"/>
              <a:t>t.getRightSon</a:t>
            </a:r>
            <a:r>
              <a:rPr lang="en-US" sz="2400" dirty="0"/>
              <a:t>(), s);</a:t>
            </a:r>
          </a:p>
          <a:p>
            <a:r>
              <a:rPr lang="en-US" sz="2400" dirty="0"/>
              <a:t>		g(</a:t>
            </a:r>
            <a:r>
              <a:rPr lang="en-US" sz="2400" dirty="0" err="1"/>
              <a:t>t.getLeftSon</a:t>
            </a:r>
            <a:r>
              <a:rPr lang="en-US" sz="2400" dirty="0"/>
              <a:t>(), s);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   }</a:t>
            </a:r>
          </a:p>
          <a:p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28600"/>
            <a:ext cx="83547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נתונה השיטה הבאה:</a:t>
            </a:r>
          </a:p>
        </p:txBody>
      </p:sp>
    </p:spTree>
    <p:extLst>
      <p:ext uri="{BB962C8B-B14F-4D97-AF65-F5344CB8AC3E}">
        <p14:creationId xmlns:p14="http://schemas.microsoft.com/office/powerpoint/2010/main" val="313157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82563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82563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061346" y="93146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5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672686" y="187997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Oval 9"/>
          <p:cNvSpPr/>
          <p:nvPr/>
        </p:nvSpPr>
        <p:spPr>
          <a:xfrm>
            <a:off x="5289645" y="187997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Oval 10"/>
          <p:cNvSpPr/>
          <p:nvPr/>
        </p:nvSpPr>
        <p:spPr>
          <a:xfrm>
            <a:off x="1480782" y="291266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3614382" y="291266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6282519" y="510653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3920319" y="5108812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" name="Oval 14"/>
          <p:cNvSpPr/>
          <p:nvPr/>
        </p:nvSpPr>
        <p:spPr>
          <a:xfrm>
            <a:off x="4980295" y="4118212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8" name="Straight Connector 7"/>
          <p:cNvCxnSpPr>
            <a:stCxn id="6" idx="4"/>
            <a:endCxn id="9" idx="0"/>
          </p:cNvCxnSpPr>
          <p:nvPr/>
        </p:nvCxnSpPr>
        <p:spPr>
          <a:xfrm flipH="1">
            <a:off x="2977486" y="1541060"/>
            <a:ext cx="1388660" cy="33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4"/>
            <a:endCxn id="10" idx="0"/>
          </p:cNvCxnSpPr>
          <p:nvPr/>
        </p:nvCxnSpPr>
        <p:spPr>
          <a:xfrm>
            <a:off x="4366146" y="1541060"/>
            <a:ext cx="1228299" cy="33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4"/>
            <a:endCxn id="11" idx="0"/>
          </p:cNvCxnSpPr>
          <p:nvPr/>
        </p:nvCxnSpPr>
        <p:spPr>
          <a:xfrm flipH="1">
            <a:off x="1785582" y="2489579"/>
            <a:ext cx="1191904" cy="42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4"/>
            <a:endCxn id="12" idx="0"/>
          </p:cNvCxnSpPr>
          <p:nvPr/>
        </p:nvCxnSpPr>
        <p:spPr>
          <a:xfrm>
            <a:off x="2977486" y="2489579"/>
            <a:ext cx="941696" cy="42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4"/>
          </p:cNvCxnSpPr>
          <p:nvPr/>
        </p:nvCxnSpPr>
        <p:spPr>
          <a:xfrm>
            <a:off x="3919182" y="3522260"/>
            <a:ext cx="1372737" cy="595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4" idx="0"/>
          </p:cNvCxnSpPr>
          <p:nvPr/>
        </p:nvCxnSpPr>
        <p:spPr>
          <a:xfrm flipH="1">
            <a:off x="4225119" y="4727812"/>
            <a:ext cx="1066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13" idx="0"/>
          </p:cNvCxnSpPr>
          <p:nvPr/>
        </p:nvCxnSpPr>
        <p:spPr>
          <a:xfrm>
            <a:off x="5291919" y="4727812"/>
            <a:ext cx="1295400" cy="378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" y="228600"/>
            <a:ext cx="8534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מה יהיה תוכן המחסנית בעקבות הפעלת השיטה על העץ הנתון?</a:t>
            </a:r>
          </a:p>
        </p:txBody>
      </p:sp>
      <p:sp>
        <p:nvSpPr>
          <p:cNvPr id="26" name="Oval 25"/>
          <p:cNvSpPr/>
          <p:nvPr/>
        </p:nvSpPr>
        <p:spPr>
          <a:xfrm>
            <a:off x="423081" y="394534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7" name="Straight Connector 26"/>
          <p:cNvCxnSpPr>
            <a:stCxn id="11" idx="4"/>
            <a:endCxn id="26" idx="0"/>
          </p:cNvCxnSpPr>
          <p:nvPr/>
        </p:nvCxnSpPr>
        <p:spPr>
          <a:xfrm flipH="1">
            <a:off x="727881" y="3522260"/>
            <a:ext cx="1057701" cy="42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1304" y="838200"/>
            <a:ext cx="8610600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public void f(Node t1, Node t2) {</a:t>
            </a:r>
          </a:p>
          <a:p>
            <a:r>
              <a:rPr lang="en-US" sz="2400" dirty="0"/>
              <a:t>   Stack s1 = new Stack();</a:t>
            </a:r>
          </a:p>
          <a:p>
            <a:r>
              <a:rPr lang="en-US" sz="2400" dirty="0"/>
              <a:t>   Stack s2 = new Stack();</a:t>
            </a:r>
          </a:p>
          <a:p>
            <a:r>
              <a:rPr lang="en-US" sz="2400" dirty="0"/>
              <a:t>   g(t1, s1);</a:t>
            </a:r>
          </a:p>
          <a:p>
            <a:r>
              <a:rPr lang="en-US" sz="2400" dirty="0"/>
              <a:t>   g(t2, s2);</a:t>
            </a:r>
          </a:p>
          <a:p>
            <a:r>
              <a:rPr lang="en-US" sz="2400" dirty="0"/>
              <a:t>   while( !s1.isEmpty() &amp;&amp; !s2.isEmpty())</a:t>
            </a:r>
          </a:p>
          <a:p>
            <a:r>
              <a:rPr lang="en-US" sz="2400" dirty="0"/>
              <a:t>	if(s1.pop() != s2.pop())</a:t>
            </a:r>
          </a:p>
          <a:p>
            <a:r>
              <a:rPr lang="en-US" sz="2400" dirty="0"/>
              <a:t>		return false;</a:t>
            </a:r>
          </a:p>
          <a:p>
            <a:r>
              <a:rPr lang="en-US" sz="2400" dirty="0"/>
              <a:t>   if(!s1.isEmpty() || !s2.isEmpty())	</a:t>
            </a:r>
          </a:p>
          <a:p>
            <a:r>
              <a:rPr lang="en-US" sz="2400" dirty="0"/>
              <a:t>	return false;</a:t>
            </a:r>
          </a:p>
          <a:p>
            <a:r>
              <a:rPr lang="en-US" sz="2400" dirty="0"/>
              <a:t>   return true;</a:t>
            </a:r>
          </a:p>
          <a:p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28600"/>
            <a:ext cx="83547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נתונה השיטה הבאה: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562600"/>
            <a:ext cx="835470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ציירו עץ נוסף כך שאם נעביר אותו ואת העץ מהשקף הקודם לשיטה, השיטה תחזיר </a:t>
            </a:r>
            <a:r>
              <a:rPr lang="en-US" sz="2400" dirty="0">
                <a:solidFill>
                  <a:schemeClr val="tx2"/>
                </a:solidFill>
              </a:rPr>
              <a:t>true</a:t>
            </a:r>
            <a:r>
              <a:rPr lang="he-IL" sz="24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392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059597"/>
            <a:ext cx="906780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public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countNodes</a:t>
            </a:r>
            <a:r>
              <a:rPr lang="en-US" sz="2400" dirty="0"/>
              <a:t>(Node t)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if(t == null)</a:t>
            </a:r>
          </a:p>
          <a:p>
            <a:r>
              <a:rPr lang="en-US" sz="2400" dirty="0"/>
              <a:t>	return 0;</a:t>
            </a:r>
          </a:p>
          <a:p>
            <a:r>
              <a:rPr lang="en-US" sz="2400" dirty="0"/>
              <a:t>   return 1 + </a:t>
            </a:r>
            <a:r>
              <a:rPr lang="en-US" sz="2400" dirty="0" err="1"/>
              <a:t>countNodes</a:t>
            </a:r>
            <a:r>
              <a:rPr lang="en-US" sz="2400" dirty="0"/>
              <a:t>(</a:t>
            </a:r>
            <a:r>
              <a:rPr lang="en-US" sz="2400" dirty="0" err="1"/>
              <a:t>t.getLeftSon</a:t>
            </a:r>
            <a:r>
              <a:rPr lang="en-US" sz="2400" dirty="0"/>
              <a:t>()) + </a:t>
            </a:r>
            <a:r>
              <a:rPr lang="en-US" sz="2400" dirty="0" err="1"/>
              <a:t>countNodes</a:t>
            </a:r>
            <a:r>
              <a:rPr lang="en-US" sz="2400" dirty="0"/>
              <a:t>(</a:t>
            </a:r>
            <a:r>
              <a:rPr lang="en-US" sz="2400" dirty="0" err="1"/>
              <a:t>t.getRightSon</a:t>
            </a:r>
            <a:r>
              <a:rPr lang="en-US" sz="2400" dirty="0"/>
              <a:t>());</a:t>
            </a:r>
          </a:p>
          <a:p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28600"/>
            <a:ext cx="835470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כתבו שיטה בשם </a:t>
            </a:r>
            <a:r>
              <a:rPr lang="en-US" sz="2400" dirty="0" err="1">
                <a:solidFill>
                  <a:schemeClr val="tx2"/>
                </a:solidFill>
              </a:rPr>
              <a:t>countNodes</a:t>
            </a:r>
            <a:r>
              <a:rPr lang="he-IL" sz="2400" dirty="0">
                <a:solidFill>
                  <a:schemeClr val="tx2"/>
                </a:solidFill>
              </a:rPr>
              <a:t> שמקבלת מצביע לשורש עץ בינארי ומחזירה את מספר הצמתים שבעץ:</a:t>
            </a:r>
          </a:p>
        </p:txBody>
      </p:sp>
    </p:spTree>
    <p:extLst>
      <p:ext uri="{BB962C8B-B14F-4D97-AF65-F5344CB8AC3E}">
        <p14:creationId xmlns:p14="http://schemas.microsoft.com/office/powerpoint/2010/main" val="80827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Oval 5"/>
          <p:cNvSpPr/>
          <p:nvPr/>
        </p:nvSpPr>
        <p:spPr>
          <a:xfrm>
            <a:off x="3190164" y="34688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8"/>
          <p:cNvSpPr/>
          <p:nvPr/>
        </p:nvSpPr>
        <p:spPr>
          <a:xfrm>
            <a:off x="2297779" y="112594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" name="Oval 9"/>
          <p:cNvSpPr/>
          <p:nvPr/>
        </p:nvSpPr>
        <p:spPr>
          <a:xfrm>
            <a:off x="4050947" y="1152978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10"/>
          <p:cNvSpPr/>
          <p:nvPr/>
        </p:nvSpPr>
        <p:spPr>
          <a:xfrm>
            <a:off x="1701502" y="206852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11"/>
          <p:cNvSpPr/>
          <p:nvPr/>
        </p:nvSpPr>
        <p:spPr>
          <a:xfrm>
            <a:off x="2766190" y="207844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12"/>
          <p:cNvSpPr/>
          <p:nvPr/>
        </p:nvSpPr>
        <p:spPr>
          <a:xfrm>
            <a:off x="5192486" y="3131545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Oval 13"/>
          <p:cNvSpPr/>
          <p:nvPr/>
        </p:nvSpPr>
        <p:spPr>
          <a:xfrm>
            <a:off x="4267200" y="3131545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Oval 14"/>
          <p:cNvSpPr/>
          <p:nvPr/>
        </p:nvSpPr>
        <p:spPr>
          <a:xfrm>
            <a:off x="4582886" y="207844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2" name="Straight Connector 7"/>
          <p:cNvCxnSpPr>
            <a:stCxn id="4" idx="4"/>
            <a:endCxn id="5" idx="0"/>
          </p:cNvCxnSpPr>
          <p:nvPr/>
        </p:nvCxnSpPr>
        <p:spPr>
          <a:xfrm flipH="1">
            <a:off x="2602579" y="956481"/>
            <a:ext cx="892385" cy="16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8"/>
          <p:cNvCxnSpPr>
            <a:stCxn id="4" idx="4"/>
            <a:endCxn id="6" idx="0"/>
          </p:cNvCxnSpPr>
          <p:nvPr/>
        </p:nvCxnSpPr>
        <p:spPr>
          <a:xfrm>
            <a:off x="3494964" y="956481"/>
            <a:ext cx="860783" cy="196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2"/>
          <p:cNvCxnSpPr>
            <a:stCxn id="5" idx="4"/>
            <a:endCxn id="7" idx="0"/>
          </p:cNvCxnSpPr>
          <p:nvPr/>
        </p:nvCxnSpPr>
        <p:spPr>
          <a:xfrm flipH="1">
            <a:off x="2006302" y="1735540"/>
            <a:ext cx="596277" cy="332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4"/>
          <p:cNvCxnSpPr>
            <a:stCxn id="5" idx="4"/>
            <a:endCxn id="8" idx="0"/>
          </p:cNvCxnSpPr>
          <p:nvPr/>
        </p:nvCxnSpPr>
        <p:spPr>
          <a:xfrm>
            <a:off x="2602579" y="1735540"/>
            <a:ext cx="468411" cy="342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3"/>
          <p:cNvCxnSpPr>
            <a:stCxn id="6" idx="4"/>
            <a:endCxn id="11" idx="0"/>
          </p:cNvCxnSpPr>
          <p:nvPr/>
        </p:nvCxnSpPr>
        <p:spPr>
          <a:xfrm>
            <a:off x="4355747" y="1762578"/>
            <a:ext cx="531939" cy="315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5"/>
          <p:cNvCxnSpPr>
            <a:stCxn id="11" idx="4"/>
            <a:endCxn id="10" idx="0"/>
          </p:cNvCxnSpPr>
          <p:nvPr/>
        </p:nvCxnSpPr>
        <p:spPr>
          <a:xfrm flipH="1">
            <a:off x="4572000" y="2688041"/>
            <a:ext cx="315686" cy="443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7"/>
          <p:cNvCxnSpPr>
            <a:stCxn id="11" idx="4"/>
            <a:endCxn id="9" idx="0"/>
          </p:cNvCxnSpPr>
          <p:nvPr/>
        </p:nvCxnSpPr>
        <p:spPr>
          <a:xfrm>
            <a:off x="4887686" y="2688041"/>
            <a:ext cx="609600" cy="443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621716" y="228600"/>
            <a:ext cx="436988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מה יהיה סדר המעבר על הצמתים בכל אחת מהשיטות?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09600" y="4343400"/>
            <a:ext cx="8382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u="sng" dirty="0">
                <a:solidFill>
                  <a:schemeClr val="tx2"/>
                </a:solidFill>
              </a:rPr>
              <a:t>Pre</a:t>
            </a:r>
            <a:r>
              <a:rPr lang="en-US" sz="2400" dirty="0"/>
              <a:t>:   5  9  1  2  4  7  8  3</a:t>
            </a:r>
            <a:endParaRPr lang="he-IL" sz="2400" u="sng" dirty="0"/>
          </a:p>
        </p:txBody>
      </p:sp>
      <p:sp>
        <p:nvSpPr>
          <p:cNvPr id="49" name="TextBox 48"/>
          <p:cNvSpPr txBox="1"/>
          <p:nvPr/>
        </p:nvSpPr>
        <p:spPr>
          <a:xfrm>
            <a:off x="587829" y="4786904"/>
            <a:ext cx="8382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u="sng" dirty="0">
                <a:solidFill>
                  <a:schemeClr val="tx2"/>
                </a:solidFill>
              </a:rPr>
              <a:t>In</a:t>
            </a:r>
            <a:r>
              <a:rPr lang="en-US" sz="2400" dirty="0"/>
              <a:t>:      1  9  2  5  4  8  7  3</a:t>
            </a:r>
            <a:endParaRPr lang="he-IL" sz="2400" u="sng" dirty="0"/>
          </a:p>
        </p:txBody>
      </p:sp>
      <p:sp>
        <p:nvSpPr>
          <p:cNvPr id="50" name="TextBox 49"/>
          <p:cNvSpPr txBox="1"/>
          <p:nvPr/>
        </p:nvSpPr>
        <p:spPr>
          <a:xfrm>
            <a:off x="587829" y="5268863"/>
            <a:ext cx="8382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u="sng" dirty="0">
                <a:solidFill>
                  <a:schemeClr val="tx2"/>
                </a:solidFill>
              </a:rPr>
              <a:t>Post</a:t>
            </a:r>
            <a:r>
              <a:rPr lang="en-US" sz="2400" dirty="0"/>
              <a:t>:  1  2  9  8  3  7  4  5</a:t>
            </a:r>
            <a:endParaRPr lang="he-IL" sz="2400" u="sng" dirty="0"/>
          </a:p>
        </p:txBody>
      </p:sp>
    </p:spTree>
    <p:extLst>
      <p:ext uri="{BB962C8B-B14F-4D97-AF65-F5344CB8AC3E}">
        <p14:creationId xmlns:p14="http://schemas.microsoft.com/office/powerpoint/2010/main" val="59623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82563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82563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372970" y="1120822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5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84310" y="206934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Oval 9"/>
          <p:cNvSpPr/>
          <p:nvPr/>
        </p:nvSpPr>
        <p:spPr>
          <a:xfrm>
            <a:off x="5601269" y="206934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Oval 10"/>
          <p:cNvSpPr/>
          <p:nvPr/>
        </p:nvSpPr>
        <p:spPr>
          <a:xfrm>
            <a:off x="1792406" y="3102022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3926006" y="3102022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6594143" y="529589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4231943" y="529817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" name="Oval 14"/>
          <p:cNvSpPr/>
          <p:nvPr/>
        </p:nvSpPr>
        <p:spPr>
          <a:xfrm>
            <a:off x="5291919" y="430757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8" name="Straight Connector 7"/>
          <p:cNvCxnSpPr>
            <a:stCxn id="6" idx="4"/>
            <a:endCxn id="9" idx="0"/>
          </p:cNvCxnSpPr>
          <p:nvPr/>
        </p:nvCxnSpPr>
        <p:spPr>
          <a:xfrm flipH="1">
            <a:off x="3289110" y="1730422"/>
            <a:ext cx="1388660" cy="33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4"/>
            <a:endCxn id="10" idx="0"/>
          </p:cNvCxnSpPr>
          <p:nvPr/>
        </p:nvCxnSpPr>
        <p:spPr>
          <a:xfrm>
            <a:off x="4677770" y="1730422"/>
            <a:ext cx="1228299" cy="33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4"/>
            <a:endCxn id="11" idx="0"/>
          </p:cNvCxnSpPr>
          <p:nvPr/>
        </p:nvCxnSpPr>
        <p:spPr>
          <a:xfrm flipH="1">
            <a:off x="2097206" y="2678941"/>
            <a:ext cx="1191904" cy="42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4"/>
            <a:endCxn id="12" idx="0"/>
          </p:cNvCxnSpPr>
          <p:nvPr/>
        </p:nvCxnSpPr>
        <p:spPr>
          <a:xfrm>
            <a:off x="3289110" y="2678941"/>
            <a:ext cx="941696" cy="42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4"/>
          </p:cNvCxnSpPr>
          <p:nvPr/>
        </p:nvCxnSpPr>
        <p:spPr>
          <a:xfrm>
            <a:off x="4230806" y="3711622"/>
            <a:ext cx="1372737" cy="595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4" idx="0"/>
          </p:cNvCxnSpPr>
          <p:nvPr/>
        </p:nvCxnSpPr>
        <p:spPr>
          <a:xfrm flipH="1">
            <a:off x="4536743" y="4917174"/>
            <a:ext cx="1066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13" idx="0"/>
          </p:cNvCxnSpPr>
          <p:nvPr/>
        </p:nvCxnSpPr>
        <p:spPr>
          <a:xfrm>
            <a:off x="5603543" y="4917174"/>
            <a:ext cx="1295400" cy="378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" y="228600"/>
            <a:ext cx="85344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כתבו שיטה שמקבלת כפרמטרים מצביע לעץ בינארי ומספר. השיטה תחזיר את מיקומו של המספר בעץ לפי סריקת </a:t>
            </a:r>
            <a:r>
              <a:rPr lang="en-US" sz="2400" dirty="0">
                <a:solidFill>
                  <a:schemeClr val="tx2"/>
                </a:solidFill>
              </a:rPr>
              <a:t>pre order</a:t>
            </a:r>
            <a:r>
              <a:rPr lang="he-IL" sz="24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6" name="Oval 25"/>
          <p:cNvSpPr/>
          <p:nvPr/>
        </p:nvSpPr>
        <p:spPr>
          <a:xfrm>
            <a:off x="734705" y="413470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7" name="Straight Connector 26"/>
          <p:cNvCxnSpPr>
            <a:stCxn id="11" idx="4"/>
            <a:endCxn id="26" idx="0"/>
          </p:cNvCxnSpPr>
          <p:nvPr/>
        </p:nvCxnSpPr>
        <p:spPr>
          <a:xfrm flipH="1">
            <a:off x="1039505" y="3711622"/>
            <a:ext cx="1057701" cy="42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26006" y="1059597"/>
            <a:ext cx="47084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1</a:t>
            </a:r>
            <a:endParaRPr lang="he-IL" sz="2800" dirty="0">
              <a:solidFill>
                <a:schemeClr val="accent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00951" y="2069341"/>
            <a:ext cx="47084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2</a:t>
            </a:r>
            <a:endParaRPr lang="he-IL" sz="2800" dirty="0">
              <a:solidFill>
                <a:schemeClr val="accent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21558" y="3102022"/>
            <a:ext cx="47084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3</a:t>
            </a:r>
            <a:endParaRPr lang="he-IL" sz="2800" dirty="0">
              <a:solidFill>
                <a:schemeClr val="accent6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5896" y="4177893"/>
            <a:ext cx="47084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4</a:t>
            </a:r>
            <a:endParaRPr lang="he-IL" sz="2800" dirty="0">
              <a:solidFill>
                <a:schemeClr val="accent6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55158" y="3145212"/>
            <a:ext cx="47084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5</a:t>
            </a:r>
            <a:endParaRPr lang="he-IL" sz="2800" dirty="0">
              <a:solidFill>
                <a:schemeClr val="accent6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13110" y="4368610"/>
            <a:ext cx="47084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6</a:t>
            </a:r>
            <a:endParaRPr lang="he-IL" sz="2800" dirty="0">
              <a:solidFill>
                <a:schemeClr val="accent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48016" y="5306703"/>
            <a:ext cx="47084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7</a:t>
            </a:r>
            <a:endParaRPr lang="he-IL" sz="2800" dirty="0">
              <a:solidFill>
                <a:schemeClr val="accent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38649" y="5306703"/>
            <a:ext cx="47084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8</a:t>
            </a:r>
            <a:endParaRPr lang="he-IL" sz="2800" dirty="0">
              <a:solidFill>
                <a:schemeClr val="accent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25871" y="2112531"/>
            <a:ext cx="47084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9</a:t>
            </a:r>
            <a:endParaRPr lang="he-IL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43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  <p:bldP spid="29" grpId="0"/>
      <p:bldP spid="30" grpId="0"/>
      <p:bldP spid="31" grpId="0"/>
      <p:bldP spid="32" grpId="0"/>
      <p:bldP spid="33" grpId="0"/>
      <p:bldP spid="35" grpId="0"/>
      <p:bldP spid="3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228600"/>
            <a:ext cx="83820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חתימת השיטה:</a:t>
            </a:r>
          </a:p>
          <a:p>
            <a:pPr algn="l"/>
            <a:r>
              <a:rPr lang="en-US" sz="2800" dirty="0"/>
              <a:t>public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preLocation</a:t>
            </a:r>
            <a:r>
              <a:rPr lang="en-US" sz="2800" dirty="0"/>
              <a:t>(Node t,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num</a:t>
            </a:r>
            <a:r>
              <a:rPr lang="en-US" sz="2800" dirty="0"/>
              <a:t>)</a:t>
            </a:r>
            <a:endParaRPr lang="he-IL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447800"/>
            <a:ext cx="83820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נכתוב העמסה לשיטה, שתקבל גם מונה שיספור את מספר הצעדים שעשינו בדרך למטה:</a:t>
            </a:r>
          </a:p>
          <a:p>
            <a:pPr algn="l"/>
            <a:r>
              <a:rPr lang="en-US" sz="2800" dirty="0"/>
              <a:t>public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preLocation</a:t>
            </a:r>
            <a:r>
              <a:rPr lang="en-US" sz="2800" dirty="0"/>
              <a:t>(Node t,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num</a:t>
            </a:r>
            <a:r>
              <a:rPr lang="en-US" sz="2800" dirty="0"/>
              <a:t>, </a:t>
            </a:r>
            <a:r>
              <a:rPr lang="en-US" sz="2800" dirty="0" err="1"/>
              <a:t>int</a:t>
            </a:r>
            <a:r>
              <a:rPr lang="en-US" sz="2800" dirty="0"/>
              <a:t> count)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57887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3635" y="1015101"/>
            <a:ext cx="83820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תנאי עצירה 2: אם ערך הצומת הנוכחי הוא </a:t>
            </a:r>
            <a:r>
              <a:rPr lang="en-US" sz="2800" dirty="0" err="1"/>
              <a:t>num</a:t>
            </a:r>
            <a:r>
              <a:rPr lang="he-IL" sz="2800" dirty="0"/>
              <a:t> החזר את </a:t>
            </a:r>
            <a:r>
              <a:rPr lang="en-US" sz="2800" dirty="0"/>
              <a:t>count</a:t>
            </a:r>
            <a:r>
              <a:rPr lang="he-IL" sz="28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1125" y="381000"/>
            <a:ext cx="8382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תנאי עצירה 1: אם </a:t>
            </a:r>
            <a:r>
              <a:rPr lang="en-US" sz="2800" dirty="0"/>
              <a:t>t == null</a:t>
            </a:r>
            <a:r>
              <a:rPr lang="he-IL" sz="2800" dirty="0"/>
              <a:t> החזר 1-.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9516" y="1969208"/>
            <a:ext cx="83820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אם לא, לך שמאלה כאשר ערך </a:t>
            </a:r>
            <a:r>
              <a:rPr lang="en-US" sz="2800" dirty="0"/>
              <a:t>count</a:t>
            </a:r>
            <a:r>
              <a:rPr lang="he-IL" sz="2800" dirty="0"/>
              <a:t> לקריאה הבאה יעלה באחד. אם הערך החוזר שונה מ 1-, החזר אותו. אחרת: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9516" y="3124200"/>
            <a:ext cx="83820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לך ימינה, כאשר ערך </a:t>
            </a:r>
            <a:r>
              <a:rPr lang="en-US" sz="2800" dirty="0"/>
              <a:t>count</a:t>
            </a:r>
            <a:r>
              <a:rPr lang="he-IL" sz="2800" dirty="0"/>
              <a:t> יהיה שווה למספר הצמתים בבן השמאלי +</a:t>
            </a:r>
            <a:r>
              <a:rPr lang="en-US" sz="2800" dirty="0"/>
              <a:t> count</a:t>
            </a:r>
            <a:r>
              <a:rPr lang="he-IL" sz="2800" dirty="0"/>
              <a:t> (הנתיב מהשורש)</a:t>
            </a:r>
            <a:r>
              <a:rPr lang="en-US" sz="2800" dirty="0"/>
              <a:t> </a:t>
            </a:r>
            <a:r>
              <a:rPr lang="he-IL" sz="2800" dirty="0"/>
              <a:t>+</a:t>
            </a:r>
            <a:r>
              <a:rPr lang="en-US" sz="2800" dirty="0"/>
              <a:t> </a:t>
            </a:r>
            <a:r>
              <a:rPr lang="he-IL" sz="2800" dirty="0"/>
              <a:t>1 (ההליכה ימינה).</a:t>
            </a:r>
          </a:p>
        </p:txBody>
      </p:sp>
    </p:spTree>
    <p:extLst>
      <p:ext uri="{BB962C8B-B14F-4D97-AF65-F5344CB8AC3E}">
        <p14:creationId xmlns:p14="http://schemas.microsoft.com/office/powerpoint/2010/main" val="272185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8534400" cy="41549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public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preLocation</a:t>
            </a:r>
            <a:r>
              <a:rPr lang="en-US" sz="2400" dirty="0"/>
              <a:t>(Node t,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count) {</a:t>
            </a:r>
          </a:p>
          <a:p>
            <a:r>
              <a:rPr lang="en-US" sz="2400" dirty="0"/>
              <a:t>   if(t == null)</a:t>
            </a:r>
          </a:p>
          <a:p>
            <a:r>
              <a:rPr lang="en-US" sz="2400" dirty="0"/>
              <a:t>	return -1;</a:t>
            </a:r>
          </a:p>
          <a:p>
            <a:r>
              <a:rPr lang="en-US" sz="2400" dirty="0"/>
              <a:t>   if(</a:t>
            </a:r>
            <a:r>
              <a:rPr lang="en-US" sz="2400" dirty="0" err="1"/>
              <a:t>t.getValue</a:t>
            </a:r>
            <a:r>
              <a:rPr lang="en-US" sz="2400" dirty="0"/>
              <a:t>() == </a:t>
            </a:r>
            <a:r>
              <a:rPr lang="en-US" sz="2400" dirty="0" err="1"/>
              <a:t>num</a:t>
            </a:r>
            <a:r>
              <a:rPr lang="en-US" sz="2400" dirty="0"/>
              <a:t>)</a:t>
            </a:r>
          </a:p>
          <a:p>
            <a:r>
              <a:rPr lang="en-US" sz="2400" dirty="0"/>
              <a:t>	return count;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int</a:t>
            </a:r>
            <a:r>
              <a:rPr lang="en-US" sz="2400" dirty="0"/>
              <a:t> left = </a:t>
            </a:r>
            <a:r>
              <a:rPr lang="en-US" sz="2400" dirty="0" err="1"/>
              <a:t>preLocation</a:t>
            </a:r>
            <a:r>
              <a:rPr lang="en-US" sz="2400" dirty="0"/>
              <a:t>(</a:t>
            </a:r>
            <a:r>
              <a:rPr lang="en-US" sz="2400" dirty="0" err="1"/>
              <a:t>t.getLeftSon</a:t>
            </a:r>
            <a:r>
              <a:rPr lang="en-US" sz="2400" dirty="0"/>
              <a:t>(), </a:t>
            </a:r>
            <a:r>
              <a:rPr lang="en-US" sz="2400" dirty="0" err="1"/>
              <a:t>num</a:t>
            </a:r>
            <a:r>
              <a:rPr lang="en-US" sz="2400" dirty="0"/>
              <a:t>, count+1);</a:t>
            </a:r>
          </a:p>
          <a:p>
            <a:r>
              <a:rPr lang="en-US" sz="2400" dirty="0"/>
              <a:t>   if(left != -1)</a:t>
            </a:r>
          </a:p>
          <a:p>
            <a:r>
              <a:rPr lang="en-US" sz="2400" dirty="0"/>
              <a:t>	return left;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countLeft</a:t>
            </a:r>
            <a:r>
              <a:rPr lang="en-US" sz="2400" dirty="0"/>
              <a:t> = </a:t>
            </a:r>
            <a:r>
              <a:rPr lang="en-US" sz="2400" dirty="0" err="1"/>
              <a:t>countNodes</a:t>
            </a:r>
            <a:r>
              <a:rPr lang="en-US" sz="2400" dirty="0"/>
              <a:t>(</a:t>
            </a:r>
            <a:r>
              <a:rPr lang="en-US" sz="2400" dirty="0" err="1"/>
              <a:t>t.getLeftSon</a:t>
            </a:r>
            <a:r>
              <a:rPr lang="en-US" sz="2400" dirty="0"/>
              <a:t>());</a:t>
            </a:r>
          </a:p>
          <a:p>
            <a:r>
              <a:rPr lang="en-US" sz="2400" dirty="0"/>
              <a:t>   return </a:t>
            </a:r>
            <a:r>
              <a:rPr lang="en-US" sz="2400" dirty="0" err="1"/>
              <a:t>preLocation</a:t>
            </a:r>
            <a:r>
              <a:rPr lang="en-US" sz="2400" dirty="0"/>
              <a:t>(</a:t>
            </a:r>
            <a:r>
              <a:rPr lang="en-US" sz="2400" dirty="0" err="1"/>
              <a:t>t.getRightSon</a:t>
            </a:r>
            <a:r>
              <a:rPr lang="en-US" sz="2400" dirty="0"/>
              <a:t>(), </a:t>
            </a:r>
            <a:r>
              <a:rPr lang="en-US" sz="2400" dirty="0" err="1"/>
              <a:t>num</a:t>
            </a:r>
            <a:r>
              <a:rPr lang="en-US" sz="2400" dirty="0"/>
              <a:t>, </a:t>
            </a:r>
            <a:r>
              <a:rPr lang="en-US" sz="2400" dirty="0" err="1"/>
              <a:t>countLeft</a:t>
            </a:r>
            <a:r>
              <a:rPr lang="en-US" sz="2400" dirty="0"/>
              <a:t> + count + 1);</a:t>
            </a:r>
          </a:p>
          <a:p>
            <a:r>
              <a:rPr lang="en-US" sz="2400" dirty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68220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>
                <a:solidFill>
                  <a:schemeClr val="tx2"/>
                </a:solidFill>
              </a:rPr>
              <a:t>סריקת </a:t>
            </a:r>
            <a:r>
              <a:rPr lang="en-US" dirty="0">
                <a:solidFill>
                  <a:schemeClr val="tx2"/>
                </a:solidFill>
              </a:rPr>
              <a:t>BFS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אפשר לסרוק את העץ "לרוחב" בסריקה שנקראת </a:t>
            </a:r>
            <a:r>
              <a:rPr lang="en-US" dirty="0"/>
              <a:t>BFS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בסריקה זו, קודם סורקים את כל איברי הרמה ה-</a:t>
            </a:r>
            <a:r>
              <a:rPr lang="en-US" dirty="0" err="1"/>
              <a:t>i</a:t>
            </a:r>
            <a:r>
              <a:rPr lang="he-IL" dirty="0"/>
              <a:t> משמאל לימין, ואז סורקים את הרמה ה-</a:t>
            </a:r>
            <a:r>
              <a:rPr lang="en-US" dirty="0"/>
              <a:t>i+1</a:t>
            </a:r>
            <a:r>
              <a:rPr lang="he-IL" dirty="0"/>
              <a:t>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Oval 5"/>
          <p:cNvSpPr/>
          <p:nvPr/>
        </p:nvSpPr>
        <p:spPr>
          <a:xfrm>
            <a:off x="3190164" y="34688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8"/>
          <p:cNvSpPr/>
          <p:nvPr/>
        </p:nvSpPr>
        <p:spPr>
          <a:xfrm>
            <a:off x="2297779" y="112594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" name="Oval 9"/>
          <p:cNvSpPr/>
          <p:nvPr/>
        </p:nvSpPr>
        <p:spPr>
          <a:xfrm>
            <a:off x="4050947" y="1152978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10"/>
          <p:cNvSpPr/>
          <p:nvPr/>
        </p:nvSpPr>
        <p:spPr>
          <a:xfrm>
            <a:off x="1701502" y="206852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11"/>
          <p:cNvSpPr/>
          <p:nvPr/>
        </p:nvSpPr>
        <p:spPr>
          <a:xfrm>
            <a:off x="2766190" y="207844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12"/>
          <p:cNvSpPr/>
          <p:nvPr/>
        </p:nvSpPr>
        <p:spPr>
          <a:xfrm>
            <a:off x="5192486" y="3131545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Oval 13"/>
          <p:cNvSpPr/>
          <p:nvPr/>
        </p:nvSpPr>
        <p:spPr>
          <a:xfrm>
            <a:off x="4267200" y="3131545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Oval 14"/>
          <p:cNvSpPr/>
          <p:nvPr/>
        </p:nvSpPr>
        <p:spPr>
          <a:xfrm>
            <a:off x="4582886" y="207844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2" name="Straight Connector 7"/>
          <p:cNvCxnSpPr>
            <a:stCxn id="4" idx="4"/>
            <a:endCxn id="5" idx="0"/>
          </p:cNvCxnSpPr>
          <p:nvPr/>
        </p:nvCxnSpPr>
        <p:spPr>
          <a:xfrm flipH="1">
            <a:off x="2602579" y="956481"/>
            <a:ext cx="892385" cy="16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8"/>
          <p:cNvCxnSpPr>
            <a:stCxn id="4" idx="4"/>
            <a:endCxn id="6" idx="0"/>
          </p:cNvCxnSpPr>
          <p:nvPr/>
        </p:nvCxnSpPr>
        <p:spPr>
          <a:xfrm>
            <a:off x="3494964" y="956481"/>
            <a:ext cx="860783" cy="196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2"/>
          <p:cNvCxnSpPr>
            <a:stCxn id="5" idx="4"/>
            <a:endCxn id="7" idx="0"/>
          </p:cNvCxnSpPr>
          <p:nvPr/>
        </p:nvCxnSpPr>
        <p:spPr>
          <a:xfrm flipH="1">
            <a:off x="2006302" y="1735540"/>
            <a:ext cx="596277" cy="332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4"/>
          <p:cNvCxnSpPr>
            <a:stCxn id="5" idx="4"/>
            <a:endCxn id="8" idx="0"/>
          </p:cNvCxnSpPr>
          <p:nvPr/>
        </p:nvCxnSpPr>
        <p:spPr>
          <a:xfrm>
            <a:off x="2602579" y="1735540"/>
            <a:ext cx="468411" cy="342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3"/>
          <p:cNvCxnSpPr>
            <a:stCxn id="6" idx="4"/>
            <a:endCxn id="11" idx="0"/>
          </p:cNvCxnSpPr>
          <p:nvPr/>
        </p:nvCxnSpPr>
        <p:spPr>
          <a:xfrm>
            <a:off x="4355747" y="1762578"/>
            <a:ext cx="531939" cy="315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5"/>
          <p:cNvCxnSpPr>
            <a:stCxn id="11" idx="4"/>
            <a:endCxn id="10" idx="0"/>
          </p:cNvCxnSpPr>
          <p:nvPr/>
        </p:nvCxnSpPr>
        <p:spPr>
          <a:xfrm flipH="1">
            <a:off x="4572000" y="2688041"/>
            <a:ext cx="315686" cy="443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7"/>
          <p:cNvCxnSpPr>
            <a:stCxn id="11" idx="4"/>
            <a:endCxn id="9" idx="0"/>
          </p:cNvCxnSpPr>
          <p:nvPr/>
        </p:nvCxnSpPr>
        <p:spPr>
          <a:xfrm>
            <a:off x="4887686" y="2688041"/>
            <a:ext cx="609600" cy="443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621716" y="228600"/>
            <a:ext cx="436988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מה יהיה סדר המעבר על הצמתים בשיטת </a:t>
            </a:r>
            <a:r>
              <a:rPr lang="en-US" sz="2000" dirty="0"/>
              <a:t>BFS</a:t>
            </a:r>
            <a:r>
              <a:rPr lang="he-IL" sz="2000" dirty="0"/>
              <a:t>: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09600" y="4343400"/>
            <a:ext cx="8382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u="sng" dirty="0">
                <a:solidFill>
                  <a:schemeClr val="tx2"/>
                </a:solidFill>
              </a:rPr>
              <a:t>BFS</a:t>
            </a:r>
            <a:r>
              <a:rPr lang="en-US" sz="2400" dirty="0"/>
              <a:t>:   5  9  4  1  2  7  8  3</a:t>
            </a:r>
            <a:endParaRPr lang="he-IL" sz="2400" u="sng" dirty="0"/>
          </a:p>
        </p:txBody>
      </p:sp>
      <p:sp>
        <p:nvSpPr>
          <p:cNvPr id="19" name="חץ: ימינה 18"/>
          <p:cNvSpPr/>
          <p:nvPr/>
        </p:nvSpPr>
        <p:spPr>
          <a:xfrm>
            <a:off x="2647583" y="502582"/>
            <a:ext cx="1730179" cy="272898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חץ: ימינה 25"/>
          <p:cNvSpPr/>
          <p:nvPr/>
        </p:nvSpPr>
        <p:spPr>
          <a:xfrm>
            <a:off x="2091356" y="1297153"/>
            <a:ext cx="2861644" cy="272898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חץ: ימינה 26"/>
          <p:cNvSpPr/>
          <p:nvPr/>
        </p:nvSpPr>
        <p:spPr>
          <a:xfrm>
            <a:off x="1335368" y="2249753"/>
            <a:ext cx="4227232" cy="272898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חץ: ימינה 27"/>
          <p:cNvSpPr/>
          <p:nvPr/>
        </p:nvSpPr>
        <p:spPr>
          <a:xfrm>
            <a:off x="3886199" y="3302151"/>
            <a:ext cx="2410617" cy="281176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372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19" grpId="0" animBg="1"/>
      <p:bldP spid="26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52400"/>
            <a:ext cx="8001000" cy="60016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void BFS(Node root) {</a:t>
            </a:r>
          </a:p>
          <a:p>
            <a:r>
              <a:rPr lang="en-US" sz="2400" dirty="0"/>
              <a:t>    if(root == null)</a:t>
            </a:r>
          </a:p>
          <a:p>
            <a:r>
              <a:rPr lang="en-US" sz="2400" dirty="0"/>
              <a:t>	return;</a:t>
            </a:r>
          </a:p>
          <a:p>
            <a:endParaRPr lang="en-US" sz="2400" dirty="0"/>
          </a:p>
          <a:p>
            <a:r>
              <a:rPr lang="en-US" sz="2400" dirty="0"/>
              <a:t>    Queue q = </a:t>
            </a:r>
            <a:r>
              <a:rPr lang="en-US" sz="2400" dirty="0" err="1"/>
              <a:t>createQueue</a:t>
            </a:r>
            <a:r>
              <a:rPr lang="en-US" sz="2400" dirty="0"/>
              <a:t>();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q.enqueue</a:t>
            </a:r>
            <a:r>
              <a:rPr lang="en-US" sz="2400" dirty="0"/>
              <a:t>(root);</a:t>
            </a:r>
          </a:p>
          <a:p>
            <a:endParaRPr lang="en-US" sz="2400" dirty="0"/>
          </a:p>
          <a:p>
            <a:r>
              <a:rPr lang="en-US" sz="2400" dirty="0"/>
              <a:t>    while(!</a:t>
            </a:r>
            <a:r>
              <a:rPr lang="en-US" sz="2400" dirty="0" err="1"/>
              <a:t>q.isEmpty</a:t>
            </a:r>
            <a:r>
              <a:rPr lang="en-US" sz="2400" dirty="0"/>
              <a:t>()) {</a:t>
            </a:r>
          </a:p>
          <a:p>
            <a:r>
              <a:rPr lang="en-US" sz="2400" dirty="0"/>
              <a:t>    	Node n = </a:t>
            </a:r>
            <a:r>
              <a:rPr lang="en-US" sz="2400" dirty="0" err="1"/>
              <a:t>q.dequeue</a:t>
            </a:r>
            <a:r>
              <a:rPr lang="en-US" sz="2400" dirty="0"/>
              <a:t>();</a:t>
            </a:r>
          </a:p>
          <a:p>
            <a:r>
              <a:rPr lang="en-US" sz="2400" dirty="0"/>
              <a:t>	print(</a:t>
            </a:r>
            <a:r>
              <a:rPr lang="en-US" sz="2400" dirty="0" err="1"/>
              <a:t>n.getValue</a:t>
            </a:r>
            <a:r>
              <a:rPr lang="en-US" sz="2400" dirty="0"/>
              <a:t>());</a:t>
            </a:r>
          </a:p>
          <a:p>
            <a:r>
              <a:rPr lang="en-US" sz="2400" dirty="0"/>
              <a:t>	if(</a:t>
            </a:r>
            <a:r>
              <a:rPr lang="en-US" sz="2400" dirty="0" err="1"/>
              <a:t>n.getLeftSone</a:t>
            </a:r>
            <a:r>
              <a:rPr lang="en-US" sz="2400" dirty="0"/>
              <a:t>() != null)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q.enqueue</a:t>
            </a:r>
            <a:r>
              <a:rPr lang="en-US" sz="2400" dirty="0"/>
              <a:t>(</a:t>
            </a:r>
            <a:r>
              <a:rPr lang="en-US" sz="2400" dirty="0" err="1"/>
              <a:t>n.getLeftSon</a:t>
            </a:r>
            <a:r>
              <a:rPr lang="en-US" sz="2400" dirty="0"/>
              <a:t>());</a:t>
            </a:r>
          </a:p>
          <a:p>
            <a:r>
              <a:rPr lang="en-US" sz="2400" dirty="0"/>
              <a:t>	if(</a:t>
            </a:r>
            <a:r>
              <a:rPr lang="en-US" sz="2400" dirty="0" err="1"/>
              <a:t>n.getRightSon</a:t>
            </a:r>
            <a:r>
              <a:rPr lang="en-US" sz="2400" dirty="0"/>
              <a:t>() != null)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q.enqueue</a:t>
            </a:r>
            <a:r>
              <a:rPr lang="en-US" sz="2400" dirty="0"/>
              <a:t>(</a:t>
            </a:r>
            <a:r>
              <a:rPr lang="en-US" sz="2400" dirty="0" err="1"/>
              <a:t>n.getRightSon</a:t>
            </a:r>
            <a:r>
              <a:rPr lang="en-US" sz="2400" dirty="0"/>
              <a:t>());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30300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457200"/>
            <a:ext cx="8001000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Node search(Node root, </a:t>
            </a:r>
            <a:r>
              <a:rPr lang="en-US" sz="2400" dirty="0" err="1"/>
              <a:t>int</a:t>
            </a:r>
            <a:r>
              <a:rPr lang="en-US" sz="2400" dirty="0"/>
              <a:t> x ) {</a:t>
            </a:r>
          </a:p>
          <a:p>
            <a:r>
              <a:rPr lang="en-US" sz="2400" dirty="0"/>
              <a:t>    if(root == null)</a:t>
            </a:r>
          </a:p>
          <a:p>
            <a:r>
              <a:rPr lang="en-US" sz="2400" dirty="0"/>
              <a:t>	return null;</a:t>
            </a:r>
          </a:p>
          <a:p>
            <a:endParaRPr lang="en-US" sz="2400" dirty="0"/>
          </a:p>
          <a:p>
            <a:r>
              <a:rPr lang="en-US" sz="2400" dirty="0"/>
              <a:t>    if(</a:t>
            </a:r>
            <a:r>
              <a:rPr lang="en-US" sz="2400" dirty="0" err="1"/>
              <a:t>root.getValue</a:t>
            </a:r>
            <a:r>
              <a:rPr lang="en-US" sz="2400" dirty="0"/>
              <a:t>() == x)</a:t>
            </a:r>
          </a:p>
          <a:p>
            <a:r>
              <a:rPr lang="en-US" sz="2400" dirty="0"/>
              <a:t>	return root;</a:t>
            </a:r>
          </a:p>
          <a:p>
            <a:endParaRPr lang="en-US" sz="2400" dirty="0"/>
          </a:p>
          <a:p>
            <a:r>
              <a:rPr lang="en-US" sz="2400" dirty="0"/>
              <a:t>    Node res =  search(</a:t>
            </a:r>
            <a:r>
              <a:rPr lang="en-US" sz="2400" dirty="0" err="1"/>
              <a:t>root.getLeftSon</a:t>
            </a:r>
            <a:r>
              <a:rPr lang="en-US" sz="2400" dirty="0"/>
              <a:t>(), x)</a:t>
            </a:r>
          </a:p>
          <a:p>
            <a:r>
              <a:rPr lang="en-US" sz="2400" dirty="0"/>
              <a:t>    if(res == null)</a:t>
            </a:r>
          </a:p>
          <a:p>
            <a:r>
              <a:rPr lang="en-US" sz="2400" dirty="0"/>
              <a:t>	res = search(</a:t>
            </a:r>
            <a:r>
              <a:rPr lang="en-US" sz="2400" dirty="0" err="1"/>
              <a:t>root.getRightSon</a:t>
            </a:r>
            <a:r>
              <a:rPr lang="en-US" sz="2400" dirty="0"/>
              <a:t>(), x);</a:t>
            </a:r>
          </a:p>
          <a:p>
            <a:r>
              <a:rPr lang="en-US" sz="2400" dirty="0"/>
              <a:t>    return res;</a:t>
            </a:r>
          </a:p>
          <a:p>
            <a:r>
              <a:rPr lang="en-US" sz="2400" dirty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40589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42808</TotalTime>
  <Words>3479</Words>
  <Application>Microsoft Office PowerPoint</Application>
  <PresentationFormat>‫הצגה על המסך (4:3)</PresentationFormat>
  <Paragraphs>890</Paragraphs>
  <Slides>53</Slides>
  <Notes>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53</vt:i4>
      </vt:variant>
    </vt:vector>
  </HeadingPairs>
  <TitlesOfParts>
    <vt:vector size="58" baseType="lpstr">
      <vt:lpstr>Arial</vt:lpstr>
      <vt:lpstr>Calibri</vt:lpstr>
      <vt:lpstr>Times New Roman</vt:lpstr>
      <vt:lpstr>Wingdings</vt:lpstr>
      <vt:lpstr>Office Theme</vt:lpstr>
      <vt:lpstr>עצים בינאריים</vt:lpstr>
      <vt:lpstr>עץ בינארי</vt:lpstr>
      <vt:lpstr>מצגת של PowerPoint‏</vt:lpstr>
      <vt:lpstr>סריקת DFS</vt:lpstr>
      <vt:lpstr>מצגת של PowerPoint‏</vt:lpstr>
      <vt:lpstr>סריקת BFS</vt:lpstr>
      <vt:lpstr>מצגת של PowerPoint‏</vt:lpstr>
      <vt:lpstr>מצגת של PowerPoint‏</vt:lpstr>
      <vt:lpstr>מצגת של PowerPoint‏</vt:lpstr>
      <vt:lpstr>עץ חיפוש בינארי (BST)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מחיקת ערך מ-BST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תרגיל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פרק 1 – בעיות אלגוריתמיות</dc:title>
  <dc:creator>user</dc:creator>
  <cp:lastModifiedBy>shay tavor</cp:lastModifiedBy>
  <cp:revision>267</cp:revision>
  <dcterms:created xsi:type="dcterms:W3CDTF">2006-08-16T00:00:00Z</dcterms:created>
  <dcterms:modified xsi:type="dcterms:W3CDTF">2017-06-08T06:00:07Z</dcterms:modified>
</cp:coreProperties>
</file>