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5" r:id="rId11"/>
    <p:sldId id="266" r:id="rId12"/>
    <p:sldId id="267" r:id="rId13"/>
    <p:sldId id="268" r:id="rId14"/>
    <p:sldId id="269" r:id="rId15"/>
    <p:sldId id="270" r:id="rId16"/>
    <p:sldId id="274" r:id="rId17"/>
    <p:sldId id="278" r:id="rId18"/>
    <p:sldId id="259" r:id="rId19"/>
    <p:sldId id="276" r:id="rId20"/>
    <p:sldId id="277" r:id="rId21"/>
    <p:sldId id="279" r:id="rId2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>
      <p:cViewPr varScale="1">
        <p:scale>
          <a:sx n="72" d="100"/>
          <a:sy n="72" d="100"/>
        </p:scale>
        <p:origin x="1944" y="21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26558439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shaytavor.co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4" name="Shape 4"/>
          <p:cNvSpPr/>
          <p:nvPr/>
        </p:nvSpPr>
        <p:spPr>
          <a:xfrm>
            <a:off x="5662980" y="9309099"/>
            <a:ext cx="16788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200"/>
              <a:t>shay.tavor@gmail.com</a:t>
            </a:r>
          </a:p>
          <a:p>
            <a:pPr lvl="0">
              <a:defRPr sz="1800"/>
            </a:pPr>
            <a:r>
              <a:rPr sz="1200" u="sng">
                <a:hlinkClick r:id="rId14"/>
              </a:rPr>
              <a:t>www.shaytavor.com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solidFill>
            <a:srgbClr val="011279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011279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011279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011279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011279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011279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011279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011279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011279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HTML5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1270000" y="54483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 lvl="0">
              <a:defRPr sz="1800"/>
            </a:pPr>
            <a:r>
              <a:rPr sz="4200"/>
              <a:t>שי תבור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FC216642-8A78-4A5F-A6CE-9C38C7985984}"/>
              </a:ext>
            </a:extLst>
          </p:cNvPr>
          <p:cNvSpPr/>
          <p:nvPr/>
        </p:nvSpPr>
        <p:spPr>
          <a:xfrm>
            <a:off x="291023" y="384857"/>
            <a:ext cx="82330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rgbClr val="808080"/>
                </a:solidFill>
                <a:latin typeface="Menlo"/>
              </a:rPr>
              <a:t>&lt;!</a:t>
            </a:r>
            <a:r>
              <a:rPr lang="en-US" sz="2800" dirty="0">
                <a:solidFill>
                  <a:srgbClr val="D4D4D4"/>
                </a:solidFill>
                <a:latin typeface="Menlo"/>
              </a:rPr>
              <a:t>DOCTYPE html5</a:t>
            </a:r>
            <a:r>
              <a:rPr lang="en-US" sz="2800" dirty="0">
                <a:solidFill>
                  <a:srgbClr val="808080"/>
                </a:solidFill>
                <a:latin typeface="Menlo"/>
              </a:rPr>
              <a:t>&gt;</a:t>
            </a:r>
            <a:endParaRPr lang="en-US" sz="2800" dirty="0">
              <a:solidFill>
                <a:srgbClr val="D4D4D4"/>
              </a:solidFill>
              <a:latin typeface="Menlo"/>
            </a:endParaRPr>
          </a:p>
          <a:p>
            <a:pPr algn="l" rtl="0"/>
            <a:r>
              <a:rPr lang="en-US" sz="2800" dirty="0">
                <a:solidFill>
                  <a:srgbClr val="808080"/>
                </a:solidFill>
                <a:latin typeface="Menlo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Menlo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Menlo"/>
              </a:rPr>
              <a:t>&gt;</a:t>
            </a:r>
            <a:endParaRPr lang="en-US" sz="2800" dirty="0">
              <a:solidFill>
                <a:srgbClr val="D4D4D4"/>
              </a:solidFill>
              <a:latin typeface="Menlo"/>
            </a:endParaRPr>
          </a:p>
          <a:p>
            <a:pPr algn="l" rtl="0"/>
            <a:r>
              <a:rPr lang="en-US" sz="2800" dirty="0">
                <a:solidFill>
                  <a:srgbClr val="808080"/>
                </a:solidFill>
                <a:latin typeface="Menlo"/>
              </a:rPr>
              <a:t>	&lt;</a:t>
            </a:r>
            <a:r>
              <a:rPr lang="en-US" sz="2800" dirty="0">
                <a:solidFill>
                  <a:srgbClr val="569CD6"/>
                </a:solidFill>
                <a:latin typeface="Menlo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Menlo"/>
              </a:rPr>
              <a:t>&gt;</a:t>
            </a:r>
            <a:endParaRPr lang="en-US" sz="2800" dirty="0">
              <a:solidFill>
                <a:srgbClr val="D4D4D4"/>
              </a:solidFill>
              <a:latin typeface="Menlo"/>
            </a:endParaRPr>
          </a:p>
          <a:p>
            <a:pPr algn="l" rtl="0"/>
            <a:r>
              <a:rPr lang="en-US" sz="2800" dirty="0">
                <a:solidFill>
                  <a:srgbClr val="808080"/>
                </a:solidFill>
                <a:latin typeface="Menlo"/>
              </a:rPr>
              <a:t>		&lt;</a:t>
            </a:r>
            <a:r>
              <a:rPr lang="en-US" sz="2800" dirty="0">
                <a:solidFill>
                  <a:srgbClr val="569CD6"/>
                </a:solidFill>
                <a:latin typeface="Menlo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Menlo"/>
              </a:rPr>
              <a:t>&gt;</a:t>
            </a:r>
            <a:r>
              <a:rPr lang="en-US" sz="2800" dirty="0">
                <a:solidFill>
                  <a:schemeClr val="tx1"/>
                </a:solidFill>
                <a:latin typeface="Menlo"/>
              </a:rPr>
              <a:t>First HTML Page</a:t>
            </a:r>
            <a:r>
              <a:rPr lang="en-US" sz="2800" dirty="0">
                <a:solidFill>
                  <a:srgbClr val="808080"/>
                </a:solidFill>
                <a:latin typeface="Menlo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Menlo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Menlo"/>
              </a:rPr>
              <a:t>&gt;</a:t>
            </a:r>
            <a:endParaRPr lang="en-US" sz="2800" dirty="0">
              <a:solidFill>
                <a:srgbClr val="D4D4D4"/>
              </a:solidFill>
              <a:latin typeface="Menlo"/>
            </a:endParaRPr>
          </a:p>
          <a:p>
            <a:pPr algn="l" rtl="0"/>
            <a:r>
              <a:rPr lang="en-US" sz="2800" dirty="0">
                <a:solidFill>
                  <a:srgbClr val="808080"/>
                </a:solidFill>
                <a:latin typeface="Menlo"/>
              </a:rPr>
              <a:t>	&lt;/</a:t>
            </a:r>
            <a:r>
              <a:rPr lang="en-US" sz="2800" dirty="0">
                <a:solidFill>
                  <a:srgbClr val="569CD6"/>
                </a:solidFill>
                <a:latin typeface="Menlo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Menlo"/>
              </a:rPr>
              <a:t>&gt;</a:t>
            </a:r>
            <a:endParaRPr lang="en-US" sz="2800" dirty="0">
              <a:solidFill>
                <a:srgbClr val="D4D4D4"/>
              </a:solidFill>
              <a:latin typeface="Menlo"/>
            </a:endParaRPr>
          </a:p>
          <a:p>
            <a:pPr algn="l" rtl="0"/>
            <a:r>
              <a:rPr lang="en-US" sz="2800" dirty="0">
                <a:solidFill>
                  <a:srgbClr val="D4D4D4"/>
                </a:solidFill>
                <a:latin typeface="Menlo"/>
              </a:rPr>
              <a:t>	</a:t>
            </a:r>
            <a:r>
              <a:rPr lang="en-US" sz="2800" dirty="0">
                <a:solidFill>
                  <a:srgbClr val="808080"/>
                </a:solidFill>
                <a:latin typeface="Menlo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Menlo"/>
              </a:rPr>
              <a:t>body</a:t>
            </a:r>
            <a:r>
              <a:rPr lang="en-US" sz="2800" dirty="0">
                <a:solidFill>
                  <a:srgbClr val="808080"/>
                </a:solidFill>
                <a:latin typeface="Menlo"/>
              </a:rPr>
              <a:t>&gt;</a:t>
            </a:r>
            <a:endParaRPr lang="en-US" sz="2800" dirty="0">
              <a:solidFill>
                <a:srgbClr val="D4D4D4"/>
              </a:solidFill>
              <a:latin typeface="Menlo"/>
            </a:endParaRPr>
          </a:p>
          <a:p>
            <a:pPr lvl="3" algn="l" rtl="0"/>
            <a:r>
              <a:rPr lang="en-US" sz="2800" dirty="0">
                <a:solidFill>
                  <a:srgbClr val="D4D4D4"/>
                </a:solidFill>
                <a:latin typeface="Menlo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Menlo"/>
              </a:rPr>
              <a:t>Hello World!</a:t>
            </a:r>
          </a:p>
          <a:p>
            <a:pPr lvl="3" algn="l" rtl="0"/>
            <a:r>
              <a:rPr lang="en-US" sz="2800" dirty="0">
                <a:solidFill>
                  <a:srgbClr val="808080"/>
                </a:solidFill>
                <a:latin typeface="Menlo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Menlo"/>
              </a:rPr>
              <a:t>body</a:t>
            </a:r>
            <a:r>
              <a:rPr lang="en-US" sz="2800" dirty="0">
                <a:solidFill>
                  <a:srgbClr val="808080"/>
                </a:solidFill>
                <a:latin typeface="Menlo"/>
              </a:rPr>
              <a:t>&gt;</a:t>
            </a:r>
            <a:endParaRPr lang="en-US" sz="2800" dirty="0">
              <a:solidFill>
                <a:srgbClr val="D4D4D4"/>
              </a:solidFill>
              <a:latin typeface="Menlo"/>
            </a:endParaRPr>
          </a:p>
          <a:p>
            <a:pPr algn="l" rtl="0"/>
            <a:r>
              <a:rPr lang="en-US" sz="2800" dirty="0">
                <a:solidFill>
                  <a:srgbClr val="808080"/>
                </a:solidFill>
                <a:latin typeface="Menlo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Menlo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Menlo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Menlo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43D446D-BDCE-404B-B37F-01623D55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183" y="3777155"/>
            <a:ext cx="8583767" cy="51033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90CB154F-C3BE-4949-B611-29509545ED52}"/>
              </a:ext>
            </a:extLst>
          </p:cNvPr>
          <p:cNvCxnSpPr/>
          <p:nvPr/>
        </p:nvCxnSpPr>
        <p:spPr>
          <a:xfrm>
            <a:off x="3642102" y="2247254"/>
            <a:ext cx="2991173" cy="152990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אליפסה 5">
            <a:extLst>
              <a:ext uri="{FF2B5EF4-FFF2-40B4-BE49-F238E27FC236}">
                <a16:creationId xmlns:a16="http://schemas.microsoft.com/office/drawing/2014/main" id="{0B48F7CD-5CE4-4BC8-8730-3409F94ADA2D}"/>
              </a:ext>
            </a:extLst>
          </p:cNvPr>
          <p:cNvSpPr/>
          <p:nvPr/>
        </p:nvSpPr>
        <p:spPr>
          <a:xfrm>
            <a:off x="2976820" y="1582052"/>
            <a:ext cx="3255168" cy="665202"/>
          </a:xfrm>
          <a:prstGeom prst="ellipse">
            <a:avLst/>
          </a:prstGeom>
          <a:noFill/>
          <a:ln w="12700" cap="flat">
            <a:solidFill>
              <a:srgbClr val="00206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10186B77-0CCE-485D-9CA0-65B01AB5918D}"/>
              </a:ext>
            </a:extLst>
          </p:cNvPr>
          <p:cNvSpPr/>
          <p:nvPr/>
        </p:nvSpPr>
        <p:spPr>
          <a:xfrm>
            <a:off x="5703376" y="3676154"/>
            <a:ext cx="2510725" cy="665202"/>
          </a:xfrm>
          <a:prstGeom prst="ellipse">
            <a:avLst/>
          </a:prstGeom>
          <a:noFill/>
          <a:ln w="12700" cap="flat">
            <a:solidFill>
              <a:srgbClr val="00206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0423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תגיות פורמט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22275" lvl="0" indent="-422275" algn="r" defTabSz="554990" rtl="1">
              <a:spcBef>
                <a:spcPts val="3900"/>
              </a:spcBef>
              <a:defRPr sz="1800"/>
            </a:pPr>
            <a:r>
              <a:rPr sz="3420" dirty="0" err="1"/>
              <a:t>ישנן</a:t>
            </a:r>
            <a:r>
              <a:rPr sz="3420" dirty="0"/>
              <a:t> </a:t>
            </a:r>
            <a:r>
              <a:rPr sz="3420" dirty="0" err="1"/>
              <a:t>תגיות</a:t>
            </a:r>
            <a:r>
              <a:rPr sz="3420" dirty="0"/>
              <a:t> </a:t>
            </a:r>
            <a:r>
              <a:rPr sz="3420" dirty="0" err="1"/>
              <a:t>שלא</a:t>
            </a:r>
            <a:r>
              <a:rPr sz="3420" dirty="0"/>
              <a:t> </a:t>
            </a:r>
            <a:r>
              <a:rPr sz="3420" dirty="0" err="1"/>
              <a:t>מעצבות</a:t>
            </a:r>
            <a:r>
              <a:rPr sz="3420" dirty="0"/>
              <a:t> </a:t>
            </a:r>
            <a:r>
              <a:rPr sz="3420" dirty="0" err="1"/>
              <a:t>טקסט</a:t>
            </a:r>
            <a:r>
              <a:rPr sz="3420" dirty="0"/>
              <a:t> </a:t>
            </a:r>
            <a:r>
              <a:rPr sz="3420" dirty="0" err="1"/>
              <a:t>מסויים</a:t>
            </a:r>
            <a:r>
              <a:rPr lang="he-IL" sz="3420" dirty="0"/>
              <a:t>, </a:t>
            </a:r>
            <a:r>
              <a:rPr sz="3420" dirty="0" err="1"/>
              <a:t>אלא</a:t>
            </a:r>
            <a:r>
              <a:rPr sz="3420" dirty="0"/>
              <a:t> </a:t>
            </a:r>
            <a:r>
              <a:rPr sz="3420" dirty="0" err="1"/>
              <a:t>מעצבות</a:t>
            </a:r>
            <a:r>
              <a:rPr sz="3420" dirty="0"/>
              <a:t> </a:t>
            </a:r>
            <a:r>
              <a:rPr sz="3420" dirty="0" err="1"/>
              <a:t>חלק</a:t>
            </a:r>
            <a:r>
              <a:rPr sz="3420" dirty="0"/>
              <a:t> </a:t>
            </a:r>
            <a:r>
              <a:rPr sz="3420" dirty="0" err="1"/>
              <a:t>כלשהו</a:t>
            </a:r>
            <a:r>
              <a:rPr sz="3420" dirty="0"/>
              <a:t> </a:t>
            </a:r>
            <a:r>
              <a:rPr sz="3420" dirty="0" err="1"/>
              <a:t>במסמך</a:t>
            </a:r>
            <a:r>
              <a:rPr sz="3420" dirty="0"/>
              <a:t>:</a:t>
            </a:r>
          </a:p>
          <a:p>
            <a:pPr marL="844550" lvl="1" indent="-422275" algn="r" defTabSz="554990" rtl="1">
              <a:spcBef>
                <a:spcPts val="3900"/>
              </a:spcBef>
              <a:defRPr sz="1800"/>
            </a:pPr>
            <a:r>
              <a:rPr lang="en-US" sz="3420" dirty="0"/>
              <a:t>p</a:t>
            </a:r>
            <a:r>
              <a:rPr lang="he-IL" sz="3420" dirty="0"/>
              <a:t> -</a:t>
            </a:r>
            <a:r>
              <a:rPr sz="3420" dirty="0"/>
              <a:t> </a:t>
            </a:r>
            <a:r>
              <a:rPr sz="3420" dirty="0" err="1"/>
              <a:t>תגית</a:t>
            </a:r>
            <a:r>
              <a:rPr sz="3420" dirty="0"/>
              <a:t> </a:t>
            </a:r>
            <a:r>
              <a:rPr sz="3420" dirty="0" err="1"/>
              <a:t>פסקה</a:t>
            </a:r>
            <a:r>
              <a:rPr lang="he-IL" sz="3420" dirty="0"/>
              <a:t>, </a:t>
            </a:r>
            <a:r>
              <a:rPr sz="3420" dirty="0" err="1"/>
              <a:t>ירידת</a:t>
            </a:r>
            <a:r>
              <a:rPr sz="3420" dirty="0"/>
              <a:t> </a:t>
            </a:r>
            <a:r>
              <a:rPr sz="3420" dirty="0" err="1"/>
              <a:t>שתי</a:t>
            </a:r>
            <a:r>
              <a:rPr sz="3420" dirty="0"/>
              <a:t> </a:t>
            </a:r>
            <a:r>
              <a:rPr sz="3420" dirty="0" err="1"/>
              <a:t>שורות</a:t>
            </a:r>
            <a:r>
              <a:rPr sz="3420" dirty="0"/>
              <a:t>.</a:t>
            </a:r>
          </a:p>
          <a:p>
            <a:pPr marL="844550" lvl="1" indent="-422275" algn="r" defTabSz="554990" rtl="1">
              <a:spcBef>
                <a:spcPts val="3900"/>
              </a:spcBef>
              <a:defRPr sz="1800"/>
            </a:pPr>
            <a:r>
              <a:rPr sz="3420" dirty="0" err="1"/>
              <a:t>br</a:t>
            </a:r>
            <a:r>
              <a:rPr sz="3420" dirty="0"/>
              <a:t> </a:t>
            </a:r>
            <a:r>
              <a:rPr lang="he-IL" sz="3420" dirty="0"/>
              <a:t> - </a:t>
            </a:r>
            <a:r>
              <a:rPr sz="3420" dirty="0" err="1"/>
              <a:t>ירידת</a:t>
            </a:r>
            <a:r>
              <a:rPr sz="3420" dirty="0"/>
              <a:t> </a:t>
            </a:r>
            <a:r>
              <a:rPr sz="3420" dirty="0" err="1"/>
              <a:t>שורה</a:t>
            </a:r>
            <a:r>
              <a:rPr sz="3420" dirty="0"/>
              <a:t> </a:t>
            </a:r>
            <a:r>
              <a:rPr sz="3420" dirty="0" err="1"/>
              <a:t>אחת</a:t>
            </a:r>
            <a:r>
              <a:rPr sz="3420" dirty="0"/>
              <a:t>.</a:t>
            </a:r>
          </a:p>
          <a:p>
            <a:pPr marL="844550" lvl="1" indent="-422275" algn="r" defTabSz="554990" rtl="1">
              <a:spcBef>
                <a:spcPts val="3900"/>
              </a:spcBef>
              <a:defRPr sz="1800"/>
            </a:pPr>
            <a:r>
              <a:rPr lang="he-IL" sz="3420" dirty="0"/>
              <a:t> </a:t>
            </a:r>
            <a:r>
              <a:rPr sz="3420" dirty="0" err="1"/>
              <a:t>hr</a:t>
            </a:r>
            <a:r>
              <a:rPr lang="he-IL" sz="3420" dirty="0"/>
              <a:t> - </a:t>
            </a:r>
            <a:r>
              <a:rPr sz="3420" dirty="0" err="1"/>
              <a:t>קו</a:t>
            </a:r>
            <a:r>
              <a:rPr sz="3420" dirty="0"/>
              <a:t> </a:t>
            </a:r>
            <a:r>
              <a:rPr sz="3420" dirty="0" err="1"/>
              <a:t>אופקי</a:t>
            </a:r>
            <a:r>
              <a:rPr sz="3420" dirty="0"/>
              <a:t> </a:t>
            </a:r>
            <a:r>
              <a:rPr sz="3420" dirty="0" err="1"/>
              <a:t>מפריד</a:t>
            </a:r>
            <a:r>
              <a:rPr sz="3420" dirty="0"/>
              <a:t>.</a:t>
            </a:r>
          </a:p>
          <a:p>
            <a:pPr marL="422275" lvl="0" indent="-422275" algn="r" defTabSz="554990" rtl="1">
              <a:spcBef>
                <a:spcPts val="3900"/>
              </a:spcBef>
              <a:defRPr sz="1800"/>
            </a:pPr>
            <a:r>
              <a:rPr sz="3420" dirty="0" err="1"/>
              <a:t>כיוון</a:t>
            </a:r>
            <a:r>
              <a:rPr sz="3420" dirty="0"/>
              <a:t> </a:t>
            </a:r>
            <a:r>
              <a:rPr sz="3420" dirty="0" err="1"/>
              <a:t>שתגיות</a:t>
            </a:r>
            <a:r>
              <a:rPr sz="3420" dirty="0"/>
              <a:t> </a:t>
            </a:r>
            <a:r>
              <a:rPr sz="3420" dirty="0" err="1"/>
              <a:t>אילו</a:t>
            </a:r>
            <a:r>
              <a:rPr sz="3420" dirty="0"/>
              <a:t> </a:t>
            </a:r>
            <a:r>
              <a:rPr sz="3420" dirty="0" err="1"/>
              <a:t>לא</a:t>
            </a:r>
            <a:r>
              <a:rPr sz="3420" dirty="0"/>
              <a:t> </a:t>
            </a:r>
            <a:r>
              <a:rPr sz="3420" dirty="0" err="1"/>
              <a:t>משפיעות</a:t>
            </a:r>
            <a:r>
              <a:rPr sz="3420" dirty="0"/>
              <a:t> </a:t>
            </a:r>
            <a:r>
              <a:rPr sz="3420" dirty="0" err="1"/>
              <a:t>על</a:t>
            </a:r>
            <a:r>
              <a:rPr sz="3420" dirty="0"/>
              <a:t> </a:t>
            </a:r>
            <a:r>
              <a:rPr sz="3420" dirty="0" err="1"/>
              <a:t>טקסט</a:t>
            </a:r>
            <a:r>
              <a:rPr lang="he-IL" sz="3420" dirty="0"/>
              <a:t>, </a:t>
            </a:r>
            <a:r>
              <a:rPr sz="3420" dirty="0" err="1"/>
              <a:t>איזור</a:t>
            </a:r>
            <a:r>
              <a:rPr sz="3420" dirty="0"/>
              <a:t> </a:t>
            </a:r>
            <a:r>
              <a:rPr sz="3420" dirty="0" err="1"/>
              <a:t>ההשפעה</a:t>
            </a:r>
            <a:r>
              <a:rPr sz="3420" dirty="0"/>
              <a:t> </a:t>
            </a:r>
            <a:r>
              <a:rPr sz="3420" dirty="0" err="1"/>
              <a:t>שלהן</a:t>
            </a:r>
            <a:r>
              <a:rPr sz="3420" dirty="0"/>
              <a:t> </a:t>
            </a:r>
            <a:r>
              <a:rPr sz="3420" dirty="0" err="1"/>
              <a:t>ריק</a:t>
            </a:r>
            <a:r>
              <a:rPr lang="he-IL" sz="3420" dirty="0"/>
              <a:t>, </a:t>
            </a:r>
            <a:r>
              <a:rPr sz="3420" dirty="0" err="1"/>
              <a:t>ולכן</a:t>
            </a:r>
            <a:r>
              <a:rPr sz="3420" dirty="0"/>
              <a:t> </a:t>
            </a:r>
            <a:r>
              <a:rPr sz="3420" dirty="0" err="1"/>
              <a:t>אפשר</a:t>
            </a:r>
            <a:r>
              <a:rPr sz="3420" dirty="0"/>
              <a:t> </a:t>
            </a:r>
            <a:r>
              <a:rPr sz="3420" dirty="0" err="1"/>
              <a:t>לקצר</a:t>
            </a:r>
            <a:r>
              <a:rPr sz="3420" dirty="0"/>
              <a:t> </a:t>
            </a:r>
            <a:r>
              <a:rPr sz="3420" dirty="0" err="1"/>
              <a:t>את</a:t>
            </a:r>
            <a:r>
              <a:rPr sz="3420" dirty="0"/>
              <a:t> </a:t>
            </a:r>
            <a:r>
              <a:rPr sz="3420" dirty="0" err="1"/>
              <a:t>כתיבתן</a:t>
            </a:r>
            <a:r>
              <a:rPr sz="3420" dirty="0"/>
              <a:t> </a:t>
            </a:r>
            <a:r>
              <a:rPr sz="3420" dirty="0" err="1"/>
              <a:t>כך</a:t>
            </a:r>
            <a:r>
              <a:rPr lang="he-IL" sz="3420"/>
              <a:t>: </a:t>
            </a:r>
            <a:r>
              <a:rPr lang="en-US" sz="3420"/>
              <a:t>&lt;</a:t>
            </a:r>
            <a:r>
              <a:rPr lang="en-US" sz="3420" dirty="0"/>
              <a:t>p/&gt;</a:t>
            </a:r>
            <a:endParaRPr sz="342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תכונות לתגיות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3069167"/>
          </a:xfrm>
          <a:prstGeom prst="rect">
            <a:avLst/>
          </a:prstGeom>
        </p:spPr>
        <p:txBody>
          <a:bodyPr anchor="t"/>
          <a:lstStyle/>
          <a:p>
            <a:pPr lvl="0" rtl="1">
              <a:defRPr sz="1800"/>
            </a:pPr>
            <a:r>
              <a:rPr sz="3600" dirty="0" err="1"/>
              <a:t>לפעמים</a:t>
            </a:r>
            <a:r>
              <a:rPr lang="he-IL" sz="3600" dirty="0"/>
              <a:t> </a:t>
            </a:r>
            <a:r>
              <a:rPr sz="3600" dirty="0" err="1"/>
              <a:t>לתגית</a:t>
            </a:r>
            <a:r>
              <a:rPr sz="3600" dirty="0"/>
              <a:t> </a:t>
            </a:r>
            <a:r>
              <a:rPr sz="3600" dirty="0" err="1"/>
              <a:t>יכולות</a:t>
            </a:r>
            <a:r>
              <a:rPr sz="3600" dirty="0"/>
              <a:t> </a:t>
            </a:r>
            <a:r>
              <a:rPr sz="3600" dirty="0" err="1"/>
              <a:t>להיות</a:t>
            </a:r>
            <a:r>
              <a:rPr sz="3600" dirty="0"/>
              <a:t> </a:t>
            </a:r>
            <a:r>
              <a:rPr sz="3600" dirty="0" err="1"/>
              <a:t>תכונות</a:t>
            </a:r>
            <a:r>
              <a:rPr sz="3600" dirty="0"/>
              <a:t> </a:t>
            </a:r>
            <a:r>
              <a:rPr sz="3600" dirty="0" err="1"/>
              <a:t>נוספות</a:t>
            </a:r>
            <a:r>
              <a:rPr sz="3600" dirty="0"/>
              <a:t> </a:t>
            </a:r>
            <a:r>
              <a:rPr sz="3600" dirty="0" err="1"/>
              <a:t>שמתארות</a:t>
            </a:r>
            <a:r>
              <a:rPr sz="3600" dirty="0"/>
              <a:t> </a:t>
            </a:r>
            <a:r>
              <a:rPr sz="3600" dirty="0" err="1"/>
              <a:t>אותה</a:t>
            </a:r>
            <a:r>
              <a:rPr sz="3600" dirty="0"/>
              <a:t> </a:t>
            </a:r>
            <a:r>
              <a:rPr sz="3600" dirty="0" err="1"/>
              <a:t>או</a:t>
            </a:r>
            <a:r>
              <a:rPr sz="3600" dirty="0"/>
              <a:t> </a:t>
            </a:r>
            <a:r>
              <a:rPr sz="3600" dirty="0" err="1"/>
              <a:t>מוסיפות</a:t>
            </a:r>
            <a:r>
              <a:rPr sz="3600" dirty="0"/>
              <a:t> </a:t>
            </a:r>
            <a:r>
              <a:rPr sz="3600" dirty="0" err="1"/>
              <a:t>לה</a:t>
            </a:r>
            <a:r>
              <a:rPr sz="3600" dirty="0"/>
              <a:t> </a:t>
            </a:r>
            <a:r>
              <a:rPr sz="3600" dirty="0" err="1"/>
              <a:t>פונקציונליות</a:t>
            </a:r>
            <a:r>
              <a:rPr sz="3600" dirty="0"/>
              <a:t>.</a:t>
            </a:r>
          </a:p>
          <a:p>
            <a:pPr lvl="0" rtl="1">
              <a:defRPr sz="1800"/>
            </a:pPr>
            <a:r>
              <a:rPr sz="3600" dirty="0" err="1"/>
              <a:t>התכונות</a:t>
            </a:r>
            <a:r>
              <a:rPr sz="3600" dirty="0"/>
              <a:t> </a:t>
            </a:r>
            <a:r>
              <a:rPr sz="3600" dirty="0" err="1"/>
              <a:t>נכתבות</a:t>
            </a:r>
            <a:r>
              <a:rPr sz="3600" dirty="0"/>
              <a:t> </a:t>
            </a:r>
            <a:r>
              <a:rPr sz="3600" dirty="0" err="1"/>
              <a:t>בתוך</a:t>
            </a:r>
            <a:r>
              <a:rPr sz="3600" dirty="0"/>
              <a:t> </a:t>
            </a:r>
            <a:r>
              <a:rPr sz="3600" dirty="0" err="1"/>
              <a:t>הסוגריים</a:t>
            </a:r>
            <a:r>
              <a:rPr sz="3600" dirty="0"/>
              <a:t> </a:t>
            </a:r>
            <a:r>
              <a:rPr sz="3600" dirty="0" err="1"/>
              <a:t>של</a:t>
            </a:r>
            <a:r>
              <a:rPr sz="3600" dirty="0"/>
              <a:t> </a:t>
            </a:r>
            <a:r>
              <a:rPr sz="3600" dirty="0" err="1"/>
              <a:t>התווית</a:t>
            </a:r>
            <a:r>
              <a:rPr lang="he-IL" sz="3600" dirty="0"/>
              <a:t>, </a:t>
            </a:r>
            <a:r>
              <a:rPr sz="3600" dirty="0" err="1"/>
              <a:t>כאשר</a:t>
            </a:r>
            <a:r>
              <a:rPr sz="3600" dirty="0"/>
              <a:t> </a:t>
            </a:r>
            <a:r>
              <a:rPr sz="3600" dirty="0" err="1"/>
              <a:t>לכל</a:t>
            </a:r>
            <a:r>
              <a:rPr sz="3600" dirty="0"/>
              <a:t> </a:t>
            </a:r>
            <a:r>
              <a:rPr sz="3600" dirty="0" err="1"/>
              <a:t>תכונה</a:t>
            </a:r>
            <a:r>
              <a:rPr sz="3600" dirty="0"/>
              <a:t> </a:t>
            </a:r>
            <a:r>
              <a:rPr sz="3600" dirty="0" err="1"/>
              <a:t>מציבים</a:t>
            </a:r>
            <a:r>
              <a:rPr sz="3600" dirty="0"/>
              <a:t> </a:t>
            </a:r>
            <a:r>
              <a:rPr sz="3600" dirty="0" err="1"/>
              <a:t>ערך</a:t>
            </a:r>
            <a:r>
              <a:rPr sz="3600" dirty="0"/>
              <a:t> </a:t>
            </a:r>
            <a:r>
              <a:rPr sz="3600" dirty="0" err="1"/>
              <a:t>כלשהו</a:t>
            </a:r>
            <a:r>
              <a:rPr lang="he-IL" sz="3600" dirty="0"/>
              <a:t>.</a:t>
            </a:r>
            <a:endParaRPr sz="3600" dirty="0"/>
          </a:p>
        </p:txBody>
      </p:sp>
      <p:sp>
        <p:nvSpPr>
          <p:cNvPr id="92" name="Shape 92"/>
          <p:cNvSpPr/>
          <p:nvPr/>
        </p:nvSpPr>
        <p:spPr>
          <a:xfrm>
            <a:off x="687637" y="5914040"/>
            <a:ext cx="792112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3600" dirty="0"/>
              <a:t>&lt;</a:t>
            </a:r>
            <a:r>
              <a:rPr sz="3600" dirty="0"/>
              <a:t>body </a:t>
            </a:r>
            <a:r>
              <a:rPr sz="3600" dirty="0" err="1"/>
              <a:t>bgcolor</a:t>
            </a:r>
            <a:r>
              <a:rPr sz="3600" dirty="0"/>
              <a:t> = </a:t>
            </a:r>
            <a:r>
              <a:rPr lang="en-US" sz="3600" dirty="0"/>
              <a:t>"</a:t>
            </a:r>
            <a:r>
              <a:rPr sz="3600" dirty="0"/>
              <a:t>#f7fcff</a:t>
            </a:r>
            <a:r>
              <a:rPr lang="en-US" sz="3600" dirty="0"/>
              <a:t>“&gt;</a:t>
            </a:r>
            <a:endParaRPr sz="3600" dirty="0"/>
          </a:p>
          <a:p>
            <a:pPr lvl="0" algn="l">
              <a:defRPr sz="1800"/>
            </a:pPr>
            <a:r>
              <a:rPr lang="en-US" sz="3600" dirty="0"/>
              <a:t>&lt;</a:t>
            </a:r>
            <a:r>
              <a:rPr sz="3600" dirty="0"/>
              <a:t>h1 title = “The page title</a:t>
            </a:r>
            <a:r>
              <a:rPr lang="en-US" sz="3600" dirty="0"/>
              <a:t>“&gt;</a:t>
            </a:r>
            <a:endParaRPr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1" build="p" bldLvl="5" animBg="1" advAuto="0"/>
      <p:bldP spid="92" grpId="2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קישורים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952501"/>
          </a:xfrm>
          <a:prstGeom prst="rect">
            <a:avLst/>
          </a:prstGeom>
        </p:spPr>
        <p:txBody>
          <a:bodyPr anchor="t"/>
          <a:lstStyle/>
          <a:p>
            <a:pPr lvl="0" rtl="1">
              <a:defRPr sz="1800"/>
            </a:pPr>
            <a:r>
              <a:rPr sz="3600" dirty="0" err="1"/>
              <a:t>התגית</a:t>
            </a:r>
            <a:r>
              <a:rPr lang="he-IL" sz="3600" dirty="0"/>
              <a:t> </a:t>
            </a:r>
            <a:r>
              <a:rPr sz="3600" dirty="0"/>
              <a:t>a</a:t>
            </a:r>
            <a:r>
              <a:rPr lang="he-IL" sz="3600" dirty="0"/>
              <a:t> </a:t>
            </a:r>
            <a:r>
              <a:rPr sz="3600" dirty="0" err="1"/>
              <a:t>מאפשרת</a:t>
            </a:r>
            <a:r>
              <a:rPr sz="3600" dirty="0"/>
              <a:t> </a:t>
            </a:r>
            <a:r>
              <a:rPr sz="3600" dirty="0" err="1"/>
              <a:t>לשתול</a:t>
            </a:r>
            <a:r>
              <a:rPr sz="3600" dirty="0"/>
              <a:t> </a:t>
            </a:r>
            <a:r>
              <a:rPr sz="3600" dirty="0" err="1"/>
              <a:t>קישור</a:t>
            </a:r>
            <a:r>
              <a:rPr sz="3600" dirty="0"/>
              <a:t> </a:t>
            </a:r>
            <a:r>
              <a:rPr sz="3600" dirty="0" err="1"/>
              <a:t>בתוך</a:t>
            </a:r>
            <a:r>
              <a:rPr sz="3600" dirty="0"/>
              <a:t> </a:t>
            </a:r>
            <a:r>
              <a:rPr sz="3600" dirty="0" err="1"/>
              <a:t>הטקסט</a:t>
            </a:r>
            <a:r>
              <a:rPr sz="3600" dirty="0"/>
              <a:t>:</a:t>
            </a:r>
          </a:p>
        </p:txBody>
      </p:sp>
      <p:sp>
        <p:nvSpPr>
          <p:cNvPr id="96" name="Shape 96"/>
          <p:cNvSpPr/>
          <p:nvPr/>
        </p:nvSpPr>
        <p:spPr>
          <a:xfrm>
            <a:off x="619903" y="3928533"/>
            <a:ext cx="1005472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300" dirty="0"/>
              <a:t>press &lt;a </a:t>
            </a:r>
            <a:r>
              <a:rPr sz="3300" dirty="0" err="1"/>
              <a:t>href</a:t>
            </a:r>
            <a:r>
              <a:rPr sz="3300" dirty="0"/>
              <a:t> = “http://</a:t>
            </a:r>
            <a:r>
              <a:rPr sz="3300" u="sng" dirty="0">
                <a:hlinkClick r:id="rId2"/>
              </a:rPr>
              <a:t>www.google.com</a:t>
            </a:r>
            <a:r>
              <a:rPr sz="3300" dirty="0"/>
              <a:t>”&gt;here &lt;/a</a:t>
            </a:r>
            <a:r>
              <a:rPr lang="en-US" sz="3300" dirty="0"/>
              <a:t>&gt;</a:t>
            </a:r>
            <a:endParaRPr sz="3300" dirty="0"/>
          </a:p>
        </p:txBody>
      </p:sp>
      <p:sp>
        <p:nvSpPr>
          <p:cNvPr id="97" name="Shape 97"/>
          <p:cNvSpPr/>
          <p:nvPr/>
        </p:nvSpPr>
        <p:spPr>
          <a:xfrm>
            <a:off x="952500" y="4910666"/>
            <a:ext cx="110998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444500" indent="-444500" algn="l">
              <a:spcBef>
                <a:spcPts val="4200"/>
              </a:spcBef>
              <a:buSzPct val="75000"/>
              <a:buChar char="•"/>
            </a:lvl1pPr>
          </a:lstStyle>
          <a:p>
            <a:pPr lvl="0" algn="r" rtl="1">
              <a:defRPr sz="1800"/>
            </a:pPr>
            <a:r>
              <a:rPr sz="3600" dirty="0" err="1"/>
              <a:t>ניתן</a:t>
            </a:r>
            <a:r>
              <a:rPr sz="3600" dirty="0"/>
              <a:t> </a:t>
            </a:r>
            <a:r>
              <a:rPr sz="3600" dirty="0" err="1"/>
              <a:t>לשלוט</a:t>
            </a:r>
            <a:r>
              <a:rPr sz="3600" dirty="0"/>
              <a:t> </a:t>
            </a:r>
            <a:r>
              <a:rPr sz="3600" dirty="0" err="1"/>
              <a:t>במיקום</a:t>
            </a:r>
            <a:r>
              <a:rPr sz="3600" dirty="0"/>
              <a:t> </a:t>
            </a:r>
            <a:r>
              <a:rPr sz="3600" dirty="0" err="1"/>
              <a:t>בו</a:t>
            </a:r>
            <a:r>
              <a:rPr sz="3600" dirty="0"/>
              <a:t> </a:t>
            </a:r>
            <a:r>
              <a:rPr sz="3600" dirty="0" err="1"/>
              <a:t>יפתח</a:t>
            </a:r>
            <a:r>
              <a:rPr sz="3600" dirty="0"/>
              <a:t> </a:t>
            </a:r>
            <a:r>
              <a:rPr sz="3600" dirty="0" err="1"/>
              <a:t>הקישור</a:t>
            </a:r>
            <a:r>
              <a:rPr sz="3600" dirty="0"/>
              <a:t> </a:t>
            </a:r>
            <a:r>
              <a:rPr sz="3600" dirty="0" err="1"/>
              <a:t>החדש</a:t>
            </a:r>
            <a:r>
              <a:rPr sz="3600" dirty="0"/>
              <a:t>:</a:t>
            </a:r>
          </a:p>
        </p:txBody>
      </p:sp>
      <p:sp>
        <p:nvSpPr>
          <p:cNvPr id="98" name="Shape 98"/>
          <p:cNvSpPr/>
          <p:nvPr/>
        </p:nvSpPr>
        <p:spPr>
          <a:xfrm>
            <a:off x="213503" y="6127750"/>
            <a:ext cx="1228992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300"/>
              <a:t>&lt;a href = “http://</a:t>
            </a:r>
            <a:r>
              <a:rPr sz="3300" u="sng">
                <a:hlinkClick r:id="rId2"/>
              </a:rPr>
              <a:t>www.google.com</a:t>
            </a:r>
            <a:r>
              <a:rPr sz="3300"/>
              <a:t>” target = “_blank”&gt;press&lt;/a&gt;</a:t>
            </a:r>
          </a:p>
        </p:txBody>
      </p:sp>
      <p:sp>
        <p:nvSpPr>
          <p:cNvPr id="99" name="Shape 99"/>
          <p:cNvSpPr/>
          <p:nvPr/>
        </p:nvSpPr>
        <p:spPr>
          <a:xfrm>
            <a:off x="213503" y="7001933"/>
            <a:ext cx="1228992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3300" dirty="0"/>
              <a:t>&lt;</a:t>
            </a:r>
            <a:r>
              <a:rPr sz="3300" dirty="0"/>
              <a:t>a </a:t>
            </a:r>
            <a:r>
              <a:rPr sz="3300" dirty="0" err="1"/>
              <a:t>href</a:t>
            </a:r>
            <a:r>
              <a:rPr sz="3300" dirty="0"/>
              <a:t> = “http://</a:t>
            </a:r>
            <a:r>
              <a:rPr sz="3300" u="sng" dirty="0">
                <a:hlinkClick r:id="rId2"/>
              </a:rPr>
              <a:t>www.google.com</a:t>
            </a:r>
            <a:r>
              <a:rPr sz="3300" dirty="0"/>
              <a:t>” target = “_self”&gt;press&lt;/a</a:t>
            </a:r>
            <a:r>
              <a:rPr lang="en-US" sz="3300" dirty="0"/>
              <a:t>&gt;</a:t>
            </a:r>
            <a:endParaRPr sz="33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3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1" build="p" bldLvl="5" animBg="1" advAuto="0"/>
      <p:bldP spid="96" grpId="2" animBg="1" advAuto="0"/>
      <p:bldP spid="97" grpId="3" build="p" bldLvl="5" animBg="1" advAuto="0"/>
      <p:bldP spid="98" grpId="4" animBg="1" advAuto="0"/>
      <p:bldP spid="99" grpId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 err="1">
                <a:solidFill>
                  <a:srgbClr val="011279"/>
                </a:solidFill>
              </a:rPr>
              <a:t>רשימות</a:t>
            </a:r>
            <a:endParaRPr sz="8000" dirty="0">
              <a:solidFill>
                <a:srgbClr val="011279"/>
              </a:solidFill>
            </a:endParaRP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700868"/>
          </a:xfrm>
          <a:prstGeom prst="rect">
            <a:avLst/>
          </a:prstGeom>
        </p:spPr>
        <p:txBody>
          <a:bodyPr anchor="t"/>
          <a:lstStyle/>
          <a:p>
            <a:pPr lvl="0" algn="r" rtl="1">
              <a:defRPr sz="1800"/>
            </a:pPr>
            <a:r>
              <a:rPr sz="3600" dirty="0" err="1"/>
              <a:t>התגית</a:t>
            </a:r>
            <a:r>
              <a:rPr lang="he-IL" sz="3600" dirty="0"/>
              <a:t> </a:t>
            </a:r>
            <a:r>
              <a:rPr sz="3600" dirty="0"/>
              <a:t> </a:t>
            </a:r>
            <a:r>
              <a:rPr sz="3600" dirty="0" err="1"/>
              <a:t>ul</a:t>
            </a:r>
            <a:r>
              <a:rPr lang="he-IL" sz="3600" dirty="0"/>
              <a:t> </a:t>
            </a:r>
            <a:r>
              <a:rPr sz="3600" dirty="0" err="1"/>
              <a:t>מייצגת</a:t>
            </a:r>
            <a:r>
              <a:rPr sz="3600" dirty="0"/>
              <a:t> </a:t>
            </a:r>
            <a:r>
              <a:rPr sz="3600" dirty="0" err="1"/>
              <a:t>רשימת</a:t>
            </a:r>
            <a:r>
              <a:rPr sz="3600" dirty="0"/>
              <a:t> </a:t>
            </a:r>
            <a:r>
              <a:rPr sz="3600" dirty="0" err="1"/>
              <a:t>פריטים</a:t>
            </a:r>
            <a:r>
              <a:rPr lang="he-IL" sz="3600" dirty="0"/>
              <a:t> (</a:t>
            </a:r>
            <a:r>
              <a:rPr sz="3600" dirty="0"/>
              <a:t>unordered list</a:t>
            </a:r>
            <a:r>
              <a:rPr lang="he-IL" sz="3600" dirty="0"/>
              <a:t>)</a:t>
            </a:r>
            <a:r>
              <a:rPr sz="3600" dirty="0"/>
              <a:t>.</a:t>
            </a:r>
          </a:p>
          <a:p>
            <a:pPr lvl="0" algn="r" rtl="1">
              <a:defRPr sz="1800"/>
            </a:pPr>
            <a:r>
              <a:rPr sz="3600" dirty="0" err="1"/>
              <a:t>הרשימה</a:t>
            </a:r>
            <a:r>
              <a:rPr sz="3600" dirty="0"/>
              <a:t> </a:t>
            </a:r>
            <a:r>
              <a:rPr sz="3600" dirty="0" err="1"/>
              <a:t>בנויה</a:t>
            </a:r>
            <a:r>
              <a:rPr sz="3600" dirty="0"/>
              <a:t> </a:t>
            </a:r>
            <a:r>
              <a:rPr sz="3600" dirty="0" err="1"/>
              <a:t>מתגיות</a:t>
            </a:r>
            <a:r>
              <a:rPr sz="3600" dirty="0"/>
              <a:t> </a:t>
            </a:r>
            <a:r>
              <a:rPr sz="3600" dirty="0" err="1"/>
              <a:t>בשם</a:t>
            </a:r>
            <a:r>
              <a:rPr lang="he-IL" sz="3600" dirty="0"/>
              <a:t> </a:t>
            </a:r>
            <a:r>
              <a:rPr sz="3600" dirty="0"/>
              <a:t> </a:t>
            </a:r>
            <a:r>
              <a:rPr lang="en-US" sz="3600" dirty="0"/>
              <a:t>li</a:t>
            </a:r>
            <a:r>
              <a:rPr lang="he-IL" sz="3600" dirty="0"/>
              <a:t> (</a:t>
            </a:r>
            <a:r>
              <a:rPr lang="en-US" sz="3600" dirty="0"/>
              <a:t>List Item</a:t>
            </a:r>
            <a:r>
              <a:rPr lang="he-IL" sz="3600" dirty="0"/>
              <a:t>). </a:t>
            </a:r>
            <a:r>
              <a:rPr sz="3600" dirty="0" err="1"/>
              <a:t>כל</a:t>
            </a:r>
            <a:r>
              <a:rPr sz="3600" dirty="0"/>
              <a:t> </a:t>
            </a:r>
            <a:r>
              <a:rPr sz="3600" dirty="0" err="1"/>
              <a:t>תגית</a:t>
            </a:r>
            <a:r>
              <a:rPr sz="3600" dirty="0"/>
              <a:t> </a:t>
            </a:r>
            <a:r>
              <a:rPr sz="3600" dirty="0" err="1"/>
              <a:t>מייצגת</a:t>
            </a:r>
            <a:r>
              <a:rPr sz="3600" dirty="0"/>
              <a:t> </a:t>
            </a:r>
            <a:r>
              <a:rPr sz="3600" dirty="0" err="1"/>
              <a:t>פריט</a:t>
            </a:r>
            <a:r>
              <a:rPr sz="3600" dirty="0"/>
              <a:t> </a:t>
            </a:r>
            <a:r>
              <a:rPr sz="3600" dirty="0" err="1"/>
              <a:t>נפרד</a:t>
            </a:r>
            <a:r>
              <a:rPr sz="3600" dirty="0"/>
              <a:t> </a:t>
            </a:r>
            <a:r>
              <a:rPr sz="3600" dirty="0" err="1"/>
              <a:t>ברשימה</a:t>
            </a:r>
            <a:r>
              <a:rPr sz="3600" dirty="0"/>
              <a:t>.</a:t>
            </a:r>
          </a:p>
        </p:txBody>
      </p:sp>
      <p:sp>
        <p:nvSpPr>
          <p:cNvPr id="103" name="Shape 103"/>
          <p:cNvSpPr/>
          <p:nvPr/>
        </p:nvSpPr>
        <p:spPr>
          <a:xfrm>
            <a:off x="357437" y="5139267"/>
            <a:ext cx="12289926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300" dirty="0"/>
              <a:t>My </a:t>
            </a:r>
            <a:r>
              <a:rPr sz="3300" dirty="0" err="1"/>
              <a:t>Favourite</a:t>
            </a:r>
            <a:r>
              <a:rPr sz="3300" dirty="0"/>
              <a:t> Books:</a:t>
            </a:r>
          </a:p>
          <a:p>
            <a:pPr lvl="0" algn="l">
              <a:defRPr sz="1800"/>
            </a:pPr>
            <a:r>
              <a:rPr lang="en-US" sz="3300" dirty="0"/>
              <a:t>&lt;</a:t>
            </a:r>
            <a:r>
              <a:rPr lang="en-US" sz="3300" dirty="0" err="1"/>
              <a:t>ul</a:t>
            </a:r>
            <a:r>
              <a:rPr lang="en-US" sz="3300" dirty="0"/>
              <a:t>&gt;</a:t>
            </a:r>
            <a:endParaRPr sz="3300" dirty="0"/>
          </a:p>
          <a:p>
            <a:pPr lvl="2" algn="l">
              <a:defRPr sz="1800"/>
            </a:pPr>
            <a:r>
              <a:rPr lang="en-US" sz="3300" dirty="0"/>
              <a:t>&lt;</a:t>
            </a:r>
            <a:r>
              <a:rPr sz="3300" dirty="0"/>
              <a:t>li&gt;1984 by George Orwell&lt;/li</a:t>
            </a:r>
            <a:r>
              <a:rPr lang="en-US" sz="3300" dirty="0"/>
              <a:t>&gt;</a:t>
            </a:r>
            <a:endParaRPr sz="3300" dirty="0"/>
          </a:p>
          <a:p>
            <a:pPr lvl="2" algn="l">
              <a:defRPr sz="1800"/>
            </a:pPr>
            <a:r>
              <a:rPr lang="en-US" sz="3300" dirty="0"/>
              <a:t>&lt;</a:t>
            </a:r>
            <a:r>
              <a:rPr sz="3300" dirty="0"/>
              <a:t>li&gt;The Guns of August by Barbara Tuchman&lt;/li</a:t>
            </a:r>
            <a:r>
              <a:rPr lang="en-US" sz="3300" dirty="0"/>
              <a:t>&gt;</a:t>
            </a:r>
            <a:endParaRPr sz="3300" dirty="0"/>
          </a:p>
          <a:p>
            <a:pPr lvl="2" algn="l">
              <a:defRPr sz="1800"/>
            </a:pPr>
            <a:r>
              <a:rPr lang="en-US" sz="3300" dirty="0"/>
              <a:t>&lt;</a:t>
            </a:r>
            <a:r>
              <a:rPr sz="3300" dirty="0"/>
              <a:t>li&gt;</a:t>
            </a:r>
            <a:r>
              <a:rPr sz="3300" dirty="0" err="1"/>
              <a:t>Blindsight</a:t>
            </a:r>
            <a:r>
              <a:rPr sz="3300" dirty="0"/>
              <a:t> by Peter Watts&lt;/li</a:t>
            </a:r>
            <a:r>
              <a:rPr lang="en-US" sz="3300" dirty="0"/>
              <a:t>&gt;</a:t>
            </a:r>
            <a:endParaRPr sz="3300" dirty="0"/>
          </a:p>
          <a:p>
            <a:pPr lvl="0" algn="l">
              <a:defRPr sz="1800"/>
            </a:pPr>
            <a:r>
              <a:rPr lang="en-US" sz="3300" dirty="0"/>
              <a:t>&lt;/</a:t>
            </a:r>
            <a:r>
              <a:rPr lang="en-US" sz="3300" dirty="0" err="1"/>
              <a:t>ul</a:t>
            </a:r>
            <a:r>
              <a:rPr lang="en-US" sz="3300" dirty="0"/>
              <a:t>&gt;</a:t>
            </a:r>
            <a:endParaRPr sz="33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1" build="p" bldLvl="5" animBg="1" advAuto="0"/>
      <p:bldP spid="103" grpId="2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תמונות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700868"/>
          </a:xfrm>
          <a:prstGeom prst="rect">
            <a:avLst/>
          </a:prstGeom>
        </p:spPr>
        <p:txBody>
          <a:bodyPr anchor="t"/>
          <a:lstStyle/>
          <a:p>
            <a:pPr lvl="0" rtl="1">
              <a:defRPr sz="1800"/>
            </a:pPr>
            <a:r>
              <a:rPr sz="3600" dirty="0" err="1"/>
              <a:t>התגית</a:t>
            </a:r>
            <a:r>
              <a:rPr lang="he-IL" sz="3600" dirty="0"/>
              <a:t> </a:t>
            </a:r>
            <a:r>
              <a:rPr sz="3600" dirty="0" err="1"/>
              <a:t>img</a:t>
            </a:r>
            <a:r>
              <a:rPr lang="he-IL" sz="3600" dirty="0"/>
              <a:t> </a:t>
            </a:r>
            <a:r>
              <a:rPr sz="3600" dirty="0" err="1"/>
              <a:t>מאפשרת</a:t>
            </a:r>
            <a:r>
              <a:rPr sz="3600" dirty="0"/>
              <a:t> </a:t>
            </a:r>
            <a:r>
              <a:rPr sz="3600" dirty="0" err="1"/>
              <a:t>להוסיף</a:t>
            </a:r>
            <a:r>
              <a:rPr sz="3600" dirty="0"/>
              <a:t> </a:t>
            </a:r>
            <a:r>
              <a:rPr sz="3600" dirty="0" err="1"/>
              <a:t>תמונה</a:t>
            </a:r>
            <a:r>
              <a:rPr sz="3600" dirty="0"/>
              <a:t> </a:t>
            </a:r>
            <a:r>
              <a:rPr sz="3600" dirty="0" err="1"/>
              <a:t>למסמך</a:t>
            </a:r>
            <a:r>
              <a:rPr sz="3600" dirty="0"/>
              <a:t>.</a:t>
            </a:r>
          </a:p>
          <a:p>
            <a:pPr lvl="0" rtl="1">
              <a:defRPr sz="1800"/>
            </a:pPr>
            <a:r>
              <a:rPr sz="3600" dirty="0" err="1"/>
              <a:t>התגית</a:t>
            </a:r>
            <a:r>
              <a:rPr sz="3600" dirty="0"/>
              <a:t> </a:t>
            </a:r>
            <a:r>
              <a:rPr sz="3600" dirty="0" err="1"/>
              <a:t>מכילה</a:t>
            </a:r>
            <a:r>
              <a:rPr sz="3600" dirty="0"/>
              <a:t> </a:t>
            </a:r>
            <a:r>
              <a:rPr sz="3600" dirty="0" err="1"/>
              <a:t>כתכונות</a:t>
            </a:r>
            <a:r>
              <a:rPr sz="3600" dirty="0"/>
              <a:t> </a:t>
            </a:r>
            <a:r>
              <a:rPr sz="3600" dirty="0" err="1"/>
              <a:t>את</a:t>
            </a:r>
            <a:r>
              <a:rPr sz="3600" dirty="0"/>
              <a:t> </a:t>
            </a:r>
            <a:r>
              <a:rPr sz="3600" dirty="0" err="1"/>
              <a:t>מקור</a:t>
            </a:r>
            <a:r>
              <a:rPr sz="3600" dirty="0"/>
              <a:t> </a:t>
            </a:r>
            <a:r>
              <a:rPr sz="3600" dirty="0" err="1"/>
              <a:t>קובץ</a:t>
            </a:r>
            <a:r>
              <a:rPr sz="3600" dirty="0"/>
              <a:t> </a:t>
            </a:r>
            <a:r>
              <a:rPr sz="3600" dirty="0" err="1"/>
              <a:t>התמונה</a:t>
            </a:r>
            <a:r>
              <a:rPr lang="he-IL" sz="3600" dirty="0"/>
              <a:t>, </a:t>
            </a:r>
            <a:r>
              <a:rPr sz="3600" dirty="0" err="1"/>
              <a:t>רוחב</a:t>
            </a:r>
            <a:r>
              <a:rPr sz="3600" dirty="0"/>
              <a:t> </a:t>
            </a:r>
            <a:r>
              <a:rPr sz="3600" dirty="0" err="1"/>
              <a:t>וגובה</a:t>
            </a:r>
            <a:r>
              <a:rPr sz="3600" dirty="0"/>
              <a:t> </a:t>
            </a:r>
            <a:r>
              <a:rPr sz="3600" dirty="0" err="1"/>
              <a:t>התמונה</a:t>
            </a:r>
            <a:r>
              <a:rPr sz="3600" dirty="0"/>
              <a:t> </a:t>
            </a:r>
            <a:r>
              <a:rPr sz="3600" dirty="0" err="1"/>
              <a:t>במסמך</a:t>
            </a:r>
            <a:r>
              <a:rPr sz="3600" dirty="0"/>
              <a:t>.</a:t>
            </a:r>
          </a:p>
        </p:txBody>
      </p:sp>
      <p:sp>
        <p:nvSpPr>
          <p:cNvPr id="107" name="Shape 107"/>
          <p:cNvSpPr/>
          <p:nvPr/>
        </p:nvSpPr>
        <p:spPr>
          <a:xfrm>
            <a:off x="357437" y="5448300"/>
            <a:ext cx="1228992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/>
            </a:lvl1pPr>
          </a:lstStyle>
          <a:p>
            <a:pPr lvl="0">
              <a:defRPr sz="1800"/>
            </a:pPr>
            <a:r>
              <a:rPr lang="en-US" sz="3300" dirty="0"/>
              <a:t>&lt;</a:t>
            </a:r>
            <a:r>
              <a:rPr sz="3300" dirty="0" err="1"/>
              <a:t>img</a:t>
            </a:r>
            <a:r>
              <a:rPr sz="3300" dirty="0"/>
              <a:t> </a:t>
            </a:r>
            <a:r>
              <a:rPr sz="3300" dirty="0" err="1"/>
              <a:t>src</a:t>
            </a:r>
            <a:r>
              <a:rPr sz="3300" dirty="0"/>
              <a:t> = “smily.jpeg” width = “100” height </a:t>
            </a:r>
            <a:r>
              <a:rPr lang="en-US" sz="3300" dirty="0"/>
              <a:t>= “150” /&gt;</a:t>
            </a:r>
            <a:endParaRPr sz="33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1" build="p" bldLvl="5" animBg="1" advAuto="0"/>
      <p:bldP spid="107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747674" y="516631"/>
            <a:ext cx="5620128" cy="872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2800" dirty="0"/>
              <a:t>&lt;table&gt;</a:t>
            </a:r>
            <a:endParaRPr sz="2800" dirty="0"/>
          </a:p>
          <a:p>
            <a:pPr lvl="0" algn="l">
              <a:defRPr sz="1800"/>
            </a:pPr>
            <a:r>
              <a:rPr lang="en-US" sz="2800" dirty="0"/>
              <a:t>		&lt;</a:t>
            </a:r>
            <a:r>
              <a:rPr lang="en-US" sz="2800" dirty="0" err="1"/>
              <a:t>thead</a:t>
            </a:r>
            <a:r>
              <a:rPr lang="en-US" sz="2800" dirty="0"/>
              <a:t>&gt;</a:t>
            </a:r>
            <a:endParaRPr sz="2800" dirty="0"/>
          </a:p>
          <a:p>
            <a:pPr lvl="0" algn="l">
              <a:defRPr sz="1800"/>
            </a:pPr>
            <a:r>
              <a:rPr lang="he-IL" sz="2800" dirty="0"/>
              <a:t>			&gt;</a:t>
            </a:r>
            <a:r>
              <a:rPr sz="2800" dirty="0" err="1"/>
              <a:t>th</a:t>
            </a:r>
            <a:r>
              <a:rPr sz="2800" dirty="0"/>
              <a:t>&gt;Week&lt;/</a:t>
            </a:r>
            <a:r>
              <a:rPr sz="2800" dirty="0" err="1"/>
              <a:t>th</a:t>
            </a:r>
            <a:r>
              <a:rPr lang="en-US" sz="2800" dirty="0"/>
              <a:t>&gt;</a:t>
            </a:r>
            <a:endParaRPr sz="2800" dirty="0"/>
          </a:p>
          <a:p>
            <a:pPr lvl="0" algn="l">
              <a:defRPr sz="1800"/>
            </a:pPr>
            <a:r>
              <a:rPr lang="he-IL" sz="2800" dirty="0"/>
              <a:t>			</a:t>
            </a:r>
            <a:r>
              <a:rPr lang="en-US" sz="2800" dirty="0"/>
              <a:t>&lt;</a:t>
            </a:r>
            <a:r>
              <a:rPr sz="2800" dirty="0" err="1"/>
              <a:t>th</a:t>
            </a:r>
            <a:r>
              <a:rPr sz="2800" dirty="0"/>
              <a:t>&gt;Topic&lt;/</a:t>
            </a:r>
            <a:r>
              <a:rPr sz="2800" dirty="0" err="1"/>
              <a:t>th</a:t>
            </a:r>
            <a:r>
              <a:rPr lang="en-US" sz="2800" dirty="0"/>
              <a:t>&gt;</a:t>
            </a:r>
            <a:endParaRPr sz="2800" dirty="0"/>
          </a:p>
          <a:p>
            <a:pPr lvl="1" algn="l">
              <a:defRPr sz="1800"/>
            </a:pPr>
            <a:r>
              <a:rPr lang="he-IL" sz="2800" dirty="0"/>
              <a:t>		</a:t>
            </a:r>
            <a:r>
              <a:rPr lang="en-US" sz="2800" dirty="0"/>
              <a:t>&lt;/</a:t>
            </a:r>
            <a:r>
              <a:rPr sz="2800" dirty="0" err="1"/>
              <a:t>thead</a:t>
            </a:r>
            <a:r>
              <a:rPr lang="en-US" sz="2800" dirty="0"/>
              <a:t>&gt;</a:t>
            </a:r>
            <a:endParaRPr sz="2800" dirty="0"/>
          </a:p>
          <a:p>
            <a:pPr lvl="0" algn="l">
              <a:defRPr sz="1800"/>
            </a:pPr>
            <a:r>
              <a:rPr lang="he-IL" sz="2800" dirty="0"/>
              <a:t>		</a:t>
            </a:r>
            <a:r>
              <a:rPr lang="en-US" sz="2800" dirty="0"/>
              <a:t>&lt;</a:t>
            </a:r>
            <a:r>
              <a:rPr sz="2800" dirty="0" err="1"/>
              <a:t>tbody</a:t>
            </a:r>
            <a:r>
              <a:rPr lang="en-US" sz="2800" dirty="0"/>
              <a:t>&gt;</a:t>
            </a:r>
            <a:endParaRPr sz="2800" dirty="0"/>
          </a:p>
          <a:p>
            <a:pPr lvl="0" algn="l">
              <a:defRPr sz="1800"/>
            </a:pPr>
            <a:r>
              <a:rPr lang="he-IL" sz="2800" dirty="0"/>
              <a:t>			&gt;</a:t>
            </a:r>
            <a:r>
              <a:rPr sz="2800" dirty="0" err="1"/>
              <a:t>tr</a:t>
            </a:r>
            <a:r>
              <a:rPr lang="en-US" sz="2800" dirty="0"/>
              <a:t>&gt;</a:t>
            </a:r>
            <a:endParaRPr sz="2800" dirty="0"/>
          </a:p>
          <a:p>
            <a:pPr lvl="0" algn="l">
              <a:defRPr sz="1800"/>
            </a:pPr>
            <a:r>
              <a:rPr lang="he-IL" sz="2800" dirty="0"/>
              <a:t>			</a:t>
            </a:r>
            <a:r>
              <a:rPr lang="en-US" sz="2800" dirty="0"/>
              <a:t>	&lt;</a:t>
            </a:r>
            <a:r>
              <a:rPr sz="2800" dirty="0"/>
              <a:t>td&gt;1&lt;/td</a:t>
            </a:r>
            <a:r>
              <a:rPr lang="en-US" sz="2800" dirty="0"/>
              <a:t>&gt;</a:t>
            </a:r>
            <a:endParaRPr sz="2800" dirty="0"/>
          </a:p>
          <a:p>
            <a:pPr lvl="0" algn="l">
              <a:defRPr sz="1800"/>
            </a:pPr>
            <a:r>
              <a:rPr lang="he-IL" sz="2800" dirty="0"/>
              <a:t>			</a:t>
            </a:r>
            <a:r>
              <a:rPr lang="en-US" sz="2800" dirty="0"/>
              <a:t>	&lt;</a:t>
            </a:r>
            <a:r>
              <a:rPr sz="2800" dirty="0"/>
              <a:t>td&gt;HTML&lt;/td</a:t>
            </a:r>
            <a:r>
              <a:rPr lang="en-US" sz="2800" dirty="0"/>
              <a:t>&gt;</a:t>
            </a:r>
            <a:endParaRPr sz="2800" dirty="0"/>
          </a:p>
          <a:p>
            <a:pPr lvl="0" algn="l">
              <a:defRPr sz="1800"/>
            </a:pPr>
            <a:r>
              <a:rPr lang="he-IL" sz="2800" dirty="0"/>
              <a:t>			</a:t>
            </a:r>
            <a:r>
              <a:rPr lang="en-US" sz="2800" dirty="0"/>
              <a:t>&lt;/</a:t>
            </a:r>
            <a:r>
              <a:rPr sz="2800" dirty="0" err="1"/>
              <a:t>tr</a:t>
            </a:r>
            <a:r>
              <a:rPr lang="en-US" sz="2800" dirty="0"/>
              <a:t>&gt;</a:t>
            </a:r>
            <a:endParaRPr sz="2800" dirty="0"/>
          </a:p>
          <a:p>
            <a:pPr lvl="0" algn="l">
              <a:defRPr sz="1800"/>
            </a:pPr>
            <a:r>
              <a:rPr lang="he-IL" sz="2800" dirty="0"/>
              <a:t>			</a:t>
            </a:r>
            <a:r>
              <a:rPr lang="en-US" sz="2800" dirty="0"/>
              <a:t>&lt;</a:t>
            </a:r>
            <a:r>
              <a:rPr sz="2800" dirty="0" err="1"/>
              <a:t>tr</a:t>
            </a:r>
            <a:r>
              <a:rPr lang="en-US" sz="2800" dirty="0"/>
              <a:t>&gt;</a:t>
            </a:r>
            <a:endParaRPr sz="2800" dirty="0"/>
          </a:p>
          <a:p>
            <a:pPr lvl="0" algn="l">
              <a:defRPr sz="1800"/>
            </a:pPr>
            <a:r>
              <a:rPr lang="he-IL" sz="2800" dirty="0"/>
              <a:t>				</a:t>
            </a:r>
            <a:r>
              <a:rPr lang="en-US" sz="2800" dirty="0"/>
              <a:t>&lt;</a:t>
            </a:r>
            <a:r>
              <a:rPr sz="2800" dirty="0"/>
              <a:t>td&gt;2&lt;/td</a:t>
            </a:r>
            <a:r>
              <a:rPr lang="en-US" sz="2800" dirty="0"/>
              <a:t>&gt;</a:t>
            </a:r>
            <a:endParaRPr sz="2800" dirty="0"/>
          </a:p>
          <a:p>
            <a:pPr lvl="0" algn="l">
              <a:defRPr sz="1800"/>
            </a:pPr>
            <a:r>
              <a:rPr lang="he-IL" sz="2800" dirty="0"/>
              <a:t>				</a:t>
            </a:r>
            <a:r>
              <a:rPr lang="en-US" sz="2800" dirty="0"/>
              <a:t>&lt;</a:t>
            </a:r>
            <a:r>
              <a:rPr sz="2800" dirty="0"/>
              <a:t>td&gt;CSS&lt;/td</a:t>
            </a:r>
            <a:r>
              <a:rPr lang="en-US" sz="2800" dirty="0"/>
              <a:t>&gt;</a:t>
            </a:r>
            <a:endParaRPr sz="2800" dirty="0"/>
          </a:p>
          <a:p>
            <a:pPr lvl="0" algn="l">
              <a:defRPr sz="1800"/>
            </a:pPr>
            <a:r>
              <a:rPr lang="he-IL" sz="2800" dirty="0"/>
              <a:t>			</a:t>
            </a:r>
            <a:r>
              <a:rPr lang="en-US" sz="2800" dirty="0"/>
              <a:t>&lt;</a:t>
            </a:r>
            <a:r>
              <a:rPr sz="2800" dirty="0" err="1"/>
              <a:t>tr</a:t>
            </a:r>
            <a:r>
              <a:rPr lang="en-US" sz="2800" dirty="0"/>
              <a:t>&gt;</a:t>
            </a:r>
            <a:endParaRPr sz="2800" dirty="0"/>
          </a:p>
          <a:p>
            <a:pPr lvl="0" algn="l">
              <a:defRPr sz="1800"/>
            </a:pPr>
            <a:r>
              <a:rPr lang="he-IL" sz="2800" dirty="0"/>
              <a:t>			</a:t>
            </a:r>
            <a:r>
              <a:rPr lang="en-US" sz="2800" dirty="0"/>
              <a:t>&lt;</a:t>
            </a:r>
            <a:r>
              <a:rPr sz="2800" dirty="0" err="1"/>
              <a:t>tr</a:t>
            </a:r>
            <a:r>
              <a:rPr lang="en-US" sz="2800" dirty="0"/>
              <a:t>&gt;</a:t>
            </a:r>
            <a:endParaRPr sz="2800" dirty="0"/>
          </a:p>
          <a:p>
            <a:pPr lvl="0" algn="l">
              <a:defRPr sz="1800"/>
            </a:pPr>
            <a:r>
              <a:rPr lang="he-IL" sz="2800" dirty="0"/>
              <a:t>				</a:t>
            </a:r>
            <a:r>
              <a:rPr lang="en-US" sz="2800" dirty="0"/>
              <a:t>&lt;</a:t>
            </a:r>
            <a:r>
              <a:rPr sz="2800" dirty="0"/>
              <a:t>td&gt;3&lt;/td</a:t>
            </a:r>
            <a:r>
              <a:rPr lang="en-US" sz="2800" dirty="0"/>
              <a:t>&gt;</a:t>
            </a:r>
            <a:endParaRPr sz="2800" dirty="0"/>
          </a:p>
          <a:p>
            <a:pPr lvl="0" algn="l">
              <a:defRPr sz="1800"/>
            </a:pPr>
            <a:r>
              <a:rPr lang="he-IL" sz="2800" dirty="0"/>
              <a:t>				</a:t>
            </a:r>
            <a:r>
              <a:rPr lang="en-US" sz="2800" dirty="0"/>
              <a:t>&lt;</a:t>
            </a:r>
            <a:r>
              <a:rPr sz="2800" dirty="0"/>
              <a:t>td&gt;</a:t>
            </a:r>
            <a:r>
              <a:rPr sz="2800" dirty="0" err="1"/>
              <a:t>Javascript</a:t>
            </a:r>
            <a:r>
              <a:rPr sz="2800" dirty="0"/>
              <a:t>&lt;/td</a:t>
            </a:r>
            <a:r>
              <a:rPr lang="en-US" sz="2800" dirty="0"/>
              <a:t>&gt;</a:t>
            </a:r>
            <a:endParaRPr sz="2800" dirty="0"/>
          </a:p>
          <a:p>
            <a:pPr lvl="0" algn="l">
              <a:defRPr sz="1800"/>
            </a:pPr>
            <a:r>
              <a:rPr lang="he-IL" sz="2800" dirty="0"/>
              <a:t>			</a:t>
            </a:r>
            <a:r>
              <a:rPr lang="en-US" sz="2800" dirty="0"/>
              <a:t>&lt;/</a:t>
            </a:r>
            <a:r>
              <a:rPr sz="2800" dirty="0" err="1"/>
              <a:t>tr</a:t>
            </a:r>
            <a:r>
              <a:rPr lang="en-US" sz="2800" dirty="0"/>
              <a:t>&gt;</a:t>
            </a:r>
            <a:endParaRPr sz="2800" dirty="0"/>
          </a:p>
          <a:p>
            <a:pPr lvl="0" algn="l">
              <a:defRPr sz="1800"/>
            </a:pPr>
            <a:r>
              <a:rPr lang="he-IL" sz="2800" dirty="0"/>
              <a:t>		</a:t>
            </a:r>
            <a:r>
              <a:rPr lang="en-US" sz="2800" dirty="0"/>
              <a:t>&lt;/</a:t>
            </a:r>
            <a:r>
              <a:rPr sz="2800" dirty="0" err="1"/>
              <a:t>tbody</a:t>
            </a:r>
            <a:r>
              <a:rPr lang="en-US" sz="2800" dirty="0"/>
              <a:t>&gt;</a:t>
            </a:r>
            <a:endParaRPr sz="2800" dirty="0"/>
          </a:p>
          <a:p>
            <a:pPr lvl="0" algn="l">
              <a:defRPr sz="1800"/>
            </a:pPr>
            <a:r>
              <a:rPr lang="en-US" sz="2800" dirty="0"/>
              <a:t>&lt;/table&gt;</a:t>
            </a:r>
            <a:endParaRPr sz="2800" dirty="0"/>
          </a:p>
        </p:txBody>
      </p:sp>
      <p:pic>
        <p:nvPicPr>
          <p:cNvPr id="121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204199" y="3115733"/>
            <a:ext cx="3937855" cy="304866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6053666" y="4318330"/>
            <a:ext cx="1574801" cy="643468"/>
          </a:xfrm>
          <a:prstGeom prst="rightArrow">
            <a:avLst>
              <a:gd name="adj1" fmla="val 37263"/>
              <a:gd name="adj2" fmla="val 110526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1921933" y="1058333"/>
            <a:ext cx="3151701" cy="1693334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8348133" y="3141133"/>
            <a:ext cx="3337967" cy="6180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2313533" y="3234266"/>
            <a:ext cx="3151701" cy="1693334"/>
          </a:xfrm>
          <a:prstGeom prst="rect">
            <a:avLst/>
          </a:prstGeom>
          <a:ln w="25400">
            <a:solidFill>
              <a:srgbClr val="328F1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8348133" y="3793397"/>
            <a:ext cx="3337967" cy="711201"/>
          </a:xfrm>
          <a:prstGeom prst="rect">
            <a:avLst/>
          </a:prstGeom>
          <a:ln w="25400">
            <a:solidFill>
              <a:srgbClr val="328F1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2" animBg="1" advAuto="0"/>
      <p:bldP spid="122" grpId="1" animBg="1" advAuto="0"/>
      <p:bldP spid="123" grpId="3" animBg="1" advAuto="0"/>
      <p:bldP spid="124" grpId="4" animBg="1" advAuto="0"/>
      <p:bldP spid="125" grpId="5" animBg="1" advAuto="0"/>
      <p:bldP spid="126" grpId="6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584200" rtl="1"/>
            <a:r>
              <a:rPr lang="en-US" dirty="0" err="1"/>
              <a:t>Div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52500" y="2277035"/>
            <a:ext cx="11099800" cy="3388659"/>
          </a:xfrm>
        </p:spPr>
        <p:txBody>
          <a:bodyPr anchor="t">
            <a:normAutofit fontScale="85000" lnSpcReduction="10000"/>
          </a:bodyPr>
          <a:lstStyle/>
          <a:p>
            <a:pPr algn="r" rtl="1"/>
            <a:r>
              <a:rPr lang="he-IL" dirty="0"/>
              <a:t>לפעמים נרצה לקבץ ביחד כמה אלמנטים בדף (למשל כדי לעצב את כולם באותו סגנון).</a:t>
            </a:r>
          </a:p>
          <a:p>
            <a:pPr algn="r" rtl="1"/>
            <a:r>
              <a:rPr lang="he-IL" dirty="0"/>
              <a:t>התגית </a:t>
            </a:r>
            <a:r>
              <a:rPr lang="en-US" dirty="0"/>
              <a:t>div</a:t>
            </a:r>
            <a:r>
              <a:rPr lang="he-IL" dirty="0"/>
              <a:t> משמשת </a:t>
            </a:r>
            <a:r>
              <a:rPr lang="he-IL" dirty="0" err="1"/>
              <a:t>כאיזור</a:t>
            </a:r>
            <a:r>
              <a:rPr lang="he-IL" dirty="0"/>
              <a:t> משותף שבתוכו יכולות להיות תגיות אחרות.</a:t>
            </a:r>
          </a:p>
          <a:p>
            <a:pPr algn="r" rtl="1"/>
            <a:r>
              <a:rPr lang="he-IL" dirty="0"/>
              <a:t>ל-</a:t>
            </a:r>
            <a:r>
              <a:rPr lang="en-US" dirty="0"/>
              <a:t>div</a:t>
            </a:r>
            <a:r>
              <a:rPr lang="he-IL" dirty="0"/>
              <a:t> אין מראה ויזואלי והיא משמשת רק כהפרדה לוגית בין רכיבים.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009" y="5627248"/>
            <a:ext cx="6379391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1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lang="en-US" dirty="0">
                <a:solidFill>
                  <a:srgbClr val="000000"/>
                </a:solidFill>
              </a:rPr>
              <a:t>div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	&lt;h1&gt;Welcome&lt;/h1&gt;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&lt;h2&gt;How Are you?&lt;/h2&gt;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&lt;/div&gt;</a:t>
            </a:r>
            <a:endParaRPr kumimoji="0" lang="he-I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55862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Fieldset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619429"/>
          </a:xfrm>
        </p:spPr>
        <p:txBody>
          <a:bodyPr anchor="t"/>
          <a:lstStyle/>
          <a:p>
            <a:pPr algn="r" rtl="1"/>
            <a:r>
              <a:rPr lang="en-US" dirty="0" err="1"/>
              <a:t>Fieldset</a:t>
            </a:r>
            <a:r>
              <a:rPr lang="he-IL" dirty="0"/>
              <a:t> היא תגית ב-</a:t>
            </a:r>
            <a:r>
              <a:rPr lang="en-US" dirty="0"/>
              <a:t>html</a:t>
            </a:r>
            <a:r>
              <a:rPr lang="he-IL" dirty="0"/>
              <a:t> שתפקידה לרכז </a:t>
            </a:r>
            <a:r>
              <a:rPr lang="he-IL" dirty="0" err="1"/>
              <a:t>באיזור</a:t>
            </a:r>
            <a:r>
              <a:rPr lang="he-IL" dirty="0"/>
              <a:t> </a:t>
            </a:r>
            <a:r>
              <a:rPr lang="he-IL" dirty="0" err="1"/>
              <a:t>מסויים</a:t>
            </a:r>
            <a:r>
              <a:rPr lang="he-IL" dirty="0"/>
              <a:t> כמה שדות שיש בניהם קשר לוגי.</a:t>
            </a:r>
          </a:p>
          <a:p>
            <a:pPr algn="r" rtl="1"/>
            <a:r>
              <a:rPr lang="he-IL" dirty="0"/>
              <a:t>ה-</a:t>
            </a:r>
            <a:r>
              <a:rPr lang="en-US" dirty="0" err="1"/>
              <a:t>fieldset</a:t>
            </a:r>
            <a:r>
              <a:rPr lang="he-IL" dirty="0"/>
              <a:t> מכיל קו תוחם, וכותרת (שנקראת </a:t>
            </a:r>
            <a:r>
              <a:rPr lang="en-US" dirty="0"/>
              <a:t>legend</a:t>
            </a:r>
            <a:r>
              <a:rPr lang="he-IL" dirty="0"/>
              <a:t>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086" y="5222929"/>
            <a:ext cx="6379391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1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fieldset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	&lt;legend&gt;Details&lt;/legend&gt;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&lt;/fieldset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endParaRPr kumimoji="0" lang="he-IL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4C60D5D-3E74-4697-9A41-DB579CB52AAB}"/>
              </a:ext>
            </a:extLst>
          </p:cNvPr>
          <p:cNvSpPr/>
          <p:nvPr/>
        </p:nvSpPr>
        <p:spPr>
          <a:xfrm>
            <a:off x="7098224" y="5810754"/>
            <a:ext cx="5734373" cy="58893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6380E-38A0-464F-A728-137DA7B5356E}"/>
              </a:ext>
            </a:extLst>
          </p:cNvPr>
          <p:cNvSpPr txBox="1"/>
          <p:nvPr/>
        </p:nvSpPr>
        <p:spPr>
          <a:xfrm>
            <a:off x="7346197" y="5574792"/>
            <a:ext cx="1094418" cy="47192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1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Details</a:t>
            </a:r>
            <a:endParaRPr kumimoji="0" lang="he-IL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חץ: ימינה 6">
            <a:extLst>
              <a:ext uri="{FF2B5EF4-FFF2-40B4-BE49-F238E27FC236}">
                <a16:creationId xmlns:a16="http://schemas.microsoft.com/office/drawing/2014/main" id="{F1C3D360-C665-405D-B853-EFC129EBF619}"/>
              </a:ext>
            </a:extLst>
          </p:cNvPr>
          <p:cNvSpPr/>
          <p:nvPr/>
        </p:nvSpPr>
        <p:spPr>
          <a:xfrm>
            <a:off x="6414868" y="5990172"/>
            <a:ext cx="574867" cy="227748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8275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r" rtl="1">
              <a:spcBef>
                <a:spcPts val="1200"/>
              </a:spcBef>
            </a:pPr>
            <a:r>
              <a:rPr lang="he-IL" dirty="0"/>
              <a:t>רוב איסוף המידע נעשה ע"י התגית </a:t>
            </a:r>
            <a:r>
              <a:rPr lang="en-US" dirty="0"/>
              <a:t>input</a:t>
            </a:r>
            <a:r>
              <a:rPr lang="he-IL" dirty="0"/>
              <a:t>. התגית מאפשרת למשתמש להזין טקסט:</a:t>
            </a:r>
          </a:p>
          <a:p>
            <a:pPr marL="0" indent="0" algn="l" rtl="0">
              <a:spcBef>
                <a:spcPts val="1200"/>
              </a:spcBef>
              <a:buNone/>
            </a:pPr>
            <a:r>
              <a:rPr lang="en-US" dirty="0"/>
              <a:t>&lt;input id = “</a:t>
            </a:r>
            <a:r>
              <a:rPr lang="en-US" dirty="0" err="1"/>
              <a:t>txtAge</a:t>
            </a:r>
            <a:r>
              <a:rPr lang="en-US" dirty="0"/>
              <a:t>”/&gt;</a:t>
            </a:r>
            <a:endParaRPr lang="he-IL" dirty="0"/>
          </a:p>
          <a:p>
            <a:pPr algn="r" rtl="1"/>
            <a:r>
              <a:rPr lang="he-IL" dirty="0"/>
              <a:t>התגית יוצרת תיבת טקסט פשוטה (שורה אחת).</a:t>
            </a:r>
          </a:p>
          <a:p>
            <a:pPr algn="r" rtl="1"/>
            <a:r>
              <a:rPr lang="he-IL" dirty="0"/>
              <a:t>התכונה </a:t>
            </a:r>
            <a:r>
              <a:rPr lang="en-US" dirty="0"/>
              <a:t>id</a:t>
            </a:r>
            <a:r>
              <a:rPr lang="he-IL" dirty="0"/>
              <a:t> תשמש בעתיד לזיהוי תיבת הטקסט (כמו שם משתנה).</a:t>
            </a:r>
          </a:p>
        </p:txBody>
      </p:sp>
    </p:spTree>
    <p:extLst>
      <p:ext uri="{BB962C8B-B14F-4D97-AF65-F5344CB8AC3E}">
        <p14:creationId xmlns:p14="http://schemas.microsoft.com/office/powerpoint/2010/main" val="463683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HTML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algn="r" rtl="1">
              <a:defRPr sz="1800"/>
            </a:pPr>
            <a:r>
              <a:rPr sz="3600" dirty="0"/>
              <a:t> </a:t>
            </a:r>
            <a:r>
              <a:rPr sz="3600" dirty="0" err="1"/>
              <a:t>בשנת</a:t>
            </a:r>
            <a:r>
              <a:rPr sz="3600" dirty="0"/>
              <a:t> 1989 </a:t>
            </a:r>
            <a:r>
              <a:rPr lang="he-IL" sz="3600" dirty="0"/>
              <a:t> </a:t>
            </a:r>
            <a:r>
              <a:rPr sz="3600" dirty="0" err="1"/>
              <a:t>מהנדס</a:t>
            </a:r>
            <a:r>
              <a:rPr sz="3600" dirty="0"/>
              <a:t> </a:t>
            </a:r>
            <a:r>
              <a:rPr sz="3600" dirty="0" err="1"/>
              <a:t>תקשורת</a:t>
            </a:r>
            <a:r>
              <a:rPr sz="3600" dirty="0"/>
              <a:t> </a:t>
            </a:r>
            <a:r>
              <a:rPr sz="3600" dirty="0" err="1"/>
              <a:t>בשם</a:t>
            </a:r>
            <a:r>
              <a:rPr sz="3600" dirty="0"/>
              <a:t> </a:t>
            </a:r>
            <a:r>
              <a:rPr sz="3600" dirty="0" err="1"/>
              <a:t>טים</a:t>
            </a:r>
            <a:r>
              <a:rPr sz="3600" dirty="0"/>
              <a:t> </a:t>
            </a:r>
            <a:r>
              <a:rPr sz="3600" dirty="0" err="1"/>
              <a:t>ברנס</a:t>
            </a:r>
            <a:r>
              <a:rPr sz="3600" dirty="0"/>
              <a:t> </a:t>
            </a:r>
            <a:r>
              <a:rPr sz="3600" dirty="0" err="1"/>
              <a:t>לי</a:t>
            </a:r>
            <a:r>
              <a:rPr sz="3600" dirty="0"/>
              <a:t> </a:t>
            </a:r>
            <a:r>
              <a:rPr sz="3600" dirty="0" err="1"/>
              <a:t>הגה</a:t>
            </a:r>
            <a:r>
              <a:rPr sz="3600" dirty="0"/>
              <a:t> </a:t>
            </a:r>
            <a:r>
              <a:rPr sz="3600" dirty="0" err="1"/>
              <a:t>רעיון</a:t>
            </a:r>
            <a:r>
              <a:rPr sz="3600" dirty="0"/>
              <a:t> </a:t>
            </a:r>
            <a:r>
              <a:rPr sz="3600" dirty="0" err="1"/>
              <a:t>לשיתוף</a:t>
            </a:r>
            <a:r>
              <a:rPr sz="3600" dirty="0"/>
              <a:t> </a:t>
            </a:r>
            <a:r>
              <a:rPr sz="3600" dirty="0" err="1"/>
              <a:t>תוכן</a:t>
            </a:r>
            <a:r>
              <a:rPr sz="3600" dirty="0"/>
              <a:t> </a:t>
            </a:r>
            <a:r>
              <a:rPr sz="3600" dirty="0" err="1"/>
              <a:t>בין</a:t>
            </a:r>
            <a:r>
              <a:rPr sz="3600" dirty="0"/>
              <a:t> </a:t>
            </a:r>
            <a:r>
              <a:rPr sz="3600" dirty="0" err="1"/>
              <a:t>מחשבים</a:t>
            </a:r>
            <a:r>
              <a:rPr sz="3600" dirty="0"/>
              <a:t> </a:t>
            </a:r>
            <a:r>
              <a:rPr sz="3600" dirty="0" err="1"/>
              <a:t>שונים</a:t>
            </a:r>
            <a:r>
              <a:rPr sz="3600" dirty="0"/>
              <a:t> </a:t>
            </a:r>
            <a:r>
              <a:rPr sz="3600" dirty="0" err="1"/>
              <a:t>לצורך</a:t>
            </a:r>
            <a:r>
              <a:rPr sz="3600" dirty="0"/>
              <a:t> </a:t>
            </a:r>
            <a:r>
              <a:rPr sz="3600" dirty="0" err="1"/>
              <a:t>מחקרים</a:t>
            </a:r>
            <a:r>
              <a:rPr sz="3600" dirty="0"/>
              <a:t>.</a:t>
            </a:r>
          </a:p>
          <a:p>
            <a:pPr lvl="0" algn="r" rtl="1">
              <a:defRPr sz="1800"/>
            </a:pPr>
            <a:r>
              <a:rPr sz="3600" dirty="0" err="1"/>
              <a:t>כדי</a:t>
            </a:r>
            <a:r>
              <a:rPr sz="3600" dirty="0"/>
              <a:t> </a:t>
            </a:r>
            <a:r>
              <a:rPr sz="3600" dirty="0" err="1"/>
              <a:t>לבצע</a:t>
            </a:r>
            <a:r>
              <a:rPr sz="3600" dirty="0"/>
              <a:t> </a:t>
            </a:r>
            <a:r>
              <a:rPr sz="3600" dirty="0" err="1"/>
              <a:t>את</a:t>
            </a:r>
            <a:r>
              <a:rPr sz="3600" dirty="0"/>
              <a:t> </a:t>
            </a:r>
            <a:r>
              <a:rPr sz="3600" dirty="0" err="1"/>
              <a:t>התקשורת</a:t>
            </a:r>
            <a:r>
              <a:rPr sz="3600" dirty="0"/>
              <a:t> </a:t>
            </a:r>
            <a:r>
              <a:rPr sz="3600" dirty="0" err="1"/>
              <a:t>ושיתוף</a:t>
            </a:r>
            <a:r>
              <a:rPr sz="3600" dirty="0"/>
              <a:t> </a:t>
            </a:r>
            <a:r>
              <a:rPr sz="3600" dirty="0" err="1"/>
              <a:t>המידע</a:t>
            </a:r>
            <a:r>
              <a:rPr sz="3600" dirty="0"/>
              <a:t>, </a:t>
            </a:r>
            <a:r>
              <a:rPr sz="3600" dirty="0" err="1"/>
              <a:t>הוא</a:t>
            </a:r>
            <a:r>
              <a:rPr sz="3600" dirty="0"/>
              <a:t> </a:t>
            </a:r>
            <a:r>
              <a:rPr sz="3600" dirty="0" err="1"/>
              <a:t>המציא</a:t>
            </a:r>
            <a:r>
              <a:rPr sz="3600" dirty="0"/>
              <a:t> </a:t>
            </a:r>
            <a:r>
              <a:rPr sz="3600" dirty="0" err="1"/>
              <a:t>פורמט</a:t>
            </a:r>
            <a:r>
              <a:rPr sz="3600" dirty="0"/>
              <a:t> </a:t>
            </a:r>
            <a:r>
              <a:rPr sz="3600" dirty="0" err="1"/>
              <a:t>חדש</a:t>
            </a:r>
            <a:r>
              <a:rPr sz="3600" dirty="0"/>
              <a:t> </a:t>
            </a:r>
            <a:r>
              <a:rPr sz="3600" dirty="0" err="1"/>
              <a:t>שזכה</a:t>
            </a:r>
            <a:r>
              <a:rPr sz="3600" dirty="0"/>
              <a:t> </a:t>
            </a:r>
            <a:r>
              <a:rPr sz="3600" dirty="0" err="1"/>
              <a:t>לשם</a:t>
            </a:r>
            <a:r>
              <a:rPr lang="he-IL" sz="3600" dirty="0"/>
              <a:t>:</a:t>
            </a:r>
          </a:p>
          <a:p>
            <a:pPr marL="0" lvl="0" indent="0" algn="l" rtl="0">
              <a:buNone/>
              <a:defRPr sz="1800"/>
            </a:pPr>
            <a:r>
              <a:rPr sz="3600" dirty="0"/>
              <a:t> HTML - Hyper Text Markup Language.</a:t>
            </a:r>
          </a:p>
          <a:p>
            <a:pPr lvl="0" algn="r" rtl="1">
              <a:defRPr sz="1800"/>
            </a:pPr>
            <a:r>
              <a:rPr sz="3600" dirty="0" err="1"/>
              <a:t>עברו</a:t>
            </a:r>
            <a:r>
              <a:rPr sz="3600" dirty="0"/>
              <a:t> </a:t>
            </a:r>
            <a:r>
              <a:rPr sz="3600" dirty="0" err="1"/>
              <a:t>כמה</a:t>
            </a:r>
            <a:r>
              <a:rPr sz="3600" dirty="0"/>
              <a:t> </a:t>
            </a:r>
            <a:r>
              <a:rPr sz="3600" dirty="0" err="1"/>
              <a:t>שנים</a:t>
            </a:r>
            <a:r>
              <a:rPr sz="3600" dirty="0"/>
              <a:t> </a:t>
            </a:r>
            <a:r>
              <a:rPr sz="3600" dirty="0" err="1"/>
              <a:t>עד</a:t>
            </a:r>
            <a:r>
              <a:rPr sz="3600" dirty="0"/>
              <a:t> </a:t>
            </a:r>
            <a:r>
              <a:rPr sz="3600" dirty="0" err="1"/>
              <a:t>שהפורמט</a:t>
            </a:r>
            <a:r>
              <a:rPr sz="3600" dirty="0"/>
              <a:t> </a:t>
            </a:r>
            <a:r>
              <a:rPr sz="3600" dirty="0" err="1"/>
              <a:t>הפך</a:t>
            </a:r>
            <a:r>
              <a:rPr sz="3600" dirty="0"/>
              <a:t> </a:t>
            </a:r>
            <a:r>
              <a:rPr sz="3600" dirty="0" err="1"/>
              <a:t>להיות</a:t>
            </a:r>
            <a:r>
              <a:rPr sz="3600" dirty="0"/>
              <a:t> </a:t>
            </a:r>
            <a:r>
              <a:rPr sz="3600" dirty="0" err="1"/>
              <a:t>הסטנדרט</a:t>
            </a:r>
            <a:r>
              <a:rPr sz="3600" dirty="0"/>
              <a:t> </a:t>
            </a:r>
            <a:r>
              <a:rPr sz="3600" dirty="0" err="1"/>
              <a:t>היחיד</a:t>
            </a:r>
            <a:r>
              <a:rPr sz="3600" dirty="0"/>
              <a:t> </a:t>
            </a:r>
            <a:r>
              <a:rPr sz="3600" dirty="0" err="1"/>
              <a:t>לתקשורת</a:t>
            </a:r>
            <a:r>
              <a:rPr sz="3600" dirty="0"/>
              <a:t> </a:t>
            </a:r>
            <a:r>
              <a:rPr sz="3600" dirty="0" err="1"/>
              <a:t>באינטרנט</a:t>
            </a:r>
            <a:r>
              <a:rPr sz="3600" dirty="0"/>
              <a:t> </a:t>
            </a:r>
            <a:r>
              <a:rPr lang="he-IL" sz="3600" dirty="0"/>
              <a:t>(</a:t>
            </a:r>
            <a:r>
              <a:rPr sz="3600" dirty="0" err="1"/>
              <a:t>ולצערו</a:t>
            </a:r>
            <a:r>
              <a:rPr sz="3600" dirty="0"/>
              <a:t> </a:t>
            </a:r>
            <a:r>
              <a:rPr sz="3600" dirty="0" err="1"/>
              <a:t>של</a:t>
            </a:r>
            <a:r>
              <a:rPr sz="3600" dirty="0"/>
              <a:t> </a:t>
            </a:r>
            <a:r>
              <a:rPr sz="3600" dirty="0" err="1"/>
              <a:t>ברנס</a:t>
            </a:r>
            <a:r>
              <a:rPr sz="3600" dirty="0"/>
              <a:t> </a:t>
            </a:r>
            <a:r>
              <a:rPr sz="3600" dirty="0" err="1"/>
              <a:t>לי</a:t>
            </a:r>
            <a:r>
              <a:rPr lang="he-IL" sz="3600" dirty="0"/>
              <a:t>, </a:t>
            </a:r>
            <a:r>
              <a:rPr sz="3600" dirty="0" err="1"/>
              <a:t>הוא</a:t>
            </a:r>
            <a:r>
              <a:rPr sz="3600" dirty="0"/>
              <a:t> </a:t>
            </a:r>
            <a:r>
              <a:rPr sz="3600" dirty="0" err="1"/>
              <a:t>לא</a:t>
            </a:r>
            <a:r>
              <a:rPr sz="3600" dirty="0"/>
              <a:t> </a:t>
            </a:r>
            <a:r>
              <a:rPr sz="3600" dirty="0" err="1"/>
              <a:t>רשם</a:t>
            </a:r>
            <a:r>
              <a:rPr sz="3600" dirty="0"/>
              <a:t> </a:t>
            </a:r>
            <a:r>
              <a:rPr sz="3600" dirty="0" err="1"/>
              <a:t>פטנט</a:t>
            </a:r>
            <a:r>
              <a:rPr sz="3600" dirty="0"/>
              <a:t> </a:t>
            </a:r>
            <a:r>
              <a:rPr sz="3600" dirty="0" err="1"/>
              <a:t>עליו</a:t>
            </a:r>
            <a:r>
              <a:rPr lang="he-IL" sz="3600" dirty="0"/>
              <a:t>)</a:t>
            </a:r>
            <a:endParaRPr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r" rtl="1"/>
            <a:r>
              <a:rPr lang="he-IL" dirty="0"/>
              <a:t>ניתן לשנות את סוג הטקסט ע"י התכונה </a:t>
            </a:r>
            <a:r>
              <a:rPr lang="en-US" dirty="0"/>
              <a:t>type</a:t>
            </a:r>
            <a:r>
              <a:rPr lang="he-IL" dirty="0"/>
              <a:t>:</a:t>
            </a:r>
          </a:p>
          <a:p>
            <a:pPr marL="0" indent="0" algn="l" rtl="0">
              <a:buNone/>
            </a:pPr>
            <a:r>
              <a:rPr lang="en-US" dirty="0"/>
              <a:t>&lt;input type = “password” id = “pass” /&gt;</a:t>
            </a:r>
          </a:p>
          <a:p>
            <a:pPr marL="0" indent="0" algn="l" rtl="0">
              <a:buNone/>
            </a:pPr>
            <a:r>
              <a:rPr lang="en-US" dirty="0"/>
              <a:t>&lt;input type = “color” /&gt;</a:t>
            </a:r>
          </a:p>
          <a:p>
            <a:pPr marL="0" indent="0" algn="l" rtl="0">
              <a:buNone/>
            </a:pPr>
            <a:r>
              <a:rPr lang="en-US" dirty="0"/>
              <a:t>&lt;input type = “time”/&gt;</a:t>
            </a:r>
          </a:p>
          <a:p>
            <a:pPr marL="0" indent="0" algn="r" rtl="1">
              <a:buNone/>
            </a:pPr>
            <a:r>
              <a:rPr lang="he-IL" dirty="0"/>
              <a:t>ועוד.</a:t>
            </a:r>
          </a:p>
        </p:txBody>
      </p:sp>
    </p:spTree>
    <p:extLst>
      <p:ext uri="{BB962C8B-B14F-4D97-AF65-F5344CB8AC3E}">
        <p14:creationId xmlns:p14="http://schemas.microsoft.com/office/powerpoint/2010/main" val="178945181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r" rtl="1"/>
            <a:r>
              <a:rPr lang="he-IL" dirty="0"/>
              <a:t>התגית </a:t>
            </a:r>
            <a:r>
              <a:rPr lang="en-US" dirty="0"/>
              <a:t>Button</a:t>
            </a:r>
            <a:r>
              <a:rPr lang="he-IL" dirty="0"/>
              <a:t> מייצרת כפתור:</a:t>
            </a:r>
          </a:p>
          <a:p>
            <a:pPr marL="0" indent="0" algn="l" rtl="0">
              <a:buNone/>
            </a:pPr>
            <a:r>
              <a:rPr lang="en-US" dirty="0"/>
              <a:t>&lt;button id = “</a:t>
            </a:r>
            <a:r>
              <a:rPr lang="en-US" dirty="0" err="1"/>
              <a:t>cmdOK</a:t>
            </a:r>
            <a:r>
              <a:rPr lang="en-US" dirty="0"/>
              <a:t>”&gt;OK&lt;/</a:t>
            </a:r>
            <a:r>
              <a:rPr lang="en-US"/>
              <a:t>button&gt;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3635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HTML5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algn="r" rtl="1">
              <a:defRPr sz="1800"/>
            </a:pPr>
            <a:r>
              <a:rPr sz="3600" dirty="0" err="1"/>
              <a:t>אחרי</a:t>
            </a:r>
            <a:r>
              <a:rPr sz="3600" dirty="0"/>
              <a:t> </a:t>
            </a:r>
            <a:r>
              <a:rPr sz="3600" dirty="0" err="1"/>
              <a:t>כמה</a:t>
            </a:r>
            <a:r>
              <a:rPr sz="3600" dirty="0"/>
              <a:t> </a:t>
            </a:r>
            <a:r>
              <a:rPr sz="3600" dirty="0" err="1"/>
              <a:t>נסיונות</a:t>
            </a:r>
            <a:r>
              <a:rPr sz="3600" dirty="0"/>
              <a:t> </a:t>
            </a:r>
            <a:r>
              <a:rPr sz="3600" dirty="0" err="1"/>
              <a:t>כושלים</a:t>
            </a:r>
            <a:r>
              <a:rPr sz="3600" dirty="0"/>
              <a:t> </a:t>
            </a:r>
            <a:r>
              <a:rPr sz="3600" dirty="0" err="1"/>
              <a:t>לתקנן</a:t>
            </a:r>
            <a:r>
              <a:rPr sz="3600" dirty="0"/>
              <a:t> </a:t>
            </a:r>
            <a:r>
              <a:rPr sz="3600" dirty="0" err="1"/>
              <a:t>את</a:t>
            </a:r>
            <a:r>
              <a:rPr sz="3600" dirty="0"/>
              <a:t> HTML </a:t>
            </a:r>
            <a:r>
              <a:rPr lang="he-IL" sz="3600" dirty="0"/>
              <a:t> </a:t>
            </a:r>
            <a:r>
              <a:rPr sz="3600" dirty="0" err="1"/>
              <a:t>בצורה</a:t>
            </a:r>
            <a:r>
              <a:rPr sz="3600" dirty="0"/>
              <a:t> </a:t>
            </a:r>
            <a:r>
              <a:rPr sz="3600" dirty="0" err="1"/>
              <a:t>פורמלית</a:t>
            </a:r>
            <a:r>
              <a:rPr sz="3600" dirty="0"/>
              <a:t> </a:t>
            </a:r>
            <a:r>
              <a:rPr sz="3600" dirty="0" err="1"/>
              <a:t>ולהכניס</a:t>
            </a:r>
            <a:r>
              <a:rPr sz="3600" dirty="0"/>
              <a:t> </a:t>
            </a:r>
            <a:r>
              <a:rPr sz="3600" dirty="0" err="1"/>
              <a:t>שינויים</a:t>
            </a:r>
            <a:r>
              <a:rPr sz="3600" dirty="0"/>
              <a:t> </a:t>
            </a:r>
            <a:r>
              <a:rPr sz="3600" dirty="0" err="1"/>
              <a:t>מרחיקי</a:t>
            </a:r>
            <a:r>
              <a:rPr sz="3600" dirty="0"/>
              <a:t> </a:t>
            </a:r>
            <a:r>
              <a:rPr sz="3600" dirty="0" err="1"/>
              <a:t>לכת</a:t>
            </a:r>
            <a:r>
              <a:rPr lang="he-IL" sz="3600" dirty="0"/>
              <a:t>, </a:t>
            </a:r>
            <a:r>
              <a:rPr sz="3600" dirty="0" err="1"/>
              <a:t>גרסה</a:t>
            </a:r>
            <a:r>
              <a:rPr sz="3600" dirty="0"/>
              <a:t> </a:t>
            </a:r>
            <a:r>
              <a:rPr sz="3600" dirty="0" err="1"/>
              <a:t>חדשה</a:t>
            </a:r>
            <a:r>
              <a:rPr sz="3600" dirty="0"/>
              <a:t> </a:t>
            </a:r>
            <a:r>
              <a:rPr sz="3600" dirty="0" err="1"/>
              <a:t>החלה</a:t>
            </a:r>
            <a:r>
              <a:rPr sz="3600" dirty="0"/>
              <a:t> </a:t>
            </a:r>
            <a:r>
              <a:rPr sz="3600" dirty="0" err="1"/>
              <a:t>לעלות</a:t>
            </a:r>
            <a:r>
              <a:rPr sz="3600" dirty="0"/>
              <a:t> </a:t>
            </a:r>
            <a:r>
              <a:rPr sz="3600" dirty="0" err="1"/>
              <a:t>מהשטח</a:t>
            </a:r>
            <a:r>
              <a:rPr sz="3600" dirty="0"/>
              <a:t>.</a:t>
            </a:r>
          </a:p>
          <a:p>
            <a:pPr lvl="0" algn="r" rtl="1">
              <a:defRPr sz="1800"/>
            </a:pPr>
            <a:r>
              <a:rPr lang="en-US" sz="3200" dirty="0"/>
              <a:t>HTML5</a:t>
            </a:r>
            <a:r>
              <a:rPr lang="he-IL" sz="3200" dirty="0"/>
              <a:t> </a:t>
            </a:r>
            <a:r>
              <a:rPr sz="3600" dirty="0" err="1"/>
              <a:t>התחיל</a:t>
            </a:r>
            <a:r>
              <a:rPr sz="3600" dirty="0"/>
              <a:t> </a:t>
            </a:r>
            <a:r>
              <a:rPr sz="3600" dirty="0" err="1"/>
              <a:t>להתפתח</a:t>
            </a:r>
            <a:r>
              <a:rPr sz="3600" dirty="0"/>
              <a:t> </a:t>
            </a:r>
            <a:r>
              <a:rPr sz="3600" dirty="0" err="1"/>
              <a:t>כיוזמה</a:t>
            </a:r>
            <a:r>
              <a:rPr sz="3600" dirty="0"/>
              <a:t> </a:t>
            </a:r>
            <a:r>
              <a:rPr sz="3600" dirty="0" err="1"/>
              <a:t>פרטית</a:t>
            </a:r>
            <a:r>
              <a:rPr sz="3600" dirty="0"/>
              <a:t> </a:t>
            </a:r>
            <a:r>
              <a:rPr sz="3600" dirty="0" err="1"/>
              <a:t>של</a:t>
            </a:r>
            <a:r>
              <a:rPr sz="3600" dirty="0"/>
              <a:t> </a:t>
            </a:r>
            <a:r>
              <a:rPr sz="3600" dirty="0" err="1"/>
              <a:t>כמה</a:t>
            </a:r>
            <a:r>
              <a:rPr sz="3600" dirty="0"/>
              <a:t> </a:t>
            </a:r>
            <a:r>
              <a:rPr sz="3600" dirty="0" err="1"/>
              <a:t>מתכנתים</a:t>
            </a:r>
            <a:r>
              <a:rPr sz="3600" dirty="0"/>
              <a:t> </a:t>
            </a:r>
            <a:r>
              <a:rPr sz="3600" dirty="0" err="1"/>
              <a:t>שלא</a:t>
            </a:r>
            <a:r>
              <a:rPr sz="3600" dirty="0"/>
              <a:t> </a:t>
            </a:r>
            <a:r>
              <a:rPr sz="3600" dirty="0" err="1"/>
              <a:t>אהבו</a:t>
            </a:r>
            <a:r>
              <a:rPr sz="3600" dirty="0"/>
              <a:t> </a:t>
            </a:r>
            <a:r>
              <a:rPr sz="3600" dirty="0" err="1"/>
              <a:t>את</a:t>
            </a:r>
            <a:r>
              <a:rPr sz="3600" dirty="0"/>
              <a:t> </a:t>
            </a:r>
            <a:r>
              <a:rPr sz="3600" dirty="0" err="1"/>
              <a:t>נסיונות</a:t>
            </a:r>
            <a:r>
              <a:rPr sz="3600" dirty="0"/>
              <a:t> </a:t>
            </a:r>
            <a:r>
              <a:rPr sz="3600" dirty="0" err="1"/>
              <a:t>הפורמליזם</a:t>
            </a:r>
            <a:r>
              <a:rPr sz="3600" dirty="0"/>
              <a:t> </a:t>
            </a:r>
            <a:r>
              <a:rPr sz="3600" dirty="0" err="1"/>
              <a:t>והסטנדרטיזציה</a:t>
            </a:r>
            <a:r>
              <a:rPr sz="3600" dirty="0"/>
              <a:t> </a:t>
            </a:r>
            <a:r>
              <a:rPr sz="3600" dirty="0" err="1"/>
              <a:t>של</a:t>
            </a:r>
            <a:r>
              <a:rPr sz="3600" dirty="0"/>
              <a:t> HTML.</a:t>
            </a:r>
          </a:p>
          <a:p>
            <a:pPr lvl="0" algn="r" rtl="1">
              <a:defRPr sz="1800"/>
            </a:pPr>
            <a:r>
              <a:rPr sz="3600" dirty="0" err="1"/>
              <a:t>באופן</a:t>
            </a:r>
            <a:r>
              <a:rPr sz="3600" dirty="0"/>
              <a:t> </a:t>
            </a:r>
            <a:r>
              <a:rPr sz="3600" dirty="0" err="1"/>
              <a:t>מפתיע</a:t>
            </a:r>
            <a:r>
              <a:rPr lang="he-IL" sz="3600" dirty="0"/>
              <a:t>, </a:t>
            </a:r>
            <a:r>
              <a:rPr sz="3600" dirty="0" err="1"/>
              <a:t>הגישה</a:t>
            </a:r>
            <a:r>
              <a:rPr sz="3600" dirty="0"/>
              <a:t> </a:t>
            </a:r>
            <a:r>
              <a:rPr sz="3600" dirty="0" err="1"/>
              <a:t>החופשית</a:t>
            </a:r>
            <a:r>
              <a:rPr sz="3600" dirty="0"/>
              <a:t> </a:t>
            </a:r>
            <a:r>
              <a:rPr sz="3600" dirty="0" err="1"/>
              <a:t>יותר</a:t>
            </a:r>
            <a:r>
              <a:rPr sz="3600" dirty="0"/>
              <a:t> </a:t>
            </a:r>
            <a:r>
              <a:rPr sz="3600" dirty="0" err="1"/>
              <a:t>והליברלית</a:t>
            </a:r>
            <a:r>
              <a:rPr sz="3600" dirty="0"/>
              <a:t> </a:t>
            </a:r>
            <a:r>
              <a:rPr sz="3600" dirty="0" err="1"/>
              <a:t>של</a:t>
            </a:r>
            <a:r>
              <a:rPr lang="he-IL" sz="3600" dirty="0"/>
              <a:t> </a:t>
            </a:r>
            <a:r>
              <a:rPr sz="3600" dirty="0"/>
              <a:t> </a:t>
            </a:r>
            <a:r>
              <a:rPr lang="en-US" sz="3200" dirty="0"/>
              <a:t>HTML5</a:t>
            </a:r>
            <a:r>
              <a:rPr lang="he-IL" sz="3200" dirty="0"/>
              <a:t>  </a:t>
            </a:r>
            <a:r>
              <a:rPr sz="3600" dirty="0" err="1"/>
              <a:t>נפלה</a:t>
            </a:r>
            <a:r>
              <a:rPr sz="3600" dirty="0"/>
              <a:t> </a:t>
            </a:r>
            <a:r>
              <a:rPr sz="3600" dirty="0" err="1"/>
              <a:t>על</a:t>
            </a:r>
            <a:r>
              <a:rPr sz="3600" dirty="0"/>
              <a:t> </a:t>
            </a:r>
            <a:r>
              <a:rPr sz="3600" dirty="0" err="1"/>
              <a:t>אוזן</a:t>
            </a:r>
            <a:r>
              <a:rPr sz="3600" dirty="0"/>
              <a:t> </a:t>
            </a:r>
            <a:r>
              <a:rPr sz="3600" dirty="0" err="1"/>
              <a:t>קשבת</a:t>
            </a:r>
            <a:r>
              <a:rPr lang="he-IL" sz="3600" dirty="0"/>
              <a:t>, </a:t>
            </a:r>
            <a:r>
              <a:rPr sz="3600" dirty="0" err="1"/>
              <a:t>וכיום</a:t>
            </a:r>
            <a:r>
              <a:rPr sz="3600" dirty="0"/>
              <a:t> </a:t>
            </a:r>
            <a:r>
              <a:rPr sz="3600" dirty="0" err="1"/>
              <a:t>הדפדפנים</a:t>
            </a:r>
            <a:r>
              <a:rPr sz="3600" dirty="0"/>
              <a:t> </a:t>
            </a:r>
            <a:r>
              <a:rPr sz="3600" dirty="0" err="1"/>
              <a:t>תומכים</a:t>
            </a:r>
            <a:r>
              <a:rPr sz="3600" dirty="0"/>
              <a:t> </a:t>
            </a:r>
            <a:r>
              <a:rPr sz="3600" dirty="0" err="1"/>
              <a:t>בסטנדרט</a:t>
            </a:r>
            <a:r>
              <a:rPr sz="3600" dirty="0"/>
              <a:t> </a:t>
            </a:r>
            <a:r>
              <a:rPr sz="3600" dirty="0" err="1"/>
              <a:t>זה</a:t>
            </a:r>
            <a:r>
              <a:rPr sz="3600" dirty="0"/>
              <a:t> </a:t>
            </a:r>
            <a:r>
              <a:rPr sz="3600" dirty="0" err="1"/>
              <a:t>באופן</a:t>
            </a:r>
            <a:r>
              <a:rPr sz="3600" dirty="0"/>
              <a:t> </a:t>
            </a:r>
            <a:r>
              <a:rPr sz="3600" dirty="0" err="1"/>
              <a:t>כמעט</a:t>
            </a:r>
            <a:r>
              <a:rPr sz="3600" dirty="0"/>
              <a:t> </a:t>
            </a:r>
            <a:r>
              <a:rPr sz="3600" dirty="0" err="1"/>
              <a:t>מלא</a:t>
            </a:r>
            <a:r>
              <a:rPr sz="3600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HTML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 algn="r" rtl="1">
              <a:defRPr sz="1800"/>
            </a:pPr>
            <a:r>
              <a:rPr sz="3600" dirty="0" err="1"/>
              <a:t>השפה</a:t>
            </a:r>
            <a:r>
              <a:rPr sz="3600" dirty="0"/>
              <a:t> </a:t>
            </a:r>
            <a:r>
              <a:rPr sz="3600" dirty="0" err="1"/>
              <a:t>מערבת</a:t>
            </a:r>
            <a:r>
              <a:rPr sz="3600" dirty="0"/>
              <a:t> </a:t>
            </a:r>
            <a:r>
              <a:rPr sz="3600" dirty="0" err="1"/>
              <a:t>מידע</a:t>
            </a:r>
            <a:r>
              <a:rPr sz="3600" dirty="0"/>
              <a:t> </a:t>
            </a:r>
            <a:r>
              <a:rPr sz="3600" dirty="0" err="1"/>
              <a:t>ומטה-מידע</a:t>
            </a:r>
            <a:r>
              <a:rPr sz="3600" dirty="0"/>
              <a:t> </a:t>
            </a:r>
            <a:r>
              <a:rPr lang="he-IL" sz="3600" dirty="0"/>
              <a:t>(</a:t>
            </a:r>
            <a:r>
              <a:rPr sz="3600" dirty="0"/>
              <a:t>meta data</a:t>
            </a:r>
            <a:r>
              <a:rPr lang="he-IL" sz="3600" dirty="0"/>
              <a:t>)</a:t>
            </a:r>
            <a:r>
              <a:rPr sz="3600" dirty="0"/>
              <a:t>.</a:t>
            </a:r>
          </a:p>
          <a:p>
            <a:pPr lvl="0" algn="r" rtl="1">
              <a:defRPr sz="1800"/>
            </a:pPr>
            <a:r>
              <a:rPr sz="3600" dirty="0" err="1"/>
              <a:t>מסמךHTML</a:t>
            </a:r>
            <a:r>
              <a:rPr sz="3600" dirty="0"/>
              <a:t> </a:t>
            </a:r>
            <a:r>
              <a:rPr lang="he-IL" sz="3600" dirty="0"/>
              <a:t> </a:t>
            </a:r>
            <a:r>
              <a:rPr sz="3600" dirty="0" err="1"/>
              <a:t>מכיל</a:t>
            </a:r>
            <a:r>
              <a:rPr sz="3600" dirty="0"/>
              <a:t> </a:t>
            </a:r>
            <a:r>
              <a:rPr sz="3600" b="1" dirty="0" err="1">
                <a:latin typeface="Helvetica"/>
                <a:ea typeface="Helvetica"/>
                <a:cs typeface="Helvetica"/>
                <a:sym typeface="Helvetica"/>
              </a:rPr>
              <a:t>תוכן</a:t>
            </a:r>
            <a:r>
              <a:rPr sz="3600" dirty="0"/>
              <a:t> </a:t>
            </a:r>
            <a:r>
              <a:rPr sz="3600" dirty="0" err="1"/>
              <a:t>שאותו</a:t>
            </a:r>
            <a:r>
              <a:rPr sz="3600" dirty="0"/>
              <a:t> </a:t>
            </a:r>
            <a:r>
              <a:rPr sz="3600" dirty="0" err="1"/>
              <a:t>הדפדפן</a:t>
            </a:r>
            <a:r>
              <a:rPr sz="3600" dirty="0"/>
              <a:t> </a:t>
            </a:r>
            <a:r>
              <a:rPr sz="3600" dirty="0" err="1"/>
              <a:t>צריך</a:t>
            </a:r>
            <a:r>
              <a:rPr sz="3600" dirty="0"/>
              <a:t> </a:t>
            </a:r>
            <a:r>
              <a:rPr sz="3600" dirty="0" err="1"/>
              <a:t>להציג</a:t>
            </a:r>
            <a:r>
              <a:rPr lang="he-IL" sz="3600" dirty="0"/>
              <a:t>, </a:t>
            </a:r>
            <a:r>
              <a:rPr sz="3600" dirty="0" err="1"/>
              <a:t>וכן</a:t>
            </a:r>
            <a:r>
              <a:rPr sz="3600" dirty="0"/>
              <a:t> </a:t>
            </a:r>
            <a:r>
              <a:rPr sz="3600" dirty="0" err="1"/>
              <a:t>את</a:t>
            </a:r>
            <a:r>
              <a:rPr sz="3600" dirty="0"/>
              <a:t> </a:t>
            </a:r>
            <a:r>
              <a:rPr sz="3600" b="1" dirty="0" err="1">
                <a:latin typeface="Helvetica"/>
                <a:ea typeface="Helvetica"/>
                <a:cs typeface="Helvetica"/>
                <a:sym typeface="Helvetica"/>
              </a:rPr>
              <a:t>הפורמט</a:t>
            </a:r>
            <a:r>
              <a:rPr sz="3600" dirty="0"/>
              <a:t> </a:t>
            </a:r>
            <a:r>
              <a:rPr sz="3600" dirty="0" err="1"/>
              <a:t>בו</a:t>
            </a:r>
            <a:r>
              <a:rPr sz="3600" dirty="0"/>
              <a:t> </a:t>
            </a:r>
            <a:r>
              <a:rPr sz="3600" dirty="0" err="1"/>
              <a:t>יוצג</a:t>
            </a:r>
            <a:r>
              <a:rPr sz="3600" dirty="0"/>
              <a:t> </a:t>
            </a:r>
            <a:r>
              <a:rPr sz="3600" dirty="0" err="1"/>
              <a:t>התוכן</a:t>
            </a:r>
            <a:r>
              <a:rPr lang="he-IL" dirty="0"/>
              <a:t>  </a:t>
            </a:r>
            <a:r>
              <a:rPr lang="he-IL" sz="3600" dirty="0"/>
              <a:t>(</a:t>
            </a:r>
            <a:r>
              <a:rPr sz="3600" dirty="0" err="1"/>
              <a:t>זה</a:t>
            </a:r>
            <a:r>
              <a:rPr sz="3600" dirty="0"/>
              <a:t> </a:t>
            </a:r>
            <a:r>
              <a:rPr sz="3600" dirty="0" err="1"/>
              <a:t>המטה</a:t>
            </a:r>
            <a:r>
              <a:rPr sz="3600" dirty="0"/>
              <a:t> </a:t>
            </a:r>
            <a:r>
              <a:rPr sz="3600" dirty="0" err="1"/>
              <a:t>מידע</a:t>
            </a:r>
            <a:r>
              <a:rPr lang="he-IL" sz="3600" dirty="0"/>
              <a:t>)</a:t>
            </a:r>
            <a:r>
              <a:rPr sz="3600" dirty="0"/>
              <a:t>.</a:t>
            </a:r>
          </a:p>
          <a:p>
            <a:pPr lvl="0" algn="r" rtl="1">
              <a:defRPr sz="1800"/>
            </a:pPr>
            <a:r>
              <a:rPr sz="3600" dirty="0"/>
              <a:t>HTML </a:t>
            </a:r>
            <a:r>
              <a:rPr lang="he-IL" sz="3600" dirty="0"/>
              <a:t> </a:t>
            </a:r>
            <a:r>
              <a:rPr sz="3600" dirty="0" err="1"/>
              <a:t>היא</a:t>
            </a:r>
            <a:r>
              <a:rPr sz="3600" dirty="0"/>
              <a:t> </a:t>
            </a:r>
            <a:r>
              <a:rPr sz="3600" dirty="0" err="1"/>
              <a:t>לא</a:t>
            </a:r>
            <a:r>
              <a:rPr sz="3600" dirty="0"/>
              <a:t> </a:t>
            </a:r>
            <a:r>
              <a:rPr sz="3600" dirty="0" err="1"/>
              <a:t>שפה</a:t>
            </a:r>
            <a:r>
              <a:rPr sz="3600" dirty="0"/>
              <a:t> </a:t>
            </a:r>
            <a:r>
              <a:rPr sz="3600" dirty="0" err="1"/>
              <a:t>במובן</a:t>
            </a:r>
            <a:r>
              <a:rPr sz="3600" dirty="0"/>
              <a:t> </a:t>
            </a:r>
            <a:r>
              <a:rPr sz="3600" dirty="0" err="1"/>
              <a:t>הקלאסי</a:t>
            </a:r>
            <a:r>
              <a:rPr sz="3600" dirty="0"/>
              <a:t> </a:t>
            </a:r>
            <a:r>
              <a:rPr sz="3600" dirty="0" err="1"/>
              <a:t>של</a:t>
            </a:r>
            <a:r>
              <a:rPr sz="3600" dirty="0"/>
              <a:t> </a:t>
            </a:r>
            <a:r>
              <a:rPr sz="3600" dirty="0" err="1"/>
              <a:t>המילה</a:t>
            </a:r>
            <a:r>
              <a:rPr sz="3600" dirty="0"/>
              <a:t> </a:t>
            </a:r>
            <a:r>
              <a:rPr lang="he-IL" sz="3600" dirty="0"/>
              <a:t>-</a:t>
            </a:r>
            <a:r>
              <a:rPr sz="3600" dirty="0"/>
              <a:t> </a:t>
            </a:r>
            <a:r>
              <a:rPr sz="3600" dirty="0" err="1"/>
              <a:t>היא</a:t>
            </a:r>
            <a:r>
              <a:rPr sz="3600" dirty="0"/>
              <a:t> </a:t>
            </a:r>
            <a:r>
              <a:rPr sz="3600" dirty="0" err="1"/>
              <a:t>לא</a:t>
            </a:r>
            <a:r>
              <a:rPr sz="3600" dirty="0"/>
              <a:t> </a:t>
            </a:r>
            <a:r>
              <a:rPr sz="3600" dirty="0" err="1"/>
              <a:t>מכילה</a:t>
            </a:r>
            <a:r>
              <a:rPr sz="3600" dirty="0"/>
              <a:t> </a:t>
            </a:r>
            <a:r>
              <a:rPr sz="3600" dirty="0" err="1"/>
              <a:t>פונקציונליות</a:t>
            </a:r>
            <a:r>
              <a:rPr sz="3600" dirty="0"/>
              <a:t>.</a:t>
            </a:r>
          </a:p>
          <a:p>
            <a:pPr lvl="0" algn="r" rtl="1">
              <a:defRPr sz="1800"/>
            </a:pPr>
            <a:r>
              <a:rPr sz="3600" dirty="0" err="1"/>
              <a:t>השפה</a:t>
            </a:r>
            <a:r>
              <a:rPr sz="3600" dirty="0"/>
              <a:t> </a:t>
            </a:r>
            <a:r>
              <a:rPr sz="3600" dirty="0" err="1"/>
              <a:t>תומכת</a:t>
            </a:r>
            <a:r>
              <a:rPr sz="3600" dirty="0"/>
              <a:t> </a:t>
            </a:r>
            <a:r>
              <a:rPr sz="3600" dirty="0" err="1"/>
              <a:t>בקישורים</a:t>
            </a:r>
            <a:r>
              <a:rPr sz="3600" dirty="0"/>
              <a:t> </a:t>
            </a:r>
            <a:r>
              <a:rPr lang="he-IL" sz="3600" dirty="0"/>
              <a:t>(</a:t>
            </a:r>
            <a:r>
              <a:rPr sz="3600" dirty="0"/>
              <a:t>hyper text</a:t>
            </a:r>
            <a:r>
              <a:rPr lang="he-IL" sz="3600" dirty="0"/>
              <a:t>)</a:t>
            </a:r>
            <a:r>
              <a:rPr sz="3600" dirty="0"/>
              <a:t> - </a:t>
            </a:r>
            <a:r>
              <a:rPr lang="he-IL" sz="3600" dirty="0"/>
              <a:t> </a:t>
            </a:r>
            <a:r>
              <a:rPr sz="3600" dirty="0" err="1"/>
              <a:t>טקסט</a:t>
            </a:r>
            <a:r>
              <a:rPr sz="3600" dirty="0"/>
              <a:t> </a:t>
            </a:r>
            <a:r>
              <a:rPr sz="3600" dirty="0" err="1"/>
              <a:t>שמקושר</a:t>
            </a:r>
            <a:r>
              <a:rPr sz="3600" dirty="0"/>
              <a:t> </a:t>
            </a:r>
            <a:r>
              <a:rPr sz="3600" dirty="0" err="1"/>
              <a:t>למסמך</a:t>
            </a:r>
            <a:r>
              <a:rPr sz="3600" dirty="0"/>
              <a:t> HTML</a:t>
            </a:r>
            <a:r>
              <a:rPr lang="he-IL" sz="3600" dirty="0"/>
              <a:t> </a:t>
            </a:r>
            <a:r>
              <a:rPr sz="3600" dirty="0" err="1"/>
              <a:t>אחר</a:t>
            </a:r>
            <a:r>
              <a:rPr sz="3600" dirty="0"/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1261532" y="596653"/>
            <a:ext cx="11446936" cy="1211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/>
          </a:lstStyle>
          <a:p>
            <a:pPr lvl="0" rtl="1">
              <a:defRPr sz="1800"/>
            </a:pPr>
            <a:r>
              <a:rPr sz="3600" dirty="0" err="1"/>
              <a:t>השפה</a:t>
            </a:r>
            <a:r>
              <a:rPr sz="3600" dirty="0"/>
              <a:t> </a:t>
            </a:r>
            <a:r>
              <a:rPr sz="3600" dirty="0" err="1"/>
              <a:t>בנויה</a:t>
            </a:r>
            <a:r>
              <a:rPr sz="3600" dirty="0"/>
              <a:t> </a:t>
            </a:r>
            <a:r>
              <a:rPr sz="3600" dirty="0" err="1"/>
              <a:t>מתגיות</a:t>
            </a:r>
            <a:r>
              <a:rPr sz="3600" dirty="0"/>
              <a:t> - </a:t>
            </a:r>
            <a:r>
              <a:rPr lang="he-IL" sz="3600" dirty="0"/>
              <a:t> </a:t>
            </a:r>
            <a:r>
              <a:rPr sz="3600" dirty="0" err="1"/>
              <a:t>התגיות</a:t>
            </a:r>
            <a:r>
              <a:rPr sz="3600" dirty="0"/>
              <a:t> </a:t>
            </a:r>
            <a:r>
              <a:rPr sz="3600" dirty="0" err="1"/>
              <a:t>מקיפות</a:t>
            </a:r>
            <a:r>
              <a:rPr sz="3600" dirty="0"/>
              <a:t> </a:t>
            </a:r>
            <a:r>
              <a:rPr sz="3600" dirty="0" err="1"/>
              <a:t>טקסט</a:t>
            </a:r>
            <a:r>
              <a:rPr sz="3600" dirty="0"/>
              <a:t> </a:t>
            </a:r>
            <a:r>
              <a:rPr sz="3600" dirty="0" err="1"/>
              <a:t>ואומרות</a:t>
            </a:r>
            <a:r>
              <a:rPr sz="3600" dirty="0"/>
              <a:t> </a:t>
            </a:r>
            <a:r>
              <a:rPr sz="3600" dirty="0" err="1"/>
              <a:t>לדפדפן</a:t>
            </a:r>
            <a:r>
              <a:rPr sz="3600" dirty="0"/>
              <a:t> </a:t>
            </a:r>
            <a:r>
              <a:rPr sz="3600" dirty="0" err="1"/>
              <a:t>איך</a:t>
            </a:r>
            <a:r>
              <a:rPr sz="3600" dirty="0"/>
              <a:t> </a:t>
            </a:r>
            <a:r>
              <a:rPr sz="3600" dirty="0" err="1"/>
              <a:t>להציג</a:t>
            </a:r>
            <a:r>
              <a:rPr sz="3600" dirty="0"/>
              <a:t> </a:t>
            </a:r>
            <a:r>
              <a:rPr sz="3600" dirty="0" err="1"/>
              <a:t>את</a:t>
            </a:r>
            <a:r>
              <a:rPr sz="3600" dirty="0"/>
              <a:t> </a:t>
            </a:r>
            <a:r>
              <a:rPr sz="3600" dirty="0" err="1"/>
              <a:t>הטקסט</a:t>
            </a:r>
            <a:r>
              <a:rPr sz="3600" dirty="0"/>
              <a:t>:</a:t>
            </a:r>
          </a:p>
        </p:txBody>
      </p:sp>
      <p:sp>
        <p:nvSpPr>
          <p:cNvPr id="49" name="Shape 49"/>
          <p:cNvSpPr/>
          <p:nvPr/>
        </p:nvSpPr>
        <p:spPr>
          <a:xfrm>
            <a:off x="2858774" y="3350872"/>
            <a:ext cx="7287251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>
                <a:solidFill>
                  <a:srgbClr val="0433FF"/>
                </a:solidFill>
              </a:rPr>
              <a:t>&lt;</a:t>
            </a:r>
            <a:r>
              <a:rPr sz="4200" dirty="0" err="1">
                <a:solidFill>
                  <a:srgbClr val="0433FF"/>
                </a:solidFill>
              </a:rPr>
              <a:t>tagName</a:t>
            </a:r>
            <a:r>
              <a:rPr sz="4200" dirty="0">
                <a:solidFill>
                  <a:srgbClr val="0433FF"/>
                </a:solidFill>
              </a:rPr>
              <a:t>&gt;text…&lt;/</a:t>
            </a:r>
            <a:r>
              <a:rPr sz="4200" dirty="0" err="1">
                <a:solidFill>
                  <a:srgbClr val="0433FF"/>
                </a:solidFill>
              </a:rPr>
              <a:t>tagName</a:t>
            </a:r>
            <a:r>
              <a:rPr lang="en-US" sz="4200" dirty="0">
                <a:solidFill>
                  <a:srgbClr val="0433FF"/>
                </a:solidFill>
              </a:rPr>
              <a:t>&gt;</a:t>
            </a:r>
            <a:endParaRPr sz="4200" dirty="0">
              <a:solidFill>
                <a:srgbClr val="0433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1462115" y="5005793"/>
            <a:ext cx="2189637" cy="65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dirty="0" err="1"/>
              <a:t>שם</a:t>
            </a:r>
            <a:r>
              <a:rPr sz="3600" dirty="0"/>
              <a:t> </a:t>
            </a:r>
            <a:r>
              <a:rPr sz="3600" dirty="0" err="1"/>
              <a:t>התגית</a:t>
            </a:r>
            <a:endParaRPr sz="3600" dirty="0"/>
          </a:p>
        </p:txBody>
      </p:sp>
      <p:sp>
        <p:nvSpPr>
          <p:cNvPr id="51" name="Shape 51"/>
          <p:cNvSpPr/>
          <p:nvPr/>
        </p:nvSpPr>
        <p:spPr>
          <a:xfrm flipV="1">
            <a:off x="2878361" y="4121843"/>
            <a:ext cx="907662" cy="90766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7360954" y="4990567"/>
            <a:ext cx="2736358" cy="656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dirty="0" err="1"/>
              <a:t>סגירת</a:t>
            </a:r>
            <a:r>
              <a:rPr sz="3600" dirty="0"/>
              <a:t> </a:t>
            </a:r>
            <a:r>
              <a:rPr sz="3600" dirty="0" err="1"/>
              <a:t>התגית</a:t>
            </a:r>
            <a:endParaRPr sz="3600" dirty="0"/>
          </a:p>
        </p:txBody>
      </p:sp>
      <p:sp>
        <p:nvSpPr>
          <p:cNvPr id="53" name="Shape 53"/>
          <p:cNvSpPr/>
          <p:nvPr/>
        </p:nvSpPr>
        <p:spPr>
          <a:xfrm flipH="1" flipV="1">
            <a:off x="8399671" y="4140660"/>
            <a:ext cx="650891" cy="87362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622953" y="5642786"/>
            <a:ext cx="4150227" cy="65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dirty="0" err="1"/>
              <a:t>איזור</a:t>
            </a:r>
            <a:r>
              <a:rPr sz="3600" dirty="0"/>
              <a:t> </a:t>
            </a:r>
            <a:r>
              <a:rPr sz="3600" dirty="0" err="1"/>
              <a:t>השפעת</a:t>
            </a:r>
            <a:r>
              <a:rPr sz="3600" dirty="0"/>
              <a:t> </a:t>
            </a:r>
            <a:r>
              <a:rPr sz="3600" dirty="0" err="1"/>
              <a:t>התגית</a:t>
            </a:r>
            <a:endParaRPr sz="3600" dirty="0"/>
          </a:p>
        </p:txBody>
      </p:sp>
      <p:sp>
        <p:nvSpPr>
          <p:cNvPr id="55" name="Shape 55"/>
          <p:cNvSpPr/>
          <p:nvPr/>
        </p:nvSpPr>
        <p:spPr>
          <a:xfrm flipV="1">
            <a:off x="5654614" y="3988085"/>
            <a:ext cx="879646" cy="17724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 animBg="1" advAuto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1823456" y="755439"/>
            <a:ext cx="356507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600" dirty="0"/>
              <a:t>&lt;</a:t>
            </a:r>
            <a:r>
              <a:rPr sz="3600" dirty="0"/>
              <a:t>b&gt;bold text&lt;/b</a:t>
            </a:r>
            <a:r>
              <a:rPr lang="en-US" sz="3600" dirty="0"/>
              <a:t>&gt;</a:t>
            </a:r>
            <a:endParaRPr sz="3600" dirty="0"/>
          </a:p>
        </p:txBody>
      </p:sp>
      <p:sp>
        <p:nvSpPr>
          <p:cNvPr id="58" name="Shape 58"/>
          <p:cNvSpPr/>
          <p:nvPr/>
        </p:nvSpPr>
        <p:spPr>
          <a:xfrm>
            <a:off x="7416800" y="759883"/>
            <a:ext cx="1270000" cy="647701"/>
          </a:xfrm>
          <a:prstGeom prst="rightArrow">
            <a:avLst>
              <a:gd name="adj1" fmla="val 37229"/>
              <a:gd name="adj2" fmla="val 73203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870054" y="759883"/>
            <a:ext cx="20192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/>
              <a:t>bold text</a:t>
            </a:r>
          </a:p>
        </p:txBody>
      </p:sp>
      <p:sp>
        <p:nvSpPr>
          <p:cNvPr id="60" name="Shape 60"/>
          <p:cNvSpPr/>
          <p:nvPr/>
        </p:nvSpPr>
        <p:spPr>
          <a:xfrm>
            <a:off x="1182255" y="1949239"/>
            <a:ext cx="484748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600" dirty="0"/>
              <a:t>&lt;</a:t>
            </a:r>
            <a:r>
              <a:rPr sz="3600" dirty="0"/>
              <a:t>u&gt;underlined text&lt;/u</a:t>
            </a:r>
            <a:r>
              <a:rPr lang="en-US" sz="3600" dirty="0"/>
              <a:t>&gt;</a:t>
            </a:r>
            <a:endParaRPr sz="3600" dirty="0"/>
          </a:p>
        </p:txBody>
      </p:sp>
      <p:sp>
        <p:nvSpPr>
          <p:cNvPr id="61" name="Shape 61"/>
          <p:cNvSpPr/>
          <p:nvPr/>
        </p:nvSpPr>
        <p:spPr>
          <a:xfrm>
            <a:off x="7416800" y="1953683"/>
            <a:ext cx="1270000" cy="647701"/>
          </a:xfrm>
          <a:prstGeom prst="rightArrow">
            <a:avLst>
              <a:gd name="adj1" fmla="val 37229"/>
              <a:gd name="adj2" fmla="val 73203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9297983" y="1953683"/>
            <a:ext cx="31633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 lvl="0">
              <a:defRPr sz="1800" u="none"/>
            </a:pPr>
            <a:r>
              <a:rPr sz="3600" u="sng"/>
              <a:t>underlined text</a:t>
            </a:r>
          </a:p>
        </p:txBody>
      </p:sp>
      <p:sp>
        <p:nvSpPr>
          <p:cNvPr id="63" name="Shape 63"/>
          <p:cNvSpPr/>
          <p:nvPr/>
        </p:nvSpPr>
        <p:spPr>
          <a:xfrm>
            <a:off x="630822" y="3143039"/>
            <a:ext cx="595034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lang="en-US" sz="3600" dirty="0"/>
              <a:t>&lt;</a:t>
            </a:r>
            <a:r>
              <a:rPr sz="3600" dirty="0"/>
              <a:t>b&gt;&lt;u&gt;u and b text&lt;/u&gt;&lt;/b</a:t>
            </a:r>
            <a:r>
              <a:rPr lang="en-US" sz="3600" dirty="0"/>
              <a:t>&gt;</a:t>
            </a:r>
            <a:endParaRPr sz="3600" dirty="0"/>
          </a:p>
        </p:txBody>
      </p:sp>
      <p:sp>
        <p:nvSpPr>
          <p:cNvPr id="64" name="Shape 64"/>
          <p:cNvSpPr/>
          <p:nvPr/>
        </p:nvSpPr>
        <p:spPr>
          <a:xfrm>
            <a:off x="7449862" y="3147483"/>
            <a:ext cx="1270001" cy="647701"/>
          </a:xfrm>
          <a:prstGeom prst="rightArrow">
            <a:avLst>
              <a:gd name="adj1" fmla="val 37229"/>
              <a:gd name="adj2" fmla="val 73203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9572829" y="3147483"/>
            <a:ext cx="26798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u="sng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 u="none"/>
            </a:pPr>
            <a:r>
              <a:rPr sz="3600" b="1" u="sng"/>
              <a:t>u and b text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9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 animBg="1" advAuto="0"/>
      <p:bldP spid="58" grpId="2" animBg="1" advAuto="0"/>
      <p:bldP spid="59" grpId="3" animBg="1" advAuto="0"/>
      <p:bldP spid="60" grpId="4" animBg="1" advAuto="0"/>
      <p:bldP spid="61" grpId="5" animBg="1" advAuto="0"/>
      <p:bldP spid="62" grpId="6" animBg="1" advAuto="0"/>
      <p:bldP spid="63" grpId="7" animBg="1" advAuto="0"/>
      <p:bldP spid="64" grpId="8" animBg="1" advAuto="0"/>
      <p:bldP spid="65" grpId="9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447036" y="433705"/>
            <a:ext cx="800539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rtl="1">
              <a:defRPr sz="1800"/>
            </a:pPr>
            <a:r>
              <a:rPr sz="3600" dirty="0" err="1"/>
              <a:t>התגיות</a:t>
            </a:r>
            <a:r>
              <a:rPr lang="he-IL" sz="3600" dirty="0"/>
              <a:t> </a:t>
            </a:r>
            <a:r>
              <a:rPr lang="en-US" sz="3600" dirty="0"/>
              <a:t>h1</a:t>
            </a:r>
            <a:r>
              <a:rPr lang="he-IL" sz="3600" dirty="0"/>
              <a:t> עד </a:t>
            </a:r>
            <a:r>
              <a:rPr lang="en-US" sz="3600" dirty="0"/>
              <a:t>h6</a:t>
            </a:r>
            <a:r>
              <a:rPr sz="3600" dirty="0"/>
              <a:t> </a:t>
            </a:r>
            <a:r>
              <a:rPr lang="he-IL" sz="3600" dirty="0"/>
              <a:t> </a:t>
            </a:r>
            <a:r>
              <a:rPr sz="3600" dirty="0" err="1"/>
              <a:t>מספקות</a:t>
            </a:r>
            <a:r>
              <a:rPr sz="3600" dirty="0"/>
              <a:t> </a:t>
            </a:r>
            <a:r>
              <a:rPr sz="3600" dirty="0" err="1"/>
              <a:t>פורמט</a:t>
            </a:r>
            <a:r>
              <a:rPr sz="3600" dirty="0"/>
              <a:t> </a:t>
            </a:r>
            <a:r>
              <a:rPr sz="3600" dirty="0" err="1"/>
              <a:t>לכותרות</a:t>
            </a:r>
            <a:r>
              <a:rPr sz="3600" dirty="0"/>
              <a:t>:</a:t>
            </a:r>
          </a:p>
        </p:txBody>
      </p:sp>
      <p:sp>
        <p:nvSpPr>
          <p:cNvPr id="68" name="Shape 68"/>
          <p:cNvSpPr/>
          <p:nvPr/>
        </p:nvSpPr>
        <p:spPr>
          <a:xfrm>
            <a:off x="434712" y="1605644"/>
            <a:ext cx="3206006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he-IL" sz="3600" dirty="0"/>
              <a:t>&gt;</a:t>
            </a:r>
            <a:r>
              <a:rPr sz="3600" dirty="0"/>
              <a:t>h1&gt;Title&lt;/h</a:t>
            </a:r>
            <a:r>
              <a:rPr lang="en-US" sz="3600" dirty="0"/>
              <a:t>1&gt;</a:t>
            </a:r>
            <a:endParaRPr sz="3600" dirty="0"/>
          </a:p>
          <a:p>
            <a:pPr lvl="0" algn="l">
              <a:defRPr sz="1800"/>
            </a:pPr>
            <a:r>
              <a:rPr lang="he-IL" sz="3600" dirty="0"/>
              <a:t>&gt;</a:t>
            </a:r>
            <a:r>
              <a:rPr sz="3600" dirty="0"/>
              <a:t>h2&gt;Title&lt;/h</a:t>
            </a:r>
            <a:r>
              <a:rPr lang="en-US" sz="3200" dirty="0"/>
              <a:t>2&gt;</a:t>
            </a:r>
            <a:endParaRPr sz="3600" dirty="0"/>
          </a:p>
          <a:p>
            <a:pPr lvl="0" algn="l">
              <a:defRPr sz="1800"/>
            </a:pPr>
            <a:r>
              <a:rPr lang="he-IL" sz="3600" dirty="0"/>
              <a:t>&gt;</a:t>
            </a:r>
            <a:r>
              <a:rPr sz="3600" dirty="0"/>
              <a:t>h3&gt;Title&lt;/h</a:t>
            </a:r>
            <a:r>
              <a:rPr lang="en-US" sz="3600" dirty="0"/>
              <a:t>3&gt;</a:t>
            </a:r>
            <a:endParaRPr sz="3600" dirty="0"/>
          </a:p>
          <a:p>
            <a:pPr lvl="0" algn="l">
              <a:defRPr sz="1800"/>
            </a:pPr>
            <a:r>
              <a:rPr lang="he-IL" sz="3600" dirty="0"/>
              <a:t>&gt;</a:t>
            </a:r>
            <a:r>
              <a:rPr sz="3600" dirty="0"/>
              <a:t>h4&gt;Title&lt;/h</a:t>
            </a:r>
            <a:r>
              <a:rPr lang="en-US" sz="3600" dirty="0"/>
              <a:t>4&gt;</a:t>
            </a:r>
            <a:endParaRPr sz="3600" dirty="0"/>
          </a:p>
          <a:p>
            <a:pPr lvl="0" algn="l">
              <a:defRPr sz="1800"/>
            </a:pPr>
            <a:r>
              <a:rPr lang="he-IL" sz="3600" dirty="0"/>
              <a:t>&gt;</a:t>
            </a:r>
            <a:r>
              <a:rPr sz="3600" dirty="0"/>
              <a:t>h5&gt;Title&lt;/h</a:t>
            </a:r>
            <a:r>
              <a:rPr lang="en-US" sz="3600" dirty="0"/>
              <a:t>5&gt;</a:t>
            </a:r>
            <a:endParaRPr sz="3600" dirty="0"/>
          </a:p>
          <a:p>
            <a:pPr lvl="0" algn="l">
              <a:defRPr sz="1800"/>
            </a:pPr>
            <a:r>
              <a:rPr lang="he-IL" sz="3600" dirty="0"/>
              <a:t>&gt;</a:t>
            </a:r>
            <a:r>
              <a:rPr sz="3600" dirty="0"/>
              <a:t>h6&gt;Title&lt;/h</a:t>
            </a:r>
            <a:r>
              <a:rPr lang="en-US" sz="3200" dirty="0"/>
              <a:t>6&gt;</a:t>
            </a:r>
            <a:endParaRPr sz="3600" dirty="0"/>
          </a:p>
        </p:txBody>
      </p:sp>
      <p:pic>
        <p:nvPicPr>
          <p:cNvPr id="69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582833" y="1602316"/>
            <a:ext cx="1311744" cy="4456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1" animBg="1" advAuto="0"/>
      <p:bldP spid="69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מבנה הדף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rtl="1">
              <a:defRPr sz="1800"/>
            </a:pPr>
            <a:r>
              <a:rPr sz="3600" dirty="0"/>
              <a:t>HTML </a:t>
            </a:r>
            <a:r>
              <a:rPr lang="he-IL" sz="3600" dirty="0"/>
              <a:t> </a:t>
            </a:r>
            <a:r>
              <a:rPr sz="3600" dirty="0" err="1"/>
              <a:t>היא</a:t>
            </a:r>
            <a:r>
              <a:rPr sz="3600" dirty="0"/>
              <a:t> </a:t>
            </a:r>
            <a:r>
              <a:rPr sz="3600" dirty="0" err="1"/>
              <a:t>שפה</a:t>
            </a:r>
            <a:r>
              <a:rPr sz="3600" dirty="0"/>
              <a:t> </a:t>
            </a:r>
            <a:r>
              <a:rPr sz="3600" dirty="0" err="1"/>
              <a:t>מאוד</a:t>
            </a:r>
            <a:r>
              <a:rPr sz="3600" dirty="0"/>
              <a:t> </a:t>
            </a:r>
            <a:r>
              <a:rPr sz="3600" dirty="0" err="1"/>
              <a:t>חופשית</a:t>
            </a:r>
            <a:r>
              <a:rPr sz="3600" dirty="0"/>
              <a:t> </a:t>
            </a:r>
            <a:r>
              <a:rPr sz="3600" dirty="0" err="1"/>
              <a:t>מבחינת</a:t>
            </a:r>
            <a:r>
              <a:rPr sz="3600" dirty="0"/>
              <a:t> </a:t>
            </a:r>
            <a:r>
              <a:rPr sz="3600" dirty="0" err="1"/>
              <a:t>המבנה</a:t>
            </a:r>
            <a:r>
              <a:rPr lang="he-IL" sz="3600" dirty="0"/>
              <a:t>, </a:t>
            </a:r>
            <a:r>
              <a:rPr sz="3600" dirty="0" err="1"/>
              <a:t>אולם</a:t>
            </a:r>
            <a:r>
              <a:rPr sz="3600" dirty="0"/>
              <a:t> </a:t>
            </a:r>
            <a:r>
              <a:rPr sz="3600" dirty="0" err="1"/>
              <a:t>בכל</a:t>
            </a:r>
            <a:r>
              <a:rPr sz="3600" dirty="0"/>
              <a:t> </a:t>
            </a:r>
            <a:r>
              <a:rPr sz="3600" dirty="0" err="1"/>
              <a:t>זאת</a:t>
            </a:r>
            <a:r>
              <a:rPr sz="3600" dirty="0"/>
              <a:t> </a:t>
            </a:r>
            <a:r>
              <a:rPr sz="3600" dirty="0" err="1"/>
              <a:t>ישנן</a:t>
            </a:r>
            <a:r>
              <a:rPr sz="3600" dirty="0"/>
              <a:t> </a:t>
            </a:r>
            <a:r>
              <a:rPr sz="3600" dirty="0" err="1"/>
              <a:t>כמה</a:t>
            </a:r>
            <a:r>
              <a:rPr sz="3600" dirty="0"/>
              <a:t> </a:t>
            </a:r>
            <a:r>
              <a:rPr sz="3600" dirty="0" err="1"/>
              <a:t>פרקטיקות</a:t>
            </a:r>
            <a:r>
              <a:rPr sz="3600" dirty="0"/>
              <a:t> </a:t>
            </a:r>
            <a:r>
              <a:rPr sz="3600" dirty="0" err="1"/>
              <a:t>נהוגות</a:t>
            </a:r>
            <a:r>
              <a:rPr sz="3600" dirty="0"/>
              <a:t> </a:t>
            </a:r>
            <a:r>
              <a:rPr sz="3600" dirty="0" err="1"/>
              <a:t>שכדאי</a:t>
            </a:r>
            <a:r>
              <a:rPr sz="3600" dirty="0"/>
              <a:t> </a:t>
            </a:r>
            <a:r>
              <a:rPr sz="3600" dirty="0" err="1"/>
              <a:t>לעבוד</a:t>
            </a:r>
            <a:r>
              <a:rPr sz="3600" dirty="0"/>
              <a:t> </a:t>
            </a:r>
            <a:r>
              <a:rPr sz="3600" dirty="0" err="1"/>
              <a:t>לפיהן</a:t>
            </a:r>
            <a:r>
              <a:rPr sz="3600" dirty="0"/>
              <a:t>.</a:t>
            </a:r>
          </a:p>
          <a:p>
            <a:pPr lvl="0" rtl="1">
              <a:defRPr sz="1800"/>
            </a:pPr>
            <a:r>
              <a:rPr sz="3600" dirty="0" err="1"/>
              <a:t>באופן</a:t>
            </a:r>
            <a:r>
              <a:rPr sz="3600" dirty="0"/>
              <a:t> </a:t>
            </a:r>
            <a:r>
              <a:rPr sz="3600" dirty="0" err="1"/>
              <a:t>רגיל</a:t>
            </a:r>
            <a:r>
              <a:rPr lang="he-IL" sz="3600" dirty="0"/>
              <a:t>, </a:t>
            </a:r>
            <a:r>
              <a:rPr sz="3600" dirty="0" err="1"/>
              <a:t>דףHTML</a:t>
            </a:r>
            <a:r>
              <a:rPr sz="3600" dirty="0"/>
              <a:t> </a:t>
            </a:r>
            <a:r>
              <a:rPr lang="he-IL" sz="3600" dirty="0"/>
              <a:t> </a:t>
            </a:r>
            <a:r>
              <a:rPr sz="3600" dirty="0" err="1"/>
              <a:t>בנוי</a:t>
            </a:r>
            <a:r>
              <a:rPr sz="3600" dirty="0"/>
              <a:t> </a:t>
            </a:r>
            <a:r>
              <a:rPr sz="3600" dirty="0" err="1"/>
              <a:t>משני</a:t>
            </a:r>
            <a:r>
              <a:rPr sz="3600" dirty="0"/>
              <a:t> </a:t>
            </a:r>
            <a:r>
              <a:rPr sz="3600" dirty="0" err="1"/>
              <a:t>חלקים</a:t>
            </a:r>
            <a:r>
              <a:rPr sz="3600" dirty="0"/>
              <a:t> </a:t>
            </a:r>
            <a:r>
              <a:rPr sz="3600" dirty="0" err="1"/>
              <a:t>עיקריים</a:t>
            </a:r>
            <a:r>
              <a:rPr sz="3600" dirty="0"/>
              <a:t> </a:t>
            </a:r>
            <a:r>
              <a:rPr lang="he-IL" sz="3600" dirty="0"/>
              <a:t>-</a:t>
            </a:r>
            <a:r>
              <a:rPr sz="3600" dirty="0"/>
              <a:t> head </a:t>
            </a:r>
            <a:r>
              <a:rPr lang="he-IL" sz="3600" dirty="0"/>
              <a:t>ו-</a:t>
            </a:r>
            <a:r>
              <a:rPr lang="en-US" sz="3600" dirty="0"/>
              <a:t>body</a:t>
            </a:r>
            <a:r>
              <a:rPr lang="he-IL" sz="3600" dirty="0"/>
              <a:t>.</a:t>
            </a:r>
            <a:endParaRPr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397183" y="2377851"/>
            <a:ext cx="2353208" cy="564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endParaRPr sz="3600" dirty="0"/>
          </a:p>
          <a:p>
            <a:pPr lvl="0" algn="l">
              <a:defRPr sz="1800"/>
            </a:pPr>
            <a:r>
              <a:rPr lang="en-US" sz="3600" dirty="0"/>
              <a:t>&lt;html&gt;</a:t>
            </a:r>
            <a:endParaRPr sz="3600" dirty="0"/>
          </a:p>
          <a:p>
            <a:pPr lvl="0" algn="l">
              <a:defRPr sz="1800"/>
            </a:pPr>
            <a:endParaRPr sz="3600" dirty="0"/>
          </a:p>
          <a:p>
            <a:pPr lvl="2" algn="l">
              <a:defRPr sz="1800"/>
            </a:pPr>
            <a:r>
              <a:rPr lang="en-US" sz="3600" dirty="0"/>
              <a:t>&lt;head&gt;</a:t>
            </a:r>
            <a:endParaRPr sz="3600" dirty="0"/>
          </a:p>
          <a:p>
            <a:pPr lvl="2" algn="l">
              <a:defRPr sz="1800"/>
            </a:pPr>
            <a:r>
              <a:rPr lang="en-US" sz="3600" dirty="0"/>
              <a:t>&lt;/head&gt;</a:t>
            </a:r>
            <a:endParaRPr sz="3600" dirty="0"/>
          </a:p>
          <a:p>
            <a:pPr lvl="1" algn="l">
              <a:defRPr sz="1800"/>
            </a:pPr>
            <a:endParaRPr sz="3600" dirty="0"/>
          </a:p>
          <a:p>
            <a:pPr lvl="2" algn="l">
              <a:defRPr sz="1800"/>
            </a:pPr>
            <a:r>
              <a:rPr lang="en-US" sz="3600" dirty="0"/>
              <a:t>&lt;body&gt;</a:t>
            </a:r>
            <a:endParaRPr sz="3600" dirty="0"/>
          </a:p>
          <a:p>
            <a:pPr lvl="2" algn="l">
              <a:defRPr sz="1800"/>
            </a:pPr>
            <a:r>
              <a:rPr lang="en-US" sz="3600" dirty="0"/>
              <a:t>&lt;/body&gt;</a:t>
            </a:r>
            <a:endParaRPr sz="3600" dirty="0"/>
          </a:p>
          <a:p>
            <a:pPr lvl="1" algn="l">
              <a:defRPr sz="1800"/>
            </a:pPr>
            <a:endParaRPr sz="3600" dirty="0"/>
          </a:p>
          <a:p>
            <a:pPr lvl="0" algn="l">
              <a:defRPr sz="1800"/>
            </a:pPr>
            <a:r>
              <a:rPr lang="en-US" sz="3600" dirty="0"/>
              <a:t>&lt;/html&gt;</a:t>
            </a:r>
            <a:endParaRPr sz="3600" dirty="0"/>
          </a:p>
        </p:txBody>
      </p:sp>
      <p:sp>
        <p:nvSpPr>
          <p:cNvPr id="75" name="Shape 75"/>
          <p:cNvSpPr/>
          <p:nvPr/>
        </p:nvSpPr>
        <p:spPr>
          <a:xfrm>
            <a:off x="953006" y="1541888"/>
            <a:ext cx="536076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11279"/>
                </a:solidFill>
              </a:defRPr>
            </a:lvl1pPr>
          </a:lstStyle>
          <a:p>
            <a:pPr lvl="0" rtl="1"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011279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-538315" y="4988859"/>
            <a:ext cx="5360764" cy="656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1127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011279"/>
                </a:solidFill>
              </a:rPr>
              <a:t>גבולות</a:t>
            </a:r>
            <a:r>
              <a:rPr sz="3600" dirty="0">
                <a:solidFill>
                  <a:srgbClr val="011279"/>
                </a:solidFill>
              </a:rPr>
              <a:t> </a:t>
            </a:r>
            <a:r>
              <a:rPr sz="3600" dirty="0" err="1">
                <a:solidFill>
                  <a:srgbClr val="011279"/>
                </a:solidFill>
              </a:rPr>
              <a:t>המסמך</a:t>
            </a:r>
            <a:endParaRPr sz="3600" dirty="0">
              <a:solidFill>
                <a:srgbClr val="011279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 flipV="1">
            <a:off x="3015600" y="3343264"/>
            <a:ext cx="1400153" cy="1400152"/>
          </a:xfrm>
          <a:prstGeom prst="line">
            <a:avLst/>
          </a:prstGeom>
          <a:ln w="25400">
            <a:solidFill>
              <a:srgbClr val="01127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3132666" y="6021835"/>
            <a:ext cx="1461209" cy="1461209"/>
          </a:xfrm>
          <a:prstGeom prst="line">
            <a:avLst/>
          </a:prstGeom>
          <a:ln w="25400">
            <a:solidFill>
              <a:srgbClr val="01127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pic>
        <p:nvPicPr>
          <p:cNvPr id="80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6815666" y="4203700"/>
            <a:ext cx="558801" cy="93980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7454218" y="2876179"/>
            <a:ext cx="5665564" cy="176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11279"/>
                </a:solidFill>
              </a:defRPr>
            </a:lvl1pPr>
          </a:lstStyle>
          <a:p>
            <a:pPr lvl="0" rtl="1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011279"/>
                </a:solidFill>
              </a:rPr>
              <a:t>חלק</a:t>
            </a:r>
            <a:r>
              <a:rPr sz="3600" dirty="0">
                <a:solidFill>
                  <a:srgbClr val="011279"/>
                </a:solidFill>
              </a:rPr>
              <a:t> ה-head - </a:t>
            </a:r>
            <a:r>
              <a:rPr sz="3600" dirty="0" err="1">
                <a:solidFill>
                  <a:srgbClr val="011279"/>
                </a:solidFill>
              </a:rPr>
              <a:t>מכיל</a:t>
            </a:r>
            <a:r>
              <a:rPr sz="3600" dirty="0">
                <a:solidFill>
                  <a:srgbClr val="011279"/>
                </a:solidFill>
              </a:rPr>
              <a:t> </a:t>
            </a:r>
            <a:r>
              <a:rPr sz="3600" dirty="0" err="1">
                <a:solidFill>
                  <a:srgbClr val="011279"/>
                </a:solidFill>
              </a:rPr>
              <a:t>קישורים</a:t>
            </a:r>
            <a:r>
              <a:rPr sz="3600" dirty="0">
                <a:solidFill>
                  <a:srgbClr val="011279"/>
                </a:solidFill>
              </a:rPr>
              <a:t> </a:t>
            </a:r>
            <a:r>
              <a:rPr sz="3600" dirty="0" err="1">
                <a:solidFill>
                  <a:srgbClr val="011279"/>
                </a:solidFill>
              </a:rPr>
              <a:t>למקורות</a:t>
            </a:r>
            <a:r>
              <a:rPr sz="3600" dirty="0">
                <a:solidFill>
                  <a:srgbClr val="011279"/>
                </a:solidFill>
              </a:rPr>
              <a:t> </a:t>
            </a:r>
            <a:r>
              <a:rPr sz="3600" dirty="0" err="1">
                <a:solidFill>
                  <a:srgbClr val="011279"/>
                </a:solidFill>
              </a:rPr>
              <a:t>חיצוניים</a:t>
            </a:r>
            <a:r>
              <a:rPr lang="he-IL" sz="3600" dirty="0">
                <a:solidFill>
                  <a:srgbClr val="011279"/>
                </a:solidFill>
              </a:rPr>
              <a:t>, </a:t>
            </a:r>
            <a:r>
              <a:rPr sz="3600" dirty="0" err="1">
                <a:solidFill>
                  <a:srgbClr val="011279"/>
                </a:solidFill>
              </a:rPr>
              <a:t>הנחיות</a:t>
            </a:r>
            <a:r>
              <a:rPr sz="3600" dirty="0">
                <a:solidFill>
                  <a:srgbClr val="011279"/>
                </a:solidFill>
              </a:rPr>
              <a:t> </a:t>
            </a:r>
            <a:r>
              <a:rPr sz="3600" dirty="0" err="1">
                <a:solidFill>
                  <a:srgbClr val="011279"/>
                </a:solidFill>
              </a:rPr>
              <a:t>עיצוב</a:t>
            </a:r>
            <a:r>
              <a:rPr sz="3600" dirty="0">
                <a:solidFill>
                  <a:srgbClr val="011279"/>
                </a:solidFill>
              </a:rPr>
              <a:t> </a:t>
            </a:r>
            <a:r>
              <a:rPr sz="3600" dirty="0" err="1">
                <a:solidFill>
                  <a:srgbClr val="011279"/>
                </a:solidFill>
              </a:rPr>
              <a:t>וכ</a:t>
            </a:r>
            <a:r>
              <a:rPr lang="he-IL" sz="3600" dirty="0">
                <a:solidFill>
                  <a:srgbClr val="011279"/>
                </a:solidFill>
              </a:rPr>
              <a:t>ו'.</a:t>
            </a:r>
            <a:endParaRPr sz="3600" dirty="0">
              <a:solidFill>
                <a:srgbClr val="011279"/>
              </a:solidFill>
            </a:endParaRPr>
          </a:p>
        </p:txBody>
      </p:sp>
      <p:pic>
        <p:nvPicPr>
          <p:cNvPr id="82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6790266" y="5837766"/>
            <a:ext cx="558801" cy="939801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7454218" y="6254379"/>
            <a:ext cx="5665564" cy="176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11279"/>
                </a:solidFill>
              </a:defRPr>
            </a:lvl1pPr>
          </a:lstStyle>
          <a:p>
            <a:pPr lvl="0" rtl="1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011279"/>
                </a:solidFill>
              </a:rPr>
              <a:t>חלק</a:t>
            </a:r>
            <a:r>
              <a:rPr sz="3600" dirty="0">
                <a:solidFill>
                  <a:srgbClr val="011279"/>
                </a:solidFill>
              </a:rPr>
              <a:t> ה-body - </a:t>
            </a:r>
            <a:r>
              <a:rPr sz="3600" dirty="0" err="1">
                <a:solidFill>
                  <a:srgbClr val="011279"/>
                </a:solidFill>
              </a:rPr>
              <a:t>מכיל</a:t>
            </a:r>
            <a:r>
              <a:rPr sz="3600" dirty="0">
                <a:solidFill>
                  <a:srgbClr val="011279"/>
                </a:solidFill>
              </a:rPr>
              <a:t> </a:t>
            </a:r>
            <a:r>
              <a:rPr sz="3600" dirty="0" err="1">
                <a:solidFill>
                  <a:srgbClr val="011279"/>
                </a:solidFill>
              </a:rPr>
              <a:t>את</a:t>
            </a:r>
            <a:r>
              <a:rPr sz="3600" dirty="0">
                <a:solidFill>
                  <a:srgbClr val="011279"/>
                </a:solidFill>
              </a:rPr>
              <a:t> </a:t>
            </a:r>
            <a:r>
              <a:rPr sz="3600" dirty="0" err="1">
                <a:solidFill>
                  <a:srgbClr val="011279"/>
                </a:solidFill>
              </a:rPr>
              <a:t>כל</a:t>
            </a:r>
            <a:r>
              <a:rPr sz="3600" dirty="0">
                <a:solidFill>
                  <a:srgbClr val="011279"/>
                </a:solidFill>
              </a:rPr>
              <a:t> </a:t>
            </a:r>
            <a:r>
              <a:rPr sz="3600" dirty="0" err="1">
                <a:solidFill>
                  <a:srgbClr val="011279"/>
                </a:solidFill>
              </a:rPr>
              <a:t>שאר</a:t>
            </a:r>
            <a:r>
              <a:rPr sz="3600" dirty="0">
                <a:solidFill>
                  <a:srgbClr val="011279"/>
                </a:solidFill>
              </a:rPr>
              <a:t> </a:t>
            </a:r>
            <a:r>
              <a:rPr sz="3600" dirty="0" err="1">
                <a:solidFill>
                  <a:srgbClr val="011279"/>
                </a:solidFill>
              </a:rPr>
              <a:t>המסמך</a:t>
            </a:r>
            <a:r>
              <a:rPr sz="3600" dirty="0">
                <a:solidFill>
                  <a:srgbClr val="011279"/>
                </a:solidFill>
              </a:rPr>
              <a:t> </a:t>
            </a:r>
            <a:r>
              <a:rPr sz="3600" dirty="0" err="1">
                <a:solidFill>
                  <a:srgbClr val="011279"/>
                </a:solidFill>
              </a:rPr>
              <a:t>כולל</a:t>
            </a:r>
            <a:r>
              <a:rPr sz="3600" dirty="0">
                <a:solidFill>
                  <a:srgbClr val="011279"/>
                </a:solidFill>
              </a:rPr>
              <a:t> </a:t>
            </a:r>
            <a:r>
              <a:rPr sz="3600" dirty="0" err="1">
                <a:solidFill>
                  <a:srgbClr val="011279"/>
                </a:solidFill>
              </a:rPr>
              <a:t>כל</a:t>
            </a:r>
            <a:r>
              <a:rPr sz="3600" dirty="0">
                <a:solidFill>
                  <a:srgbClr val="011279"/>
                </a:solidFill>
              </a:rPr>
              <a:t> </a:t>
            </a:r>
            <a:r>
              <a:rPr sz="3600" dirty="0" err="1">
                <a:solidFill>
                  <a:srgbClr val="011279"/>
                </a:solidFill>
              </a:rPr>
              <a:t>האלמנטים</a:t>
            </a:r>
            <a:r>
              <a:rPr sz="3600" dirty="0">
                <a:solidFill>
                  <a:srgbClr val="011279"/>
                </a:solidFill>
              </a:rPr>
              <a:t> </a:t>
            </a:r>
            <a:r>
              <a:rPr sz="3600" dirty="0" err="1">
                <a:solidFill>
                  <a:srgbClr val="011279"/>
                </a:solidFill>
              </a:rPr>
              <a:t>הויזואלים</a:t>
            </a:r>
            <a:r>
              <a:rPr sz="3600" dirty="0">
                <a:solidFill>
                  <a:srgbClr val="011279"/>
                </a:solidFill>
              </a:rPr>
              <a:t> </a:t>
            </a:r>
            <a:r>
              <a:rPr sz="3600" dirty="0" err="1">
                <a:solidFill>
                  <a:srgbClr val="011279"/>
                </a:solidFill>
              </a:rPr>
              <a:t>שלו</a:t>
            </a:r>
            <a:r>
              <a:rPr sz="3600" dirty="0">
                <a:solidFill>
                  <a:srgbClr val="011279"/>
                </a:solidFill>
              </a:rPr>
              <a:t>.</a:t>
            </a:r>
          </a:p>
        </p:txBody>
      </p:sp>
      <p:sp>
        <p:nvSpPr>
          <p:cNvPr id="84" name="Shape 84"/>
          <p:cNvSpPr/>
          <p:nvPr/>
        </p:nvSpPr>
        <p:spPr>
          <a:xfrm flipH="1">
            <a:off x="7416792" y="6254917"/>
            <a:ext cx="2760142" cy="1"/>
          </a:xfrm>
          <a:prstGeom prst="line">
            <a:avLst/>
          </a:prstGeom>
          <a:ln w="25400">
            <a:solidFill>
              <a:srgbClr val="01127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7416792" y="4673600"/>
            <a:ext cx="2760142" cy="0"/>
          </a:xfrm>
          <a:prstGeom prst="line">
            <a:avLst/>
          </a:prstGeom>
          <a:ln w="25400">
            <a:solidFill>
              <a:srgbClr val="011279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75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0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3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75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1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1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1" build="p" bldLvl="5" animBg="1" advAuto="0"/>
      <p:bldP spid="77" grpId="3" build="p" bldLvl="5" animBg="1" advAuto="0"/>
      <p:bldP spid="78" grpId="4" animBg="1" advAuto="0"/>
      <p:bldP spid="79" grpId="5" animBg="1" advAuto="0"/>
      <p:bldP spid="80" grpId="6" animBg="1" advAuto="0"/>
      <p:bldP spid="81" grpId="7" animBg="1" advAuto="0"/>
      <p:bldP spid="82" grpId="9" animBg="1" advAuto="0"/>
      <p:bldP spid="83" grpId="10" animBg="1" advAuto="0"/>
      <p:bldP spid="84" grpId="11" animBg="1" advAuto="0"/>
      <p:bldP spid="85" grpId="8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1082</Words>
  <Application>Microsoft Macintosh PowerPoint</Application>
  <PresentationFormat>Custom</PresentationFormat>
  <Paragraphs>138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Helvetica</vt:lpstr>
      <vt:lpstr>Helvetica Light</vt:lpstr>
      <vt:lpstr>Helvetica Neue</vt:lpstr>
      <vt:lpstr>Menlo</vt:lpstr>
      <vt:lpstr>White</vt:lpstr>
      <vt:lpstr>HTML5</vt:lpstr>
      <vt:lpstr>HTML</vt:lpstr>
      <vt:lpstr>HTML5</vt:lpstr>
      <vt:lpstr>HTML</vt:lpstr>
      <vt:lpstr>PowerPoint Presentation</vt:lpstr>
      <vt:lpstr>PowerPoint Presentation</vt:lpstr>
      <vt:lpstr>PowerPoint Presentation</vt:lpstr>
      <vt:lpstr>מבנה הדף</vt:lpstr>
      <vt:lpstr>PowerPoint Presentation</vt:lpstr>
      <vt:lpstr>PowerPoint Presentation</vt:lpstr>
      <vt:lpstr>תגיות פורמט</vt:lpstr>
      <vt:lpstr>תכונות לתגיות</vt:lpstr>
      <vt:lpstr>קישורים</vt:lpstr>
      <vt:lpstr>רשימות</vt:lpstr>
      <vt:lpstr>תמונות</vt:lpstr>
      <vt:lpstr>PowerPoint Presentation</vt:lpstr>
      <vt:lpstr>Div</vt:lpstr>
      <vt:lpstr>Fieldset</vt:lpstr>
      <vt:lpstr>Input</vt:lpstr>
      <vt:lpstr>Input</vt:lpstr>
      <vt:lpstr>Button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cp:lastModifiedBy>Shay Tavor</cp:lastModifiedBy>
  <cp:revision>55</cp:revision>
  <dcterms:modified xsi:type="dcterms:W3CDTF">2023-07-18T11:14:50Z</dcterms:modified>
</cp:coreProperties>
</file>