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4637" autoAdjust="0"/>
  </p:normalViewPr>
  <p:slideViewPr>
    <p:cSldViewPr>
      <p:cViewPr varScale="1">
        <p:scale>
          <a:sx n="103" d="100"/>
          <a:sy n="103" d="100"/>
        </p:scale>
        <p:origin x="1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ט"ו.טבת.תשפ"ד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48000" cy="365125"/>
          </a:xfrm>
        </p:spPr>
        <p:txBody>
          <a:bodyPr/>
          <a:lstStyle/>
          <a:p>
            <a:r>
              <a:rPr lang="en-US" dirty="0" err="1"/>
              <a:t>shay.tavor@gmail.com</a:t>
            </a:r>
            <a:r>
              <a:rPr lang="en-US" dirty="0"/>
              <a:t>  </a:t>
            </a:r>
          </a:p>
          <a:p>
            <a:r>
              <a:rPr lang="en-US" dirty="0"/>
              <a:t>https://fine-</a:t>
            </a:r>
            <a:r>
              <a:rPr lang="en-US" dirty="0" err="1"/>
              <a:t>tutorials.thinkific.com</a:t>
            </a:r>
            <a:r>
              <a:rPr lang="en-US" dirty="0"/>
              <a:t>/collections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48000" cy="365125"/>
          </a:xfrm>
        </p:spPr>
        <p:txBody>
          <a:bodyPr/>
          <a:lstStyle/>
          <a:p>
            <a:r>
              <a:rPr lang="en-US" dirty="0" err="1"/>
              <a:t>shay.tavor@gmail.com</a:t>
            </a:r>
            <a:r>
              <a:rPr lang="en-US" dirty="0"/>
              <a:t>  </a:t>
            </a:r>
          </a:p>
          <a:p>
            <a:r>
              <a:rPr lang="en-US" dirty="0"/>
              <a:t>https://fine-</a:t>
            </a:r>
            <a:r>
              <a:rPr lang="en-US" dirty="0" err="1"/>
              <a:t>tutorials.thinkific.com</a:t>
            </a:r>
            <a:r>
              <a:rPr lang="en-US" dirty="0"/>
              <a:t>/collections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IL" sz="2800" dirty="0">
                <a:solidFill>
                  <a:srgbClr val="002060"/>
                </a:solidFill>
              </a:rPr>
              <a:t>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עד עכשיו אנחנו יכולים ליצור אפליקציות רשת סטטיות – ראינו איך ליצור שרת, איך ליצור אפליקציה ואיך לטעון אליה קבצי </a:t>
            </a:r>
            <a:r>
              <a:rPr lang="en-US" sz="2400" dirty="0"/>
              <a:t>html</a:t>
            </a:r>
            <a:r>
              <a:rPr lang="he-IL" sz="2400" dirty="0"/>
              <a:t>.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8124-1AD3-C3C9-B546-88E4F90AAC16}"/>
              </a:ext>
            </a:extLst>
          </p:cNvPr>
          <p:cNvSpPr txBox="1"/>
          <p:nvPr/>
        </p:nvSpPr>
        <p:spPr>
          <a:xfrm>
            <a:off x="461319" y="1669197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אבל האפליקציה כרגע לא משתמשת במידע ולא מנהלת אותו.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5C714-9B45-7ACB-D4FD-A01A09C077D7}"/>
              </a:ext>
            </a:extLst>
          </p:cNvPr>
          <p:cNvSpPr txBox="1"/>
          <p:nvPr/>
        </p:nvSpPr>
        <p:spPr>
          <a:xfrm>
            <a:off x="467497" y="2127106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כדי לעבוד עם מידע, נצטרך להגדיר רכיבי </a:t>
            </a:r>
            <a:r>
              <a:rPr lang="en-US" sz="2400" dirty="0"/>
              <a:t>Model</a:t>
            </a:r>
            <a:r>
              <a:rPr lang="he-IL" sz="2400" dirty="0"/>
              <a:t>, שהם הרכיבים שמטפלים בקישור למסד הנתונים.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8447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rgbClr val="002060"/>
                </a:solidFill>
              </a:rPr>
              <a:t>יצירת מודל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מודל הוא בעצם מחלקה </a:t>
            </a:r>
            <a:r>
              <a:rPr lang="he-IL" sz="2400" dirty="0" err="1"/>
              <a:t>בפייתון</a:t>
            </a:r>
            <a:r>
              <a:rPr lang="he-IL" sz="2400" dirty="0"/>
              <a:t> שמגדירה טבלה. המחלקה תגדיר את עמודות הטבלה והסוגים שלהם.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8124-1AD3-C3C9-B546-88E4F90AAC16}"/>
              </a:ext>
            </a:extLst>
          </p:cNvPr>
          <p:cNvSpPr txBox="1"/>
          <p:nvPr/>
        </p:nvSpPr>
        <p:spPr>
          <a:xfrm>
            <a:off x="461319" y="1669197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נפתח את הקובץ </a:t>
            </a:r>
            <a:r>
              <a:rPr lang="en-US" sz="2400" dirty="0" err="1"/>
              <a:t>models.py</a:t>
            </a:r>
            <a:r>
              <a:rPr lang="he-IL" sz="2400" dirty="0"/>
              <a:t> בתיקיה </a:t>
            </a:r>
            <a:r>
              <a:rPr lang="en-US" sz="2400" dirty="0" err="1"/>
              <a:t>test_app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5C714-9B45-7ACB-D4FD-A01A09C077D7}"/>
              </a:ext>
            </a:extLst>
          </p:cNvPr>
          <p:cNvSpPr txBox="1"/>
          <p:nvPr/>
        </p:nvSpPr>
        <p:spPr>
          <a:xfrm>
            <a:off x="467497" y="2127106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בקובץ זה נוסיף טבלה (מודל) חדשה בשם </a:t>
            </a:r>
            <a:r>
              <a:rPr lang="en-US" sz="2400" dirty="0"/>
              <a:t>users</a:t>
            </a:r>
            <a:r>
              <a:rPr lang="he-IL" sz="2400" dirty="0"/>
              <a:t> שתייצג מידע על משתמשים במערכת:</a:t>
            </a:r>
            <a:endParaRPr lang="en-I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C9547-34C1-F871-43DB-206C529B1602}"/>
              </a:ext>
            </a:extLst>
          </p:cNvPr>
          <p:cNvSpPr txBox="1"/>
          <p:nvPr/>
        </p:nvSpPr>
        <p:spPr>
          <a:xfrm>
            <a:off x="442784" y="3161234"/>
            <a:ext cx="64152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2400" dirty="0">
                <a:solidFill>
                  <a:srgbClr val="000000"/>
                </a:solidFill>
                <a:effectLst/>
                <a:latin typeface="JetBrains Mono"/>
              </a:rPr>
              <a:t>Users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models.Model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firstname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models.CharField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 err="1">
                <a:solidFill>
                  <a:srgbClr val="660099"/>
                </a:solidFill>
                <a:effectLst/>
                <a:latin typeface="JetBrains Mono"/>
              </a:rPr>
              <a:t>max_length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255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lastname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models.CharField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 err="1">
                <a:solidFill>
                  <a:srgbClr val="660099"/>
                </a:solidFill>
                <a:effectLst/>
                <a:latin typeface="JetBrains Mono"/>
              </a:rPr>
              <a:t>max_length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255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6F57B-E175-EA0C-522D-33CA6B8F7DB9}"/>
              </a:ext>
            </a:extLst>
          </p:cNvPr>
          <p:cNvSpPr txBox="1"/>
          <p:nvPr/>
        </p:nvSpPr>
        <p:spPr>
          <a:xfrm>
            <a:off x="467497" y="443438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בדוגמא, הטבלה </a:t>
            </a:r>
            <a:r>
              <a:rPr lang="en-US" sz="2400" dirty="0"/>
              <a:t>Users</a:t>
            </a:r>
            <a:r>
              <a:rPr lang="he-IL" sz="2400" dirty="0"/>
              <a:t> מכילה שתי עמודות –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he-IL" sz="2400" dirty="0"/>
              <a:t>, שניהם מסוג מחרוזת (</a:t>
            </a:r>
            <a:r>
              <a:rPr lang="en-US" sz="2400" dirty="0" err="1"/>
              <a:t>CharField</a:t>
            </a:r>
            <a:r>
              <a:rPr lang="he-IL" sz="2400" dirty="0"/>
              <a:t>).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79337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rgbClr val="002060"/>
                </a:solidFill>
              </a:rPr>
              <a:t>איפה מוגדרת הטבלה?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למעשה יצרנו רק מחלקה </a:t>
            </a:r>
            <a:r>
              <a:rPr lang="he-IL" sz="2400" dirty="0" err="1"/>
              <a:t>בפייתון</a:t>
            </a:r>
            <a:r>
              <a:rPr lang="he-IL" sz="2400" dirty="0"/>
              <a:t>, ולא טבלה אמיתית במסד הנתונים.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8124-1AD3-C3C9-B546-88E4F90AAC16}"/>
              </a:ext>
            </a:extLst>
          </p:cNvPr>
          <p:cNvSpPr txBox="1"/>
          <p:nvPr/>
        </p:nvSpPr>
        <p:spPr>
          <a:xfrm>
            <a:off x="457200" y="1299865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כל </a:t>
            </a:r>
            <a:r>
              <a:rPr lang="he-IL" sz="2400" dirty="0" err="1"/>
              <a:t>פרוייקט</a:t>
            </a:r>
            <a:r>
              <a:rPr lang="he-IL" sz="2400" dirty="0"/>
              <a:t> </a:t>
            </a:r>
            <a:r>
              <a:rPr lang="he-IL" sz="2400" dirty="0" err="1"/>
              <a:t>ג׳אנגו</a:t>
            </a:r>
            <a:r>
              <a:rPr lang="he-IL" sz="2400" dirty="0"/>
              <a:t> נוצר עם מסד נתונים ריק של </a:t>
            </a:r>
            <a:r>
              <a:rPr lang="en-US" sz="2400" dirty="0"/>
              <a:t>SQLite</a:t>
            </a:r>
            <a:r>
              <a:rPr lang="he-IL" sz="2400" dirty="0"/>
              <a:t>.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5C714-9B45-7ACB-D4FD-A01A09C077D7}"/>
              </a:ext>
            </a:extLst>
          </p:cNvPr>
          <p:cNvSpPr txBox="1"/>
          <p:nvPr/>
        </p:nvSpPr>
        <p:spPr>
          <a:xfrm>
            <a:off x="467497" y="1767708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אחרי שיצרנו את קוד המודל, נצטרך ליצור אותו בתור טבלה אמיתית במסד נתונים זה. </a:t>
            </a:r>
            <a:endParaRPr lang="en-I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6F57B-E175-EA0C-522D-33CA6B8F7DB9}"/>
              </a:ext>
            </a:extLst>
          </p:cNvPr>
          <p:cNvSpPr txBox="1"/>
          <p:nvPr/>
        </p:nvSpPr>
        <p:spPr>
          <a:xfrm>
            <a:off x="457200" y="259800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בשורת הפקודה, נרשום את הפקודה:</a:t>
            </a:r>
          </a:p>
          <a:p>
            <a:pPr algn="l"/>
            <a:r>
              <a:rPr lang="en-US" sz="2400" dirty="0"/>
              <a:t>Python </a:t>
            </a:r>
            <a:r>
              <a:rPr lang="en-US" sz="2400" dirty="0" err="1"/>
              <a:t>manage.py</a:t>
            </a:r>
            <a:r>
              <a:rPr lang="en-US" sz="2400" dirty="0"/>
              <a:t> </a:t>
            </a:r>
            <a:r>
              <a:rPr lang="en-US" sz="2400" dirty="0" err="1"/>
              <a:t>makemigrations</a:t>
            </a:r>
            <a:r>
              <a:rPr lang="en-US" sz="2400" dirty="0"/>
              <a:t> </a:t>
            </a:r>
            <a:r>
              <a:rPr lang="en-US" sz="2400" dirty="0" err="1"/>
              <a:t>test_app</a:t>
            </a:r>
            <a:endParaRPr lang="en-I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D0924-4F24-5637-0D6C-497C4BEA0926}"/>
              </a:ext>
            </a:extLst>
          </p:cNvPr>
          <p:cNvSpPr txBox="1"/>
          <p:nvPr/>
        </p:nvSpPr>
        <p:spPr>
          <a:xfrm>
            <a:off x="446903" y="34290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פקודה זו יוצרת את הקוד הדרוש ליצירת טבלה במסד הנתונים. הקוד יתווסף (באופן אוטומטי) לקובץ בתוך התיקיה </a:t>
            </a:r>
            <a:r>
              <a:rPr lang="en-US" sz="2400" dirty="0"/>
              <a:t>migration</a:t>
            </a:r>
            <a:r>
              <a:rPr lang="he-IL" sz="2400" dirty="0"/>
              <a:t> באפליקציה.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7455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rgbClr val="002060"/>
                </a:solidFill>
              </a:rPr>
              <a:t>יצירת הטבלה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כעת אחרי שיש לנו את מחלקת הטבלה, ואת הקוד שיוצר אותה, נוכל ליצור בפועל את הטבלה.</a:t>
            </a:r>
            <a:endParaRPr lang="en-I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6F57B-E175-EA0C-522D-33CA6B8F7DB9}"/>
              </a:ext>
            </a:extLst>
          </p:cNvPr>
          <p:cNvSpPr txBox="1"/>
          <p:nvPr/>
        </p:nvSpPr>
        <p:spPr>
          <a:xfrm>
            <a:off x="457200" y="1752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בשורת הפקודה, נרשום את הפקודה:</a:t>
            </a:r>
          </a:p>
          <a:p>
            <a:pPr algn="l"/>
            <a:r>
              <a:rPr lang="en-US" sz="2400" dirty="0"/>
              <a:t>Python </a:t>
            </a:r>
            <a:r>
              <a:rPr lang="en-US" sz="2400" dirty="0" err="1"/>
              <a:t>manage.py</a:t>
            </a:r>
            <a:r>
              <a:rPr lang="en-US" sz="2400" dirty="0"/>
              <a:t> migrate </a:t>
            </a:r>
            <a:r>
              <a:rPr lang="en-US" sz="2400" dirty="0" err="1"/>
              <a:t>test_app</a:t>
            </a:r>
            <a:endParaRPr lang="en-I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D0924-4F24-5637-0D6C-497C4BEA0926}"/>
              </a:ext>
            </a:extLst>
          </p:cNvPr>
          <p:cNvSpPr txBox="1"/>
          <p:nvPr/>
        </p:nvSpPr>
        <p:spPr>
          <a:xfrm>
            <a:off x="446903" y="2583597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פקודה זו תבצע את הקוד שבספרית </a:t>
            </a:r>
            <a:r>
              <a:rPr lang="en-US" sz="2400" dirty="0"/>
              <a:t>migrations</a:t>
            </a:r>
            <a:r>
              <a:rPr lang="he-IL" sz="2400" dirty="0"/>
              <a:t> ובפועל תייצר את הטבלה במסד הנתונים.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11330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rgbClr val="002060"/>
                </a:solidFill>
              </a:rPr>
              <a:t>מניפולציות על הטבלה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נוכל לנהל את תוכן הטבלה דרך ה-</a:t>
            </a:r>
            <a:r>
              <a:rPr lang="en-US" sz="2400" dirty="0"/>
              <a:t>shell</a:t>
            </a:r>
            <a:r>
              <a:rPr lang="he-IL" sz="2400" dirty="0"/>
              <a:t> של </a:t>
            </a:r>
            <a:r>
              <a:rPr lang="he-IL" sz="2400" dirty="0" err="1"/>
              <a:t>פייתון</a:t>
            </a:r>
            <a:r>
              <a:rPr lang="he-IL" sz="2400" dirty="0"/>
              <a:t>.</a:t>
            </a:r>
            <a:endParaRPr lang="en-I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6F57B-E175-EA0C-522D-33CA6B8F7DB9}"/>
              </a:ext>
            </a:extLst>
          </p:cNvPr>
          <p:cNvSpPr txBox="1"/>
          <p:nvPr/>
        </p:nvSpPr>
        <p:spPr>
          <a:xfrm>
            <a:off x="457200" y="129986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בשורת הפקודה, נרשום את הפקודה:</a:t>
            </a:r>
          </a:p>
          <a:p>
            <a:pPr algn="l"/>
            <a:r>
              <a:rPr lang="en-US" sz="2400" dirty="0"/>
              <a:t>Python </a:t>
            </a:r>
            <a:r>
              <a:rPr lang="en-US" sz="2400" dirty="0" err="1"/>
              <a:t>manage.py</a:t>
            </a:r>
            <a:r>
              <a:rPr lang="en-US" sz="2400" dirty="0"/>
              <a:t> shell</a:t>
            </a:r>
            <a:endParaRPr lang="en-I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D0924-4F24-5637-0D6C-497C4BEA0926}"/>
              </a:ext>
            </a:extLst>
          </p:cNvPr>
          <p:cNvSpPr txBox="1"/>
          <p:nvPr/>
        </p:nvSpPr>
        <p:spPr>
          <a:xfrm>
            <a:off x="457200" y="212468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פקודה זו פותחת את שורת הפקודה של </a:t>
            </a:r>
            <a:r>
              <a:rPr lang="he-IL" sz="2400" dirty="0" err="1"/>
              <a:t>פייתון</a:t>
            </a:r>
            <a:r>
              <a:rPr lang="he-IL" sz="2400" dirty="0"/>
              <a:t>. נרשום בה את הפקודה:</a:t>
            </a:r>
          </a:p>
          <a:p>
            <a:r>
              <a:rPr lang="en-US" sz="2400" dirty="0"/>
              <a:t>from </a:t>
            </a:r>
            <a:r>
              <a:rPr lang="en-US" sz="2400" dirty="0" err="1"/>
              <a:t>test_app.models</a:t>
            </a:r>
            <a:r>
              <a:rPr lang="en-US" sz="2400" dirty="0"/>
              <a:t> import Users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DCD4C-93C3-596D-D31D-BE3BF8A89673}"/>
              </a:ext>
            </a:extLst>
          </p:cNvPr>
          <p:cNvSpPr txBox="1"/>
          <p:nvPr/>
        </p:nvSpPr>
        <p:spPr>
          <a:xfrm>
            <a:off x="457200" y="2949503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כעת נוכל לכתוב קוד שמתקשר עם הטבלה </a:t>
            </a:r>
            <a:r>
              <a:rPr lang="en-US" sz="2400" dirty="0"/>
              <a:t>Users</a:t>
            </a:r>
            <a:r>
              <a:rPr lang="he-IL" sz="2400" dirty="0"/>
              <a:t>.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FCC53-E168-5476-5ED0-9133867A9FCC}"/>
              </a:ext>
            </a:extLst>
          </p:cNvPr>
          <p:cNvSpPr txBox="1"/>
          <p:nvPr/>
        </p:nvSpPr>
        <p:spPr>
          <a:xfrm>
            <a:off x="457200" y="3426941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למשל, נוכל לשלוף את כל השורות בטבלה (שכרגע היא ריקה) ע״י הפקודה:</a:t>
            </a:r>
          </a:p>
          <a:p>
            <a:pPr algn="l"/>
            <a:r>
              <a:rPr lang="en-US" sz="2400" dirty="0" err="1"/>
              <a:t>Users.objects.all</a:t>
            </a:r>
            <a:r>
              <a:rPr lang="en-US" sz="2400" dirty="0"/>
              <a:t>()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314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הוספת שורות לטבלה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ניצור אובייקט חדש מהמחלקה </a:t>
            </a:r>
            <a:r>
              <a:rPr lang="en-US" sz="2400" dirty="0"/>
              <a:t>Users</a:t>
            </a:r>
            <a:r>
              <a:rPr lang="he-IL" sz="2400" dirty="0"/>
              <a:t> ונשמור אותו בטבלה:</a:t>
            </a:r>
            <a:endParaRPr lang="en-I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6F57B-E175-EA0C-522D-33CA6B8F7DB9}"/>
              </a:ext>
            </a:extLst>
          </p:cNvPr>
          <p:cNvSpPr txBox="1"/>
          <p:nvPr/>
        </p:nvSpPr>
        <p:spPr>
          <a:xfrm>
            <a:off x="457200" y="129986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= Users(</a:t>
            </a:r>
            <a:r>
              <a:rPr lang="en-US" sz="2400" dirty="0" err="1"/>
              <a:t>firstname</a:t>
            </a:r>
            <a:r>
              <a:rPr lang="en-US" sz="2400" dirty="0"/>
              <a:t> = 'Yossi', </a:t>
            </a:r>
            <a:r>
              <a:rPr lang="en-US" sz="2400" dirty="0" err="1"/>
              <a:t>lastname</a:t>
            </a:r>
            <a:r>
              <a:rPr lang="en-US" sz="2400" dirty="0"/>
              <a:t> = 'Levi')</a:t>
            </a:r>
          </a:p>
          <a:p>
            <a:r>
              <a:rPr lang="en-US" sz="2400" dirty="0" err="1"/>
              <a:t>user.save</a:t>
            </a:r>
            <a:r>
              <a:rPr lang="en-US" sz="24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D0924-4F24-5637-0D6C-497C4BEA0926}"/>
              </a:ext>
            </a:extLst>
          </p:cNvPr>
          <p:cNvSpPr txBox="1"/>
          <p:nvPr/>
        </p:nvSpPr>
        <p:spPr>
          <a:xfrm>
            <a:off x="457200" y="2146635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כדי לראות שהשורה באמת התווספה, נוכל לשלוף שוב את השורות מהטבלה, הפעם עם הפרטים שלהן:</a:t>
            </a:r>
          </a:p>
          <a:p>
            <a:r>
              <a:rPr lang="en-US" sz="2400" dirty="0" err="1"/>
              <a:t>Users.objects.all</a:t>
            </a:r>
            <a:r>
              <a:rPr lang="en-US" sz="2400" dirty="0"/>
              <a:t>().values()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DCD4C-93C3-596D-D31D-BE3BF8A89673}"/>
              </a:ext>
            </a:extLst>
          </p:cNvPr>
          <p:cNvSpPr txBox="1"/>
          <p:nvPr/>
        </p:nvSpPr>
        <p:spPr>
          <a:xfrm>
            <a:off x="457200" y="3362737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ונקבל את הפלט הבא: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QuerySet</a:t>
            </a:r>
            <a:r>
              <a:rPr lang="en-US" sz="2400" dirty="0"/>
              <a:t> [{'id': 1, '</a:t>
            </a:r>
            <a:r>
              <a:rPr lang="en-US" sz="2400" dirty="0" err="1"/>
              <a:t>firstname</a:t>
            </a:r>
            <a:r>
              <a:rPr lang="en-US" sz="2400" dirty="0"/>
              <a:t>': 'Yossi', '</a:t>
            </a:r>
            <a:r>
              <a:rPr lang="en-US" sz="2400" dirty="0" err="1"/>
              <a:t>lastname</a:t>
            </a:r>
            <a:r>
              <a:rPr lang="en-US" sz="2400" dirty="0"/>
              <a:t>': </a:t>
            </a:r>
            <a:r>
              <a:rPr lang="en-US" sz="2400"/>
              <a:t>'Levi'}]&gt;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73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48271</TotalTime>
  <Words>558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JetBrains Mono</vt:lpstr>
      <vt:lpstr>Office Theme</vt:lpstr>
      <vt:lpstr>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478</cp:revision>
  <dcterms:created xsi:type="dcterms:W3CDTF">2006-08-16T00:00:00Z</dcterms:created>
  <dcterms:modified xsi:type="dcterms:W3CDTF">2023-12-27T20:17:56Z</dcterms:modified>
</cp:coreProperties>
</file>