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5"/>
  </p:normalViewPr>
  <p:slideViewPr>
    <p:cSldViewPr snapToGrid="0" snapToObjects="1">
      <p:cViewPr varScale="1">
        <p:scale>
          <a:sx n="72" d="100"/>
          <a:sy n="72" d="100"/>
        </p:scale>
        <p:origin x="1944" y="20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6842206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11279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11279"/>
                </a:solidFill>
              </a:rP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shaytavor.com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11279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  <p:sp>
        <p:nvSpPr>
          <p:cNvPr id="4" name="Shape 4"/>
          <p:cNvSpPr/>
          <p:nvPr/>
        </p:nvSpPr>
        <p:spPr>
          <a:xfrm>
            <a:off x="5662980" y="9309099"/>
            <a:ext cx="16788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200"/>
              <a:t>shay.tavor@gmail.com</a:t>
            </a:r>
          </a:p>
          <a:p>
            <a:pPr lvl="0">
              <a:defRPr sz="1800"/>
            </a:pPr>
            <a:r>
              <a:rPr sz="1200" u="sng">
                <a:hlinkClick r:id="rId14"/>
              </a:rPr>
              <a:t>www.shaytavor.com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solidFill>
            <a:srgbClr val="011279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011279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011279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011279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011279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011279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011279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011279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011279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rgbClr val="011279"/>
                </a:solidFill>
              </a:rPr>
              <a:t>Introduction to Web </a:t>
            </a:r>
            <a:r>
              <a:rPr lang="en-US" sz="8000" dirty="0">
                <a:solidFill>
                  <a:srgbClr val="011279"/>
                </a:solidFill>
              </a:rPr>
              <a:t>Applications</a:t>
            </a:r>
            <a:endParaRPr sz="8000" dirty="0">
              <a:solidFill>
                <a:srgbClr val="011279"/>
              </a:solidFill>
            </a:endParaRP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1270000" y="54483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 lvl="0">
              <a:defRPr sz="1800"/>
            </a:pPr>
            <a:r>
              <a:rPr sz="4200"/>
              <a:t>שי תבור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he-IL" sz="8000" dirty="0">
                <a:solidFill>
                  <a:srgbClr val="011279"/>
                </a:solidFill>
              </a:rPr>
              <a:t>שחקן חדש במגרש #2</a:t>
            </a:r>
            <a:endParaRPr sz="8000" dirty="0">
              <a:solidFill>
                <a:srgbClr val="011279"/>
              </a:solidFill>
            </a:endParaRP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952500" y="2400300"/>
            <a:ext cx="11099800" cy="6489700"/>
          </a:xfrm>
          <a:prstGeom prst="rect">
            <a:avLst/>
          </a:prstGeom>
        </p:spPr>
        <p:txBody>
          <a:bodyPr anchor="t"/>
          <a:lstStyle/>
          <a:p>
            <a:pPr marL="400050" lvl="0" indent="-400050" algn="r" defTabSz="525779" rtl="1">
              <a:spcBef>
                <a:spcPts val="3700"/>
              </a:spcBef>
              <a:defRPr sz="1800"/>
            </a:pPr>
            <a:r>
              <a:rPr sz="3239" dirty="0"/>
              <a:t>שובר השוויון הרציני הראשון בטכנולוגיה היה השקת Gmail </a:t>
            </a:r>
            <a:r>
              <a:rPr lang="he-IL" sz="3239" dirty="0"/>
              <a:t> </a:t>
            </a:r>
            <a:r>
              <a:rPr sz="3239" dirty="0" err="1"/>
              <a:t>ע”י</a:t>
            </a:r>
            <a:r>
              <a:rPr sz="3239" dirty="0"/>
              <a:t> </a:t>
            </a:r>
            <a:r>
              <a:rPr sz="3239" dirty="0" err="1"/>
              <a:t>גוגל</a:t>
            </a:r>
            <a:r>
              <a:rPr lang="he-IL" sz="3239" dirty="0"/>
              <a:t>. </a:t>
            </a:r>
            <a:r>
              <a:rPr sz="3239" dirty="0" err="1"/>
              <a:t>התוכנה</a:t>
            </a:r>
            <a:r>
              <a:rPr sz="3239" dirty="0"/>
              <a:t> נפתחה לציבור </a:t>
            </a:r>
            <a:r>
              <a:rPr sz="3239" dirty="0" err="1"/>
              <a:t>הרחב</a:t>
            </a:r>
            <a:r>
              <a:rPr sz="3239" dirty="0"/>
              <a:t> ב</a:t>
            </a:r>
            <a:r>
              <a:rPr lang="he-IL" sz="3239" dirty="0"/>
              <a:t>-2004 </a:t>
            </a:r>
            <a:r>
              <a:rPr sz="3239" dirty="0" err="1"/>
              <a:t>ומהר</a:t>
            </a:r>
            <a:r>
              <a:rPr sz="3239" dirty="0"/>
              <a:t> מאוד הפכה לישום המייל הנפוץ בעולם.</a:t>
            </a:r>
          </a:p>
          <a:p>
            <a:pPr marL="400050" lvl="0" indent="-400050" algn="r" defTabSz="525779" rtl="1">
              <a:spcBef>
                <a:spcPts val="3700"/>
              </a:spcBef>
              <a:defRPr sz="1800"/>
            </a:pPr>
            <a:r>
              <a:rPr sz="3239" dirty="0"/>
              <a:t>בניגוד לתוכנות מייל אחרות </a:t>
            </a:r>
            <a:r>
              <a:rPr sz="3239" dirty="0" err="1"/>
              <a:t>בשוק</a:t>
            </a:r>
            <a:r>
              <a:rPr sz="3239" dirty="0"/>
              <a:t> </a:t>
            </a:r>
            <a:r>
              <a:rPr lang="he-IL" sz="3239" dirty="0"/>
              <a:t>(</a:t>
            </a:r>
            <a:r>
              <a:rPr sz="3239" dirty="0" err="1"/>
              <a:t>hotmail</a:t>
            </a:r>
            <a:r>
              <a:rPr sz="3239" dirty="0"/>
              <a:t>, yahoo </a:t>
            </a:r>
            <a:r>
              <a:rPr lang="he-IL" sz="3239" dirty="0"/>
              <a:t> </a:t>
            </a:r>
            <a:r>
              <a:rPr sz="3239" dirty="0" err="1"/>
              <a:t>וכד</a:t>
            </a:r>
            <a:r>
              <a:rPr sz="3239" dirty="0"/>
              <a:t>’</a:t>
            </a:r>
            <a:r>
              <a:rPr lang="he-IL" sz="3239" dirty="0"/>
              <a:t>),</a:t>
            </a:r>
            <a:r>
              <a:rPr sz="3239" dirty="0"/>
              <a:t> Gmail עשתה שימוש בטכנולוגיה יחסית חדשה שנקראת AJAX - Asynchronous JavaScript and XML </a:t>
            </a:r>
            <a:r>
              <a:rPr lang="he-IL" sz="3239" dirty="0"/>
              <a:t> .</a:t>
            </a:r>
            <a:r>
              <a:rPr sz="3239" dirty="0" err="1"/>
              <a:t>הטכנולוגיה</a:t>
            </a:r>
            <a:r>
              <a:rPr sz="3239" dirty="0"/>
              <a:t> </a:t>
            </a:r>
            <a:r>
              <a:rPr lang="he-IL" sz="3239" dirty="0"/>
              <a:t>(</a:t>
            </a:r>
            <a:r>
              <a:rPr sz="3239" dirty="0" err="1"/>
              <a:t>שהומצאה</a:t>
            </a:r>
            <a:r>
              <a:rPr sz="3239" dirty="0"/>
              <a:t> בכלל ע”י מייקרוסופט אבל זכתה לפופולריות </a:t>
            </a:r>
            <a:r>
              <a:rPr sz="3239" dirty="0" err="1"/>
              <a:t>בזכות</a:t>
            </a:r>
            <a:r>
              <a:rPr sz="3239" dirty="0"/>
              <a:t> </a:t>
            </a:r>
            <a:r>
              <a:rPr sz="3239" dirty="0" err="1"/>
              <a:t>גוגל</a:t>
            </a:r>
            <a:r>
              <a:rPr lang="he-IL" sz="3239" dirty="0"/>
              <a:t>) </a:t>
            </a:r>
            <a:r>
              <a:rPr sz="3239" dirty="0" err="1"/>
              <a:t>מאפשרת</a:t>
            </a:r>
            <a:r>
              <a:rPr sz="3239" dirty="0"/>
              <a:t> לפנות לשרת ולקבל מידע בלי צורך לרענן את כל הדף כל פעם מחדש בכל פניה לשרת.</a:t>
            </a:r>
          </a:p>
          <a:p>
            <a:pPr marL="400050" lvl="0" indent="-400050" algn="r" defTabSz="525779" rtl="1">
              <a:spcBef>
                <a:spcPts val="3700"/>
              </a:spcBef>
              <a:defRPr sz="1800"/>
            </a:pPr>
            <a:r>
              <a:rPr sz="3239" dirty="0"/>
              <a:t>הטכנולוגיה אפשרה שיפור אדיר בביצועים וקידמה את Gmail </a:t>
            </a:r>
            <a:r>
              <a:rPr lang="he-IL" sz="3239" dirty="0"/>
              <a:t> </a:t>
            </a:r>
            <a:r>
              <a:rPr sz="3239" dirty="0" err="1"/>
              <a:t>הרבה</a:t>
            </a:r>
            <a:r>
              <a:rPr sz="3239" dirty="0"/>
              <a:t> לפני מתחרותיה דאז.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1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11279"/>
                </a:solidFill>
              </a:rPr>
              <a:t>AJAX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952500" y="2400300"/>
            <a:ext cx="11099800" cy="6489700"/>
          </a:xfrm>
          <a:prstGeom prst="rect">
            <a:avLst/>
          </a:prstGeom>
        </p:spPr>
        <p:txBody>
          <a:bodyPr anchor="t"/>
          <a:lstStyle/>
          <a:p>
            <a:pPr marL="435609" lvl="0" indent="-435609" algn="r" defTabSz="572516" rtl="1">
              <a:spcBef>
                <a:spcPts val="4100"/>
              </a:spcBef>
              <a:defRPr sz="1800"/>
            </a:pPr>
            <a:r>
              <a:rPr sz="3528" dirty="0"/>
              <a:t>הכניסה של AJAX </a:t>
            </a:r>
            <a:r>
              <a:rPr lang="he-IL" sz="3528" dirty="0"/>
              <a:t> </a:t>
            </a:r>
            <a:r>
              <a:rPr sz="3528" dirty="0" err="1"/>
              <a:t>לשוק</a:t>
            </a:r>
            <a:r>
              <a:rPr sz="3528" dirty="0"/>
              <a:t> הובילה </a:t>
            </a:r>
            <a:r>
              <a:rPr sz="3528" dirty="0" err="1"/>
              <a:t>ל”מירוץ</a:t>
            </a:r>
            <a:r>
              <a:rPr sz="3528" dirty="0"/>
              <a:t> </a:t>
            </a:r>
            <a:r>
              <a:rPr sz="3528" dirty="0" err="1"/>
              <a:t>חימו</a:t>
            </a:r>
            <a:r>
              <a:rPr lang="he-IL" sz="3528" dirty="0"/>
              <a:t>ש" </a:t>
            </a:r>
            <a:r>
              <a:rPr sz="3528" dirty="0"/>
              <a:t> של יצרני </a:t>
            </a:r>
            <a:r>
              <a:rPr sz="3528" dirty="0" err="1"/>
              <a:t>הדפדפנים</a:t>
            </a:r>
            <a:r>
              <a:rPr sz="3528" dirty="0"/>
              <a:t>.</a:t>
            </a:r>
          </a:p>
          <a:p>
            <a:pPr marL="435609" lvl="0" indent="-435609" algn="r" defTabSz="572516" rtl="1">
              <a:spcBef>
                <a:spcPts val="4100"/>
              </a:spcBef>
              <a:defRPr sz="1800"/>
            </a:pPr>
            <a:r>
              <a:rPr sz="3528" dirty="0"/>
              <a:t>ברגע שהעולם הבין את שיפור הביצועים האדיר </a:t>
            </a:r>
            <a:r>
              <a:rPr sz="3528" dirty="0" err="1"/>
              <a:t>שטכנולוגית</a:t>
            </a:r>
            <a:r>
              <a:rPr sz="3528" dirty="0"/>
              <a:t> ה-AJAX</a:t>
            </a:r>
            <a:r>
              <a:rPr lang="he-IL" sz="3528" dirty="0"/>
              <a:t> </a:t>
            </a:r>
            <a:r>
              <a:rPr sz="3528" dirty="0" err="1"/>
              <a:t>אפשרה</a:t>
            </a:r>
            <a:r>
              <a:rPr lang="he-IL" sz="3528" dirty="0"/>
              <a:t>, </a:t>
            </a:r>
            <a:r>
              <a:rPr sz="3528" dirty="0" err="1"/>
              <a:t>התחיל</a:t>
            </a:r>
            <a:r>
              <a:rPr sz="3528" dirty="0"/>
              <a:t> להיווצר לחץ מתמיד מצד יצרני הדפדפנים לספק יותר ויותר </a:t>
            </a:r>
            <a:r>
              <a:rPr sz="3528" dirty="0" err="1"/>
              <a:t>תכונות</a:t>
            </a:r>
            <a:r>
              <a:rPr sz="3528" dirty="0"/>
              <a:t> </a:t>
            </a:r>
            <a:r>
              <a:rPr sz="3528" dirty="0" err="1"/>
              <a:t>ופונקציונליות</a:t>
            </a:r>
            <a:r>
              <a:rPr lang="he-IL" sz="3528" dirty="0"/>
              <a:t>, </a:t>
            </a:r>
            <a:r>
              <a:rPr sz="3528" dirty="0" err="1"/>
              <a:t>ולהעביר</a:t>
            </a:r>
            <a:r>
              <a:rPr sz="3528" dirty="0"/>
              <a:t> יותר תפקידים מהשרת ללקוח.</a:t>
            </a:r>
          </a:p>
          <a:p>
            <a:pPr marL="435609" lvl="0" indent="-435609" algn="r" defTabSz="572516" rtl="1">
              <a:spcBef>
                <a:spcPts val="4100"/>
              </a:spcBef>
              <a:defRPr sz="1800"/>
            </a:pPr>
            <a:r>
              <a:rPr sz="3528" dirty="0"/>
              <a:t>הלקוחות הלכו והשמינו ככל שהדפדפנים </a:t>
            </a:r>
            <a:r>
              <a:rPr sz="3528" dirty="0" err="1"/>
              <a:t>הלכו</a:t>
            </a:r>
            <a:r>
              <a:rPr sz="3528" dirty="0"/>
              <a:t> </a:t>
            </a:r>
            <a:r>
              <a:rPr sz="3528" dirty="0" err="1"/>
              <a:t>והתפתחו</a:t>
            </a:r>
            <a:r>
              <a:rPr lang="he-IL" sz="3528" dirty="0"/>
              <a:t>. </a:t>
            </a:r>
            <a:r>
              <a:rPr sz="3528" dirty="0" err="1"/>
              <a:t>חלקים</a:t>
            </a:r>
            <a:r>
              <a:rPr sz="3528" dirty="0"/>
              <a:t> נכבדים מהלוגיקה וניהול האפליקציה עברו </a:t>
            </a:r>
            <a:r>
              <a:rPr sz="3528" dirty="0" err="1"/>
              <a:t>חזרה</a:t>
            </a:r>
            <a:r>
              <a:rPr sz="3528" dirty="0"/>
              <a:t> </a:t>
            </a:r>
            <a:r>
              <a:rPr sz="3528" dirty="0" err="1"/>
              <a:t>ללקוח</a:t>
            </a:r>
            <a:r>
              <a:rPr lang="he-IL" sz="3528" dirty="0"/>
              <a:t>, </a:t>
            </a:r>
            <a:r>
              <a:rPr sz="3528" dirty="0" err="1"/>
              <a:t>כאשר</a:t>
            </a:r>
            <a:r>
              <a:rPr sz="3528" dirty="0"/>
              <a:t> השרת </a:t>
            </a:r>
            <a:r>
              <a:rPr sz="3528" dirty="0" err="1"/>
              <a:t>מספק</a:t>
            </a:r>
            <a:r>
              <a:rPr sz="3528" dirty="0"/>
              <a:t> </a:t>
            </a:r>
            <a:r>
              <a:rPr sz="3528" dirty="0" err="1"/>
              <a:t>שירותי</a:t>
            </a:r>
            <a:r>
              <a:rPr lang="he-IL" sz="3528" dirty="0"/>
              <a:t> </a:t>
            </a:r>
            <a:r>
              <a:rPr sz="3528" dirty="0"/>
              <a:t> backend</a:t>
            </a:r>
            <a:r>
              <a:rPr lang="he-IL" sz="3528" dirty="0"/>
              <a:t> </a:t>
            </a:r>
            <a:r>
              <a:rPr sz="3528" dirty="0" err="1"/>
              <a:t>כמו</a:t>
            </a:r>
            <a:r>
              <a:rPr sz="3528" dirty="0"/>
              <a:t> מסד נתונים או חישובים אחרים.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1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11279"/>
                </a:solidFill>
              </a:rPr>
              <a:t>SPA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952500" y="2400300"/>
            <a:ext cx="11099800" cy="6489700"/>
          </a:xfrm>
          <a:prstGeom prst="rect">
            <a:avLst/>
          </a:prstGeom>
        </p:spPr>
        <p:txBody>
          <a:bodyPr anchor="t"/>
          <a:lstStyle/>
          <a:p>
            <a:pPr marL="422275" lvl="0" indent="-422275" algn="r" defTabSz="554990" rtl="1">
              <a:spcBef>
                <a:spcPts val="3900"/>
              </a:spcBef>
              <a:defRPr sz="1800"/>
            </a:pPr>
            <a:r>
              <a:rPr sz="3420" dirty="0"/>
              <a:t>בשנים האחרונות, מודל אפליקציות הרשת עבר שינוי אדיר ועבר ממודל של שרת חזק </a:t>
            </a:r>
            <a:r>
              <a:rPr sz="3420" dirty="0" err="1"/>
              <a:t>ולקוח</a:t>
            </a:r>
            <a:r>
              <a:rPr sz="3420" dirty="0"/>
              <a:t> </a:t>
            </a:r>
            <a:r>
              <a:rPr sz="3420" dirty="0" err="1"/>
              <a:t>רזה</a:t>
            </a:r>
            <a:r>
              <a:rPr lang="he-IL" sz="3420" dirty="0"/>
              <a:t>, </a:t>
            </a:r>
            <a:r>
              <a:rPr sz="3420" dirty="0" err="1"/>
              <a:t>למודל</a:t>
            </a:r>
            <a:r>
              <a:rPr sz="3420" dirty="0"/>
              <a:t> שנקרא SPA - Single Page Application</a:t>
            </a:r>
            <a:r>
              <a:rPr lang="he-IL" sz="3420" dirty="0"/>
              <a:t>.</a:t>
            </a:r>
            <a:endParaRPr sz="3420" dirty="0"/>
          </a:p>
          <a:p>
            <a:pPr marL="422275" lvl="0" indent="-422275" algn="r" defTabSz="554990" rtl="1">
              <a:spcBef>
                <a:spcPts val="3900"/>
              </a:spcBef>
              <a:defRPr sz="1800"/>
            </a:pPr>
            <a:r>
              <a:rPr sz="3420" dirty="0"/>
              <a:t>לפי </a:t>
            </a:r>
            <a:r>
              <a:rPr sz="3420" dirty="0" err="1"/>
              <a:t>המודל</a:t>
            </a:r>
            <a:r>
              <a:rPr sz="3420" dirty="0"/>
              <a:t> </a:t>
            </a:r>
            <a:r>
              <a:rPr sz="3420" dirty="0" err="1"/>
              <a:t>הזה</a:t>
            </a:r>
            <a:r>
              <a:rPr lang="he-IL" sz="3420" dirty="0"/>
              <a:t>, </a:t>
            </a:r>
            <a:r>
              <a:rPr sz="3420" dirty="0" err="1"/>
              <a:t>בפניה</a:t>
            </a:r>
            <a:r>
              <a:rPr sz="3420" dirty="0"/>
              <a:t> </a:t>
            </a:r>
            <a:r>
              <a:rPr sz="3420" dirty="0" err="1"/>
              <a:t>הראשונה</a:t>
            </a:r>
            <a:r>
              <a:rPr sz="3420" dirty="0"/>
              <a:t> </a:t>
            </a:r>
            <a:r>
              <a:rPr sz="3420" dirty="0" err="1"/>
              <a:t>לשרת</a:t>
            </a:r>
            <a:r>
              <a:rPr lang="he-IL" sz="3420" dirty="0"/>
              <a:t>, </a:t>
            </a:r>
            <a:r>
              <a:rPr sz="3420" dirty="0" err="1"/>
              <a:t>הלקוח</a:t>
            </a:r>
            <a:r>
              <a:rPr sz="3420" dirty="0"/>
              <a:t> מקבל את כל </a:t>
            </a:r>
            <a:r>
              <a:rPr sz="3420" dirty="0" err="1"/>
              <a:t>האפליקציה</a:t>
            </a:r>
            <a:r>
              <a:rPr sz="3420" dirty="0"/>
              <a:t> </a:t>
            </a:r>
            <a:r>
              <a:rPr sz="3420" dirty="0" err="1"/>
              <a:t>אליו</a:t>
            </a:r>
            <a:r>
              <a:rPr lang="he-IL" sz="3420" dirty="0"/>
              <a:t>, </a:t>
            </a:r>
            <a:r>
              <a:rPr sz="3420" dirty="0" err="1"/>
              <a:t>ומשם</a:t>
            </a:r>
            <a:r>
              <a:rPr sz="3420" dirty="0"/>
              <a:t> והלאה הוא לא פונה יותר לשרת למעט בקשות AJAX </a:t>
            </a:r>
            <a:r>
              <a:rPr lang="he-IL" sz="3420" dirty="0"/>
              <a:t> </a:t>
            </a:r>
            <a:r>
              <a:rPr sz="3420" dirty="0" err="1"/>
              <a:t>ממוקדות</a:t>
            </a:r>
            <a:r>
              <a:rPr lang="he-IL" sz="3420" dirty="0"/>
              <a:t>. </a:t>
            </a:r>
            <a:r>
              <a:rPr sz="3420" dirty="0" err="1"/>
              <a:t>כל</a:t>
            </a:r>
            <a:r>
              <a:rPr sz="3420" dirty="0"/>
              <a:t> האפליקציה מתרחשת </a:t>
            </a:r>
            <a:r>
              <a:rPr sz="3420" dirty="0" err="1"/>
              <a:t>אצל</a:t>
            </a:r>
            <a:r>
              <a:rPr sz="3420" dirty="0"/>
              <a:t> </a:t>
            </a:r>
            <a:r>
              <a:rPr sz="3420" dirty="0" err="1"/>
              <a:t>הלקו</a:t>
            </a:r>
            <a:r>
              <a:rPr lang="he-IL" sz="3420" dirty="0"/>
              <a:t>ח,</a:t>
            </a:r>
            <a:r>
              <a:rPr sz="3420" dirty="0"/>
              <a:t> </a:t>
            </a:r>
            <a:r>
              <a:rPr sz="3420" dirty="0" err="1"/>
              <a:t>ע”י</a:t>
            </a:r>
            <a:r>
              <a:rPr sz="3420" dirty="0"/>
              <a:t> קוד JavaScript </a:t>
            </a:r>
            <a:r>
              <a:rPr lang="he-IL" sz="3420" dirty="0"/>
              <a:t> </a:t>
            </a:r>
            <a:r>
              <a:rPr sz="3420" dirty="0" err="1"/>
              <a:t>שמבצע</a:t>
            </a:r>
            <a:r>
              <a:rPr sz="3420" dirty="0"/>
              <a:t> מניפולציות על הממשק הגרפי ועל החוקים הלוגים.</a:t>
            </a:r>
          </a:p>
          <a:p>
            <a:pPr marL="422275" lvl="0" indent="-422275" algn="r" defTabSz="554990" rtl="1">
              <a:spcBef>
                <a:spcPts val="3900"/>
              </a:spcBef>
              <a:defRPr sz="1800"/>
            </a:pPr>
            <a:r>
              <a:rPr sz="3420" dirty="0"/>
              <a:t>כשהאפליקציה צריכה לקבל או להעביר מידע לשרת היא פונה אליו </a:t>
            </a:r>
            <a:r>
              <a:rPr sz="3420" dirty="0" err="1"/>
              <a:t>נקודתית</a:t>
            </a:r>
            <a:r>
              <a:rPr sz="3420" dirty="0"/>
              <a:t> </a:t>
            </a:r>
            <a:r>
              <a:rPr sz="3420" dirty="0" err="1"/>
              <a:t>דרךAJAX</a:t>
            </a:r>
            <a:r>
              <a:rPr sz="3420" dirty="0"/>
              <a:t> </a:t>
            </a:r>
            <a:r>
              <a:rPr lang="he-IL" sz="3420" dirty="0"/>
              <a:t> </a:t>
            </a:r>
            <a:r>
              <a:rPr sz="3420" dirty="0" err="1"/>
              <a:t>בלי</a:t>
            </a:r>
            <a:r>
              <a:rPr sz="3420" dirty="0"/>
              <a:t> לרענן את הדף.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1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7461648" y="501526"/>
            <a:ext cx="5227371" cy="656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אפליקצית רשת סטנדרטית</a:t>
            </a:r>
          </a:p>
        </p:txBody>
      </p:sp>
      <p:sp>
        <p:nvSpPr>
          <p:cNvPr id="70" name="Shape 70"/>
          <p:cNvSpPr/>
          <p:nvPr/>
        </p:nvSpPr>
        <p:spPr>
          <a:xfrm>
            <a:off x="668866" y="2108200"/>
            <a:ext cx="2404534" cy="16764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 lvl="0" rtl="1">
              <a:defRPr sz="1800"/>
            </a:pPr>
            <a:r>
              <a:rPr lang="he-IL" sz="2400" dirty="0"/>
              <a:t>הצגת </a:t>
            </a:r>
            <a:r>
              <a:rPr lang="en-US" sz="2400" dirty="0"/>
              <a:t>HTML</a:t>
            </a:r>
            <a:r>
              <a:rPr lang="he-IL" sz="2400" dirty="0"/>
              <a:t>, שימוש מינימלי ב-</a:t>
            </a:r>
            <a:r>
              <a:rPr lang="en-US" sz="2400" dirty="0"/>
              <a:t>JS</a:t>
            </a:r>
            <a:endParaRPr sz="2400" dirty="0"/>
          </a:p>
        </p:txBody>
      </p:sp>
      <p:sp>
        <p:nvSpPr>
          <p:cNvPr id="71" name="Shape 71"/>
          <p:cNvSpPr/>
          <p:nvPr/>
        </p:nvSpPr>
        <p:spPr>
          <a:xfrm>
            <a:off x="1229681" y="1352550"/>
            <a:ext cx="12829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433FF"/>
                </a:solidFill>
              </a:rPr>
              <a:t>Client</a:t>
            </a:r>
          </a:p>
        </p:txBody>
      </p:sp>
      <p:sp>
        <p:nvSpPr>
          <p:cNvPr id="72" name="Shape 72"/>
          <p:cNvSpPr/>
          <p:nvPr/>
        </p:nvSpPr>
        <p:spPr>
          <a:xfrm>
            <a:off x="4944533" y="2108199"/>
            <a:ext cx="2794001" cy="16764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Validation, Authentication, Business Logic, HTML generation</a:t>
            </a:r>
          </a:p>
        </p:txBody>
      </p:sp>
      <p:sp>
        <p:nvSpPr>
          <p:cNvPr id="73" name="Shape 73"/>
          <p:cNvSpPr/>
          <p:nvPr/>
        </p:nvSpPr>
        <p:spPr>
          <a:xfrm>
            <a:off x="5623957" y="1352550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433FF"/>
                </a:solidFill>
              </a:rPr>
              <a:t>Server</a:t>
            </a:r>
          </a:p>
        </p:txBody>
      </p:sp>
      <p:pic>
        <p:nvPicPr>
          <p:cNvPr id="74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9751483" y="1821679"/>
            <a:ext cx="2300374" cy="2085134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/>
        </p:nvSpPr>
        <p:spPr>
          <a:xfrm>
            <a:off x="10526994" y="1212079"/>
            <a:ext cx="7493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433FF"/>
                </a:solidFill>
              </a:rPr>
              <a:t>DB</a:t>
            </a:r>
          </a:p>
        </p:txBody>
      </p:sp>
      <p:sp>
        <p:nvSpPr>
          <p:cNvPr id="76" name="Shape 76"/>
          <p:cNvSpPr/>
          <p:nvPr/>
        </p:nvSpPr>
        <p:spPr>
          <a:xfrm>
            <a:off x="9653163" y="2464196"/>
            <a:ext cx="2497014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400"/>
              <a:t>Data Storage / Retrieval</a:t>
            </a:r>
          </a:p>
          <a:p>
            <a:pPr lvl="0">
              <a:defRPr sz="1800"/>
            </a:pPr>
            <a:r>
              <a:rPr sz="2400"/>
              <a:t>Business Logic</a:t>
            </a:r>
          </a:p>
        </p:txBody>
      </p:sp>
      <p:sp>
        <p:nvSpPr>
          <p:cNvPr id="77" name="Shape 77"/>
          <p:cNvSpPr/>
          <p:nvPr/>
        </p:nvSpPr>
        <p:spPr>
          <a:xfrm>
            <a:off x="3176540" y="2559446"/>
            <a:ext cx="1691794" cy="1"/>
          </a:xfrm>
          <a:prstGeom prst="line">
            <a:avLst/>
          </a:prstGeom>
          <a:ln w="381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856302" y="2559446"/>
            <a:ext cx="1691793" cy="1"/>
          </a:xfrm>
          <a:prstGeom prst="line">
            <a:avLst/>
          </a:prstGeom>
          <a:ln w="381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 flipV="1">
            <a:off x="7856302" y="3067446"/>
            <a:ext cx="1691793" cy="1"/>
          </a:xfrm>
          <a:prstGeom prst="line">
            <a:avLst/>
          </a:prstGeom>
          <a:ln w="381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80" name="Shape 80"/>
          <p:cNvSpPr/>
          <p:nvPr/>
        </p:nvSpPr>
        <p:spPr>
          <a:xfrm flipH="1" flipV="1">
            <a:off x="3176540" y="3067446"/>
            <a:ext cx="1691794" cy="1"/>
          </a:xfrm>
          <a:prstGeom prst="line">
            <a:avLst/>
          </a:prstGeom>
          <a:ln w="381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11660674" y="4275112"/>
            <a:ext cx="94411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SPA</a:t>
            </a:r>
          </a:p>
        </p:txBody>
      </p:sp>
      <p:sp>
        <p:nvSpPr>
          <p:cNvPr id="82" name="Shape 82"/>
          <p:cNvSpPr/>
          <p:nvPr/>
        </p:nvSpPr>
        <p:spPr>
          <a:xfrm>
            <a:off x="778933" y="5881786"/>
            <a:ext cx="2404534" cy="16764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הצגת HTML, JS לעיצוב, Business Logic, HTML generation </a:t>
            </a:r>
          </a:p>
        </p:txBody>
      </p:sp>
      <p:sp>
        <p:nvSpPr>
          <p:cNvPr id="83" name="Shape 83"/>
          <p:cNvSpPr/>
          <p:nvPr/>
        </p:nvSpPr>
        <p:spPr>
          <a:xfrm>
            <a:off x="1339748" y="5126136"/>
            <a:ext cx="12829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433FF"/>
                </a:solidFill>
              </a:rPr>
              <a:t>Client</a:t>
            </a:r>
          </a:p>
        </p:txBody>
      </p:sp>
      <p:sp>
        <p:nvSpPr>
          <p:cNvPr id="84" name="Shape 84"/>
          <p:cNvSpPr/>
          <p:nvPr/>
        </p:nvSpPr>
        <p:spPr>
          <a:xfrm>
            <a:off x="5054600" y="5881786"/>
            <a:ext cx="2794001" cy="16764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Validation, Authentication</a:t>
            </a:r>
          </a:p>
        </p:txBody>
      </p:sp>
      <p:sp>
        <p:nvSpPr>
          <p:cNvPr id="85" name="Shape 85"/>
          <p:cNvSpPr/>
          <p:nvPr/>
        </p:nvSpPr>
        <p:spPr>
          <a:xfrm>
            <a:off x="5734024" y="5126136"/>
            <a:ext cx="14351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433FF"/>
                </a:solidFill>
              </a:rPr>
              <a:t>Server</a:t>
            </a:r>
          </a:p>
        </p:txBody>
      </p:sp>
      <p:pic>
        <p:nvPicPr>
          <p:cNvPr id="86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9861549" y="5595265"/>
            <a:ext cx="2300374" cy="2085135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/>
        </p:nvSpPr>
        <p:spPr>
          <a:xfrm>
            <a:off x="10637060" y="4985665"/>
            <a:ext cx="7493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433FF"/>
                </a:solidFill>
              </a:rPr>
              <a:t>DB</a:t>
            </a:r>
          </a:p>
        </p:txBody>
      </p:sp>
      <p:sp>
        <p:nvSpPr>
          <p:cNvPr id="88" name="Shape 88"/>
          <p:cNvSpPr/>
          <p:nvPr/>
        </p:nvSpPr>
        <p:spPr>
          <a:xfrm>
            <a:off x="9763230" y="6421932"/>
            <a:ext cx="249701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Data Storage / Retrieval</a:t>
            </a:r>
          </a:p>
        </p:txBody>
      </p:sp>
      <p:sp>
        <p:nvSpPr>
          <p:cNvPr id="89" name="Shape 89"/>
          <p:cNvSpPr/>
          <p:nvPr/>
        </p:nvSpPr>
        <p:spPr>
          <a:xfrm>
            <a:off x="3286607" y="6333032"/>
            <a:ext cx="1691794" cy="1"/>
          </a:xfrm>
          <a:prstGeom prst="line">
            <a:avLst/>
          </a:prstGeom>
          <a:ln w="381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966368" y="6333032"/>
            <a:ext cx="1691794" cy="1"/>
          </a:xfrm>
          <a:prstGeom prst="line">
            <a:avLst/>
          </a:prstGeom>
          <a:ln w="381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91" name="Shape 91"/>
          <p:cNvSpPr/>
          <p:nvPr/>
        </p:nvSpPr>
        <p:spPr>
          <a:xfrm flipH="1">
            <a:off x="7966368" y="6841032"/>
            <a:ext cx="1691794" cy="1"/>
          </a:xfrm>
          <a:prstGeom prst="line">
            <a:avLst/>
          </a:prstGeom>
          <a:ln w="381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92" name="Shape 92"/>
          <p:cNvSpPr/>
          <p:nvPr/>
        </p:nvSpPr>
        <p:spPr>
          <a:xfrm flipH="1">
            <a:off x="3286607" y="6841032"/>
            <a:ext cx="1691794" cy="1"/>
          </a:xfrm>
          <a:prstGeom prst="line">
            <a:avLst/>
          </a:prstGeom>
          <a:ln w="381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5204705" y="7922683"/>
            <a:ext cx="227365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JavaScript</a:t>
            </a:r>
          </a:p>
        </p:txBody>
      </p:sp>
      <p:sp>
        <p:nvSpPr>
          <p:cNvPr id="94" name="Shape 94"/>
          <p:cNvSpPr/>
          <p:nvPr/>
        </p:nvSpPr>
        <p:spPr>
          <a:xfrm flipV="1">
            <a:off x="7831666" y="8339666"/>
            <a:ext cx="4233368" cy="1"/>
          </a:xfrm>
          <a:prstGeom prst="line">
            <a:avLst/>
          </a:prstGeom>
          <a:ln w="381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95" name="Shape 95"/>
          <p:cNvSpPr/>
          <p:nvPr/>
        </p:nvSpPr>
        <p:spPr>
          <a:xfrm flipH="1">
            <a:off x="618033" y="8339666"/>
            <a:ext cx="4233368" cy="1"/>
          </a:xfrm>
          <a:prstGeom prst="line">
            <a:avLst/>
          </a:prstGeom>
          <a:ln w="381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4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5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2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9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16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17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2" presetClass="entr" presetSubtype="8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2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3" presetClass="entr" presetSubtype="16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750"/>
                            </p:stCondLst>
                            <p:childTnLst>
                              <p:par>
                                <p:cTn id="127" presetID="23" presetClass="entr" presetSubtype="16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3" presetClass="entr" presetSubtype="16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2" animBg="1" advAuto="0"/>
      <p:bldP spid="71" grpId="1" animBg="1" advAuto="0"/>
      <p:bldP spid="72" grpId="5" build="p" bldLvl="5" animBg="1" advAuto="0"/>
      <p:bldP spid="73" grpId="4" build="p" bldLvl="5" animBg="1" advAuto="0"/>
      <p:bldP spid="74" grpId="8" animBg="1" advAuto="0"/>
      <p:bldP spid="75" grpId="7" animBg="1" advAuto="0"/>
      <p:bldP spid="76" grpId="9" animBg="1" advAuto="0"/>
      <p:bldP spid="77" grpId="3" animBg="1" advAuto="0"/>
      <p:bldP spid="78" grpId="6" animBg="1" advAuto="0"/>
      <p:bldP spid="79" grpId="10" animBg="1" advAuto="0"/>
      <p:bldP spid="80" grpId="11" animBg="1" advAuto="0"/>
      <p:bldP spid="81" grpId="12" animBg="1" advAuto="0"/>
      <p:bldP spid="82" grpId="14" animBg="1" advAuto="0"/>
      <p:bldP spid="83" grpId="13" animBg="1" advAuto="0"/>
      <p:bldP spid="84" grpId="17" build="p" bldLvl="5" animBg="1" advAuto="0"/>
      <p:bldP spid="85" grpId="16" build="p" bldLvl="5" animBg="1" advAuto="0"/>
      <p:bldP spid="86" grpId="20" animBg="1" advAuto="0"/>
      <p:bldP spid="87" grpId="19" animBg="1" advAuto="0"/>
      <p:bldP spid="88" grpId="21" animBg="1" advAuto="0"/>
      <p:bldP spid="89" grpId="15" animBg="1" advAuto="0"/>
      <p:bldP spid="90" grpId="18" animBg="1" advAuto="0"/>
      <p:bldP spid="91" grpId="22" animBg="1" advAuto="0"/>
      <p:bldP spid="92" grpId="23" animBg="1" advAuto="0"/>
      <p:bldP spid="93" grpId="24" animBg="1" advAuto="0"/>
      <p:bldP spid="94" grpId="26" animBg="1" advAuto="0"/>
      <p:bldP spid="95" grpId="2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 rtl="1">
              <a:defRPr sz="1800">
                <a:solidFill>
                  <a:srgbClr val="000000"/>
                </a:solidFill>
              </a:defRPr>
            </a:pPr>
            <a:r>
              <a:rPr sz="7679" dirty="0" err="1">
                <a:solidFill>
                  <a:srgbClr val="011279"/>
                </a:solidFill>
              </a:rPr>
              <a:t>יתרונות</a:t>
            </a:r>
            <a:r>
              <a:rPr sz="7679" dirty="0">
                <a:solidFill>
                  <a:srgbClr val="011279"/>
                </a:solidFill>
              </a:rPr>
              <a:t> </a:t>
            </a:r>
            <a:r>
              <a:rPr sz="7679" dirty="0" err="1">
                <a:solidFill>
                  <a:srgbClr val="011279"/>
                </a:solidFill>
              </a:rPr>
              <a:t>פיתוחSPA</a:t>
            </a:r>
            <a:r>
              <a:rPr sz="7679" dirty="0">
                <a:solidFill>
                  <a:srgbClr val="011279"/>
                </a:solidFill>
              </a:rPr>
              <a:t> </a:t>
            </a:r>
            <a:r>
              <a:rPr lang="he-IL" sz="7679" dirty="0">
                <a:solidFill>
                  <a:srgbClr val="011279"/>
                </a:solidFill>
              </a:rPr>
              <a:t> </a:t>
            </a:r>
            <a:r>
              <a:rPr sz="7679" dirty="0" err="1">
                <a:solidFill>
                  <a:srgbClr val="011279"/>
                </a:solidFill>
              </a:rPr>
              <a:t>עם</a:t>
            </a:r>
            <a:r>
              <a:rPr lang="he-IL" sz="7679" dirty="0">
                <a:solidFill>
                  <a:srgbClr val="011279"/>
                </a:solidFill>
              </a:rPr>
              <a:t> </a:t>
            </a:r>
            <a:r>
              <a:rPr sz="7679" dirty="0">
                <a:solidFill>
                  <a:srgbClr val="011279"/>
                </a:solidFill>
              </a:rPr>
              <a:t> JS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506634"/>
          </a:xfrm>
          <a:prstGeom prst="rect">
            <a:avLst/>
          </a:prstGeom>
        </p:spPr>
        <p:txBody>
          <a:bodyPr anchor="t"/>
          <a:lstStyle/>
          <a:p>
            <a:pPr marL="391159" lvl="0" indent="-391159" algn="r" defTabSz="514095" rtl="1">
              <a:spcBef>
                <a:spcPts val="3600"/>
              </a:spcBef>
              <a:defRPr sz="1800"/>
            </a:pPr>
            <a:r>
              <a:rPr sz="3168" dirty="0"/>
              <a:t>SPA </a:t>
            </a:r>
            <a:r>
              <a:rPr lang="he-IL" sz="3168" dirty="0"/>
              <a:t> </a:t>
            </a:r>
            <a:r>
              <a:rPr sz="3168" dirty="0" err="1"/>
              <a:t>מוצגות</a:t>
            </a:r>
            <a:r>
              <a:rPr sz="3168" dirty="0"/>
              <a:t> על המסך </a:t>
            </a:r>
            <a:r>
              <a:rPr sz="3168" dirty="0" err="1"/>
              <a:t>כמו</a:t>
            </a:r>
            <a:r>
              <a:rPr sz="3168" dirty="0"/>
              <a:t> </a:t>
            </a:r>
            <a:r>
              <a:rPr sz="3168" dirty="0" err="1"/>
              <a:t>אפליקציות</a:t>
            </a:r>
            <a:r>
              <a:rPr lang="he-IL" sz="3168" dirty="0"/>
              <a:t> </a:t>
            </a:r>
            <a:r>
              <a:rPr sz="3168" dirty="0"/>
              <a:t> desktop</a:t>
            </a:r>
            <a:r>
              <a:rPr lang="he-IL" sz="3168" dirty="0"/>
              <a:t> - </a:t>
            </a:r>
            <a:r>
              <a:rPr sz="3168" dirty="0" err="1"/>
              <a:t>כיוון</a:t>
            </a:r>
            <a:r>
              <a:rPr sz="3168" dirty="0"/>
              <a:t> שהאפליקציה מציירת מחדש רק את החלקים בממשק </a:t>
            </a:r>
            <a:r>
              <a:rPr sz="3168" dirty="0" err="1"/>
              <a:t>שאמורים</a:t>
            </a:r>
            <a:r>
              <a:rPr sz="3168" dirty="0"/>
              <a:t> </a:t>
            </a:r>
            <a:r>
              <a:rPr sz="3168" dirty="0" err="1"/>
              <a:t>להשתנות</a:t>
            </a:r>
            <a:r>
              <a:rPr lang="he-IL" sz="3168" dirty="0"/>
              <a:t>, </a:t>
            </a:r>
            <a:r>
              <a:rPr sz="3168" dirty="0" err="1"/>
              <a:t>השינוי</a:t>
            </a:r>
            <a:r>
              <a:rPr sz="3168" dirty="0"/>
              <a:t> הוא </a:t>
            </a:r>
            <a:r>
              <a:rPr sz="3168" dirty="0" err="1"/>
              <a:t>חלק</a:t>
            </a:r>
            <a:r>
              <a:rPr sz="3168" dirty="0"/>
              <a:t> </a:t>
            </a:r>
            <a:r>
              <a:rPr sz="3168" dirty="0" err="1"/>
              <a:t>ונוח</a:t>
            </a:r>
            <a:r>
              <a:rPr lang="he-IL" sz="3168" dirty="0"/>
              <a:t>, </a:t>
            </a:r>
            <a:r>
              <a:rPr sz="3168" dirty="0" err="1"/>
              <a:t>בניגוד</a:t>
            </a:r>
            <a:r>
              <a:rPr sz="3168" dirty="0"/>
              <a:t> לאפליקציות סטנדרטיות שדורשות רענון של כל הדף בכל שינוי.</a:t>
            </a:r>
          </a:p>
          <a:p>
            <a:pPr marL="391159" lvl="0" indent="-391159" algn="r" defTabSz="514095" rtl="1">
              <a:spcBef>
                <a:spcPts val="3600"/>
              </a:spcBef>
              <a:defRPr sz="1800"/>
            </a:pPr>
            <a:r>
              <a:rPr sz="3168" dirty="0"/>
              <a:t>SPA </a:t>
            </a:r>
            <a:r>
              <a:rPr lang="he-IL" sz="3168" dirty="0"/>
              <a:t> </a:t>
            </a:r>
            <a:r>
              <a:rPr sz="3168" dirty="0" err="1"/>
              <a:t>מגיבה</a:t>
            </a:r>
            <a:r>
              <a:rPr sz="3168" dirty="0"/>
              <a:t> </a:t>
            </a:r>
            <a:r>
              <a:rPr sz="3168" dirty="0" err="1"/>
              <a:t>כמו</a:t>
            </a:r>
            <a:r>
              <a:rPr sz="3168" dirty="0"/>
              <a:t> </a:t>
            </a:r>
            <a:r>
              <a:rPr lang="he-IL" sz="3168" dirty="0" err="1"/>
              <a:t>אפליקצית</a:t>
            </a:r>
            <a:r>
              <a:rPr lang="he-IL" sz="3168" dirty="0"/>
              <a:t> </a:t>
            </a:r>
            <a:r>
              <a:rPr lang="en-US" sz="3168" dirty="0"/>
              <a:t>desktop</a:t>
            </a:r>
            <a:r>
              <a:rPr lang="he-IL" sz="3168" dirty="0"/>
              <a:t>.</a:t>
            </a:r>
            <a:r>
              <a:rPr sz="3168" dirty="0"/>
              <a:t> </a:t>
            </a:r>
            <a:r>
              <a:rPr lang="he-IL" sz="3168" dirty="0"/>
              <a:t> </a:t>
            </a:r>
            <a:r>
              <a:rPr sz="3168" dirty="0" err="1"/>
              <a:t>זמן</a:t>
            </a:r>
            <a:r>
              <a:rPr sz="3168" dirty="0"/>
              <a:t> התגובה מינימלי כתוצאה משמירת מידע בלקוח </a:t>
            </a:r>
            <a:r>
              <a:rPr sz="3168" dirty="0" err="1"/>
              <a:t>במקום</a:t>
            </a:r>
            <a:r>
              <a:rPr sz="3168" dirty="0"/>
              <a:t> </a:t>
            </a:r>
            <a:r>
              <a:rPr sz="3168" dirty="0" err="1"/>
              <a:t>בשרת</a:t>
            </a:r>
            <a:r>
              <a:rPr lang="he-IL" sz="3168" dirty="0"/>
              <a:t>. </a:t>
            </a:r>
            <a:r>
              <a:rPr sz="3168" dirty="0" err="1"/>
              <a:t>רוב</a:t>
            </a:r>
            <a:r>
              <a:rPr sz="3168" dirty="0"/>
              <a:t> הלוגיקה נמצאת בלקוח ולכן נחסך רוב </a:t>
            </a:r>
            <a:r>
              <a:rPr sz="3168" dirty="0" err="1"/>
              <a:t>זמן</a:t>
            </a:r>
            <a:r>
              <a:rPr sz="3168" dirty="0"/>
              <a:t> ה</a:t>
            </a:r>
            <a:r>
              <a:rPr lang="he-IL" sz="3168" dirty="0"/>
              <a:t> </a:t>
            </a:r>
            <a:r>
              <a:rPr sz="3168" dirty="0"/>
              <a:t>”בקשה-תגובה-ציור” </a:t>
            </a:r>
            <a:r>
              <a:rPr lang="he-IL" sz="3168" dirty="0"/>
              <a:t> </a:t>
            </a:r>
            <a:r>
              <a:rPr sz="3168" dirty="0" err="1"/>
              <a:t>הרגיל</a:t>
            </a:r>
            <a:r>
              <a:rPr sz="3168" dirty="0"/>
              <a:t>.</a:t>
            </a:r>
          </a:p>
          <a:p>
            <a:pPr marL="391159" lvl="0" indent="-391159" algn="r" defTabSz="514095" rtl="1">
              <a:spcBef>
                <a:spcPts val="3600"/>
              </a:spcBef>
              <a:defRPr sz="1800"/>
            </a:pPr>
            <a:r>
              <a:rPr sz="3168" dirty="0"/>
              <a:t>SPA </a:t>
            </a:r>
            <a:r>
              <a:rPr lang="he-IL" sz="3168" dirty="0"/>
              <a:t> </a:t>
            </a:r>
            <a:r>
              <a:rPr sz="3168" dirty="0" err="1"/>
              <a:t>יכולה</a:t>
            </a:r>
            <a:r>
              <a:rPr sz="3168" dirty="0"/>
              <a:t> לעדכן את הלקוח בדבר </a:t>
            </a:r>
            <a:r>
              <a:rPr sz="3168" dirty="0" err="1"/>
              <a:t>מצבה</a:t>
            </a:r>
            <a:r>
              <a:rPr sz="3168" dirty="0"/>
              <a:t> </a:t>
            </a:r>
            <a:r>
              <a:rPr lang="he-IL" sz="3168" dirty="0"/>
              <a:t>(</a:t>
            </a:r>
            <a:r>
              <a:rPr sz="3168" dirty="0" err="1"/>
              <a:t>למשל</a:t>
            </a:r>
            <a:r>
              <a:rPr sz="3168" dirty="0"/>
              <a:t>, כשהיא מחכה </a:t>
            </a:r>
            <a:r>
              <a:rPr sz="3168" dirty="0" err="1"/>
              <a:t>לתגובה</a:t>
            </a:r>
            <a:r>
              <a:rPr sz="3168" dirty="0"/>
              <a:t> </a:t>
            </a:r>
            <a:r>
              <a:rPr sz="3168" dirty="0" err="1"/>
              <a:t>מהשרת</a:t>
            </a:r>
            <a:r>
              <a:rPr lang="he-IL" sz="3168" dirty="0"/>
              <a:t>), </a:t>
            </a:r>
            <a:r>
              <a:rPr sz="3168" dirty="0" err="1"/>
              <a:t>בניגוד</a:t>
            </a:r>
            <a:r>
              <a:rPr sz="3168" dirty="0"/>
              <a:t> לאפליקציה סטנדרטית בה המשתמש צריך לנחש מתי הדף סיים להטען.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1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 rtl="1">
              <a:defRPr sz="1800">
                <a:solidFill>
                  <a:srgbClr val="000000"/>
                </a:solidFill>
              </a:defRPr>
            </a:pPr>
            <a:r>
              <a:rPr sz="7679" dirty="0" err="1">
                <a:solidFill>
                  <a:srgbClr val="011279"/>
                </a:solidFill>
              </a:rPr>
              <a:t>יתרונות</a:t>
            </a:r>
            <a:r>
              <a:rPr sz="7679" dirty="0">
                <a:solidFill>
                  <a:srgbClr val="011279"/>
                </a:solidFill>
              </a:rPr>
              <a:t> </a:t>
            </a:r>
            <a:r>
              <a:rPr sz="7679" dirty="0" err="1">
                <a:solidFill>
                  <a:srgbClr val="011279"/>
                </a:solidFill>
              </a:rPr>
              <a:t>פיתוח</a:t>
            </a:r>
            <a:r>
              <a:rPr lang="he-IL" sz="7679" dirty="0">
                <a:solidFill>
                  <a:srgbClr val="011279"/>
                </a:solidFill>
              </a:rPr>
              <a:t> </a:t>
            </a:r>
            <a:r>
              <a:rPr sz="7679" dirty="0">
                <a:solidFill>
                  <a:srgbClr val="011279"/>
                </a:solidFill>
              </a:rPr>
              <a:t> SPA</a:t>
            </a:r>
            <a:r>
              <a:rPr lang="he-IL" sz="7679" dirty="0">
                <a:solidFill>
                  <a:srgbClr val="011279"/>
                </a:solidFill>
              </a:rPr>
              <a:t> </a:t>
            </a:r>
            <a:r>
              <a:rPr sz="7679" dirty="0" err="1">
                <a:solidFill>
                  <a:srgbClr val="011279"/>
                </a:solidFill>
              </a:rPr>
              <a:t>עם</a:t>
            </a:r>
            <a:r>
              <a:rPr lang="he-IL" sz="7679" dirty="0">
                <a:solidFill>
                  <a:srgbClr val="011279"/>
                </a:solidFill>
              </a:rPr>
              <a:t> </a:t>
            </a:r>
            <a:r>
              <a:rPr sz="7679" dirty="0">
                <a:solidFill>
                  <a:srgbClr val="011279"/>
                </a:solidFill>
              </a:rPr>
              <a:t> JS</a:t>
            </a:r>
            <a:r>
              <a:rPr lang="he-IL" sz="7679" dirty="0">
                <a:solidFill>
                  <a:srgbClr val="011279"/>
                </a:solidFill>
              </a:rPr>
              <a:t> </a:t>
            </a:r>
            <a:endParaRPr sz="7679" dirty="0">
              <a:solidFill>
                <a:srgbClr val="011279"/>
              </a:solidFill>
            </a:endParaRP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506634"/>
          </a:xfrm>
          <a:prstGeom prst="rect">
            <a:avLst/>
          </a:prstGeom>
        </p:spPr>
        <p:txBody>
          <a:bodyPr anchor="t"/>
          <a:lstStyle/>
          <a:p>
            <a:pPr lvl="0" algn="r" rtl="1">
              <a:defRPr sz="1800"/>
            </a:pPr>
            <a:r>
              <a:rPr sz="3600" dirty="0"/>
              <a:t>SPA </a:t>
            </a:r>
            <a:r>
              <a:rPr lang="he-IL" sz="3600" dirty="0"/>
              <a:t> </a:t>
            </a:r>
            <a:r>
              <a:rPr sz="3600" dirty="0" err="1"/>
              <a:t>נגישה</a:t>
            </a:r>
            <a:r>
              <a:rPr sz="3600" dirty="0"/>
              <a:t> למשתמשים כמעט מכל מקום </a:t>
            </a:r>
            <a:r>
              <a:rPr sz="3600" dirty="0" err="1"/>
              <a:t>ומכל</a:t>
            </a:r>
            <a:r>
              <a:rPr sz="3600" dirty="0"/>
              <a:t> </a:t>
            </a:r>
            <a:r>
              <a:rPr sz="3600" dirty="0" err="1"/>
              <a:t>מכשיר</a:t>
            </a:r>
            <a:r>
              <a:rPr lang="he-IL" sz="3600" dirty="0"/>
              <a:t>. </a:t>
            </a:r>
            <a:r>
              <a:rPr sz="3600" dirty="0" err="1"/>
              <a:t>כל</a:t>
            </a:r>
            <a:r>
              <a:rPr sz="3600" dirty="0"/>
              <a:t> מה שצריך זה דפדפן מודרני וחיבור לאינטרנט.</a:t>
            </a:r>
          </a:p>
          <a:p>
            <a:pPr lvl="0" algn="r" rtl="1">
              <a:defRPr sz="1800"/>
            </a:pPr>
            <a:r>
              <a:rPr sz="3600" dirty="0"/>
              <a:t>SPA </a:t>
            </a:r>
            <a:r>
              <a:rPr lang="he-IL" sz="3600" dirty="0"/>
              <a:t> </a:t>
            </a:r>
            <a:r>
              <a:rPr sz="3600" dirty="0" err="1"/>
              <a:t>ניתנת</a:t>
            </a:r>
            <a:r>
              <a:rPr sz="3600" dirty="0"/>
              <a:t> לעדכון </a:t>
            </a:r>
            <a:r>
              <a:rPr sz="3600" dirty="0" err="1"/>
              <a:t>ולהפצה</a:t>
            </a:r>
            <a:r>
              <a:rPr sz="3600" dirty="0"/>
              <a:t> </a:t>
            </a:r>
            <a:r>
              <a:rPr sz="3600" dirty="0" err="1"/>
              <a:t>מידית</a:t>
            </a:r>
            <a:r>
              <a:rPr lang="he-IL" sz="3600" dirty="0"/>
              <a:t>, </a:t>
            </a:r>
            <a:r>
              <a:rPr sz="3600" dirty="0" err="1"/>
              <a:t>כמו</a:t>
            </a:r>
            <a:r>
              <a:rPr sz="3600" dirty="0"/>
              <a:t> </a:t>
            </a:r>
            <a:r>
              <a:rPr sz="3600" dirty="0" err="1"/>
              <a:t>אתר</a:t>
            </a:r>
            <a:r>
              <a:rPr sz="3600" dirty="0"/>
              <a:t> </a:t>
            </a:r>
            <a:r>
              <a:rPr sz="3600" dirty="0" err="1"/>
              <a:t>אינטרנט</a:t>
            </a:r>
            <a:r>
              <a:rPr lang="he-IL" sz="3600" dirty="0"/>
              <a:t>, </a:t>
            </a:r>
            <a:r>
              <a:rPr sz="3600" dirty="0" err="1"/>
              <a:t>כיוון</a:t>
            </a:r>
            <a:r>
              <a:rPr sz="3600" dirty="0"/>
              <a:t> שהלקוח לא צריך להתקין אצלו כלום.</a:t>
            </a:r>
          </a:p>
          <a:p>
            <a:pPr lvl="0" algn="r" rtl="1">
              <a:defRPr sz="1800"/>
            </a:pPr>
            <a:r>
              <a:rPr sz="3600" dirty="0"/>
              <a:t>SPA </a:t>
            </a:r>
            <a:r>
              <a:rPr lang="he-IL" sz="3600" dirty="0"/>
              <a:t> </a:t>
            </a:r>
            <a:r>
              <a:rPr sz="3600" dirty="0" err="1"/>
              <a:t>מסתמכת</a:t>
            </a:r>
            <a:r>
              <a:rPr sz="3600" dirty="0"/>
              <a:t> על יכולות </a:t>
            </a:r>
            <a:r>
              <a:rPr sz="3600" dirty="0" err="1"/>
              <a:t>הדפדפנים</a:t>
            </a:r>
            <a:r>
              <a:rPr sz="3600" dirty="0"/>
              <a:t> </a:t>
            </a:r>
            <a:r>
              <a:rPr sz="3600" dirty="0" err="1"/>
              <a:t>המודרנים</a:t>
            </a:r>
            <a:r>
              <a:rPr lang="he-IL" sz="3600" dirty="0"/>
              <a:t>, </a:t>
            </a:r>
            <a:r>
              <a:rPr sz="3600" dirty="0" err="1"/>
              <a:t>כך</a:t>
            </a:r>
            <a:r>
              <a:rPr sz="3600" dirty="0"/>
              <a:t> שהיא לא דורשת plugins </a:t>
            </a:r>
            <a:r>
              <a:rPr lang="he-IL" sz="3600" dirty="0"/>
              <a:t> </a:t>
            </a:r>
            <a:r>
              <a:rPr sz="3600" dirty="0" err="1"/>
              <a:t>או</a:t>
            </a:r>
            <a:r>
              <a:rPr sz="3600" dirty="0"/>
              <a:t> כל התקנה אחרת.</a:t>
            </a:r>
          </a:p>
          <a:p>
            <a:pPr lvl="0" algn="r" rtl="1">
              <a:defRPr sz="1800"/>
            </a:pPr>
            <a:r>
              <a:rPr sz="3600" dirty="0"/>
              <a:t>SPA </a:t>
            </a:r>
            <a:r>
              <a:rPr lang="he-IL" sz="3600" dirty="0"/>
              <a:t> </a:t>
            </a:r>
            <a:r>
              <a:rPr sz="3600" dirty="0" err="1"/>
              <a:t>עובדת</a:t>
            </a:r>
            <a:r>
              <a:rPr sz="3600" dirty="0"/>
              <a:t> על כל פלטפורמה.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1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11279"/>
                </a:solidFill>
              </a:rPr>
              <a:t>דפדפנים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540500"/>
          </a:xfrm>
          <a:prstGeom prst="rect">
            <a:avLst/>
          </a:prstGeom>
        </p:spPr>
        <p:txBody>
          <a:bodyPr anchor="t"/>
          <a:lstStyle/>
          <a:p>
            <a:pPr marL="435609" lvl="0" indent="-435609" algn="r" defTabSz="572516" rtl="1">
              <a:spcBef>
                <a:spcPts val="4100"/>
              </a:spcBef>
              <a:defRPr sz="1800"/>
            </a:pPr>
            <a:r>
              <a:rPr sz="3528" dirty="0"/>
              <a:t>כיום, הדפדפן היא התוכנה הכי נפוצה ושימושית בעולם.</a:t>
            </a:r>
          </a:p>
          <a:p>
            <a:pPr marL="435609" lvl="0" indent="-435609" algn="r" defTabSz="572516" rtl="1">
              <a:spcBef>
                <a:spcPts val="4100"/>
              </a:spcBef>
              <a:defRPr sz="1800"/>
            </a:pPr>
            <a:r>
              <a:rPr sz="3528" dirty="0"/>
              <a:t>כתוצאה מתחרות בין יצרני הדפדפנים, כל הדפדפנים המודרנים תומכים בסטנדרטים </a:t>
            </a:r>
            <a:r>
              <a:rPr sz="3528" dirty="0" err="1"/>
              <a:t>גבוהים</a:t>
            </a:r>
            <a:r>
              <a:rPr sz="3528" dirty="0"/>
              <a:t> </a:t>
            </a:r>
            <a:r>
              <a:rPr sz="3528" dirty="0" err="1"/>
              <a:t>של</a:t>
            </a:r>
            <a:r>
              <a:rPr lang="he-IL" sz="3528" dirty="0"/>
              <a:t> </a:t>
            </a:r>
            <a:r>
              <a:rPr sz="3528" dirty="0"/>
              <a:t> </a:t>
            </a:r>
            <a:r>
              <a:rPr lang="en-US" sz="3528" dirty="0"/>
              <a:t>HTML, CSS, JS</a:t>
            </a:r>
            <a:r>
              <a:rPr lang="he-IL" sz="3528" dirty="0"/>
              <a:t>.</a:t>
            </a:r>
          </a:p>
          <a:p>
            <a:pPr marL="435609" lvl="0" indent="-435609" algn="r" defTabSz="572516" rtl="1">
              <a:spcBef>
                <a:spcPts val="4100"/>
              </a:spcBef>
              <a:defRPr sz="1800"/>
            </a:pPr>
            <a:r>
              <a:rPr sz="3528" dirty="0" err="1"/>
              <a:t>הדפדפנים</a:t>
            </a:r>
            <a:r>
              <a:rPr sz="3528" dirty="0"/>
              <a:t> מהווים היום </a:t>
            </a:r>
            <a:r>
              <a:rPr sz="3528" dirty="0" err="1"/>
              <a:t>סביבת</a:t>
            </a:r>
            <a:r>
              <a:rPr sz="3528" dirty="0"/>
              <a:t> </a:t>
            </a:r>
            <a:r>
              <a:rPr sz="3528" dirty="0" err="1"/>
              <a:t>פיתוח</a:t>
            </a:r>
            <a:r>
              <a:rPr lang="he-IL" sz="3528" dirty="0"/>
              <a:t> ו-</a:t>
            </a:r>
            <a:r>
              <a:rPr lang="en-US" sz="3528" dirty="0"/>
              <a:t>testing</a:t>
            </a:r>
            <a:r>
              <a:rPr lang="he-IL" sz="3528" dirty="0"/>
              <a:t> </a:t>
            </a:r>
            <a:r>
              <a:rPr sz="3528" dirty="0" err="1"/>
              <a:t>עצמאית</a:t>
            </a:r>
            <a:r>
              <a:rPr lang="he-IL" sz="3528" dirty="0"/>
              <a:t>, </a:t>
            </a:r>
            <a:r>
              <a:rPr sz="3528" dirty="0" err="1"/>
              <a:t>עם</a:t>
            </a:r>
            <a:r>
              <a:rPr sz="3528" dirty="0"/>
              <a:t> console, debugger, </a:t>
            </a:r>
            <a:r>
              <a:rPr lang="he-IL" sz="3528" dirty="0"/>
              <a:t> </a:t>
            </a:r>
            <a:r>
              <a:rPr sz="3528" dirty="0" err="1"/>
              <a:t>כלי</a:t>
            </a:r>
            <a:r>
              <a:rPr sz="3528" dirty="0"/>
              <a:t> בדיקה ועוד.</a:t>
            </a:r>
          </a:p>
          <a:p>
            <a:pPr marL="435609" lvl="0" indent="-435609" algn="r" defTabSz="572516" rtl="1">
              <a:spcBef>
                <a:spcPts val="4100"/>
              </a:spcBef>
              <a:defRPr sz="1800"/>
            </a:pPr>
            <a:r>
              <a:rPr sz="3528" dirty="0"/>
              <a:t>הדפדפנים בדר”כ מתעדכנים אוטומטית ולכן למשתמש בדר”כ יש את הגרסה העדכנית ביותר.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1" build="p" bldLvl="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11279"/>
                </a:solidFill>
              </a:rPr>
              <a:t>דפדפנים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22275" lvl="0" indent="-422275" algn="r" defTabSz="554990" rtl="1">
              <a:spcBef>
                <a:spcPts val="3900"/>
              </a:spcBef>
              <a:defRPr sz="1800"/>
            </a:pPr>
            <a:r>
              <a:rPr sz="3420" dirty="0"/>
              <a:t>להלן רשימת הדפדפנים </a:t>
            </a:r>
            <a:r>
              <a:rPr sz="3420" dirty="0" err="1"/>
              <a:t>המקובלים</a:t>
            </a:r>
            <a:r>
              <a:rPr sz="3420" dirty="0"/>
              <a:t> </a:t>
            </a:r>
            <a:r>
              <a:rPr lang="he-IL" sz="3420" dirty="0"/>
              <a:t>לפיתוח </a:t>
            </a:r>
            <a:r>
              <a:rPr lang="en-US" sz="3420" dirty="0"/>
              <a:t>SPA</a:t>
            </a:r>
            <a:r>
              <a:rPr lang="he-IL" sz="3420" dirty="0"/>
              <a:t>. </a:t>
            </a:r>
            <a:r>
              <a:rPr sz="3420" dirty="0" err="1"/>
              <a:t>מומלץ</a:t>
            </a:r>
            <a:r>
              <a:rPr sz="3420" dirty="0"/>
              <a:t> להתנסות לפחות עם שניים שונים.</a:t>
            </a:r>
          </a:p>
          <a:p>
            <a:pPr marL="844550" lvl="1" indent="-422275" algn="r" defTabSz="554990" rtl="1">
              <a:spcBef>
                <a:spcPts val="3900"/>
              </a:spcBef>
              <a:defRPr sz="1800"/>
            </a:pPr>
            <a:r>
              <a:rPr sz="3420" dirty="0"/>
              <a:t>chrome </a:t>
            </a:r>
            <a:r>
              <a:rPr lang="he-IL" sz="3420" dirty="0"/>
              <a:t> (</a:t>
            </a:r>
            <a:r>
              <a:rPr sz="3420" dirty="0" err="1"/>
              <a:t>גוגל</a:t>
            </a:r>
            <a:r>
              <a:rPr lang="he-IL" sz="3420" dirty="0"/>
              <a:t>)</a:t>
            </a:r>
            <a:endParaRPr sz="3420" dirty="0"/>
          </a:p>
          <a:p>
            <a:pPr marL="844550" lvl="1" indent="-422275" algn="r" defTabSz="554990" rtl="1">
              <a:spcBef>
                <a:spcPts val="3900"/>
              </a:spcBef>
              <a:defRPr sz="1800"/>
            </a:pPr>
            <a:r>
              <a:rPr lang="en-US" sz="3420" dirty="0" err="1"/>
              <a:t>FireFox</a:t>
            </a:r>
            <a:r>
              <a:rPr lang="he-IL" sz="3420" dirty="0"/>
              <a:t> (</a:t>
            </a:r>
            <a:r>
              <a:rPr lang="en-US" sz="3420" dirty="0"/>
              <a:t>Mozilla Foundation</a:t>
            </a:r>
            <a:r>
              <a:rPr lang="he-IL" sz="3420" dirty="0"/>
              <a:t>).</a:t>
            </a:r>
            <a:endParaRPr sz="3420" dirty="0"/>
          </a:p>
          <a:p>
            <a:pPr marL="844550" lvl="1" indent="-422275" algn="r" defTabSz="554990" rtl="1">
              <a:spcBef>
                <a:spcPts val="3900"/>
              </a:spcBef>
              <a:defRPr sz="1800"/>
            </a:pPr>
            <a:r>
              <a:rPr sz="3420" dirty="0"/>
              <a:t>IE </a:t>
            </a:r>
            <a:r>
              <a:rPr lang="he-IL" sz="3420"/>
              <a:t> (</a:t>
            </a:r>
            <a:r>
              <a:rPr sz="3420" dirty="0" err="1"/>
              <a:t>מייקרוסופט</a:t>
            </a:r>
            <a:r>
              <a:rPr lang="he-IL" sz="3420" dirty="0"/>
              <a:t>)</a:t>
            </a:r>
            <a:endParaRPr sz="3420" dirty="0"/>
          </a:p>
          <a:p>
            <a:pPr marL="844550" lvl="1" indent="-422275" algn="r" defTabSz="554990" rtl="1">
              <a:spcBef>
                <a:spcPts val="3900"/>
              </a:spcBef>
              <a:defRPr sz="1800"/>
            </a:pPr>
            <a:r>
              <a:rPr sz="3420" dirty="0"/>
              <a:t> </a:t>
            </a:r>
            <a:r>
              <a:rPr lang="en-US" sz="3420" dirty="0"/>
              <a:t>Safari</a:t>
            </a:r>
            <a:r>
              <a:rPr lang="he-IL" sz="3420" dirty="0"/>
              <a:t> (</a:t>
            </a:r>
            <a:r>
              <a:rPr lang="en-US" sz="3420" dirty="0"/>
              <a:t>Apple</a:t>
            </a:r>
            <a:r>
              <a:rPr lang="he-IL" sz="3420" dirty="0"/>
              <a:t>)</a:t>
            </a:r>
          </a:p>
          <a:p>
            <a:pPr marL="844550" lvl="1" indent="-422275" algn="r" defTabSz="554990" rtl="1">
              <a:spcBef>
                <a:spcPts val="3900"/>
              </a:spcBef>
              <a:defRPr sz="1800"/>
            </a:pPr>
            <a:r>
              <a:rPr lang="en-US" sz="3420" dirty="0"/>
              <a:t>Opera</a:t>
            </a:r>
            <a:r>
              <a:rPr lang="he-IL" sz="3420" dirty="0"/>
              <a:t> (</a:t>
            </a:r>
            <a:r>
              <a:rPr lang="en-US" sz="3420" dirty="0"/>
              <a:t>Opera Software</a:t>
            </a:r>
            <a:r>
              <a:rPr lang="he-IL" sz="3420" dirty="0"/>
              <a:t>)</a:t>
            </a:r>
            <a:endParaRPr sz="342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1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11279"/>
                </a:solidFill>
              </a:rPr>
              <a:t>היסטוריה קצרה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algn="r" rtl="1">
              <a:defRPr sz="1800"/>
            </a:pPr>
            <a:r>
              <a:rPr sz="3600" dirty="0"/>
              <a:t>עד </a:t>
            </a:r>
            <a:r>
              <a:rPr sz="3600" dirty="0" err="1"/>
              <a:t>שנות</a:t>
            </a:r>
            <a:r>
              <a:rPr sz="3600" dirty="0"/>
              <a:t> ה</a:t>
            </a:r>
            <a:r>
              <a:rPr lang="he-IL" sz="3600" dirty="0"/>
              <a:t>-90 </a:t>
            </a:r>
            <a:r>
              <a:rPr sz="3600" dirty="0" err="1"/>
              <a:t>של</a:t>
            </a:r>
            <a:r>
              <a:rPr sz="3600" dirty="0"/>
              <a:t> </a:t>
            </a:r>
            <a:r>
              <a:rPr sz="3600" dirty="0" err="1"/>
              <a:t>המאה</a:t>
            </a:r>
            <a:r>
              <a:rPr sz="3600" dirty="0"/>
              <a:t> </a:t>
            </a:r>
            <a:r>
              <a:rPr sz="3600" dirty="0" err="1"/>
              <a:t>שעברה</a:t>
            </a:r>
            <a:r>
              <a:rPr lang="he-IL" dirty="0"/>
              <a:t>,</a:t>
            </a:r>
            <a:r>
              <a:rPr sz="3600" dirty="0"/>
              <a:t> </a:t>
            </a:r>
            <a:r>
              <a:rPr sz="3600" dirty="0" err="1"/>
              <a:t>שוק</a:t>
            </a:r>
            <a:r>
              <a:rPr sz="3600" dirty="0"/>
              <a:t> המחשבים עבד </a:t>
            </a:r>
            <a:r>
              <a:rPr sz="3600" dirty="0" err="1"/>
              <a:t>בפורמט</a:t>
            </a:r>
            <a:r>
              <a:rPr sz="3600" dirty="0"/>
              <a:t> </a:t>
            </a:r>
            <a:r>
              <a:rPr sz="3600" dirty="0" err="1"/>
              <a:t>שלdesktop</a:t>
            </a:r>
            <a:r>
              <a:rPr sz="3600" dirty="0"/>
              <a:t> applications </a:t>
            </a:r>
            <a:r>
              <a:rPr lang="he-IL" sz="3600" dirty="0"/>
              <a:t> - </a:t>
            </a:r>
            <a:r>
              <a:rPr sz="3600" dirty="0" err="1"/>
              <a:t>אפליקציות</a:t>
            </a:r>
            <a:r>
              <a:rPr sz="3600" dirty="0"/>
              <a:t> שרצות על </a:t>
            </a:r>
            <a:r>
              <a:rPr sz="3600" dirty="0" err="1"/>
              <a:t>מחשב</a:t>
            </a:r>
            <a:r>
              <a:rPr sz="3600" dirty="0"/>
              <a:t> </a:t>
            </a:r>
            <a:r>
              <a:rPr sz="3600" dirty="0" err="1"/>
              <a:t>הלקוח</a:t>
            </a:r>
            <a:r>
              <a:rPr sz="3600" dirty="0"/>
              <a:t>,</a:t>
            </a:r>
            <a:r>
              <a:rPr lang="he-IL" sz="3600" dirty="0"/>
              <a:t> </a:t>
            </a:r>
            <a:r>
              <a:rPr sz="3600" dirty="0" err="1"/>
              <a:t>דורשות</a:t>
            </a:r>
            <a:r>
              <a:rPr sz="3600" dirty="0"/>
              <a:t> התקנה מלאה </a:t>
            </a:r>
            <a:r>
              <a:rPr sz="3600" dirty="0" err="1"/>
              <a:t>על</a:t>
            </a:r>
            <a:r>
              <a:rPr sz="3600" dirty="0"/>
              <a:t> </a:t>
            </a:r>
            <a:r>
              <a:rPr sz="3600" dirty="0" err="1"/>
              <a:t>המחשב</a:t>
            </a:r>
            <a:r>
              <a:rPr lang="he-IL" sz="3600" dirty="0"/>
              <a:t>, </a:t>
            </a:r>
            <a:r>
              <a:rPr sz="3600" dirty="0" err="1"/>
              <a:t>ותלויות</a:t>
            </a:r>
            <a:r>
              <a:rPr sz="3600" dirty="0"/>
              <a:t> אך ורק בנתונים של מחשב הלקוח.</a:t>
            </a:r>
          </a:p>
          <a:p>
            <a:pPr lvl="0" algn="r" rtl="1">
              <a:defRPr sz="1800"/>
            </a:pPr>
            <a:r>
              <a:rPr sz="3600" dirty="0"/>
              <a:t>אפליקציות כאלה נהנו מיתרון </a:t>
            </a:r>
            <a:r>
              <a:rPr sz="3600" dirty="0" err="1"/>
              <a:t>ברור</a:t>
            </a:r>
            <a:r>
              <a:rPr sz="3600" dirty="0"/>
              <a:t> -</a:t>
            </a:r>
            <a:r>
              <a:rPr lang="he-IL" sz="3600" dirty="0"/>
              <a:t> </a:t>
            </a:r>
            <a:r>
              <a:rPr sz="3600" dirty="0" err="1"/>
              <a:t>הן</a:t>
            </a:r>
            <a:r>
              <a:rPr sz="3600" dirty="0"/>
              <a:t> יכלו לנצל את כל הכוח החישובי של </a:t>
            </a:r>
            <a:r>
              <a:rPr sz="3600" dirty="0" err="1"/>
              <a:t>המחשב</a:t>
            </a:r>
            <a:r>
              <a:rPr sz="3600" dirty="0"/>
              <a:t> </a:t>
            </a:r>
            <a:r>
              <a:rPr sz="3600" dirty="0" err="1"/>
              <a:t>המאר</a:t>
            </a:r>
            <a:r>
              <a:rPr lang="he-IL" sz="3600" dirty="0"/>
              <a:t>ח,</a:t>
            </a:r>
            <a:r>
              <a:rPr sz="3600" dirty="0"/>
              <a:t> </a:t>
            </a:r>
            <a:r>
              <a:rPr sz="3600" dirty="0" err="1"/>
              <a:t>להסתמך</a:t>
            </a:r>
            <a:r>
              <a:rPr sz="3600" dirty="0"/>
              <a:t> על ממשקים גרפים מורכבים ועל פעולות </a:t>
            </a:r>
            <a:r>
              <a:rPr sz="3600" dirty="0" err="1"/>
              <a:t>חישוב</a:t>
            </a:r>
            <a:r>
              <a:rPr sz="3600" dirty="0"/>
              <a:t> </a:t>
            </a:r>
            <a:r>
              <a:rPr sz="3600" dirty="0" err="1"/>
              <a:t>יקרות</a:t>
            </a:r>
            <a:r>
              <a:rPr lang="he-IL" sz="3600" dirty="0"/>
              <a:t>, </a:t>
            </a:r>
            <a:r>
              <a:rPr sz="3600" dirty="0" err="1"/>
              <a:t>ובאופן</a:t>
            </a:r>
            <a:r>
              <a:rPr sz="3600" dirty="0"/>
              <a:t> כללי להיות </a:t>
            </a:r>
            <a:r>
              <a:rPr sz="3600" dirty="0" err="1"/>
              <a:t>עצמאיות</a:t>
            </a:r>
            <a:r>
              <a:rPr sz="3600" dirty="0"/>
              <a:t> </a:t>
            </a:r>
            <a:r>
              <a:rPr sz="3600" dirty="0" err="1"/>
              <a:t>ויעילות</a:t>
            </a:r>
            <a:r>
              <a:rPr lang="he-IL" sz="3600" dirty="0"/>
              <a:t>.</a:t>
            </a:r>
            <a:endParaRPr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 err="1">
                <a:solidFill>
                  <a:srgbClr val="011279"/>
                </a:solidFill>
              </a:rPr>
              <a:t>היסטוריה</a:t>
            </a:r>
            <a:r>
              <a:rPr sz="8000" dirty="0">
                <a:solidFill>
                  <a:srgbClr val="011279"/>
                </a:solidFill>
              </a:rPr>
              <a:t> </a:t>
            </a:r>
            <a:r>
              <a:rPr sz="8000" dirty="0" err="1">
                <a:solidFill>
                  <a:srgbClr val="011279"/>
                </a:solidFill>
              </a:rPr>
              <a:t>קצרה</a:t>
            </a:r>
            <a:endParaRPr sz="8000" dirty="0">
              <a:solidFill>
                <a:srgbClr val="011279"/>
              </a:solidFill>
            </a:endParaRP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625642" y="2603500"/>
            <a:ext cx="11426658" cy="6286500"/>
          </a:xfrm>
          <a:prstGeom prst="rect">
            <a:avLst/>
          </a:prstGeom>
        </p:spPr>
        <p:txBody>
          <a:bodyPr anchor="t"/>
          <a:lstStyle/>
          <a:p>
            <a:pPr lvl="0" algn="r" rtl="1">
              <a:defRPr sz="1800"/>
            </a:pPr>
            <a:r>
              <a:rPr sz="3600" dirty="0"/>
              <a:t>אולם לאפליקציות כאלו יש כמה חסרונות מובנים:</a:t>
            </a:r>
          </a:p>
          <a:p>
            <a:pPr lvl="1" algn="r" rtl="1">
              <a:defRPr sz="1800"/>
            </a:pPr>
            <a:r>
              <a:rPr sz="3600" dirty="0"/>
              <a:t>הן לא </a:t>
            </a:r>
            <a:r>
              <a:rPr sz="3600" dirty="0" err="1"/>
              <a:t>קלות</a:t>
            </a:r>
            <a:r>
              <a:rPr sz="3600" dirty="0"/>
              <a:t> </a:t>
            </a:r>
            <a:r>
              <a:rPr sz="3600" dirty="0" err="1"/>
              <a:t>לשינו</a:t>
            </a:r>
            <a:r>
              <a:rPr lang="he-IL" sz="3600" dirty="0"/>
              <a:t>י - </a:t>
            </a:r>
            <a:r>
              <a:rPr sz="3600" dirty="0" err="1"/>
              <a:t>שינוי</a:t>
            </a:r>
            <a:r>
              <a:rPr sz="3600" dirty="0"/>
              <a:t> גרסה דורש </a:t>
            </a:r>
            <a:r>
              <a:rPr sz="3600" dirty="0" err="1"/>
              <a:t>התקנה</a:t>
            </a:r>
            <a:r>
              <a:rPr sz="3600" dirty="0"/>
              <a:t> </a:t>
            </a:r>
            <a:r>
              <a:rPr sz="3600" dirty="0" err="1"/>
              <a:t>מחדש</a:t>
            </a:r>
            <a:r>
              <a:rPr lang="he-IL" sz="3600" dirty="0"/>
              <a:t>, </a:t>
            </a:r>
            <a:r>
              <a:rPr sz="3600" dirty="0" err="1"/>
              <a:t>פיסית</a:t>
            </a:r>
            <a:r>
              <a:rPr lang="he-IL" sz="3600" dirty="0"/>
              <a:t>, </a:t>
            </a:r>
            <a:r>
              <a:rPr sz="3600" dirty="0" err="1"/>
              <a:t>על</a:t>
            </a:r>
            <a:r>
              <a:rPr sz="3600" dirty="0"/>
              <a:t> מחשבי הלקוחות.</a:t>
            </a:r>
          </a:p>
          <a:p>
            <a:pPr lvl="1" algn="r" rtl="1">
              <a:defRPr sz="1800"/>
            </a:pPr>
            <a:r>
              <a:rPr sz="3600" dirty="0"/>
              <a:t>הן דורשות התקנה של </a:t>
            </a:r>
            <a:r>
              <a:rPr sz="3600" b="1" dirty="0">
                <a:latin typeface="Helvetica"/>
                <a:ea typeface="Helvetica"/>
                <a:cs typeface="Helvetica"/>
                <a:sym typeface="Helvetica"/>
              </a:rPr>
              <a:t>כל</a:t>
            </a:r>
            <a:r>
              <a:rPr sz="3600" dirty="0"/>
              <a:t> הרכיבים והמידע שהן משתמשות בהם לצורך פעולתם.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28904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he-IL" sz="6600" dirty="0">
                <a:solidFill>
                  <a:srgbClr val="002060"/>
                </a:solidFill>
              </a:rPr>
              <a:t>שחקן חדש במגרש</a:t>
            </a:r>
            <a:endParaRPr sz="6600" dirty="0">
              <a:solidFill>
                <a:srgbClr val="002060"/>
              </a:solidFill>
            </a:endParaRP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952500" y="202042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lvl="0" algn="r" rtl="1">
              <a:defRPr sz="1800"/>
            </a:pPr>
            <a:r>
              <a:rPr sz="3600" dirty="0"/>
              <a:t>בתחילת שנות התשעים נכנס לשוק האפליקציות שחקן חדש - האינטרנט.</a:t>
            </a:r>
          </a:p>
          <a:p>
            <a:pPr lvl="0" algn="r" rtl="1">
              <a:defRPr sz="1800"/>
            </a:pPr>
            <a:r>
              <a:rPr sz="3600" dirty="0"/>
              <a:t>הרשת העולמית הסתמכה על מודל של שרת-לקוח - מחשב הלקוח מבקש ממחשב </a:t>
            </a:r>
            <a:r>
              <a:rPr sz="3600" dirty="0" err="1"/>
              <a:t>השרת</a:t>
            </a:r>
            <a:r>
              <a:rPr sz="3600" dirty="0"/>
              <a:t> </a:t>
            </a:r>
            <a:r>
              <a:rPr sz="3600" dirty="0" err="1"/>
              <a:t>מידע</a:t>
            </a:r>
            <a:r>
              <a:rPr lang="he-IL" sz="3600" dirty="0"/>
              <a:t>. </a:t>
            </a:r>
            <a:r>
              <a:rPr sz="3600" dirty="0" err="1"/>
              <a:t>המידע</a:t>
            </a:r>
            <a:r>
              <a:rPr sz="3600" dirty="0"/>
              <a:t> שחוזר ללקוח מוצג למשתמש.</a:t>
            </a:r>
          </a:p>
          <a:p>
            <a:pPr lvl="0" algn="r" rtl="1">
              <a:defRPr sz="1800"/>
            </a:pPr>
            <a:r>
              <a:rPr sz="3600" dirty="0"/>
              <a:t>השרת מרכז אצלו את </a:t>
            </a:r>
            <a:r>
              <a:rPr sz="3600" dirty="0" err="1"/>
              <a:t>הנתונים</a:t>
            </a:r>
            <a:r>
              <a:rPr sz="3600" dirty="0"/>
              <a:t> </a:t>
            </a:r>
            <a:r>
              <a:rPr sz="3600" dirty="0" err="1"/>
              <a:t>והלוגיקה</a:t>
            </a:r>
            <a:r>
              <a:rPr lang="he-IL" sz="3600" dirty="0"/>
              <a:t>, </a:t>
            </a:r>
            <a:r>
              <a:rPr sz="3600" dirty="0" err="1"/>
              <a:t>ולכן</a:t>
            </a:r>
            <a:r>
              <a:rPr sz="3600" dirty="0"/>
              <a:t> ניתן יותר בקלות לשנות את המידע במקום אחד ולהראות אותו אצל כל הלקוחות.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11279"/>
                </a:solidFill>
              </a:rPr>
              <a:t>הדפדפן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40055" lvl="0" indent="-440055" algn="r" defTabSz="578358" rtl="1">
              <a:spcBef>
                <a:spcPts val="4100"/>
              </a:spcBef>
              <a:defRPr sz="1800"/>
            </a:pPr>
            <a:r>
              <a:rPr sz="3564" dirty="0"/>
              <a:t>הכלי שבאמצעותו יכול מחשב הלקוח להציג נתונים הוא </a:t>
            </a:r>
            <a:r>
              <a:rPr sz="3564" dirty="0" err="1"/>
              <a:t>הדפדפן</a:t>
            </a:r>
            <a:r>
              <a:rPr sz="3564" dirty="0"/>
              <a:t> </a:t>
            </a:r>
            <a:r>
              <a:rPr lang="he-IL" sz="3564" dirty="0"/>
              <a:t>(</a:t>
            </a:r>
            <a:r>
              <a:rPr sz="3564" dirty="0"/>
              <a:t>browser</a:t>
            </a:r>
            <a:r>
              <a:rPr lang="he-IL" sz="3564" dirty="0"/>
              <a:t>)</a:t>
            </a:r>
            <a:r>
              <a:rPr sz="3564" dirty="0"/>
              <a:t>. </a:t>
            </a:r>
          </a:p>
          <a:p>
            <a:pPr marL="440055" lvl="0" indent="-440055" algn="r" defTabSz="578358" rtl="1">
              <a:spcBef>
                <a:spcPts val="4100"/>
              </a:spcBef>
              <a:defRPr sz="1800"/>
            </a:pPr>
            <a:r>
              <a:rPr sz="3564" dirty="0"/>
              <a:t>הדפדפן הוא תוכנה שיודעת </a:t>
            </a:r>
            <a:r>
              <a:rPr sz="3564" dirty="0" err="1"/>
              <a:t>להציג</a:t>
            </a:r>
            <a:r>
              <a:rPr sz="3564" dirty="0"/>
              <a:t> </a:t>
            </a:r>
            <a:r>
              <a:rPr sz="3564" dirty="0" err="1"/>
              <a:t>מסמכי</a:t>
            </a:r>
            <a:r>
              <a:rPr lang="he-IL" sz="3564" dirty="0"/>
              <a:t> </a:t>
            </a:r>
            <a:r>
              <a:rPr sz="3564" dirty="0"/>
              <a:t> </a:t>
            </a:r>
            <a:r>
              <a:rPr lang="en-US" sz="3564" dirty="0"/>
              <a:t>HTML</a:t>
            </a:r>
            <a:r>
              <a:rPr lang="he-IL" sz="3564" dirty="0"/>
              <a:t> - </a:t>
            </a:r>
            <a:r>
              <a:rPr sz="3564" dirty="0" err="1"/>
              <a:t>מסמכים</a:t>
            </a:r>
            <a:r>
              <a:rPr sz="3564" dirty="0"/>
              <a:t> שנשלחים מהשרת ומכילים תוכן סטטי בתוספת הוראות כיצד להציג את התוכן הזה על המסך.</a:t>
            </a:r>
          </a:p>
          <a:p>
            <a:pPr marL="440055" lvl="0" indent="-440055" algn="r" defTabSz="578358" rtl="1">
              <a:spcBef>
                <a:spcPts val="4100"/>
              </a:spcBef>
              <a:defRPr sz="1800"/>
            </a:pPr>
            <a:r>
              <a:rPr sz="3564" dirty="0"/>
              <a:t>הדפדפן פונה לשרת </a:t>
            </a:r>
            <a:r>
              <a:rPr sz="3564" dirty="0" err="1"/>
              <a:t>דרך</a:t>
            </a:r>
            <a:r>
              <a:rPr sz="3564" dirty="0"/>
              <a:t> </a:t>
            </a:r>
            <a:r>
              <a:rPr lang="he-IL" sz="3564" dirty="0"/>
              <a:t>פרוטוקול </a:t>
            </a:r>
            <a:r>
              <a:rPr lang="en-US" sz="3564" dirty="0"/>
              <a:t>HTTP</a:t>
            </a:r>
            <a:r>
              <a:rPr lang="he-IL" sz="3564" dirty="0"/>
              <a:t>, </a:t>
            </a:r>
            <a:r>
              <a:rPr sz="3564" dirty="0" err="1"/>
              <a:t>שולח</a:t>
            </a:r>
            <a:r>
              <a:rPr sz="3564" dirty="0"/>
              <a:t> </a:t>
            </a:r>
            <a:r>
              <a:rPr sz="3564" dirty="0" err="1"/>
              <a:t>בקשת</a:t>
            </a:r>
            <a:r>
              <a:rPr sz="3564" dirty="0"/>
              <a:t> </a:t>
            </a:r>
            <a:r>
              <a:rPr lang="en-US" sz="3564" dirty="0"/>
              <a:t>HTTP</a:t>
            </a:r>
            <a:r>
              <a:rPr lang="he-IL" sz="3564" dirty="0"/>
              <a:t>, </a:t>
            </a:r>
            <a:r>
              <a:rPr sz="3564" dirty="0" err="1"/>
              <a:t>והשרת</a:t>
            </a:r>
            <a:r>
              <a:rPr sz="3564" dirty="0"/>
              <a:t> מגיב באותו פורמט. </a:t>
            </a:r>
          </a:p>
          <a:p>
            <a:pPr marL="440055" lvl="0" indent="-440055" algn="r" defTabSz="578358" rtl="1">
              <a:spcBef>
                <a:spcPts val="4100"/>
              </a:spcBef>
              <a:defRPr sz="1800"/>
            </a:pPr>
            <a:r>
              <a:rPr sz="3564" dirty="0"/>
              <a:t>כך נוסד המונח </a:t>
            </a:r>
            <a:r>
              <a:rPr sz="3564" b="1" dirty="0" err="1">
                <a:latin typeface="Helvetica"/>
                <a:ea typeface="Helvetica"/>
                <a:cs typeface="Helvetica"/>
                <a:sym typeface="Helvetica"/>
              </a:rPr>
              <a:t>אתר</a:t>
            </a:r>
            <a:r>
              <a:rPr sz="3564" b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3564" b="1" dirty="0" err="1">
                <a:latin typeface="Helvetica"/>
                <a:ea typeface="Helvetica"/>
                <a:cs typeface="Helvetica"/>
                <a:sym typeface="Helvetica"/>
              </a:rPr>
              <a:t>אינטרנט</a:t>
            </a:r>
            <a:r>
              <a:rPr lang="he-IL" sz="3564" b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3564" b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sz="3564" b="1" dirty="0">
                <a:latin typeface="Helvetica"/>
                <a:ea typeface="Helvetica"/>
                <a:cs typeface="Helvetica"/>
                <a:sym typeface="Helvetica"/>
              </a:rPr>
              <a:t>(web site)</a:t>
            </a:r>
            <a:r>
              <a:rPr lang="he-IL" sz="3564" b="1" dirty="0">
                <a:latin typeface="Helvetica"/>
                <a:ea typeface="Helvetica"/>
                <a:cs typeface="Helvetica"/>
                <a:sym typeface="Helvetica"/>
              </a:rPr>
              <a:t>.</a:t>
            </a:r>
            <a:endParaRPr sz="3564" b="1"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11279"/>
                </a:solidFill>
              </a:rPr>
              <a:t>אתר אינטרנט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13384" lvl="0" indent="-413384" algn="r" defTabSz="543305" rtl="1">
              <a:spcBef>
                <a:spcPts val="3900"/>
              </a:spcBef>
              <a:defRPr sz="1800"/>
            </a:pPr>
            <a:r>
              <a:rPr sz="3348" dirty="0"/>
              <a:t>אתר אינטרנט מסורתי היה פשוט מסמך שמציג מידע סטטי </a:t>
            </a:r>
            <a:r>
              <a:rPr sz="3348" dirty="0" err="1"/>
              <a:t>למשתמש</a:t>
            </a:r>
            <a:r>
              <a:rPr sz="3348" dirty="0"/>
              <a:t> </a:t>
            </a:r>
            <a:r>
              <a:rPr lang="he-IL" sz="3348" dirty="0"/>
              <a:t>– </a:t>
            </a:r>
            <a:r>
              <a:rPr sz="3348" dirty="0" err="1"/>
              <a:t>טקסט</a:t>
            </a:r>
            <a:r>
              <a:rPr lang="he-IL" sz="3348" dirty="0"/>
              <a:t>, </a:t>
            </a:r>
            <a:r>
              <a:rPr sz="3348" dirty="0" err="1"/>
              <a:t>תמונות</a:t>
            </a:r>
            <a:r>
              <a:rPr lang="he-IL" sz="3348" dirty="0"/>
              <a:t>, </a:t>
            </a:r>
            <a:r>
              <a:rPr sz="3348" dirty="0" err="1"/>
              <a:t>טבלאות</a:t>
            </a:r>
            <a:r>
              <a:rPr sz="3348" dirty="0"/>
              <a:t> </a:t>
            </a:r>
            <a:r>
              <a:rPr sz="3348" dirty="0" err="1"/>
              <a:t>ונתונים</a:t>
            </a:r>
            <a:r>
              <a:rPr sz="3348" dirty="0"/>
              <a:t> </a:t>
            </a:r>
            <a:r>
              <a:rPr sz="3348" dirty="0" err="1"/>
              <a:t>נוספים</a:t>
            </a:r>
            <a:r>
              <a:rPr lang="he-IL" sz="3348" dirty="0"/>
              <a:t>, </a:t>
            </a:r>
            <a:r>
              <a:rPr sz="3348" dirty="0" err="1"/>
              <a:t>שהגיעו</a:t>
            </a:r>
            <a:r>
              <a:rPr sz="3348" dirty="0"/>
              <a:t> לדפדפן המשתמש דרך השרת והוצגו ע”י הדפדפן. </a:t>
            </a:r>
          </a:p>
          <a:p>
            <a:pPr marL="413384" lvl="0" indent="-413384" algn="r" defTabSz="543305" rtl="1">
              <a:spcBef>
                <a:spcPts val="3900"/>
              </a:spcBef>
              <a:defRPr sz="1800"/>
            </a:pPr>
            <a:r>
              <a:rPr sz="3348" dirty="0"/>
              <a:t>מהר מאוד אתרי האינטרנט התפתחו ואפשרו אינטראקציה דינמית עם </a:t>
            </a:r>
            <a:r>
              <a:rPr sz="3348" dirty="0" err="1"/>
              <a:t>המשתמש</a:t>
            </a:r>
            <a:r>
              <a:rPr sz="3348" dirty="0"/>
              <a:t> </a:t>
            </a:r>
            <a:r>
              <a:rPr lang="he-IL" sz="3348" dirty="0"/>
              <a:t>(</a:t>
            </a:r>
            <a:r>
              <a:rPr sz="3348" dirty="0" err="1"/>
              <a:t>לחיצה</a:t>
            </a:r>
            <a:r>
              <a:rPr sz="3348" dirty="0"/>
              <a:t> </a:t>
            </a:r>
            <a:r>
              <a:rPr sz="3348" dirty="0" err="1"/>
              <a:t>על</a:t>
            </a:r>
            <a:r>
              <a:rPr sz="3348" dirty="0"/>
              <a:t> </a:t>
            </a:r>
            <a:r>
              <a:rPr sz="3348" dirty="0" err="1"/>
              <a:t>כפתורים</a:t>
            </a:r>
            <a:r>
              <a:rPr lang="he-IL" sz="3348" dirty="0"/>
              <a:t>, </a:t>
            </a:r>
            <a:r>
              <a:rPr sz="3348" dirty="0" err="1"/>
              <a:t>הזזת</a:t>
            </a:r>
            <a:r>
              <a:rPr sz="3348" dirty="0"/>
              <a:t> </a:t>
            </a:r>
            <a:r>
              <a:rPr sz="3348" dirty="0" err="1"/>
              <a:t>עכבר</a:t>
            </a:r>
            <a:r>
              <a:rPr lang="he-IL" sz="3348" dirty="0"/>
              <a:t>, </a:t>
            </a:r>
            <a:r>
              <a:rPr sz="3348" dirty="0" err="1"/>
              <a:t>הקלדה</a:t>
            </a:r>
            <a:r>
              <a:rPr sz="3348" dirty="0"/>
              <a:t> בשדות </a:t>
            </a:r>
            <a:r>
              <a:rPr sz="3348" dirty="0" err="1"/>
              <a:t>טקסט</a:t>
            </a:r>
            <a:r>
              <a:rPr sz="3348" dirty="0"/>
              <a:t> </a:t>
            </a:r>
            <a:r>
              <a:rPr sz="3348" dirty="0" err="1"/>
              <a:t>וכו</a:t>
            </a:r>
            <a:r>
              <a:rPr lang="he-IL" sz="3348" dirty="0"/>
              <a:t>')</a:t>
            </a:r>
            <a:r>
              <a:rPr sz="3348" dirty="0"/>
              <a:t>.</a:t>
            </a:r>
          </a:p>
          <a:p>
            <a:pPr marL="413384" lvl="0" indent="-413384" algn="r" defTabSz="543305" rtl="1">
              <a:spcBef>
                <a:spcPts val="3900"/>
              </a:spcBef>
              <a:defRPr sz="1800"/>
            </a:pPr>
            <a:r>
              <a:rPr sz="3348" dirty="0"/>
              <a:t>אוסף הטכנולוגיות שאפשרו את זה נקרא DHTML - Dynamic HTML.</a:t>
            </a:r>
          </a:p>
          <a:p>
            <a:pPr marL="413384" lvl="0" indent="-413384" algn="r" defTabSz="543305" rtl="1">
              <a:spcBef>
                <a:spcPts val="3900"/>
              </a:spcBef>
              <a:defRPr sz="1800"/>
            </a:pPr>
            <a:r>
              <a:rPr sz="3348" dirty="0"/>
              <a:t>פעולות אילו מומשו ע”י </a:t>
            </a:r>
            <a:r>
              <a:rPr sz="3348" dirty="0" err="1"/>
              <a:t>שפה</a:t>
            </a:r>
            <a:r>
              <a:rPr sz="3348" dirty="0"/>
              <a:t> </a:t>
            </a:r>
            <a:r>
              <a:rPr sz="3348" dirty="0" err="1"/>
              <a:t>בשם</a:t>
            </a:r>
            <a:r>
              <a:rPr lang="he-IL" sz="3348" dirty="0"/>
              <a:t> </a:t>
            </a:r>
            <a:r>
              <a:rPr sz="3348" dirty="0"/>
              <a:t> </a:t>
            </a:r>
            <a:r>
              <a:rPr lang="en-US" sz="3348" dirty="0"/>
              <a:t>JavaScript</a:t>
            </a:r>
            <a:r>
              <a:rPr lang="he-IL" sz="3348" dirty="0"/>
              <a:t>.</a:t>
            </a:r>
            <a:endParaRPr sz="3348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11279"/>
                </a:solidFill>
              </a:rPr>
              <a:t>אפליקציות רשת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algn="r" rtl="1">
              <a:defRPr sz="1800"/>
            </a:pPr>
            <a:r>
              <a:rPr sz="3600" dirty="0"/>
              <a:t>כיוון שאתרי האינטרנט נהיו פחות סטטים </a:t>
            </a:r>
            <a:r>
              <a:rPr sz="3600" dirty="0" err="1"/>
              <a:t>ויותר</a:t>
            </a:r>
            <a:r>
              <a:rPr sz="3600" dirty="0"/>
              <a:t> </a:t>
            </a:r>
            <a:r>
              <a:rPr sz="3600" dirty="0" err="1"/>
              <a:t>אפליקטיבים</a:t>
            </a:r>
            <a:r>
              <a:rPr lang="he-IL" sz="3600" dirty="0"/>
              <a:t>, </a:t>
            </a:r>
            <a:r>
              <a:rPr sz="3600" dirty="0" err="1"/>
              <a:t>הם</a:t>
            </a:r>
            <a:r>
              <a:rPr sz="3600" dirty="0"/>
              <a:t> הפכו למה שנקרא עד היום </a:t>
            </a:r>
            <a:r>
              <a:rPr sz="3600" b="1" dirty="0">
                <a:latin typeface="Helvetica"/>
                <a:ea typeface="Helvetica"/>
                <a:cs typeface="Helvetica"/>
                <a:sym typeface="Helvetica"/>
              </a:rPr>
              <a:t>אפליקציות </a:t>
            </a:r>
            <a:r>
              <a:rPr sz="3600" b="1" dirty="0" err="1">
                <a:latin typeface="Helvetica"/>
                <a:ea typeface="Helvetica"/>
                <a:cs typeface="Helvetica"/>
                <a:sym typeface="Helvetica"/>
              </a:rPr>
              <a:t>רשת</a:t>
            </a:r>
            <a:r>
              <a:rPr sz="3600" b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he-IL" sz="3600" b="1" dirty="0">
                <a:latin typeface="Helvetica"/>
                <a:ea typeface="Helvetica"/>
                <a:cs typeface="Helvetica"/>
                <a:sym typeface="Helvetica"/>
              </a:rPr>
              <a:t>(</a:t>
            </a:r>
            <a:r>
              <a:rPr sz="3600" b="1" dirty="0">
                <a:latin typeface="Helvetica"/>
                <a:ea typeface="Helvetica"/>
                <a:cs typeface="Helvetica"/>
                <a:sym typeface="Helvetica"/>
              </a:rPr>
              <a:t>web applications</a:t>
            </a:r>
            <a:r>
              <a:rPr lang="he-IL" sz="3600" b="1" dirty="0">
                <a:latin typeface="Helvetica"/>
                <a:ea typeface="Helvetica"/>
                <a:cs typeface="Helvetica"/>
                <a:sym typeface="Helvetica"/>
              </a:rPr>
              <a:t>).</a:t>
            </a:r>
            <a:r>
              <a:rPr sz="3600" dirty="0"/>
              <a:t> </a:t>
            </a:r>
            <a:r>
              <a:rPr sz="3600" dirty="0" err="1"/>
              <a:t>כלומר</a:t>
            </a:r>
            <a:r>
              <a:rPr lang="he-IL" sz="3600" dirty="0"/>
              <a:t>, </a:t>
            </a:r>
            <a:r>
              <a:rPr sz="3600" dirty="0" err="1"/>
              <a:t>תוכנה</a:t>
            </a:r>
            <a:r>
              <a:rPr sz="3600" dirty="0"/>
              <a:t> שמאפשרת למשתמש </a:t>
            </a:r>
            <a:r>
              <a:rPr sz="3600" dirty="0" err="1"/>
              <a:t>לנהל</a:t>
            </a:r>
            <a:r>
              <a:rPr sz="3600" dirty="0"/>
              <a:t> </a:t>
            </a:r>
            <a:r>
              <a:rPr sz="3600" dirty="0" err="1"/>
              <a:t>אינטראקציה</a:t>
            </a:r>
            <a:r>
              <a:rPr lang="he-IL" sz="3600" dirty="0"/>
              <a:t>, </a:t>
            </a:r>
            <a:r>
              <a:rPr sz="3600" dirty="0" err="1"/>
              <a:t>לקבל</a:t>
            </a:r>
            <a:r>
              <a:rPr sz="3600" dirty="0"/>
              <a:t> ולהעביר נתונים ולבצע לוגיקה.</a:t>
            </a:r>
          </a:p>
          <a:p>
            <a:pPr lvl="0" algn="r" rtl="1">
              <a:defRPr sz="1800"/>
            </a:pPr>
            <a:r>
              <a:rPr sz="3600" dirty="0"/>
              <a:t>ההבדל העיקרי בין אפליקצית </a:t>
            </a:r>
            <a:r>
              <a:rPr sz="3600" dirty="0" err="1"/>
              <a:t>רשת</a:t>
            </a:r>
            <a:r>
              <a:rPr sz="3600" dirty="0"/>
              <a:t> </a:t>
            </a:r>
            <a:r>
              <a:rPr sz="3600" dirty="0" err="1"/>
              <a:t>לאפליקציתdesktop</a:t>
            </a:r>
            <a:r>
              <a:rPr sz="3600" dirty="0"/>
              <a:t> </a:t>
            </a:r>
            <a:r>
              <a:rPr lang="he-IL" sz="3600" dirty="0"/>
              <a:t> </a:t>
            </a:r>
            <a:r>
              <a:rPr sz="3600" dirty="0" err="1"/>
              <a:t>הוא</a:t>
            </a:r>
            <a:r>
              <a:rPr sz="3600" dirty="0"/>
              <a:t> שבאפליקצית רשת יש תוכנה שרצה בשרת ותוכנה שרצה </a:t>
            </a:r>
            <a:r>
              <a:rPr sz="3600" dirty="0" err="1"/>
              <a:t>אצל</a:t>
            </a:r>
            <a:r>
              <a:rPr sz="3600" dirty="0"/>
              <a:t> </a:t>
            </a:r>
            <a:r>
              <a:rPr sz="3600" dirty="0" err="1"/>
              <a:t>הלקוח</a:t>
            </a:r>
            <a:r>
              <a:rPr lang="he-IL" sz="3600" dirty="0"/>
              <a:t>. </a:t>
            </a:r>
            <a:r>
              <a:rPr sz="3600" dirty="0" err="1"/>
              <a:t>השרת</a:t>
            </a:r>
            <a:r>
              <a:rPr sz="3600" dirty="0"/>
              <a:t> בדר”כ מבצע פעולות ריכוזיות עבור מספר רב של לקוחות.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011279"/>
                </a:solidFill>
              </a:rPr>
              <a:t>DHTML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04495" lvl="0" indent="-404495" algn="r" defTabSz="531622" rtl="1">
              <a:spcBef>
                <a:spcPts val="3800"/>
              </a:spcBef>
              <a:defRPr sz="1800"/>
            </a:pPr>
            <a:r>
              <a:rPr sz="3276" dirty="0"/>
              <a:t>למרות שאתרי אינטרנט </a:t>
            </a:r>
            <a:r>
              <a:rPr sz="3276" dirty="0" err="1"/>
              <a:t>שנכתבו</a:t>
            </a:r>
            <a:r>
              <a:rPr sz="3276" dirty="0"/>
              <a:t> ב</a:t>
            </a:r>
            <a:r>
              <a:rPr lang="he-IL" sz="3276" dirty="0"/>
              <a:t>-</a:t>
            </a:r>
            <a:r>
              <a:rPr lang="en-US" sz="3276" dirty="0"/>
              <a:t>HTML</a:t>
            </a:r>
            <a:r>
              <a:rPr lang="he-IL" sz="3276" dirty="0"/>
              <a:t> </a:t>
            </a:r>
            <a:r>
              <a:rPr sz="3276" dirty="0" err="1"/>
              <a:t>אפשרו</a:t>
            </a:r>
            <a:r>
              <a:rPr sz="3276" dirty="0"/>
              <a:t> למשתמש לתקשר עם הדף גם אחרי </a:t>
            </a:r>
            <a:r>
              <a:rPr sz="3276" dirty="0" err="1"/>
              <a:t>שהוא</a:t>
            </a:r>
            <a:r>
              <a:rPr sz="3276" dirty="0"/>
              <a:t> </a:t>
            </a:r>
            <a:r>
              <a:rPr sz="3276" dirty="0" err="1"/>
              <a:t>נטען</a:t>
            </a:r>
            <a:r>
              <a:rPr lang="he-IL" sz="3276" dirty="0"/>
              <a:t>, </a:t>
            </a:r>
            <a:r>
              <a:rPr sz="3276" dirty="0" err="1"/>
              <a:t>הטכנולוגיה</a:t>
            </a:r>
            <a:r>
              <a:rPr sz="3276" dirty="0"/>
              <a:t> עדיין לא אפשרה לבנות אפליקציות בסדר גודל גדול - </a:t>
            </a:r>
          </a:p>
          <a:p>
            <a:pPr marL="808990" lvl="1" indent="-404495" algn="r" defTabSz="531622" rtl="1">
              <a:spcBef>
                <a:spcPts val="3800"/>
              </a:spcBef>
              <a:defRPr sz="1800"/>
            </a:pPr>
            <a:r>
              <a:rPr sz="3276" dirty="0"/>
              <a:t>כל פעולה דרשה קריאה לשרת לצורך העברת/קבלת נתונים.</a:t>
            </a:r>
          </a:p>
          <a:p>
            <a:pPr marL="808990" lvl="1" indent="-404495" algn="r" defTabSz="531622" rtl="1">
              <a:spcBef>
                <a:spcPts val="3800"/>
              </a:spcBef>
              <a:defRPr sz="1800"/>
            </a:pPr>
            <a:r>
              <a:rPr sz="3276" dirty="0" err="1"/>
              <a:t>הביצועים</a:t>
            </a:r>
            <a:r>
              <a:rPr sz="3276" dirty="0"/>
              <a:t> </a:t>
            </a:r>
            <a:r>
              <a:rPr sz="3276" dirty="0" err="1"/>
              <a:t>שלJavaScript</a:t>
            </a:r>
            <a:r>
              <a:rPr sz="3276" dirty="0"/>
              <a:t> </a:t>
            </a:r>
            <a:r>
              <a:rPr lang="he-IL" sz="3276" dirty="0"/>
              <a:t> </a:t>
            </a:r>
            <a:r>
              <a:rPr sz="3276" dirty="0" err="1"/>
              <a:t>היו</a:t>
            </a:r>
            <a:r>
              <a:rPr sz="3276" dirty="0"/>
              <a:t> נחותים מאוד ובפועל לא אפשרו שום פעולה מלבד בדיקות קלט פשוטות.</a:t>
            </a:r>
          </a:p>
          <a:p>
            <a:pPr marL="808990" lvl="1" indent="-404495" algn="r" defTabSz="531622" rtl="1">
              <a:spcBef>
                <a:spcPts val="3800"/>
              </a:spcBef>
              <a:defRPr sz="1800"/>
            </a:pPr>
            <a:r>
              <a:rPr sz="3276" dirty="0"/>
              <a:t>הדפדפנים לא תמכו בתכונות חשובות כמו </a:t>
            </a:r>
            <a:r>
              <a:rPr sz="3276" dirty="0" err="1"/>
              <a:t>אחסון</a:t>
            </a:r>
            <a:r>
              <a:rPr sz="3276" dirty="0"/>
              <a:t> </a:t>
            </a:r>
            <a:r>
              <a:rPr sz="3276" dirty="0" err="1"/>
              <a:t>מידע</a:t>
            </a:r>
            <a:r>
              <a:rPr lang="he-IL" sz="3276" dirty="0"/>
              <a:t>, </a:t>
            </a:r>
            <a:r>
              <a:rPr sz="3276" dirty="0" err="1"/>
              <a:t>גרפיקה</a:t>
            </a:r>
            <a:r>
              <a:rPr sz="3276" dirty="0"/>
              <a:t> </a:t>
            </a:r>
            <a:r>
              <a:rPr sz="3276" dirty="0" err="1"/>
              <a:t>עשירה</a:t>
            </a:r>
            <a:r>
              <a:rPr sz="3276" dirty="0"/>
              <a:t> </a:t>
            </a:r>
            <a:r>
              <a:rPr sz="3276" dirty="0" err="1"/>
              <a:t>וכו</a:t>
            </a:r>
            <a:r>
              <a:rPr lang="he-IL" sz="3276"/>
              <a:t>'.</a:t>
            </a:r>
            <a:endParaRPr sz="3276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 dirty="0" err="1">
                <a:solidFill>
                  <a:srgbClr val="011279"/>
                </a:solidFill>
              </a:rPr>
              <a:t>שרתים</a:t>
            </a:r>
            <a:r>
              <a:rPr sz="7200" dirty="0">
                <a:solidFill>
                  <a:srgbClr val="011279"/>
                </a:solidFill>
              </a:rPr>
              <a:t> </a:t>
            </a:r>
            <a:r>
              <a:rPr sz="7200" dirty="0" err="1">
                <a:solidFill>
                  <a:srgbClr val="011279"/>
                </a:solidFill>
              </a:rPr>
              <a:t>שמנים</a:t>
            </a:r>
            <a:r>
              <a:rPr lang="he-IL" sz="7200" dirty="0">
                <a:solidFill>
                  <a:srgbClr val="011279"/>
                </a:solidFill>
              </a:rPr>
              <a:t>, </a:t>
            </a:r>
            <a:r>
              <a:rPr sz="7200" dirty="0" err="1">
                <a:solidFill>
                  <a:srgbClr val="011279"/>
                </a:solidFill>
              </a:rPr>
              <a:t>לקוחות</a:t>
            </a:r>
            <a:r>
              <a:rPr sz="7200" dirty="0">
                <a:solidFill>
                  <a:srgbClr val="011279"/>
                </a:solidFill>
              </a:rPr>
              <a:t> </a:t>
            </a:r>
            <a:r>
              <a:rPr sz="7200" dirty="0" err="1">
                <a:solidFill>
                  <a:srgbClr val="011279"/>
                </a:solidFill>
              </a:rPr>
              <a:t>רזים</a:t>
            </a:r>
            <a:endParaRPr sz="7200" dirty="0">
              <a:solidFill>
                <a:srgbClr val="011279"/>
              </a:solidFill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04495" lvl="0" indent="-404495" algn="r" defTabSz="531622" rtl="1">
              <a:spcBef>
                <a:spcPts val="3800"/>
              </a:spcBef>
              <a:defRPr sz="1800"/>
            </a:pPr>
            <a:r>
              <a:rPr sz="3276" dirty="0"/>
              <a:t>החסרונות הביצועיים של הטכנולוגיות </a:t>
            </a:r>
            <a:r>
              <a:rPr sz="3276" dirty="0" err="1"/>
              <a:t>הקיימות</a:t>
            </a:r>
            <a:r>
              <a:rPr sz="3276" dirty="0"/>
              <a:t> </a:t>
            </a:r>
            <a:r>
              <a:rPr sz="3276" dirty="0" err="1"/>
              <a:t>דאז</a:t>
            </a:r>
            <a:r>
              <a:rPr lang="he-IL" sz="3276" dirty="0"/>
              <a:t>, </a:t>
            </a:r>
            <a:r>
              <a:rPr sz="3276" dirty="0" err="1"/>
              <a:t>הוביל</a:t>
            </a:r>
            <a:r>
              <a:rPr sz="3276" dirty="0"/>
              <a:t> לגישה שהיתה שלטת בשוק אפליקציות הרשת שנים </a:t>
            </a:r>
            <a:r>
              <a:rPr sz="3276" dirty="0" err="1"/>
              <a:t>רבות</a:t>
            </a:r>
            <a:r>
              <a:rPr sz="3276" dirty="0"/>
              <a:t> </a:t>
            </a:r>
            <a:r>
              <a:rPr lang="he-IL" sz="3276" dirty="0"/>
              <a:t>- </a:t>
            </a:r>
            <a:r>
              <a:rPr sz="3276" dirty="0" err="1"/>
              <a:t>השענות</a:t>
            </a:r>
            <a:r>
              <a:rPr sz="3276" dirty="0"/>
              <a:t> מסיבית על שרת חזק והורדת כמה שיותר פונקציונליות </a:t>
            </a:r>
            <a:r>
              <a:rPr sz="3276" dirty="0" err="1"/>
              <a:t>ועומס</a:t>
            </a:r>
            <a:r>
              <a:rPr sz="3276" dirty="0"/>
              <a:t> </a:t>
            </a:r>
            <a:r>
              <a:rPr sz="3276" dirty="0" err="1"/>
              <a:t>מהלקוחות</a:t>
            </a:r>
            <a:r>
              <a:rPr lang="he-IL" sz="3276" dirty="0"/>
              <a:t>.</a:t>
            </a:r>
            <a:endParaRPr sz="3276" dirty="0"/>
          </a:p>
          <a:p>
            <a:pPr marL="404495" lvl="0" indent="-404495" algn="r" defTabSz="531622" rtl="1">
              <a:spcBef>
                <a:spcPts val="3800"/>
              </a:spcBef>
              <a:defRPr sz="1800"/>
            </a:pPr>
            <a:r>
              <a:rPr sz="3276" dirty="0"/>
              <a:t>המונח שהיה מקובל בהקשר הזה </a:t>
            </a:r>
            <a:r>
              <a:rPr sz="3276" dirty="0" err="1"/>
              <a:t>הוא</a:t>
            </a:r>
            <a:r>
              <a:rPr sz="3276" dirty="0"/>
              <a:t> </a:t>
            </a:r>
            <a:r>
              <a:rPr lang="he-IL" sz="3276" dirty="0"/>
              <a:t>"לקוח רזה" - </a:t>
            </a:r>
            <a:r>
              <a:rPr sz="3276" dirty="0" err="1"/>
              <a:t>מחשב</a:t>
            </a:r>
            <a:r>
              <a:rPr sz="3276" dirty="0"/>
              <a:t> לקוח שלא מכיל עליו כלום </a:t>
            </a:r>
            <a:r>
              <a:rPr sz="3276" dirty="0" err="1"/>
              <a:t>מלבד</a:t>
            </a:r>
            <a:r>
              <a:rPr sz="3276" dirty="0"/>
              <a:t> </a:t>
            </a:r>
            <a:r>
              <a:rPr sz="3276" dirty="0" err="1"/>
              <a:t>דפדפן</a:t>
            </a:r>
            <a:r>
              <a:rPr lang="he-IL" sz="3276" dirty="0"/>
              <a:t>, </a:t>
            </a:r>
            <a:r>
              <a:rPr sz="3276" dirty="0" err="1"/>
              <a:t>ושמקבל</a:t>
            </a:r>
            <a:r>
              <a:rPr sz="3276" dirty="0"/>
              <a:t> את כל מה שהוא </a:t>
            </a:r>
            <a:r>
              <a:rPr sz="3276" dirty="0" err="1"/>
              <a:t>צריך</a:t>
            </a:r>
            <a:r>
              <a:rPr sz="3276" dirty="0"/>
              <a:t> </a:t>
            </a:r>
            <a:r>
              <a:rPr lang="he-IL" sz="3276" dirty="0"/>
              <a:t>(</a:t>
            </a:r>
            <a:r>
              <a:rPr sz="3276" dirty="0" err="1"/>
              <a:t>החל</a:t>
            </a:r>
            <a:r>
              <a:rPr sz="3276" dirty="0"/>
              <a:t> מבדיקות חוקיות קלט פשוטות </a:t>
            </a:r>
            <a:r>
              <a:rPr sz="3276" dirty="0" err="1"/>
              <a:t>ועד</a:t>
            </a:r>
            <a:r>
              <a:rPr sz="3276" dirty="0"/>
              <a:t> </a:t>
            </a:r>
            <a:r>
              <a:rPr lang="he-IL" sz="3276" dirty="0"/>
              <a:t>שאילתות </a:t>
            </a:r>
            <a:r>
              <a:rPr lang="en-US" sz="3276" dirty="0"/>
              <a:t>SQL</a:t>
            </a:r>
            <a:r>
              <a:rPr lang="he-IL" sz="3276" dirty="0"/>
              <a:t> מורכבות)</a:t>
            </a:r>
            <a:r>
              <a:rPr sz="3276" dirty="0"/>
              <a:t> מהשרת.</a:t>
            </a:r>
          </a:p>
          <a:p>
            <a:pPr marL="404495" lvl="0" indent="-404495" algn="r" defTabSz="531622" rtl="1">
              <a:spcBef>
                <a:spcPts val="3800"/>
              </a:spcBef>
              <a:defRPr sz="1800"/>
            </a:pPr>
            <a:r>
              <a:rPr sz="3276" dirty="0" err="1"/>
              <a:t>השרת</a:t>
            </a:r>
            <a:r>
              <a:rPr lang="he-IL" sz="3276" dirty="0"/>
              <a:t>, </a:t>
            </a:r>
            <a:r>
              <a:rPr sz="3276" dirty="0" err="1"/>
              <a:t>לעומת</a:t>
            </a:r>
            <a:r>
              <a:rPr sz="3276" dirty="0"/>
              <a:t> </a:t>
            </a:r>
            <a:r>
              <a:rPr sz="3276" dirty="0" err="1"/>
              <a:t>זאת</a:t>
            </a:r>
            <a:r>
              <a:rPr lang="he-IL" sz="3276" dirty="0"/>
              <a:t>, </a:t>
            </a:r>
            <a:r>
              <a:rPr sz="3276" dirty="0" err="1"/>
              <a:t>היה</a:t>
            </a:r>
            <a:r>
              <a:rPr sz="3276" dirty="0"/>
              <a:t> </a:t>
            </a:r>
            <a:r>
              <a:rPr sz="3276" dirty="0" err="1"/>
              <a:t>חזק</a:t>
            </a:r>
            <a:r>
              <a:rPr lang="he-IL" sz="3276" dirty="0"/>
              <a:t>, </a:t>
            </a:r>
            <a:r>
              <a:rPr sz="3276" dirty="0" err="1"/>
              <a:t>ביצע</a:t>
            </a:r>
            <a:r>
              <a:rPr sz="3276" dirty="0"/>
              <a:t> את כל הלוגיקה של האפליקציה וסיפק ללקוחות מוצר מוגמר </a:t>
            </a:r>
            <a:r>
              <a:rPr sz="3276" dirty="0" err="1"/>
              <a:t>בצורת</a:t>
            </a:r>
            <a:r>
              <a:rPr sz="3276" dirty="0"/>
              <a:t> </a:t>
            </a:r>
            <a:r>
              <a:rPr sz="3276" dirty="0" err="1"/>
              <a:t>דף</a:t>
            </a:r>
            <a:r>
              <a:rPr lang="he-IL" sz="3276" dirty="0"/>
              <a:t> </a:t>
            </a:r>
            <a:r>
              <a:rPr lang="en-US" sz="3276" dirty="0"/>
              <a:t>HTML</a:t>
            </a:r>
            <a:r>
              <a:rPr lang="he-IL" sz="3276" dirty="0"/>
              <a:t>.</a:t>
            </a:r>
            <a:endParaRPr sz="3276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1" build="p" bldLvl="5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1129</Words>
  <Application>Microsoft Macintosh PowerPoint</Application>
  <PresentationFormat>Custom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Helvetica</vt:lpstr>
      <vt:lpstr>Helvetica Light</vt:lpstr>
      <vt:lpstr>Helvetica Neue</vt:lpstr>
      <vt:lpstr>White</vt:lpstr>
      <vt:lpstr>Introduction to Web Applications</vt:lpstr>
      <vt:lpstr>היסטוריה קצרה</vt:lpstr>
      <vt:lpstr>היסטוריה קצרה</vt:lpstr>
      <vt:lpstr>שחקן חדש במגרש</vt:lpstr>
      <vt:lpstr>הדפדפן</vt:lpstr>
      <vt:lpstr>אתר אינטרנט</vt:lpstr>
      <vt:lpstr>אפליקציות רשת</vt:lpstr>
      <vt:lpstr>DHTML</vt:lpstr>
      <vt:lpstr>שרתים שמנים, לקוחות רזים</vt:lpstr>
      <vt:lpstr>שחקן חדש במגרש #2</vt:lpstr>
      <vt:lpstr>AJAX</vt:lpstr>
      <vt:lpstr>SPA</vt:lpstr>
      <vt:lpstr>PowerPoint Presentation</vt:lpstr>
      <vt:lpstr>יתרונות פיתוחSPA  עם  JS</vt:lpstr>
      <vt:lpstr>יתרונות פיתוח  SPA עם  JS </vt:lpstr>
      <vt:lpstr>דפדפנים</vt:lpstr>
      <vt:lpstr>דפדפנים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cp:lastModifiedBy>Shay Tavor</cp:lastModifiedBy>
  <cp:revision>24</cp:revision>
  <dcterms:modified xsi:type="dcterms:W3CDTF">2023-09-23T09:29:27Z</dcterms:modified>
</cp:coreProperties>
</file>