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20" autoAdjust="0"/>
  </p:normalViewPr>
  <p:slideViewPr>
    <p:cSldViewPr>
      <p:cViewPr varScale="1">
        <p:scale>
          <a:sx n="103" d="100"/>
          <a:sy n="103" d="100"/>
        </p:scale>
        <p:origin x="6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E0C3C15-262C-4123-AC87-44E95610025E}" type="datetimeFigureOut">
              <a:rPr lang="he-IL" smtClean="0"/>
              <a:t>ו'.טבת.תשפ"ד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0BD79D8-6F1E-4D79-8DB3-11C5BE230E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82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8575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551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23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110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16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4066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836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458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79D8-6F1E-4D79-8DB3-11C5BE230E30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0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255E-B498-4A52-B2E8-66F01A3A1599}" type="datetime1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D36AE-ABC6-4F87-8A04-9C6C85C29E80}" type="datetime1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8F91-7287-4303-917A-189B22FF6869}" type="datetime1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5B63-3E03-4604-9EE0-2F9E792C123B}" type="datetime1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shay.tavor@gmail.com </a:t>
            </a:r>
          </a:p>
          <a:p>
            <a:r>
              <a:rPr lang="en-US" dirty="0"/>
              <a:t>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07BD-F5CA-44CF-9F4C-F92AE393E0C6}" type="datetime1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56E8C-2E6D-4F2F-80AD-B7681AD84F40}" type="datetime1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E845-70ED-4C43-A1B6-1840CF616A08}" type="datetime1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B1A1-1FF9-4F34-9F9A-A9C8F30DD919}" type="datetime1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DBC97-BEFA-4E8B-BF6F-975EC45F89AE}" type="datetime1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48000" cy="365125"/>
          </a:xfrm>
        </p:spPr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1FDB2-53BD-4946-8298-13D869AC97A7}" type="datetime1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DF9C7-6E3C-44D3-A4F8-5D9C6F70A09D}" type="datetime1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www.shaytavor.com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AD462-0407-46B7-A160-579B8A67F0BC}" type="datetime1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shay.tavor@gmail.com  www.shaytavor.com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Django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שי תבור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048000" cy="365125"/>
          </a:xfrm>
        </p:spPr>
        <p:txBody>
          <a:bodyPr/>
          <a:lstStyle/>
          <a:p>
            <a:r>
              <a:rPr lang="en-US" dirty="0" err="1"/>
              <a:t>shay.tavor@gmail.com</a:t>
            </a:r>
            <a:r>
              <a:rPr lang="en-US" dirty="0"/>
              <a:t>  </a:t>
            </a:r>
          </a:p>
          <a:p>
            <a:r>
              <a:rPr lang="en-US" dirty="0"/>
              <a:t>https://fine-</a:t>
            </a:r>
            <a:r>
              <a:rPr lang="en-US" dirty="0" err="1"/>
              <a:t>tutorials.thinkific.com</a:t>
            </a:r>
            <a:r>
              <a:rPr lang="en-US" dirty="0"/>
              <a:t>/collections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מבנה התיקיה - המשך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נראה בצורה כללית מה התפקיד של כל קובץ: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1386245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הקובץ </a:t>
            </a:r>
            <a:r>
              <a:rPr lang="en-US" sz="2400" dirty="0" err="1"/>
              <a:t>urls.py</a:t>
            </a:r>
            <a:r>
              <a:rPr lang="he-IL" sz="2400" dirty="0"/>
              <a:t> מכיל כתובות </a:t>
            </a:r>
            <a:r>
              <a:rPr lang="en-US" sz="2400" dirty="0" err="1"/>
              <a:t>url</a:t>
            </a:r>
            <a:r>
              <a:rPr lang="he-IL" sz="2400" dirty="0"/>
              <a:t> </a:t>
            </a:r>
            <a:r>
              <a:rPr lang="he-IL" sz="2400" dirty="0" err="1"/>
              <a:t>לפרוייקט</a:t>
            </a:r>
            <a:r>
              <a:rPr lang="he-IL" sz="2400" dirty="0"/>
              <a:t> ומשמש כמעין ״תוכן עניינים״ לאפליקציה. למשל, אם המשתמש לוחץ על כפתור באפליקציה, שמנווט אותו לדף אחר, כתובת הדף תופיע בקובץ זה.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2590693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הקבצים </a:t>
            </a:r>
            <a:r>
              <a:rPr lang="en-US" sz="2400" dirty="0" err="1"/>
              <a:t>asgi.py</a:t>
            </a:r>
            <a:r>
              <a:rPr lang="he-IL" sz="2400" dirty="0"/>
              <a:t> ו- </a:t>
            </a:r>
            <a:r>
              <a:rPr lang="en-US" sz="2400" dirty="0" err="1"/>
              <a:t>wsgi.py</a:t>
            </a:r>
            <a:r>
              <a:rPr lang="he-IL" sz="2400" dirty="0"/>
              <a:t> עוסקים בהגדרות שונות של השרת</a:t>
            </a:r>
          </a:p>
        </p:txBody>
      </p:sp>
    </p:spTree>
    <p:extLst>
      <p:ext uri="{BB962C8B-B14F-4D97-AF65-F5344CB8AC3E}">
        <p14:creationId xmlns:p14="http://schemas.microsoft.com/office/powerpoint/2010/main" val="152955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הרצת השרת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כעת אחרי שבנינו את השרת, ניתן להריץ אותו.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138624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ננווט לתיקיה שיצרנו (</a:t>
            </a:r>
            <a:r>
              <a:rPr lang="en-US" sz="2400" dirty="0" err="1"/>
              <a:t>mysite</a:t>
            </a:r>
            <a:r>
              <a:rPr lang="he-IL" sz="2400" dirty="0"/>
              <a:t> החיצונית) ונריץ את הפקודה:</a:t>
            </a:r>
          </a:p>
          <a:p>
            <a:r>
              <a:rPr lang="en-US" sz="2400" dirty="0"/>
              <a:t>python </a:t>
            </a:r>
            <a:r>
              <a:rPr lang="en-US" sz="2400" dirty="0" err="1"/>
              <a:t>manage.py</a:t>
            </a:r>
            <a:r>
              <a:rPr lang="en-US" sz="2400" dirty="0"/>
              <a:t> </a:t>
            </a:r>
            <a:r>
              <a:rPr lang="en-US" sz="2400" dirty="0" err="1"/>
              <a:t>runserver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230362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פקודה זו מריצה את שרת הפיתוח על המחשב המקומי כך שיוכל להתחיל לקבל בקשות ולהחזיר תשובות.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35494-5F26-E9DE-C711-848B3C7322D9}"/>
              </a:ext>
            </a:extLst>
          </p:cNvPr>
          <p:cNvSpPr txBox="1"/>
          <p:nvPr/>
        </p:nvSpPr>
        <p:spPr>
          <a:xfrm>
            <a:off x="451022" y="3134619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פלט הפקודה יכיל בין היתר את השורה – </a:t>
            </a:r>
          </a:p>
          <a:p>
            <a:r>
              <a:rPr lang="en-US" sz="2400" dirty="0"/>
              <a:t>Starting development server at </a:t>
            </a:r>
            <a:r>
              <a:rPr lang="en-US" sz="2400" dirty="0">
                <a:hlinkClick r:id="rId3"/>
              </a:rPr>
              <a:t>http://127.0.0.1:8000/</a:t>
            </a:r>
            <a:endParaRPr lang="en-US" sz="2400" dirty="0"/>
          </a:p>
          <a:p>
            <a:pPr algn="r" rtl="1"/>
            <a:r>
              <a:rPr lang="he-IL" sz="2400" dirty="0"/>
              <a:t>שאומרת שהשרת עובד ורץ על ה-</a:t>
            </a:r>
            <a:r>
              <a:rPr lang="en-US" sz="2400" dirty="0"/>
              <a:t>localhost</a:t>
            </a:r>
            <a:r>
              <a:rPr lang="he-IL" sz="2400" dirty="0"/>
              <a:t> בפורט 8000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3C9A-403B-D66B-1764-1C3286873AC9}"/>
              </a:ext>
            </a:extLst>
          </p:cNvPr>
          <p:cNvSpPr txBox="1"/>
          <p:nvPr/>
        </p:nvSpPr>
        <p:spPr>
          <a:xfrm>
            <a:off x="444844" y="4334948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נפתח את הדפדפן בכתובת זו ונקבל את דף ברירת המחדל של השרת.</a:t>
            </a:r>
          </a:p>
        </p:txBody>
      </p:sp>
    </p:spTree>
    <p:extLst>
      <p:ext uri="{BB962C8B-B14F-4D97-AF65-F5344CB8AC3E}">
        <p14:creationId xmlns:p14="http://schemas.microsoft.com/office/powerpoint/2010/main" val="32719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יצירת אפליקציה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כל </a:t>
            </a:r>
            <a:r>
              <a:rPr lang="he-IL" sz="2400" dirty="0" err="1"/>
              <a:t>אפליקצית</a:t>
            </a:r>
            <a:r>
              <a:rPr lang="he-IL" sz="2400" dirty="0"/>
              <a:t> רשת היא </a:t>
            </a:r>
            <a:r>
              <a:rPr lang="en-US" sz="2400" dirty="0"/>
              <a:t>package</a:t>
            </a:r>
            <a:r>
              <a:rPr lang="he-IL" sz="2400" dirty="0"/>
              <a:t> של </a:t>
            </a:r>
            <a:r>
              <a:rPr lang="he-IL" sz="2400" dirty="0" err="1"/>
              <a:t>פייתון</a:t>
            </a:r>
            <a:r>
              <a:rPr lang="he-IL" sz="2400" dirty="0"/>
              <a:t> שיכול לרוץ בשרת.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1386245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כדי ליצור אפליקציה, ננווט לתיקיה </a:t>
            </a:r>
            <a:r>
              <a:rPr lang="en-US" sz="2400" dirty="0" err="1"/>
              <a:t>mysite</a:t>
            </a:r>
            <a:r>
              <a:rPr lang="he-IL" sz="2400" dirty="0"/>
              <a:t> החיצונית ונרשום את הפקודה:</a:t>
            </a:r>
          </a:p>
          <a:p>
            <a:r>
              <a:rPr lang="en-US" sz="2400" dirty="0"/>
              <a:t>python </a:t>
            </a:r>
            <a:r>
              <a:rPr lang="en-US" sz="2400" dirty="0" err="1"/>
              <a:t>manage.py</a:t>
            </a:r>
            <a:r>
              <a:rPr lang="en-US" sz="2400" dirty="0"/>
              <a:t> </a:t>
            </a:r>
            <a:r>
              <a:rPr lang="en-US" sz="2400" dirty="0" err="1"/>
              <a:t>startapp</a:t>
            </a:r>
            <a:r>
              <a:rPr lang="en-US" sz="2400" dirty="0"/>
              <a:t> </a:t>
            </a:r>
            <a:r>
              <a:rPr lang="en-US" sz="2400" dirty="0" err="1"/>
              <a:t>test_app</a:t>
            </a:r>
            <a:endParaRPr lang="he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26168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הפקודה </a:t>
            </a:r>
            <a:r>
              <a:rPr lang="en-US" sz="2400" dirty="0" err="1"/>
              <a:t>startapp</a:t>
            </a:r>
            <a:r>
              <a:rPr lang="he-IL" sz="2400" dirty="0"/>
              <a:t> מייצרת את התיקיה וכל הקבצים הדרושים לאפליקציה. שם האפליקציה נקבע על ידינו (במקרה הזה </a:t>
            </a:r>
            <a:r>
              <a:rPr lang="en-US" sz="2400" dirty="0" err="1"/>
              <a:t>test_app</a:t>
            </a:r>
            <a:r>
              <a:rPr lang="he-IL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424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 err="1">
                <a:solidFill>
                  <a:srgbClr val="002060"/>
                </a:solidFill>
              </a:rPr>
              <a:t>Views.py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הקובץ </a:t>
            </a:r>
            <a:r>
              <a:rPr lang="en-US" sz="2400" dirty="0" err="1"/>
              <a:t>views.py</a:t>
            </a:r>
            <a:r>
              <a:rPr lang="he-IL" sz="2400" dirty="0"/>
              <a:t> מכיל את הלוגיקה של האפליקציה. 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138624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כל </a:t>
            </a:r>
            <a:r>
              <a:rPr lang="en-US" sz="2400" dirty="0"/>
              <a:t>view</a:t>
            </a:r>
            <a:r>
              <a:rPr lang="he-IL" sz="2400" dirty="0"/>
              <a:t> הוא פונקציה שמקבלת בקשת </a:t>
            </a:r>
            <a:r>
              <a:rPr lang="en-US" sz="2400" dirty="0"/>
              <a:t>http</a:t>
            </a:r>
            <a:r>
              <a:rPr lang="he-IL" sz="2400" dirty="0"/>
              <a:t>, ומחזירה תשובת </a:t>
            </a:r>
            <a:r>
              <a:rPr lang="en-US" sz="2400" dirty="0"/>
              <a:t>http</a:t>
            </a:r>
            <a:r>
              <a:rPr lang="he-IL" sz="2400" dirty="0"/>
              <a:t> (למשל, בפורמט </a:t>
            </a:r>
            <a:r>
              <a:rPr lang="en-US" sz="2400" dirty="0"/>
              <a:t>html</a:t>
            </a:r>
            <a:r>
              <a:rPr lang="he-IL" sz="2400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2303622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הקובץ נוצר בצורה אוטומטית, ומכיל כרגע רק פקודה אחת: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EFD04-4CB8-47B4-2BF2-21524DC2AA35}"/>
              </a:ext>
            </a:extLst>
          </p:cNvPr>
          <p:cNvSpPr txBox="1"/>
          <p:nvPr/>
        </p:nvSpPr>
        <p:spPr>
          <a:xfrm>
            <a:off x="304800" y="2765287"/>
            <a:ext cx="495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django.shortcuts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render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A4E5C-CE72-0A3B-BAB8-A2C6F02A6401}"/>
              </a:ext>
            </a:extLst>
          </p:cNvPr>
          <p:cNvSpPr txBox="1"/>
          <p:nvPr/>
        </p:nvSpPr>
        <p:spPr>
          <a:xfrm>
            <a:off x="457200" y="3301326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נוסיף לקובץ את הקוד הבא: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A81C3C-8DF0-3747-69A5-8DF9D8BEAC75}"/>
              </a:ext>
            </a:extLst>
          </p:cNvPr>
          <p:cNvSpPr txBox="1"/>
          <p:nvPr/>
        </p:nvSpPr>
        <p:spPr>
          <a:xfrm>
            <a:off x="304800" y="4135663"/>
            <a:ext cx="6399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eaLnBrk="1" latinLnBrk="0" hangingPunct="1"/>
            <a:r>
              <a:rPr lang="en-US" sz="2400" dirty="0">
                <a:solidFill>
                  <a:srgbClr val="0077AA"/>
                </a:solidFill>
                <a:effectLst/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django</a:t>
            </a:r>
            <a:r>
              <a:rPr lang="en-US" sz="240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2400" dirty="0" err="1"/>
              <a:t>http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7AA"/>
                </a:solidFill>
                <a:effectLst/>
              </a:rPr>
              <a:t>import</a:t>
            </a:r>
            <a:r>
              <a:rPr lang="en-US" sz="2400" dirty="0"/>
              <a:t> </a:t>
            </a:r>
            <a:r>
              <a:rPr lang="en-US" sz="2400" dirty="0" err="1"/>
              <a:t>HttpResponse</a:t>
            </a:r>
            <a:endParaRPr lang="en-US" sz="2400" dirty="0"/>
          </a:p>
          <a:p>
            <a:pPr marL="0" algn="l" defTabSz="914400" eaLnBrk="1" latinLnBrk="0" hangingPunct="1"/>
            <a:r>
              <a:rPr lang="en-US" sz="2400" dirty="0"/>
              <a:t> </a:t>
            </a:r>
            <a:endParaRPr lang="he-IL" sz="2400" dirty="0"/>
          </a:p>
          <a:p>
            <a:pPr marL="0" algn="l" defTabSz="914400" eaLnBrk="1" latinLnBrk="0" hangingPunct="1"/>
            <a:r>
              <a:rPr lang="en-US" sz="2400" dirty="0"/>
              <a:t>def </a:t>
            </a:r>
            <a:r>
              <a:rPr lang="en-US" sz="2400" dirty="0" err="1">
                <a:solidFill>
                  <a:srgbClr val="DD4A68"/>
                </a:solidFill>
              </a:rPr>
              <a:t>test_app</a:t>
            </a:r>
            <a:r>
              <a:rPr lang="en-US" sz="2400" dirty="0">
                <a:solidFill>
                  <a:srgbClr val="999999"/>
                </a:solidFill>
                <a:effectLst/>
              </a:rPr>
              <a:t>(</a:t>
            </a:r>
            <a:r>
              <a:rPr lang="en-US" sz="2400" dirty="0"/>
              <a:t>request</a:t>
            </a:r>
            <a:r>
              <a:rPr lang="en-US" sz="2400" dirty="0">
                <a:solidFill>
                  <a:srgbClr val="999999"/>
                </a:solidFill>
                <a:effectLst/>
              </a:rPr>
              <a:t>)</a:t>
            </a:r>
            <a:r>
              <a:rPr lang="en-US" sz="2400" dirty="0">
                <a:solidFill>
                  <a:srgbClr val="9A6E3A"/>
                </a:solidFill>
                <a:effectLst/>
              </a:rPr>
              <a:t>:</a:t>
            </a:r>
            <a:r>
              <a:rPr lang="en-US" sz="2400" dirty="0"/>
              <a:t> </a:t>
            </a:r>
          </a:p>
          <a:p>
            <a:pPr marL="0" algn="l" defTabSz="914400" eaLnBrk="1" latinLnBrk="0" hangingPunct="1"/>
            <a:r>
              <a:rPr lang="en-US" sz="2400" dirty="0">
                <a:solidFill>
                  <a:srgbClr val="0077AA"/>
                </a:solidFill>
              </a:rPr>
              <a:t>    </a:t>
            </a:r>
            <a:r>
              <a:rPr lang="en-US" sz="2400" dirty="0">
                <a:solidFill>
                  <a:srgbClr val="0077AA"/>
                </a:solidFill>
                <a:effectLst/>
              </a:rPr>
              <a:t>return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DD4A68"/>
                </a:solidFill>
                <a:effectLst/>
              </a:rPr>
              <a:t>HttpResponse</a:t>
            </a:r>
            <a:r>
              <a:rPr lang="en-US" sz="2400" dirty="0">
                <a:solidFill>
                  <a:srgbClr val="999999"/>
                </a:solidFill>
                <a:effectLst/>
              </a:rPr>
              <a:t>(</a:t>
            </a:r>
            <a:r>
              <a:rPr lang="en-US" sz="2400" dirty="0">
                <a:solidFill>
                  <a:srgbClr val="669900"/>
                </a:solidFill>
                <a:effectLst/>
              </a:rPr>
              <a:t>"Hello world!"</a:t>
            </a:r>
            <a:r>
              <a:rPr lang="en-US" sz="2400" dirty="0">
                <a:solidFill>
                  <a:srgbClr val="999999"/>
                </a:solidFill>
                <a:effectLst/>
              </a:rPr>
              <a:t>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5949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C550E1-BA1B-293A-0103-29B8480A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5DA42-958E-19D5-1835-5B831CCB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F4C98-20D8-4510-E202-624507BD228E}"/>
              </a:ext>
            </a:extLst>
          </p:cNvPr>
          <p:cNvSpPr txBox="1"/>
          <p:nvPr/>
        </p:nvSpPr>
        <p:spPr>
          <a:xfrm>
            <a:off x="1752600" y="762000"/>
            <a:ext cx="63997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eaLnBrk="1" latinLnBrk="0" hangingPunct="1"/>
            <a:r>
              <a:rPr lang="en-US" sz="2400" dirty="0">
                <a:solidFill>
                  <a:srgbClr val="0077AA"/>
                </a:solidFill>
                <a:effectLst/>
              </a:rPr>
              <a:t>from</a:t>
            </a:r>
            <a:r>
              <a:rPr lang="en-US" sz="2400" dirty="0"/>
              <a:t> </a:t>
            </a:r>
            <a:r>
              <a:rPr lang="en-US" sz="2400" dirty="0" err="1"/>
              <a:t>django</a:t>
            </a:r>
            <a:r>
              <a:rPr lang="en-US" sz="2400" dirty="0" err="1">
                <a:solidFill>
                  <a:srgbClr val="999999"/>
                </a:solidFill>
                <a:effectLst/>
              </a:rPr>
              <a:t>.</a:t>
            </a:r>
            <a:r>
              <a:rPr lang="en-US" sz="2400" dirty="0" err="1"/>
              <a:t>http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7AA"/>
                </a:solidFill>
                <a:effectLst/>
              </a:rPr>
              <a:t>import</a:t>
            </a:r>
            <a:r>
              <a:rPr lang="en-US" sz="2400" dirty="0"/>
              <a:t> </a:t>
            </a:r>
            <a:r>
              <a:rPr lang="en-US" sz="2400" dirty="0" err="1"/>
              <a:t>HttpResponse</a:t>
            </a:r>
            <a:endParaRPr lang="en-US" sz="2400" dirty="0"/>
          </a:p>
          <a:p>
            <a:pPr marL="0" algn="l" defTabSz="914400" eaLnBrk="1" latinLnBrk="0" hangingPunct="1"/>
            <a:r>
              <a:rPr lang="en-US" sz="2400" dirty="0"/>
              <a:t> </a:t>
            </a:r>
            <a:endParaRPr lang="he-IL" sz="2400" dirty="0"/>
          </a:p>
          <a:p>
            <a:pPr marL="0" algn="l" defTabSz="914400" eaLnBrk="1" latinLnBrk="0" hangingPunct="1"/>
            <a:r>
              <a:rPr lang="en-US" sz="2400" dirty="0"/>
              <a:t>def </a:t>
            </a:r>
            <a:r>
              <a:rPr lang="en-US" sz="2400" dirty="0" err="1">
                <a:solidFill>
                  <a:srgbClr val="DD4A68"/>
                </a:solidFill>
              </a:rPr>
              <a:t>test_app</a:t>
            </a:r>
            <a:r>
              <a:rPr lang="en-US" sz="2400" dirty="0">
                <a:solidFill>
                  <a:srgbClr val="999999"/>
                </a:solidFill>
                <a:effectLst/>
              </a:rPr>
              <a:t>(</a:t>
            </a:r>
            <a:r>
              <a:rPr lang="en-US" sz="2400" dirty="0"/>
              <a:t>request</a:t>
            </a:r>
            <a:r>
              <a:rPr lang="en-US" sz="2400" dirty="0">
                <a:solidFill>
                  <a:srgbClr val="999999"/>
                </a:solidFill>
                <a:effectLst/>
              </a:rPr>
              <a:t>)</a:t>
            </a:r>
            <a:r>
              <a:rPr lang="en-US" sz="2400" dirty="0">
                <a:solidFill>
                  <a:srgbClr val="9A6E3A"/>
                </a:solidFill>
                <a:effectLst/>
              </a:rPr>
              <a:t>:</a:t>
            </a:r>
            <a:r>
              <a:rPr lang="en-US" sz="2400" dirty="0"/>
              <a:t> </a:t>
            </a:r>
          </a:p>
          <a:p>
            <a:pPr marL="0" algn="l" defTabSz="914400" eaLnBrk="1" latinLnBrk="0" hangingPunct="1"/>
            <a:r>
              <a:rPr lang="en-US" sz="2400" dirty="0">
                <a:solidFill>
                  <a:srgbClr val="0077AA"/>
                </a:solidFill>
              </a:rPr>
              <a:t>    </a:t>
            </a:r>
            <a:r>
              <a:rPr lang="en-US" sz="2400" dirty="0">
                <a:solidFill>
                  <a:srgbClr val="0077AA"/>
                </a:solidFill>
                <a:effectLst/>
              </a:rPr>
              <a:t>return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DD4A68"/>
                </a:solidFill>
                <a:effectLst/>
              </a:rPr>
              <a:t>HttpResponse</a:t>
            </a:r>
            <a:r>
              <a:rPr lang="en-US" sz="2400" dirty="0">
                <a:solidFill>
                  <a:srgbClr val="999999"/>
                </a:solidFill>
                <a:effectLst/>
              </a:rPr>
              <a:t>(</a:t>
            </a:r>
            <a:r>
              <a:rPr lang="en-US" sz="2400" dirty="0">
                <a:solidFill>
                  <a:srgbClr val="669900"/>
                </a:solidFill>
                <a:effectLst/>
              </a:rPr>
              <a:t>"Hello world!"</a:t>
            </a:r>
            <a:r>
              <a:rPr lang="en-US" sz="2400" dirty="0">
                <a:solidFill>
                  <a:srgbClr val="999999"/>
                </a:solidFill>
                <a:effectLst/>
              </a:rPr>
              <a:t>)</a:t>
            </a:r>
            <a:endParaRPr lang="en-I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1A4C3-A026-5838-536F-912F270B55DA}"/>
              </a:ext>
            </a:extLst>
          </p:cNvPr>
          <p:cNvSpPr txBox="1"/>
          <p:nvPr/>
        </p:nvSpPr>
        <p:spPr>
          <a:xfrm>
            <a:off x="419100" y="26670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</a:t>
            </a:r>
            <a:r>
              <a:rPr lang="en-US" sz="2400" dirty="0" err="1"/>
              <a:t>test_app</a:t>
            </a:r>
            <a:r>
              <a:rPr lang="he-IL" sz="2400" dirty="0"/>
              <a:t> היא למעשה </a:t>
            </a:r>
            <a:r>
              <a:rPr lang="en-US" sz="2400" dirty="0"/>
              <a:t>view</a:t>
            </a:r>
            <a:r>
              <a:rPr lang="he-IL" sz="2400" dirty="0"/>
              <a:t> שמייצג את האפליקציה </a:t>
            </a:r>
            <a:r>
              <a:rPr lang="en-US" sz="2400" dirty="0" err="1"/>
              <a:t>test_app</a:t>
            </a:r>
            <a:r>
              <a:rPr lang="he-IL" sz="2400" dirty="0"/>
              <a:t>. שם הפונקציה לא חייב להיות בהכרח שם האפליקציה.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8FE9B-AB49-06B2-BFF2-3411AB014792}"/>
              </a:ext>
            </a:extLst>
          </p:cNvPr>
          <p:cNvSpPr txBox="1"/>
          <p:nvPr/>
        </p:nvSpPr>
        <p:spPr>
          <a:xfrm>
            <a:off x="419100" y="3522711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הפרמטר </a:t>
            </a:r>
            <a:r>
              <a:rPr lang="en-US" sz="2400" dirty="0"/>
              <a:t>request</a:t>
            </a:r>
            <a:r>
              <a:rPr lang="he-IL" sz="2400" dirty="0"/>
              <a:t> הוא הבקשה שמתקבלת מהלקוח כאשר פונים לאפליקציה.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75542-687D-5D2E-75CA-3CD1BDD6E2ED}"/>
              </a:ext>
            </a:extLst>
          </p:cNvPr>
          <p:cNvSpPr txBox="1"/>
          <p:nvPr/>
        </p:nvSpPr>
        <p:spPr>
          <a:xfrm>
            <a:off x="416011" y="437842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הפונקציה מחזירה אובייקט חדש מסוג </a:t>
            </a:r>
            <a:r>
              <a:rPr lang="en-US" sz="2400" dirty="0" err="1"/>
              <a:t>HttpResponse</a:t>
            </a:r>
            <a:r>
              <a:rPr lang="he-IL" sz="2400" dirty="0"/>
              <a:t> שמכיל את הטקסט </a:t>
            </a:r>
            <a:r>
              <a:rPr lang="en-US" sz="2400" dirty="0"/>
              <a:t>”Hello World!”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7170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 err="1">
                <a:solidFill>
                  <a:srgbClr val="002060"/>
                </a:solidFill>
              </a:rPr>
              <a:t>Urls.py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כדי להריץ את הפונקציה ב-</a:t>
            </a:r>
            <a:r>
              <a:rPr lang="en-US" sz="2400" dirty="0"/>
              <a:t>view</a:t>
            </a:r>
            <a:r>
              <a:rPr lang="he-IL" sz="2400" dirty="0"/>
              <a:t> אנחנו צריכים לקרוא לה דרך הדפדפן ולהפנות אליה בקשה.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167150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כדי לעשות זאת, נצטרך להגדיר את ״מפת הניתוב״ של האפליקציה, אוסף של קישורים שמגדירים לשרת לאן לנתב כל בקשה.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A4E5C-CE72-0A3B-BAB8-A2C6F02A6401}"/>
              </a:ext>
            </a:extLst>
          </p:cNvPr>
          <p:cNvSpPr txBox="1"/>
          <p:nvPr/>
        </p:nvSpPr>
        <p:spPr>
          <a:xfrm>
            <a:off x="457200" y="2506618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נוסיף בתיקיית </a:t>
            </a:r>
            <a:r>
              <a:rPr lang="he-IL" sz="2400" dirty="0" err="1"/>
              <a:t>הפרוייקט</a:t>
            </a:r>
            <a:r>
              <a:rPr lang="he-IL" sz="2400" dirty="0"/>
              <a:t> קובץ חדש בשם </a:t>
            </a:r>
            <a:r>
              <a:rPr lang="en-US" sz="2400" dirty="0" err="1"/>
              <a:t>urls.py</a:t>
            </a:r>
            <a:r>
              <a:rPr lang="he-IL" sz="2400" dirty="0"/>
              <a:t>. הקובץ יגדיר את הניתובים. נוסיף בקובץ את הקוד הבא: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DDAA1-7089-7772-A589-FB91793E90BA}"/>
              </a:ext>
            </a:extLst>
          </p:cNvPr>
          <p:cNvSpPr txBox="1"/>
          <p:nvPr/>
        </p:nvSpPr>
        <p:spPr>
          <a:xfrm>
            <a:off x="304800" y="3429000"/>
            <a:ext cx="754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django.urls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path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.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views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urlpatterns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[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path(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 err="1">
                <a:solidFill>
                  <a:srgbClr val="067D17"/>
                </a:solidFill>
                <a:effectLst/>
                <a:latin typeface="JetBrains Mono"/>
              </a:rPr>
              <a:t>test_app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/'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views.test_app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name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 err="1">
                <a:solidFill>
                  <a:srgbClr val="067D17"/>
                </a:solidFill>
                <a:effectLst/>
                <a:latin typeface="JetBrains Mono"/>
              </a:rPr>
              <a:t>test_app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037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327FE5-D909-7D58-D520-F89B4A8E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F040E-EA79-4493-DC4F-944E07E9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5DEBC-124E-59B4-DEB8-3D4D2936B7C4}"/>
              </a:ext>
            </a:extLst>
          </p:cNvPr>
          <p:cNvSpPr txBox="1"/>
          <p:nvPr/>
        </p:nvSpPr>
        <p:spPr>
          <a:xfrm>
            <a:off x="1371600" y="457200"/>
            <a:ext cx="754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django.urls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path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.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views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urlpatterns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[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path(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 err="1">
                <a:solidFill>
                  <a:srgbClr val="067D17"/>
                </a:solidFill>
                <a:effectLst/>
                <a:latin typeface="JetBrains Mono"/>
              </a:rPr>
              <a:t>test_app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/'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views.test_app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>
                <a:solidFill>
                  <a:srgbClr val="660099"/>
                </a:solidFill>
                <a:effectLst/>
                <a:latin typeface="JetBrains Mono"/>
              </a:rPr>
              <a:t>name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 err="1">
                <a:solidFill>
                  <a:srgbClr val="067D17"/>
                </a:solidFill>
                <a:effectLst/>
                <a:latin typeface="JetBrains Mono"/>
              </a:rPr>
              <a:t>test_app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B343F-97F3-97B9-B556-C81FCFD4C473}"/>
              </a:ext>
            </a:extLst>
          </p:cNvPr>
          <p:cNvSpPr txBox="1"/>
          <p:nvPr/>
        </p:nvSpPr>
        <p:spPr>
          <a:xfrm>
            <a:off x="434546" y="284584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המשתנה </a:t>
            </a:r>
            <a:r>
              <a:rPr lang="en-US" sz="2400" dirty="0" err="1"/>
              <a:t>urlpatterns</a:t>
            </a:r>
            <a:r>
              <a:rPr lang="he-IL" sz="2400" dirty="0"/>
              <a:t> מכיל רשימה של כל הכתובות שנרצה לפנות אליהן באפליקציה.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A5E5C-6644-F729-D7A6-013901BCB467}"/>
              </a:ext>
            </a:extLst>
          </p:cNvPr>
          <p:cNvSpPr txBox="1"/>
          <p:nvPr/>
        </p:nvSpPr>
        <p:spPr>
          <a:xfrm>
            <a:off x="434546" y="367684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כרגע יש רק כתובת אחת. אנחנו בונים אותה באמצעות אובייקט </a:t>
            </a:r>
            <a:r>
              <a:rPr lang="en-US" sz="2400" dirty="0"/>
              <a:t>path</a:t>
            </a:r>
            <a:r>
              <a:rPr lang="he-IL" sz="2400" dirty="0"/>
              <a:t> שמכיל את המחרוזת שנכתוב בדפדפן כדי לפנות אליה (</a:t>
            </a:r>
            <a:r>
              <a:rPr lang="en-US" sz="2400" dirty="0" err="1"/>
              <a:t>test_app</a:t>
            </a:r>
            <a:r>
              <a:rPr lang="he-IL" sz="2400" dirty="0"/>
              <a:t>), את הפונקציה שנרצה להפעיל בפניה לכתובת זו (</a:t>
            </a:r>
            <a:r>
              <a:rPr lang="en-US" sz="2400" dirty="0" err="1"/>
              <a:t>views.test_app</a:t>
            </a:r>
            <a:r>
              <a:rPr lang="he-IL" sz="2400" dirty="0"/>
              <a:t>) ואת שם הקישור.</a:t>
            </a:r>
          </a:p>
        </p:txBody>
      </p:sp>
    </p:spTree>
    <p:extLst>
      <p:ext uri="{BB962C8B-B14F-4D97-AF65-F5344CB8AC3E}">
        <p14:creationId xmlns:p14="http://schemas.microsoft.com/office/powerpoint/2010/main" val="28253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קישור לשרת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כיוון שהאפליקציה לא רצה בכוחות עצמה, אלא השרת מריץ אותה, נצטרך ״לגלות״ לשרת מה הנתיב לאפליקציה.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1671502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נפתח את הקובץ </a:t>
            </a:r>
            <a:r>
              <a:rPr lang="en-US" sz="2400" dirty="0" err="1"/>
              <a:t>urls.py</a:t>
            </a:r>
            <a:r>
              <a:rPr lang="he-IL" sz="2400" dirty="0"/>
              <a:t> שנמצא תחת תיקיית </a:t>
            </a:r>
            <a:r>
              <a:rPr lang="he-IL" sz="2400" dirty="0" err="1"/>
              <a:t>הפרוייקט</a:t>
            </a:r>
            <a:r>
              <a:rPr lang="he-IL" sz="2400" dirty="0"/>
              <a:t> שיצרנו (התיקיה </a:t>
            </a:r>
            <a:r>
              <a:rPr lang="en-US" sz="2400" dirty="0" err="1"/>
              <a:t>mysite</a:t>
            </a:r>
            <a:r>
              <a:rPr lang="he-IL" sz="2400" dirty="0"/>
              <a:t>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A4E5C-CE72-0A3B-BAB8-A2C6F02A6401}"/>
              </a:ext>
            </a:extLst>
          </p:cNvPr>
          <p:cNvSpPr txBox="1"/>
          <p:nvPr/>
        </p:nvSpPr>
        <p:spPr>
          <a:xfrm>
            <a:off x="457200" y="2506618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הקובץ מגדיר את הניתוב של השרת לאפליקציות שרצות תחתיו. כרגע הוא מכיל את הקוד הבא: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46850-54E8-6872-9A42-9473CDCE6F48}"/>
              </a:ext>
            </a:extLst>
          </p:cNvPr>
          <p:cNvSpPr txBox="1"/>
          <p:nvPr/>
        </p:nvSpPr>
        <p:spPr>
          <a:xfrm>
            <a:off x="457200" y="3429000"/>
            <a:ext cx="7543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django.contrib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admin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django.urls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path, include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urlpatterns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[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path(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'admin/'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admin.site.urls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0629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קישור לשרת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נוסיף לקוד ניתוב לאפליקציה שלנו:</a:t>
            </a:r>
            <a:endParaRPr lang="en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A4E5C-CE72-0A3B-BAB8-A2C6F02A6401}"/>
              </a:ext>
            </a:extLst>
          </p:cNvPr>
          <p:cNvSpPr txBox="1"/>
          <p:nvPr/>
        </p:nvSpPr>
        <p:spPr>
          <a:xfrm>
            <a:off x="342900" y="422155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כעת נוכל להריץ את השרת עם הנתיב – </a:t>
            </a:r>
          </a:p>
          <a:p>
            <a:pPr marL="0" algn="l" defTabSz="914400" eaLnBrk="1" latinLnBrk="0" hangingPunct="1"/>
            <a:r>
              <a:rPr lang="en-US" sz="2400" dirty="0"/>
              <a:t>http://localhost:8000/</a:t>
            </a:r>
            <a:r>
              <a:rPr lang="en-US" sz="2400" dirty="0" err="1"/>
              <a:t>test_app</a:t>
            </a:r>
            <a:endParaRPr lang="he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130C0-FE5A-B957-BA4A-345DAD571892}"/>
              </a:ext>
            </a:extLst>
          </p:cNvPr>
          <p:cNvSpPr txBox="1"/>
          <p:nvPr/>
        </p:nvSpPr>
        <p:spPr>
          <a:xfrm>
            <a:off x="461319" y="1389958"/>
            <a:ext cx="63524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django.contrib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admin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django.urls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path, include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urlpatterns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= [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path(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include(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 err="1">
                <a:solidFill>
                  <a:srgbClr val="067D17"/>
                </a:solidFill>
                <a:effectLst/>
                <a:latin typeface="JetBrains Mono"/>
              </a:rPr>
              <a:t>test_app.urls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path(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'admin/'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admin.site.urls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1619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800" dirty="0">
                <a:solidFill>
                  <a:srgbClr val="002060"/>
                </a:solidFill>
              </a:rPr>
              <a:t>templates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התצוגה למשתמש </a:t>
            </a:r>
            <a:r>
              <a:rPr lang="he-IL" sz="2400" dirty="0" err="1"/>
              <a:t>בדר״כ</a:t>
            </a:r>
            <a:r>
              <a:rPr lang="he-IL" sz="2400" dirty="0"/>
              <a:t> תהיה בפורמט </a:t>
            </a:r>
            <a:r>
              <a:rPr lang="en-US" sz="2400" dirty="0"/>
              <a:t>html</a:t>
            </a:r>
            <a:r>
              <a:rPr lang="he-IL" sz="2400" dirty="0"/>
              <a:t> ולכן נצטרך לכתוב מראש קבצי </a:t>
            </a:r>
            <a:r>
              <a:rPr lang="en-US" sz="2400" dirty="0"/>
              <a:t>html</a:t>
            </a:r>
            <a:r>
              <a:rPr lang="he-IL" sz="2400" dirty="0"/>
              <a:t> שמגדירים את הממשק. קבצים כאלה נקראים </a:t>
            </a:r>
            <a:r>
              <a:rPr lang="en-US" sz="2400" dirty="0"/>
              <a:t>template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A4E5C-CE72-0A3B-BAB8-A2C6F02A6401}"/>
              </a:ext>
            </a:extLst>
          </p:cNvPr>
          <p:cNvSpPr txBox="1"/>
          <p:nvPr/>
        </p:nvSpPr>
        <p:spPr>
          <a:xfrm>
            <a:off x="442784" y="211994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בתוך התיקיה של </a:t>
            </a:r>
            <a:r>
              <a:rPr lang="en-US" sz="2400" dirty="0" err="1"/>
              <a:t>test_app</a:t>
            </a:r>
            <a:r>
              <a:rPr lang="he-IL" sz="2400" dirty="0"/>
              <a:t> נגדיר תיקיה חדשה בשם </a:t>
            </a:r>
            <a:r>
              <a:rPr lang="en-US" sz="2400" dirty="0"/>
              <a:t>templates</a:t>
            </a:r>
            <a:r>
              <a:rPr lang="he-IL" sz="2400" dirty="0"/>
              <a:t> ובתוכה ניצור קובץ חדש בשם </a:t>
            </a:r>
            <a:r>
              <a:rPr lang="en-US" sz="2400" dirty="0"/>
              <a:t>template1.html</a:t>
            </a:r>
            <a:endParaRPr lang="he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A820E-996D-A0E1-AF2F-662E40FA3E65}"/>
              </a:ext>
            </a:extLst>
          </p:cNvPr>
          <p:cNvSpPr txBox="1"/>
          <p:nvPr/>
        </p:nvSpPr>
        <p:spPr>
          <a:xfrm>
            <a:off x="457200" y="30410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הקובץ יכיל את ממשק המשתמש, ויהיה כתוב ב-</a:t>
            </a:r>
            <a:r>
              <a:rPr lang="en-US" sz="2400" dirty="0"/>
              <a:t>html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4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IL" sz="2800" dirty="0">
                <a:solidFill>
                  <a:srgbClr val="002060"/>
                </a:solidFill>
              </a:rPr>
              <a:t>Django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err="1"/>
              <a:t>ג׳אנגו</a:t>
            </a:r>
            <a:r>
              <a:rPr lang="he-IL" sz="2400" dirty="0"/>
              <a:t> היא פלטפורמה מבוססת </a:t>
            </a:r>
            <a:r>
              <a:rPr lang="he-IL" sz="2400" dirty="0" err="1"/>
              <a:t>פייתון</a:t>
            </a:r>
            <a:r>
              <a:rPr lang="he-IL" sz="2400" dirty="0"/>
              <a:t> שמיועדת לפיתוח אפליקציות רשת.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61319" y="1669197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הפלטפורמה מטפלת באופן אוטומטי בהרבה מההיבטים של פיתוח אפליקציות רשת, ומאפשרת למתכנת להתמקד בחלקים פחות טכניים של האפליקציה.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5C714-9B45-7ACB-D4FD-A01A09C077D7}"/>
              </a:ext>
            </a:extLst>
          </p:cNvPr>
          <p:cNvSpPr txBox="1"/>
          <p:nvPr/>
        </p:nvSpPr>
        <p:spPr>
          <a:xfrm>
            <a:off x="465438" y="2869526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הפלטפורמה מספקת אפשרות לפיתוח מהיר של אפליקציות, ומכילה את כל המרכיבים הנדרשים מאפליקציה כזאת, כולל תקשורת עם השרת, אבטחה, ממשק משתמש </a:t>
            </a:r>
            <a:r>
              <a:rPr lang="he-IL" sz="2400" dirty="0" err="1"/>
              <a:t>וכו</a:t>
            </a:r>
            <a:r>
              <a:rPr lang="he-IL" sz="2400" dirty="0"/>
              <a:t>׳.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D2C6B-7E52-4136-2EFC-876765759FFA}"/>
              </a:ext>
            </a:extLst>
          </p:cNvPr>
          <p:cNvSpPr txBox="1"/>
          <p:nvPr/>
        </p:nvSpPr>
        <p:spPr>
          <a:xfrm>
            <a:off x="457200" y="40739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האתר הרשמי של הפלטפורמה:</a:t>
            </a:r>
          </a:p>
          <a:p>
            <a:pPr algn="l"/>
            <a:r>
              <a:rPr lang="en-US" sz="2400" dirty="0"/>
              <a:t>https://</a:t>
            </a:r>
            <a:r>
              <a:rPr lang="en-US" sz="2400" dirty="0" err="1"/>
              <a:t>www.djangoproject.com</a:t>
            </a:r>
            <a:r>
              <a:rPr lang="en-US" sz="2400" dirty="0"/>
              <a:t>/</a:t>
            </a:r>
            <a:endParaRPr lang="en-IL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07767-0D02-27CE-F41B-E5DFAA7050ED}"/>
              </a:ext>
            </a:extLst>
          </p:cNvPr>
          <p:cNvSpPr txBox="1"/>
          <p:nvPr/>
        </p:nvSpPr>
        <p:spPr>
          <a:xfrm>
            <a:off x="457200" y="490819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האתר מכיל תיעוד פורמלי של הפלטפורמה וכן מדריכים רבים לכתיבת אפליקציות באמצעותה.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844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טעינת התבנית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כדי להעביר את ה-</a:t>
            </a:r>
            <a:r>
              <a:rPr lang="en-US" sz="2400" dirty="0"/>
              <a:t>html</a:t>
            </a:r>
            <a:r>
              <a:rPr lang="he-IL" sz="2400" dirty="0"/>
              <a:t> חזרה לשרת לשם הצגתו, נשנה את </a:t>
            </a:r>
            <a:r>
              <a:rPr lang="he-IL" sz="2400" dirty="0" err="1"/>
              <a:t>פונקצית</a:t>
            </a:r>
            <a:r>
              <a:rPr lang="he-IL" sz="2400" dirty="0"/>
              <a:t> ה-</a:t>
            </a:r>
            <a:r>
              <a:rPr lang="en-US" sz="2400" dirty="0"/>
              <a:t>view</a:t>
            </a:r>
            <a:r>
              <a:rPr lang="he-IL" sz="2400" dirty="0"/>
              <a:t> שכתבנו: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1CDA5-C4B3-31B3-BAE9-A608533257E3}"/>
              </a:ext>
            </a:extLst>
          </p:cNvPr>
          <p:cNvSpPr txBox="1"/>
          <p:nvPr/>
        </p:nvSpPr>
        <p:spPr>
          <a:xfrm>
            <a:off x="457200" y="1755577"/>
            <a:ext cx="784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django.http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HttpResponse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django.template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loader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400" dirty="0" err="1">
                <a:solidFill>
                  <a:srgbClr val="00627A"/>
                </a:solidFill>
                <a:effectLst/>
                <a:latin typeface="JetBrains Mono"/>
              </a:rPr>
              <a:t>test_app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808080"/>
                </a:solidFill>
                <a:effectLst/>
                <a:latin typeface="JetBrains Mono"/>
              </a:rPr>
              <a:t>request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template =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loader.get_template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067D17"/>
                </a:solidFill>
                <a:effectLst/>
                <a:latin typeface="JetBrains Mono"/>
              </a:rPr>
              <a:t>'template1.html'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4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HttpResponse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400" dirty="0" err="1">
                <a:solidFill>
                  <a:srgbClr val="080808"/>
                </a:solidFill>
                <a:effectLst/>
                <a:latin typeface="JetBrains Mono"/>
              </a:rPr>
              <a:t>template.render</a:t>
            </a:r>
            <a:r>
              <a:rPr lang="en-US" sz="2400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27074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טעינת התבנית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כעת נצטרך להגדיר את תיקיית </a:t>
            </a:r>
            <a:r>
              <a:rPr lang="he-IL" sz="2400" dirty="0" err="1"/>
              <a:t>הפרוייקט</a:t>
            </a:r>
            <a:r>
              <a:rPr lang="he-IL" sz="2400" dirty="0"/>
              <a:t> כחלק מהאפליקציות של השרת. נפתח את הקובץ </a:t>
            </a:r>
            <a:r>
              <a:rPr lang="en-US" sz="2400" dirty="0" err="1"/>
              <a:t>settings.py</a:t>
            </a:r>
            <a:r>
              <a:rPr lang="he-IL" sz="2400" dirty="0"/>
              <a:t> שנמצא בתיקיה </a:t>
            </a:r>
            <a:r>
              <a:rPr lang="en-US" sz="2400" dirty="0" err="1"/>
              <a:t>mysite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6AC44-23F2-DE24-0D9B-8BCD659CACB6}"/>
              </a:ext>
            </a:extLst>
          </p:cNvPr>
          <p:cNvSpPr txBox="1"/>
          <p:nvPr/>
        </p:nvSpPr>
        <p:spPr>
          <a:xfrm>
            <a:off x="457200" y="1755577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בתוך הקובץ נמצא את ההגדרה של המשתנה </a:t>
            </a:r>
            <a:r>
              <a:rPr lang="en-US" sz="2400" dirty="0"/>
              <a:t>INSTALLED_APPS</a:t>
            </a:r>
            <a:r>
              <a:rPr lang="he-IL" sz="2400" dirty="0"/>
              <a:t> ונוסיף ברשימה את האפליקציה שלנו – </a:t>
            </a:r>
            <a:r>
              <a:rPr lang="en-US" sz="2400" dirty="0" err="1"/>
              <a:t>test_app</a:t>
            </a:r>
            <a:r>
              <a:rPr lang="he-IL" sz="2400" dirty="0"/>
              <a:t>.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FBE85-597D-455E-6AD0-405FB5D0AAC4}"/>
              </a:ext>
            </a:extLst>
          </p:cNvPr>
          <p:cNvSpPr txBox="1"/>
          <p:nvPr/>
        </p:nvSpPr>
        <p:spPr>
          <a:xfrm>
            <a:off x="486032" y="267295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נריץ ב-</a:t>
            </a:r>
            <a:r>
              <a:rPr lang="en-US" sz="2400" dirty="0"/>
              <a:t>command line</a:t>
            </a:r>
            <a:r>
              <a:rPr lang="he-IL" sz="2400" dirty="0"/>
              <a:t> את הפקודה:</a:t>
            </a:r>
          </a:p>
          <a:p>
            <a:r>
              <a:rPr lang="en-US" sz="2400" dirty="0"/>
              <a:t>python3 </a:t>
            </a:r>
            <a:r>
              <a:rPr lang="en-US" sz="2400" dirty="0" err="1"/>
              <a:t>manage.py</a:t>
            </a:r>
            <a:r>
              <a:rPr lang="en-US" sz="2400" dirty="0"/>
              <a:t> migrate</a:t>
            </a:r>
            <a:endParaRPr lang="he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F4623-8880-0B18-8003-C9F7AB9ED844}"/>
              </a:ext>
            </a:extLst>
          </p:cNvPr>
          <p:cNvSpPr txBox="1"/>
          <p:nvPr/>
        </p:nvSpPr>
        <p:spPr>
          <a:xfrm>
            <a:off x="457200" y="3639641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400" dirty="0"/>
              <a:t>כעת נוכל להריץ שוב את השרת ולקבל את קובץ ה-</a:t>
            </a:r>
            <a:r>
              <a:rPr lang="en-US" sz="2400" dirty="0"/>
              <a:t>html </a:t>
            </a:r>
            <a:r>
              <a:rPr lang="he-IL" sz="2400"/>
              <a:t>שכתבנו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942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002060"/>
                </a:solidFill>
              </a:rPr>
              <a:t>התקנה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ניתן להתקין את הפלטפורמה באמצעות הפקודה:</a:t>
            </a:r>
          </a:p>
          <a:p>
            <a:pPr algn="l"/>
            <a:r>
              <a:rPr lang="en-US" sz="2400" dirty="0"/>
              <a:t>pip install Django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61319" y="1669197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אחרי ההתקנה ניתן לוודא שהפלטפורמה הותקנה בהצלחה ע״י הפקודה הבאה (שנכתבת ב-</a:t>
            </a:r>
            <a:r>
              <a:rPr lang="en-US" sz="2400" dirty="0"/>
              <a:t>command line</a:t>
            </a:r>
            <a:r>
              <a:rPr lang="he-IL" sz="2400" dirty="0"/>
              <a:t>):</a:t>
            </a:r>
          </a:p>
          <a:p>
            <a:pPr algn="l"/>
            <a:r>
              <a:rPr lang="en-US" sz="2400" dirty="0"/>
              <a:t>python3 -m </a:t>
            </a:r>
            <a:r>
              <a:rPr lang="en-US" sz="2400" dirty="0" err="1"/>
              <a:t>django</a:t>
            </a:r>
            <a:r>
              <a:rPr lang="en-US" sz="2400" dirty="0"/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18828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rgbClr val="002060"/>
                </a:solidFill>
              </a:rPr>
              <a:t>ארכיטקטורת האפליקציה </a:t>
            </a:r>
            <a:r>
              <a:rPr lang="he-IL" sz="2800" dirty="0" err="1">
                <a:solidFill>
                  <a:srgbClr val="002060"/>
                </a:solidFill>
              </a:rPr>
              <a:t>בג׳אגו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err="1"/>
              <a:t>אפליקצית</a:t>
            </a:r>
            <a:r>
              <a:rPr lang="he-IL" sz="2400" dirty="0"/>
              <a:t> רשת סטנדרטית שלושה רכיבים עיקריים –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לוגיקה שמטפלת בקלט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לוגיקה עסקית (</a:t>
            </a:r>
            <a:r>
              <a:rPr lang="en-US" sz="2400" dirty="0"/>
              <a:t>Business Logic</a:t>
            </a:r>
            <a:r>
              <a:rPr lang="he-IL" sz="2400" dirty="0"/>
              <a:t>)</a:t>
            </a:r>
          </a:p>
          <a:p>
            <a:pPr marL="342900" indent="-342900" algn="r" rtl="1">
              <a:buFontTx/>
              <a:buChar char="-"/>
            </a:pPr>
            <a:r>
              <a:rPr lang="he-IL" sz="2400" dirty="0"/>
              <a:t>לוגיקה שמטפלת בממשק המשתמש. 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249424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בעבר, כאשר אתרי אינטרנט היו סטטיים בעיקרם ולא הכילו הרבה לוגיקה, אפשר היה לכתוב את כל הרכיבים במקום אחד.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6358C-91EA-F33F-CB16-74C92D72709D}"/>
              </a:ext>
            </a:extLst>
          </p:cNvPr>
          <p:cNvSpPr txBox="1"/>
          <p:nvPr/>
        </p:nvSpPr>
        <p:spPr>
          <a:xfrm>
            <a:off x="461319" y="3325237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עם השנים, כאשר אתרי האינטרנט הפכו לאפליקציות מלאות, הקוד נהיה מסובך ומורכב יותר ואי אפשר היה לכתוב אפליקציות בצורה כזאת.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D7FB2-0A84-BF50-AF93-8C57A1835150}"/>
              </a:ext>
            </a:extLst>
          </p:cNvPr>
          <p:cNvSpPr txBox="1"/>
          <p:nvPr/>
        </p:nvSpPr>
        <p:spPr>
          <a:xfrm>
            <a:off x="457200" y="415028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err="1"/>
              <a:t>ג׳אנגו</a:t>
            </a:r>
            <a:r>
              <a:rPr lang="he-IL" sz="2400" dirty="0"/>
              <a:t> משתמשת בארכיטקטורה שמבוססת על </a:t>
            </a:r>
            <a:r>
              <a:rPr lang="en-US" sz="2400" dirty="0"/>
              <a:t>VMT</a:t>
            </a:r>
            <a:r>
              <a:rPr lang="he-IL" sz="2400" dirty="0"/>
              <a:t> כדי לנהל את האפליקציה.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98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800" dirty="0">
                <a:solidFill>
                  <a:srgbClr val="002060"/>
                </a:solidFill>
              </a:rPr>
              <a:t>MTV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MTV – Model, Template, View</a:t>
            </a:r>
            <a:r>
              <a:rPr lang="he-IL" sz="2400" dirty="0"/>
              <a:t> – היא תבנית שמארגנת את האפליקציה לשלושה חלקים עיקריים: 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1755577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Model</a:t>
            </a:r>
            <a:r>
              <a:rPr lang="he-IL" sz="2400" dirty="0"/>
              <a:t> – הלוגיקה שמתווכת בין האפליקציה לבין מקור המידע. לפעמים התפקיד שלה הוא רק להעביר נתונים הלוך חזור, ולפעמים מתבצעת לוגיקה כבדה יותר.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6358C-91EA-F33F-CB16-74C92D72709D}"/>
              </a:ext>
            </a:extLst>
          </p:cNvPr>
          <p:cNvSpPr txBox="1"/>
          <p:nvPr/>
        </p:nvSpPr>
        <p:spPr>
          <a:xfrm>
            <a:off x="442784" y="295590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Template</a:t>
            </a:r>
            <a:r>
              <a:rPr lang="he-IL" sz="2400" dirty="0"/>
              <a:t> – הלוגיקה שבונה את ממשק המשתמש (</a:t>
            </a:r>
            <a:r>
              <a:rPr lang="en-US" sz="2400" dirty="0"/>
              <a:t>UI</a:t>
            </a:r>
            <a:r>
              <a:rPr lang="he-IL" sz="2400" dirty="0"/>
              <a:t>), מארגנת את הרכיבים השונים ואת התקשורת בניהם. הממשק כתוב ב-</a:t>
            </a:r>
            <a:r>
              <a:rPr lang="en-US" sz="2400" dirty="0"/>
              <a:t>HTML</a:t>
            </a:r>
            <a:r>
              <a:rPr lang="he-IL" sz="2400" dirty="0"/>
              <a:t>.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D7FB2-0A84-BF50-AF93-8C57A1835150}"/>
              </a:ext>
            </a:extLst>
          </p:cNvPr>
          <p:cNvSpPr txBox="1"/>
          <p:nvPr/>
        </p:nvSpPr>
        <p:spPr>
          <a:xfrm>
            <a:off x="442784" y="378690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View</a:t>
            </a:r>
            <a:r>
              <a:rPr lang="he-IL" sz="2400" dirty="0"/>
              <a:t> – הלוגיקה העסקית של האפליקציה, בעצם מעין </a:t>
            </a:r>
            <a:r>
              <a:rPr lang="en-US" sz="2400" dirty="0"/>
              <a:t>controller</a:t>
            </a:r>
            <a:r>
              <a:rPr lang="he-IL" sz="2400" dirty="0"/>
              <a:t> שמנהל את האפליקציה.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63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310EB9-206D-B573-53EA-45611193B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558099"/>
            <a:ext cx="8178799" cy="37418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559391-580F-E649-0F91-B7BA5213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shay.tavor@gmail.com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https://fine-tutorials.thinkific.com/collections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8616A-2545-BFA8-002D-9F176E09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יצירת </a:t>
            </a:r>
            <a:r>
              <a:rPr lang="he-IL" sz="2800" dirty="0" err="1">
                <a:solidFill>
                  <a:srgbClr val="002060"/>
                </a:solidFill>
              </a:rPr>
              <a:t>פרוייקט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בכדי להתחיל לעבוד, יש ליצור </a:t>
            </a:r>
            <a:r>
              <a:rPr lang="he-IL" sz="2400" dirty="0" err="1"/>
              <a:t>פרוייקט</a:t>
            </a:r>
            <a:r>
              <a:rPr lang="he-IL" sz="2400" dirty="0"/>
              <a:t> חדש. </a:t>
            </a:r>
            <a:r>
              <a:rPr lang="he-IL" sz="2400" dirty="0" err="1"/>
              <a:t>הפרוייקט</a:t>
            </a:r>
            <a:r>
              <a:rPr lang="he-IL" sz="2400" dirty="0"/>
              <a:t> למעשה יצור שרת </a:t>
            </a:r>
            <a:r>
              <a:rPr lang="en-US" sz="2400" dirty="0"/>
              <a:t>web</a:t>
            </a:r>
            <a:r>
              <a:rPr lang="he-IL" sz="2400" dirty="0"/>
              <a:t> שיוכל לארח את האפליקציות שלנו.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17067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דרך ה-</a:t>
            </a:r>
            <a:r>
              <a:rPr lang="en-US" sz="2400" dirty="0"/>
              <a:t>command line</a:t>
            </a:r>
            <a:r>
              <a:rPr lang="he-IL" sz="2400" dirty="0"/>
              <a:t> ננווט לתיקיה בה אנחנו רוצים ליצור את </a:t>
            </a:r>
            <a:r>
              <a:rPr lang="he-IL" sz="2400" dirty="0" err="1"/>
              <a:t>הפרוייקט</a:t>
            </a:r>
            <a:r>
              <a:rPr lang="he-IL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2624077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כדי ליצור </a:t>
            </a:r>
            <a:r>
              <a:rPr lang="he-IL" sz="2400" dirty="0" err="1"/>
              <a:t>פרוייקט</a:t>
            </a:r>
            <a:r>
              <a:rPr lang="he-IL" sz="2400" dirty="0"/>
              <a:t> נשתמש בפקודה:</a:t>
            </a:r>
          </a:p>
          <a:p>
            <a:pPr algn="l"/>
            <a:r>
              <a:rPr lang="en-US" sz="2400" dirty="0" err="1"/>
              <a:t>django</a:t>
            </a:r>
            <a:r>
              <a:rPr lang="en-US" sz="2400" dirty="0"/>
              <a:t>-admin </a:t>
            </a:r>
            <a:r>
              <a:rPr lang="en-US" sz="2400" dirty="0" err="1"/>
              <a:t>startproject</a:t>
            </a:r>
            <a:r>
              <a:rPr lang="en-US" sz="2400" dirty="0"/>
              <a:t> </a:t>
            </a:r>
            <a:r>
              <a:rPr lang="en-US" sz="2400" dirty="0" err="1"/>
              <a:t>mysite</a:t>
            </a:r>
            <a:endParaRPr lang="he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09891-DB44-4D60-1D40-9A34978E06BB}"/>
              </a:ext>
            </a:extLst>
          </p:cNvPr>
          <p:cNvSpPr txBox="1"/>
          <p:nvPr/>
        </p:nvSpPr>
        <p:spPr>
          <a:xfrm>
            <a:off x="457200" y="3455074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400" dirty="0"/>
              <a:t>Django-admin</a:t>
            </a:r>
            <a:r>
              <a:rPr lang="he-IL" sz="2400" dirty="0"/>
              <a:t> היא פקודה שמותקנת יחד עם ההתקנה של הפלטפורמה, ומשמשת לניהול הפלטפורמה.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E66A8-F72F-AB09-53D1-9BC268C5A232}"/>
              </a:ext>
            </a:extLst>
          </p:cNvPr>
          <p:cNvSpPr txBox="1"/>
          <p:nvPr/>
        </p:nvSpPr>
        <p:spPr>
          <a:xfrm>
            <a:off x="457200" y="428607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הפקודה </a:t>
            </a:r>
            <a:r>
              <a:rPr lang="en-US" sz="2400" dirty="0" err="1"/>
              <a:t>startproject</a:t>
            </a:r>
            <a:r>
              <a:rPr lang="he-IL" sz="2400" dirty="0"/>
              <a:t> מייצרת </a:t>
            </a:r>
            <a:r>
              <a:rPr lang="he-IL" sz="2400" dirty="0" err="1"/>
              <a:t>פרוייקט</a:t>
            </a:r>
            <a:r>
              <a:rPr lang="he-IL" sz="2400" dirty="0"/>
              <a:t> חדש. הפקודה תיצור תיקיה חדשה בשם שסיפקנו (בדוגמא – </a:t>
            </a:r>
            <a:r>
              <a:rPr lang="en-US" sz="2400" dirty="0" err="1"/>
              <a:t>mysite</a:t>
            </a:r>
            <a:r>
              <a:rPr lang="he-IL" sz="2400" dirty="0"/>
              <a:t>) ותייצר בתוכו את השלד הבסיסי של </a:t>
            </a:r>
            <a:r>
              <a:rPr lang="he-IL" sz="2400" dirty="0" err="1"/>
              <a:t>הפרוייקט</a:t>
            </a:r>
            <a:r>
              <a:rPr lang="he-I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08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יצירת </a:t>
            </a:r>
            <a:r>
              <a:rPr lang="he-IL" sz="2800" dirty="0" err="1">
                <a:solidFill>
                  <a:srgbClr val="002060"/>
                </a:solidFill>
              </a:rPr>
              <a:t>פרוייקט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פקודת </a:t>
            </a:r>
            <a:r>
              <a:rPr lang="en-US" sz="2400" dirty="0" err="1"/>
              <a:t>startproject</a:t>
            </a:r>
            <a:r>
              <a:rPr lang="he-IL" sz="2400" dirty="0"/>
              <a:t> יוצרת כמה תיקיות וקבצים באופן אוטומטי. כך נראית התיקיה לאחר הפקודה הקודמת:</a:t>
            </a:r>
            <a:endParaRPr lang="en-I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1582817"/>
            <a:ext cx="845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/>
              <a:t>mysite</a:t>
            </a:r>
            <a:r>
              <a:rPr lang="en-US" sz="2400" dirty="0"/>
              <a:t>/ </a:t>
            </a:r>
            <a:endParaRPr lang="he-IL" sz="2400" dirty="0"/>
          </a:p>
          <a:p>
            <a:pPr algn="l"/>
            <a:r>
              <a:rPr lang="he-IL" sz="2400" dirty="0"/>
              <a:t>	</a:t>
            </a:r>
            <a:r>
              <a:rPr lang="en-US" sz="2400" dirty="0" err="1"/>
              <a:t>manage.py</a:t>
            </a:r>
            <a:r>
              <a:rPr lang="en-US" sz="2400" dirty="0"/>
              <a:t> </a:t>
            </a:r>
            <a:endParaRPr lang="he-IL" sz="2400" dirty="0"/>
          </a:p>
          <a:p>
            <a:pPr algn="l"/>
            <a:r>
              <a:rPr lang="he-IL" sz="2400" dirty="0"/>
              <a:t>	</a:t>
            </a:r>
            <a:r>
              <a:rPr lang="en-US" sz="2400" dirty="0" err="1"/>
              <a:t>mysite</a:t>
            </a:r>
            <a:r>
              <a:rPr lang="en-US" sz="2400" dirty="0"/>
              <a:t>/ </a:t>
            </a:r>
            <a:endParaRPr lang="he-IL" sz="2400" dirty="0"/>
          </a:p>
          <a:p>
            <a:pPr algn="l"/>
            <a:r>
              <a:rPr lang="he-IL" sz="2400" dirty="0"/>
              <a:t>		</a:t>
            </a:r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__.</a:t>
            </a:r>
            <a:r>
              <a:rPr lang="en-US" sz="2400" dirty="0" err="1"/>
              <a:t>py</a:t>
            </a:r>
            <a:r>
              <a:rPr lang="en-US" sz="2400" dirty="0"/>
              <a:t> </a:t>
            </a:r>
            <a:endParaRPr lang="he-IL" sz="2400" dirty="0"/>
          </a:p>
          <a:p>
            <a:pPr algn="l"/>
            <a:r>
              <a:rPr lang="he-IL" sz="2400" dirty="0"/>
              <a:t>		</a:t>
            </a:r>
            <a:r>
              <a:rPr lang="en-US" sz="2400" dirty="0" err="1"/>
              <a:t>settings.py</a:t>
            </a:r>
            <a:r>
              <a:rPr lang="en-US" sz="2400" dirty="0"/>
              <a:t> </a:t>
            </a:r>
            <a:endParaRPr lang="he-IL" sz="2400" dirty="0"/>
          </a:p>
          <a:p>
            <a:pPr algn="l"/>
            <a:r>
              <a:rPr lang="he-IL" sz="2400" dirty="0"/>
              <a:t>		</a:t>
            </a:r>
            <a:r>
              <a:rPr lang="en-US" sz="2400" dirty="0" err="1"/>
              <a:t>urls.py</a:t>
            </a:r>
            <a:r>
              <a:rPr lang="en-US" sz="2400" dirty="0"/>
              <a:t> </a:t>
            </a:r>
            <a:endParaRPr lang="he-IL" sz="2400" dirty="0"/>
          </a:p>
          <a:p>
            <a:pPr algn="l"/>
            <a:r>
              <a:rPr lang="he-IL" sz="2400" dirty="0"/>
              <a:t>		</a:t>
            </a:r>
            <a:r>
              <a:rPr lang="en-US" sz="2400" dirty="0" err="1"/>
              <a:t>asgi.py</a:t>
            </a:r>
            <a:r>
              <a:rPr lang="en-US" sz="2400" dirty="0"/>
              <a:t> </a:t>
            </a:r>
            <a:endParaRPr lang="he-IL" sz="2400" dirty="0"/>
          </a:p>
          <a:p>
            <a:pPr algn="l"/>
            <a:r>
              <a:rPr lang="he-IL" sz="2400" dirty="0"/>
              <a:t>		</a:t>
            </a:r>
            <a:r>
              <a:rPr lang="en-US" sz="2400" dirty="0" err="1"/>
              <a:t>wsgi.py</a:t>
            </a:r>
            <a:endParaRPr lang="he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E66A8-F72F-AB09-53D1-9BC268C5A232}"/>
              </a:ext>
            </a:extLst>
          </p:cNvPr>
          <p:cNvSpPr txBox="1"/>
          <p:nvPr/>
        </p:nvSpPr>
        <p:spPr>
          <a:xfrm>
            <a:off x="419100" y="4710306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הפקודה מייצרת תיקיה חדשה בשם </a:t>
            </a:r>
            <a:r>
              <a:rPr lang="en-US" sz="2400" dirty="0" err="1"/>
              <a:t>mysite</a:t>
            </a:r>
            <a:r>
              <a:rPr lang="he-IL" sz="2400" dirty="0"/>
              <a:t> שבתוכנה נמצאים כל קבצי </a:t>
            </a:r>
            <a:r>
              <a:rPr lang="he-IL" sz="2400" dirty="0" err="1"/>
              <a:t>הפרוייקט</a:t>
            </a:r>
            <a:r>
              <a:rPr lang="he-IL" sz="2400" dirty="0"/>
              <a:t>. שם התיקיה לא חשוב, ואפשר לשנות אותו בהמשך.</a:t>
            </a:r>
          </a:p>
        </p:txBody>
      </p:sp>
    </p:spTree>
    <p:extLst>
      <p:ext uri="{BB962C8B-B14F-4D97-AF65-F5344CB8AC3E}">
        <p14:creationId xmlns:p14="http://schemas.microsoft.com/office/powerpoint/2010/main" val="220088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239C54-BC27-E721-3E88-51F3C55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shay.tavor@gmail.com  </a:t>
            </a:r>
          </a:p>
          <a:p>
            <a:r>
              <a:rPr lang="en-US"/>
              <a:t>https://fine-tutorials.thinkific.com/collections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9F971-1687-5F4F-55C8-05E1692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B3ED4-1428-14FC-ABC5-6755F0E9B700}"/>
              </a:ext>
            </a:extLst>
          </p:cNvPr>
          <p:cNvSpPr txBox="1"/>
          <p:nvPr/>
        </p:nvSpPr>
        <p:spPr>
          <a:xfrm>
            <a:off x="3200400" y="2286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800" dirty="0">
                <a:solidFill>
                  <a:srgbClr val="002060"/>
                </a:solidFill>
              </a:rPr>
              <a:t>מבנה התיקיה</a:t>
            </a:r>
            <a:endParaRPr lang="en-IL" sz="28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F94BE-D50B-7304-C383-EB92BAFFA31F}"/>
              </a:ext>
            </a:extLst>
          </p:cNvPr>
          <p:cNvSpPr txBox="1"/>
          <p:nvPr/>
        </p:nvSpPr>
        <p:spPr>
          <a:xfrm>
            <a:off x="4572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נראה בצורה כללית מה התפקיד של כל קובץ:</a:t>
            </a:r>
            <a:endParaRPr lang="en-IL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98124-1AD3-C3C9-B546-88E4F90AAC16}"/>
              </a:ext>
            </a:extLst>
          </p:cNvPr>
          <p:cNvSpPr txBox="1"/>
          <p:nvPr/>
        </p:nvSpPr>
        <p:spPr>
          <a:xfrm>
            <a:off x="457200" y="1386245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הקובץ </a:t>
            </a:r>
            <a:r>
              <a:rPr lang="en-US" sz="2400" dirty="0" err="1"/>
              <a:t>manage.py</a:t>
            </a:r>
            <a:r>
              <a:rPr lang="he-IL" sz="2400" dirty="0"/>
              <a:t> מכיל פקודת </a:t>
            </a:r>
            <a:r>
              <a:rPr lang="en-US" sz="2400" dirty="0"/>
              <a:t>command line</a:t>
            </a:r>
            <a:r>
              <a:rPr lang="he-IL" sz="2400" dirty="0"/>
              <a:t> שמאפשרת לתקשר עם </a:t>
            </a:r>
            <a:r>
              <a:rPr lang="he-IL" sz="2400" dirty="0" err="1"/>
              <a:t>פרוייקט</a:t>
            </a:r>
            <a:r>
              <a:rPr lang="he-IL" sz="2400" dirty="0"/>
              <a:t> </a:t>
            </a:r>
            <a:r>
              <a:rPr lang="he-IL" sz="2400" dirty="0" err="1"/>
              <a:t>הג׳אנגו</a:t>
            </a:r>
            <a:r>
              <a:rPr lang="he-IL" sz="2400" dirty="0"/>
              <a:t> בכל מיני דרכים ולבצע עליו פעולות אדמיניסטרציה, כמו שינויי שמות, שנוי נתיבים ועוד.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25AA4-1417-BDD7-CF7B-675594A27B7B}"/>
              </a:ext>
            </a:extLst>
          </p:cNvPr>
          <p:cNvSpPr txBox="1"/>
          <p:nvPr/>
        </p:nvSpPr>
        <p:spPr>
          <a:xfrm>
            <a:off x="457200" y="259069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התיקיה </a:t>
            </a:r>
            <a:r>
              <a:rPr lang="en-US" sz="2400" dirty="0" err="1"/>
              <a:t>mysite</a:t>
            </a:r>
            <a:r>
              <a:rPr lang="he-IL" sz="2400" dirty="0"/>
              <a:t> (הפנימית) היא </a:t>
            </a:r>
            <a:r>
              <a:rPr lang="en-US" sz="2400" dirty="0"/>
              <a:t>package</a:t>
            </a:r>
            <a:r>
              <a:rPr lang="he-IL" sz="2400" dirty="0"/>
              <a:t> </a:t>
            </a:r>
            <a:r>
              <a:rPr lang="he-IL" sz="2400" dirty="0" err="1"/>
              <a:t>הפייתון</a:t>
            </a:r>
            <a:r>
              <a:rPr lang="he-IL" sz="2400" dirty="0"/>
              <a:t> של האפליקציה. השם שלה ישמש אותנו בהמשך בקוד כדי לייבא נתונים </a:t>
            </a:r>
            <a:r>
              <a:rPr lang="he-IL" sz="2400" dirty="0" err="1"/>
              <a:t>מהספריה</a:t>
            </a:r>
            <a:r>
              <a:rPr lang="he-IL" sz="2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09891-DB44-4D60-1D40-9A34978E06BB}"/>
              </a:ext>
            </a:extLst>
          </p:cNvPr>
          <p:cNvSpPr txBox="1"/>
          <p:nvPr/>
        </p:nvSpPr>
        <p:spPr>
          <a:xfrm>
            <a:off x="457200" y="342169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הקובץ </a:t>
            </a:r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__.</a:t>
            </a:r>
            <a:r>
              <a:rPr lang="en-US" sz="2400" dirty="0" err="1"/>
              <a:t>py</a:t>
            </a:r>
            <a:r>
              <a:rPr lang="he-IL" sz="2400" dirty="0"/>
              <a:t> הוא קובץ ריק שהופך את התיקיה ל-</a:t>
            </a:r>
            <a:r>
              <a:rPr lang="en-US" sz="2400" dirty="0"/>
              <a:t>package</a:t>
            </a:r>
            <a:r>
              <a:rPr lang="he-IL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E66A8-F72F-AB09-53D1-9BC268C5A232}"/>
              </a:ext>
            </a:extLst>
          </p:cNvPr>
          <p:cNvSpPr txBox="1"/>
          <p:nvPr/>
        </p:nvSpPr>
        <p:spPr>
          <a:xfrm>
            <a:off x="457200" y="3883355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הקובץ </a:t>
            </a:r>
            <a:r>
              <a:rPr lang="en-US" sz="2400" dirty="0" err="1"/>
              <a:t>setting.py</a:t>
            </a:r>
            <a:r>
              <a:rPr lang="he-IL" sz="2400" dirty="0"/>
              <a:t> מגדיר הגדרות </a:t>
            </a:r>
            <a:r>
              <a:rPr lang="he-IL" sz="2400" dirty="0" err="1"/>
              <a:t>וקונפיגורציות</a:t>
            </a:r>
            <a:r>
              <a:rPr lang="he-IL" sz="2400" dirty="0"/>
              <a:t> לאפליקציה, כמו למשל הגדרות הבטחה, כתובות חשובות </a:t>
            </a:r>
            <a:r>
              <a:rPr lang="he-IL" sz="2400" dirty="0" err="1"/>
              <a:t>וכו</a:t>
            </a:r>
            <a:r>
              <a:rPr lang="he-IL" sz="2400" dirty="0"/>
              <a:t>׳.</a:t>
            </a:r>
          </a:p>
        </p:txBody>
      </p:sp>
    </p:spTree>
    <p:extLst>
      <p:ext uri="{BB962C8B-B14F-4D97-AF65-F5344CB8AC3E}">
        <p14:creationId xmlns:p14="http://schemas.microsoft.com/office/powerpoint/2010/main" val="28198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47307</TotalTime>
  <Words>1793</Words>
  <Application>Microsoft Macintosh PowerPoint</Application>
  <PresentationFormat>On-screen Show (4:3)</PresentationFormat>
  <Paragraphs>190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JetBrains Mono</vt:lpstr>
      <vt:lpstr>Office Theme</vt:lpstr>
      <vt:lpstr>Introduction to Django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פרק 1 – בעיות אלגוריתמיות</dc:title>
  <dc:creator>user</dc:creator>
  <cp:lastModifiedBy>Shay Tavor</cp:lastModifiedBy>
  <cp:revision>471</cp:revision>
  <dcterms:created xsi:type="dcterms:W3CDTF">2006-08-16T00:00:00Z</dcterms:created>
  <dcterms:modified xsi:type="dcterms:W3CDTF">2023-12-19T21:52:02Z</dcterms:modified>
</cp:coreProperties>
</file>