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1" r:id="rId24"/>
    <p:sldId id="280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85" d="100"/>
          <a:sy n="85" d="100"/>
        </p:scale>
        <p:origin x="74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E0C3C15-262C-4123-AC87-44E95610025E}" type="datetimeFigureOut">
              <a:rPr lang="he-IL" smtClean="0"/>
              <a:t>ח'/אלול/תשע"ז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0BD79D8-6F1E-4D79-8DB3-11C5BE230E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6821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255E-B498-4A52-B2E8-66F01A3A1599}" type="datetime1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36AE-ABC6-4F87-8A04-9C6C85C29E80}" type="datetime1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8F91-7287-4303-917A-189B22FF6869}" type="datetime1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5B63-3E03-4604-9EE0-2F9E792C123B}" type="datetime1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07BD-F5CA-44CF-9F4C-F92AE393E0C6}" type="datetime1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6E8C-2E6D-4F2F-80AD-B7681AD84F40}" type="datetime1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E845-70ED-4C43-A1B6-1840CF616A08}" type="datetime1">
              <a:rPr lang="en-US" smtClean="0"/>
              <a:t>8/30/2017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B1A1-1FF9-4F34-9F9A-A9C8F30DD919}" type="datetime1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C97-BEFA-4E8B-BF6F-975EC45F89AE}" type="datetime1">
              <a:rPr lang="en-US" smtClean="0"/>
              <a:t>8/30/2017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FDB2-53BD-4946-8298-13D869AC97A7}" type="datetime1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F9C7-6E3C-44D3-A4F8-5D9C6F70A09D}" type="datetime1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AD462-0407-46B7-A160-579B8A67F0BC}" type="datetime1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Kotlin</a:t>
            </a:r>
            <a:r>
              <a:rPr lang="en-US" dirty="0"/>
              <a:t> Basics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שי תבור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4691A25B-1CC3-4DD9-B06E-74D8B47AA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29717"/>
            <a:ext cx="14478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36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75EF36D6-DC1E-4301-8743-3D07983D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B10DC9E1-DF35-491E-AC4A-5BE3314FF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0F95CDA0-C8AC-4A3A-8C31-2E902A6A250A}"/>
              </a:ext>
            </a:extLst>
          </p:cNvPr>
          <p:cNvSpPr/>
          <p:nvPr/>
        </p:nvSpPr>
        <p:spPr>
          <a:xfrm>
            <a:off x="762000" y="914400"/>
            <a:ext cx="6781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6D"/>
                </a:solidFill>
                <a:latin typeface="Menlo"/>
              </a:rPr>
              <a:t>fun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main(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: Array&lt;String&gt;) {</a:t>
            </a:r>
          </a:p>
          <a:p>
            <a:r>
              <a:rPr lang="en-US" sz="2400" i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400" b="1" dirty="0" err="1">
                <a:solidFill>
                  <a:srgbClr val="00006D"/>
                </a:solidFill>
                <a:latin typeface="Menlo"/>
              </a:rPr>
              <a:t>val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x = </a:t>
            </a:r>
            <a:r>
              <a:rPr lang="en-US" sz="2400" dirty="0">
                <a:solidFill>
                  <a:srgbClr val="0000FE"/>
                </a:solidFill>
                <a:latin typeface="Menlo"/>
              </a:rPr>
              <a:t>2   	</a:t>
            </a:r>
            <a:r>
              <a:rPr lang="en-US" sz="2400" i="1" dirty="0">
                <a:solidFill>
                  <a:srgbClr val="6D6D6D"/>
                </a:solidFill>
                <a:latin typeface="Menlo"/>
              </a:rPr>
              <a:t>// inferred type</a:t>
            </a:r>
          </a:p>
          <a:p>
            <a:r>
              <a:rPr lang="en-US" sz="2400" i="1" dirty="0">
                <a:solidFill>
                  <a:srgbClr val="6D6D6D"/>
                </a:solidFill>
                <a:latin typeface="Menlo"/>
              </a:rPr>
              <a:t> 	</a:t>
            </a:r>
            <a:r>
              <a:rPr lang="en-US" sz="2400" b="1" dirty="0" err="1">
                <a:solidFill>
                  <a:srgbClr val="00006D"/>
                </a:solidFill>
                <a:latin typeface="Menlo"/>
              </a:rPr>
              <a:t>val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y : 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 	</a:t>
            </a:r>
            <a:r>
              <a:rPr lang="en-US" sz="2400" i="1" dirty="0">
                <a:solidFill>
                  <a:srgbClr val="6D6D6D"/>
                </a:solidFill>
                <a:latin typeface="Menlo"/>
              </a:rPr>
              <a:t>// declared type</a:t>
            </a:r>
          </a:p>
          <a:p>
            <a:r>
              <a:rPr lang="en-US" sz="2400" i="1" dirty="0">
                <a:solidFill>
                  <a:srgbClr val="6D6D6D"/>
                </a:solidFill>
                <a:latin typeface="Menlo"/>
              </a:rPr>
              <a:t>	</a:t>
            </a:r>
            <a:r>
              <a:rPr lang="en-US" sz="2400" b="1" dirty="0" err="1">
                <a:solidFill>
                  <a:srgbClr val="00006D"/>
                </a:solidFill>
                <a:latin typeface="Menlo"/>
              </a:rPr>
              <a:t>val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z : 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2400" dirty="0">
                <a:solidFill>
                  <a:srgbClr val="0000FE"/>
                </a:solidFill>
                <a:latin typeface="Menlo"/>
              </a:rPr>
              <a:t>2 </a:t>
            </a:r>
          </a:p>
          <a:p>
            <a:r>
              <a:rPr lang="en-US" sz="2400" i="1" dirty="0">
                <a:solidFill>
                  <a:srgbClr val="6D6D6D"/>
                </a:solidFill>
                <a:latin typeface="Menlo"/>
              </a:rPr>
              <a:t>	</a:t>
            </a:r>
            <a:r>
              <a:rPr lang="en-US" sz="2400" b="1" dirty="0" err="1">
                <a:solidFill>
                  <a:srgbClr val="00006D"/>
                </a:solidFill>
                <a:latin typeface="Menlo"/>
              </a:rPr>
              <a:t>val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w : 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2400" dirty="0">
                <a:solidFill>
                  <a:srgbClr val="0000FE"/>
                </a:solidFill>
                <a:latin typeface="Menlo"/>
              </a:rPr>
              <a:t>4.6   </a:t>
            </a:r>
            <a:r>
              <a:rPr lang="en-US" sz="2400" i="1" dirty="0">
                <a:solidFill>
                  <a:srgbClr val="6D6D6D"/>
                </a:solidFill>
                <a:latin typeface="Menlo"/>
              </a:rPr>
              <a:t>// does not compiled </a:t>
            </a:r>
          </a:p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08F7C8-84FE-4F6B-B3DB-95D6D3DF7C30}"/>
              </a:ext>
            </a:extLst>
          </p:cNvPr>
          <p:cNvSpPr txBox="1"/>
          <p:nvPr/>
        </p:nvSpPr>
        <p:spPr>
          <a:xfrm>
            <a:off x="304800" y="3680678"/>
            <a:ext cx="868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שגיאת קומפילציה – הטיפוס וההצבה לא תואמים (אין המרה אוטומטית)</a:t>
            </a:r>
          </a:p>
        </p:txBody>
      </p:sp>
    </p:spTree>
    <p:extLst>
      <p:ext uri="{BB962C8B-B14F-4D97-AF65-F5344CB8AC3E}">
        <p14:creationId xmlns:p14="http://schemas.microsoft.com/office/powerpoint/2010/main" val="324489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919801-8A53-49F5-9BC8-CE8F2E1E2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טיפוסי משתנים פרימיטיביים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47DE49D-5EF3-48C8-B03A-E570F7D56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/>
          <a:lstStyle/>
          <a:p>
            <a:pPr algn="r" rtl="1"/>
            <a:r>
              <a:rPr lang="he-IL" dirty="0"/>
              <a:t>ב-</a:t>
            </a:r>
            <a:r>
              <a:rPr lang="en-US" dirty="0" err="1"/>
              <a:t>kotlin</a:t>
            </a:r>
            <a:r>
              <a:rPr lang="he-IL" dirty="0"/>
              <a:t> טיפוסי המשתנים דומים לג'אווה:</a:t>
            </a:r>
          </a:p>
          <a:p>
            <a:pPr algn="r" rtl="1"/>
            <a:r>
              <a:rPr lang="en-US" dirty="0" err="1"/>
              <a:t>Int</a:t>
            </a:r>
            <a:r>
              <a:rPr lang="en-US" dirty="0"/>
              <a:t>, Long, Double, Float, Short, Byte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בניגוד לג'אווה, אין המרות אוטומטיות בין טיפוסים -</a:t>
            </a:r>
          </a:p>
          <a:p>
            <a:pPr marL="0" indent="0" algn="l">
              <a:buNone/>
            </a:pPr>
            <a:r>
              <a:rPr lang="en-US" dirty="0" err="1"/>
              <a:t>var</a:t>
            </a:r>
            <a:r>
              <a:rPr lang="en-US" dirty="0"/>
              <a:t> x = 5;</a:t>
            </a:r>
          </a:p>
          <a:p>
            <a:pPr marL="0" indent="0" algn="l">
              <a:buNone/>
            </a:pPr>
            <a:r>
              <a:rPr lang="en-US" dirty="0" err="1"/>
              <a:t>var</a:t>
            </a:r>
            <a:r>
              <a:rPr lang="en-US" dirty="0"/>
              <a:t> y : Double;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FF0000"/>
                </a:solidFill>
              </a:rPr>
              <a:t>y = x		// Compilation Error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EE59BD8-4A93-44CE-8B66-96FBC787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521167D-ADAF-4CD8-B3F5-5B6D1843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2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2A6AE5-FA90-467B-8C3E-85D80B28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המרות מפורשות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EA81E7-B787-4E0A-A6D9-A32BA2861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/>
              <a:t>כל טיפוס נתונים מכיל שיטות להמרת המספר לכל טיפוס אחר – </a:t>
            </a:r>
          </a:p>
          <a:p>
            <a:pPr marL="0" indent="0" algn="l">
              <a:buNone/>
            </a:pPr>
            <a:r>
              <a:rPr lang="en-US" dirty="0" err="1"/>
              <a:t>toByte</a:t>
            </a:r>
            <a:r>
              <a:rPr lang="en-US" dirty="0"/>
              <a:t>()</a:t>
            </a:r>
          </a:p>
          <a:p>
            <a:pPr marL="0" indent="0" algn="l">
              <a:buNone/>
            </a:pPr>
            <a:r>
              <a:rPr lang="en-US" dirty="0" err="1"/>
              <a:t>toInt</a:t>
            </a:r>
            <a:r>
              <a:rPr lang="en-US" dirty="0"/>
              <a:t>()</a:t>
            </a:r>
          </a:p>
          <a:p>
            <a:pPr marL="0" indent="0" algn="l">
              <a:buNone/>
            </a:pPr>
            <a:r>
              <a:rPr lang="en-US" dirty="0" err="1"/>
              <a:t>toLong</a:t>
            </a:r>
            <a:r>
              <a:rPr lang="en-US" dirty="0"/>
              <a:t>()</a:t>
            </a:r>
          </a:p>
          <a:p>
            <a:pPr marL="0" indent="0" algn="l">
              <a:buNone/>
            </a:pPr>
            <a:r>
              <a:rPr lang="en-US" dirty="0" err="1"/>
              <a:t>toDouble</a:t>
            </a:r>
            <a:r>
              <a:rPr lang="en-US" dirty="0"/>
              <a:t>()</a:t>
            </a:r>
          </a:p>
          <a:p>
            <a:pPr marL="0" indent="0" algn="l">
              <a:buNone/>
            </a:pPr>
            <a:r>
              <a:rPr lang="en-US" dirty="0" err="1"/>
              <a:t>toFloat</a:t>
            </a:r>
            <a:r>
              <a:rPr lang="en-US" dirty="0"/>
              <a:t>()</a:t>
            </a:r>
          </a:p>
          <a:p>
            <a:pPr marL="0" indent="0" algn="l">
              <a:buNone/>
            </a:pPr>
            <a:r>
              <a:rPr lang="en-US" dirty="0" err="1"/>
              <a:t>toShort</a:t>
            </a:r>
            <a:r>
              <a:rPr lang="en-US" dirty="0"/>
              <a:t>()</a:t>
            </a:r>
          </a:p>
          <a:p>
            <a:pPr marL="0" indent="0" algn="l">
              <a:buNone/>
            </a:pPr>
            <a:r>
              <a:rPr lang="en-US" dirty="0" err="1"/>
              <a:t>toChar</a:t>
            </a:r>
            <a:r>
              <a:rPr lang="en-US" dirty="0"/>
              <a:t>()</a:t>
            </a: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0E1640D-6F95-4A45-998C-FEC4D3D6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5ABDFF3-8E79-4929-9DF2-09DCFFB0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7F802-4509-4B70-8423-E6BEDD0B093E}"/>
              </a:ext>
            </a:extLst>
          </p:cNvPr>
          <p:cNvSpPr txBox="1"/>
          <p:nvPr/>
        </p:nvSpPr>
        <p:spPr>
          <a:xfrm>
            <a:off x="4724400" y="3124200"/>
            <a:ext cx="32766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err="1">
                <a:solidFill>
                  <a:schemeClr val="tx2"/>
                </a:solidFill>
              </a:rPr>
              <a:t>var</a:t>
            </a:r>
            <a:r>
              <a:rPr lang="en-US" sz="3200" dirty="0">
                <a:solidFill>
                  <a:schemeClr val="tx2"/>
                </a:solidFill>
              </a:rPr>
              <a:t> x = 5</a:t>
            </a:r>
          </a:p>
          <a:p>
            <a:r>
              <a:rPr lang="en-US" sz="3200" dirty="0" err="1">
                <a:solidFill>
                  <a:schemeClr val="tx2"/>
                </a:solidFill>
              </a:rPr>
              <a:t>var</a:t>
            </a:r>
            <a:r>
              <a:rPr lang="en-US" sz="3200" dirty="0">
                <a:solidFill>
                  <a:schemeClr val="tx2"/>
                </a:solidFill>
              </a:rPr>
              <a:t> y : Double</a:t>
            </a:r>
          </a:p>
          <a:p>
            <a:r>
              <a:rPr lang="en-US" sz="3200" dirty="0">
                <a:solidFill>
                  <a:schemeClr val="tx2"/>
                </a:solidFill>
              </a:rPr>
              <a:t>y = </a:t>
            </a:r>
            <a:r>
              <a:rPr lang="en-US" sz="3200" dirty="0" err="1">
                <a:solidFill>
                  <a:schemeClr val="tx2"/>
                </a:solidFill>
              </a:rPr>
              <a:t>x.toDouble</a:t>
            </a:r>
            <a:r>
              <a:rPr lang="en-US" sz="3200" dirty="0">
                <a:solidFill>
                  <a:schemeClr val="tx2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7565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62025F-3643-44FC-891E-D8944397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מחרוזות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61030A-BA9C-4BB7-9345-692B5FDD5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ניתן לייצג מחרוזות באמצעות הטיפוס </a:t>
            </a:r>
            <a:r>
              <a:rPr lang="en-US" dirty="0"/>
              <a:t>String</a:t>
            </a:r>
            <a:r>
              <a:rPr lang="he-IL" dirty="0"/>
              <a:t> או באמצעות הצבה מפורשת:</a:t>
            </a:r>
          </a:p>
          <a:p>
            <a:pPr marL="0" indent="0" algn="l">
              <a:buNone/>
            </a:pPr>
            <a:r>
              <a:rPr lang="en-US" dirty="0" err="1"/>
              <a:t>var</a:t>
            </a:r>
            <a:r>
              <a:rPr lang="en-US" dirty="0"/>
              <a:t> s1 = “Hello”</a:t>
            </a:r>
          </a:p>
          <a:p>
            <a:pPr marL="0" indent="0" algn="l">
              <a:buNone/>
            </a:pPr>
            <a:r>
              <a:rPr lang="en-US" dirty="0" err="1"/>
              <a:t>var</a:t>
            </a:r>
            <a:r>
              <a:rPr lang="en-US" dirty="0"/>
              <a:t> s2 : String</a:t>
            </a: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0B2974C-F906-4724-929B-2505B3F1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A78E02A-E7B4-4EFD-A554-E9D086E7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69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A84B50-871B-4682-AC51-1D3E3745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D7236BB-AC66-4BA6-8C15-2766D0FD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אפשר לייצג מחרוזות גם באמצעות </a:t>
            </a:r>
            <a:r>
              <a:rPr lang="en-US" dirty="0"/>
              <a:t>Raw String</a:t>
            </a:r>
            <a:r>
              <a:rPr lang="he-IL" dirty="0"/>
              <a:t>. מחרוזת כזאת מכילה את כל התווים שמופיעים בקוד, כולל רווחים, </a:t>
            </a:r>
            <a:r>
              <a:rPr lang="he-IL" dirty="0" err="1"/>
              <a:t>טאבים</a:t>
            </a:r>
            <a:r>
              <a:rPr lang="he-IL" dirty="0"/>
              <a:t> ושורות חדשות.</a:t>
            </a:r>
          </a:p>
          <a:p>
            <a:pPr algn="r" rtl="1"/>
            <a:r>
              <a:rPr lang="he-IL" dirty="0"/>
              <a:t>מייצגים מחרוזת כזאת באמצעות גרשיים משולשים.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3DAD6C3-A64F-4379-A0F4-431D7956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06FD9FD-2192-4D06-8E9E-134F3380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49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760E1B5D-0CFE-49CC-88E3-A17953110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7A31E372-5F83-48ED-8E26-2EC29CAB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A5FD5-2E37-43D4-8709-1EB933AFCBA7}"/>
              </a:ext>
            </a:extLst>
          </p:cNvPr>
          <p:cNvSpPr txBox="1"/>
          <p:nvPr/>
        </p:nvSpPr>
        <p:spPr>
          <a:xfrm>
            <a:off x="381000" y="152400"/>
            <a:ext cx="1905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Raw Strings</a:t>
            </a:r>
            <a:endParaRPr lang="he-IL" sz="2800" dirty="0">
              <a:solidFill>
                <a:schemeClr val="tx2"/>
              </a:solidFill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80B4318C-E03E-467A-9077-D6D963A8F736}"/>
              </a:ext>
            </a:extLst>
          </p:cNvPr>
          <p:cNvSpPr/>
          <p:nvPr/>
        </p:nvSpPr>
        <p:spPr>
          <a:xfrm>
            <a:off x="378562" y="9144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err="1">
                <a:solidFill>
                  <a:srgbClr val="00006D"/>
                </a:solidFill>
                <a:latin typeface="Menlo"/>
              </a:rPr>
              <a:t>var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s2 = 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"""            </a:t>
            </a:r>
          </a:p>
          <a:p>
            <a:r>
              <a:rPr lang="en-US" sz="2400" b="1" dirty="0">
                <a:solidFill>
                  <a:srgbClr val="0F7003"/>
                </a:solidFill>
                <a:latin typeface="Menlo"/>
              </a:rPr>
              <a:t>	hello            </a:t>
            </a:r>
          </a:p>
          <a:p>
            <a:r>
              <a:rPr lang="en-US" sz="2400" b="1" dirty="0">
                <a:solidFill>
                  <a:srgbClr val="0F7003"/>
                </a:solidFill>
                <a:latin typeface="Menlo"/>
              </a:rPr>
              <a:t>	world</a:t>
            </a:r>
          </a:p>
          <a:p>
            <a:r>
              <a:rPr lang="en-US" sz="2400" b="1" dirty="0">
                <a:solidFill>
                  <a:srgbClr val="0F7003"/>
                </a:solidFill>
                <a:latin typeface="Menlo"/>
              </a:rPr>
              <a:t>bye       </a:t>
            </a:r>
          </a:p>
          <a:p>
            <a:r>
              <a:rPr lang="en-US" sz="2400" b="1" dirty="0">
                <a:solidFill>
                  <a:srgbClr val="0F7003"/>
                </a:solidFill>
                <a:latin typeface="Menlo"/>
              </a:rPr>
              <a:t> """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22590C-6106-4F89-A2D8-A6ECB130A25D}"/>
              </a:ext>
            </a:extLst>
          </p:cNvPr>
          <p:cNvSpPr txBox="1"/>
          <p:nvPr/>
        </p:nvSpPr>
        <p:spPr>
          <a:xfrm>
            <a:off x="3352800" y="3124200"/>
            <a:ext cx="5410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>
                <a:solidFill>
                  <a:schemeClr val="tx2"/>
                </a:solidFill>
              </a:rPr>
              <a:t>הפלט יהיה: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EA0C6F-DE95-4314-AA94-F3ECCBE6A25D}"/>
              </a:ext>
            </a:extLst>
          </p:cNvPr>
          <p:cNvSpPr txBox="1"/>
          <p:nvPr/>
        </p:nvSpPr>
        <p:spPr>
          <a:xfrm>
            <a:off x="492862" y="3186003"/>
            <a:ext cx="434340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	hello</a:t>
            </a:r>
          </a:p>
          <a:p>
            <a:r>
              <a:rPr lang="en-US" sz="2800" dirty="0"/>
              <a:t>	world</a:t>
            </a:r>
          </a:p>
          <a:p>
            <a:r>
              <a:rPr lang="en-US" sz="2800" dirty="0"/>
              <a:t>Bye</a:t>
            </a:r>
          </a:p>
          <a:p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35328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7D356D-20A7-4F38-B9DA-C0BD3F1E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Templates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598F00-6965-48AA-AA28-CE62D01AA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ניתן "לשתול"</a:t>
            </a:r>
            <a:r>
              <a:rPr lang="en-US" dirty="0"/>
              <a:t> </a:t>
            </a:r>
            <a:r>
              <a:rPr lang="he-IL" dirty="0"/>
              <a:t>בתוך מחרוזת ערכי משתנים:</a:t>
            </a:r>
          </a:p>
          <a:p>
            <a:pPr marL="0" indent="0" algn="l">
              <a:buNone/>
            </a:pPr>
            <a:r>
              <a:rPr lang="en-US" dirty="0" err="1"/>
              <a:t>var</a:t>
            </a:r>
            <a:r>
              <a:rPr lang="en-US" dirty="0"/>
              <a:t> x = 5</a:t>
            </a:r>
          </a:p>
          <a:p>
            <a:pPr marL="0" indent="0" algn="l">
              <a:buNone/>
            </a:pPr>
            <a:r>
              <a:rPr lang="en-US" dirty="0" err="1"/>
              <a:t>var</a:t>
            </a:r>
            <a:r>
              <a:rPr lang="en-US" dirty="0"/>
              <a:t> s = “x is $x”</a:t>
            </a:r>
          </a:p>
          <a:p>
            <a:pPr algn="r" rtl="1"/>
            <a:r>
              <a:rPr lang="he-IL" dirty="0"/>
              <a:t>ניתן לשתול גם ביטויים שלמים ולא רק משתנים:</a:t>
            </a:r>
          </a:p>
          <a:p>
            <a:pPr marL="0" indent="0" algn="l">
              <a:buNone/>
            </a:pPr>
            <a:r>
              <a:rPr lang="en-US" dirty="0"/>
              <a:t>s = “x square is ${x * x}”</a:t>
            </a: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BF4DEFA-16B1-4677-87EA-9001BAF2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599FF5F-4439-46E5-9A47-64A8FB13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3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DBC49FC1-CBF4-4D23-82A0-A183D301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F4A408EB-4D63-4F75-9886-798499E0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730BF-B0C0-42C9-A13D-D3BC76C465C4}"/>
              </a:ext>
            </a:extLst>
          </p:cNvPr>
          <p:cNvSpPr txBox="1"/>
          <p:nvPr/>
        </p:nvSpPr>
        <p:spPr>
          <a:xfrm>
            <a:off x="1600200" y="76200"/>
            <a:ext cx="73914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>
                <a:solidFill>
                  <a:schemeClr val="tx2"/>
                </a:solidFill>
              </a:rPr>
              <a:t>משפטי תנאי:</a:t>
            </a:r>
            <a:endParaRPr lang="he-IL" sz="2800" dirty="0">
              <a:solidFill>
                <a:schemeClr val="tx2"/>
              </a:solidFill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27172C27-9E18-4D70-B4CA-CE841C1EF20A}"/>
              </a:ext>
            </a:extLst>
          </p:cNvPr>
          <p:cNvSpPr/>
          <p:nvPr/>
        </p:nvSpPr>
        <p:spPr>
          <a:xfrm>
            <a:off x="457200" y="228600"/>
            <a:ext cx="5715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6D"/>
                </a:solidFill>
                <a:latin typeface="Menlo"/>
              </a:rPr>
              <a:t>var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x = (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Math.random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() * </a:t>
            </a:r>
            <a:r>
              <a:rPr lang="en-US" sz="2400" dirty="0">
                <a:solidFill>
                  <a:srgbClr val="0000FE"/>
                </a:solidFill>
                <a:latin typeface="Menlo"/>
              </a:rPr>
              <a:t>10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- </a:t>
            </a:r>
            <a:r>
              <a:rPr lang="en-US" sz="2400" dirty="0">
                <a:solidFill>
                  <a:srgbClr val="0000FE"/>
                </a:solidFill>
                <a:latin typeface="Menlo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toInt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()</a:t>
            </a:r>
          </a:p>
          <a:p>
            <a:r>
              <a:rPr lang="en-US" sz="2400" i="1" dirty="0">
                <a:solidFill>
                  <a:srgbClr val="000000"/>
                </a:solidFill>
                <a:latin typeface="Menlo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"Absolute value of 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x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 is "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en-US" sz="2400" b="1" dirty="0">
                <a:solidFill>
                  <a:srgbClr val="00006D"/>
                </a:solidFill>
                <a:latin typeface="Menlo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(x &lt; </a:t>
            </a:r>
            <a:r>
              <a:rPr lang="en-US" sz="2400" dirty="0">
                <a:solidFill>
                  <a:srgbClr val="0000FE"/>
                </a:solidFill>
                <a:latin typeface="Menlo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    </a:t>
            </a:r>
          </a:p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    x *= -</a:t>
            </a:r>
            <a:r>
              <a:rPr lang="en-US" sz="2400" dirty="0">
                <a:solidFill>
                  <a:srgbClr val="0000FE"/>
                </a:solidFill>
                <a:latin typeface="Menlo"/>
              </a:rPr>
              <a:t>1</a:t>
            </a:r>
          </a:p>
          <a:p>
            <a:r>
              <a:rPr lang="en-US" sz="2400" i="1" dirty="0" err="1">
                <a:solidFill>
                  <a:srgbClr val="000000"/>
                </a:solidFill>
                <a:latin typeface="Menlo"/>
              </a:rPr>
              <a:t>println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A2FD7-634A-4E84-8BE1-9C279B08C2E6}"/>
              </a:ext>
            </a:extLst>
          </p:cNvPr>
          <p:cNvSpPr txBox="1"/>
          <p:nvPr/>
        </p:nvSpPr>
        <p:spPr>
          <a:xfrm>
            <a:off x="1447800" y="2514600"/>
            <a:ext cx="73914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2800" dirty="0">
                <a:solidFill>
                  <a:schemeClr val="tx2"/>
                </a:solidFill>
              </a:rPr>
              <a:t>if-else</a:t>
            </a:r>
            <a:r>
              <a:rPr lang="he-IL" sz="280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820AEE6-2F61-4B06-BDD8-22299F7F5A3A}"/>
              </a:ext>
            </a:extLst>
          </p:cNvPr>
          <p:cNvSpPr/>
          <p:nvPr/>
        </p:nvSpPr>
        <p:spPr>
          <a:xfrm>
            <a:off x="457200" y="2514600"/>
            <a:ext cx="533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6D"/>
                </a:solidFill>
                <a:latin typeface="Menlo"/>
              </a:rPr>
              <a:t>var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a = (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Math.random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() * </a:t>
            </a:r>
            <a:r>
              <a:rPr lang="en-US" sz="2400" dirty="0">
                <a:solidFill>
                  <a:srgbClr val="0000FE"/>
                </a:solidFill>
                <a:latin typeface="Menlo"/>
              </a:rPr>
              <a:t>100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toInt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()</a:t>
            </a:r>
          </a:p>
          <a:p>
            <a:r>
              <a:rPr lang="en-US" sz="2400" b="1" dirty="0" err="1">
                <a:solidFill>
                  <a:srgbClr val="00006D"/>
                </a:solidFill>
                <a:latin typeface="Menlo"/>
              </a:rPr>
              <a:t>var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b = (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Math.random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() * </a:t>
            </a:r>
            <a:r>
              <a:rPr lang="en-US" sz="2400" dirty="0">
                <a:solidFill>
                  <a:srgbClr val="0000FE"/>
                </a:solidFill>
                <a:latin typeface="Menlo"/>
              </a:rPr>
              <a:t>100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toInt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()</a:t>
            </a:r>
          </a:p>
          <a:p>
            <a:r>
              <a:rPr lang="en-US" sz="2400" i="1" dirty="0" err="1">
                <a:solidFill>
                  <a:srgbClr val="000000"/>
                </a:solidFill>
                <a:latin typeface="Menlo"/>
              </a:rPr>
              <a:t>println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a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, 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b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en-US" sz="2400" b="1" dirty="0">
                <a:solidFill>
                  <a:srgbClr val="00006D"/>
                </a:solidFill>
                <a:latin typeface="Menlo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(a &gt; b)    </a:t>
            </a:r>
          </a:p>
          <a:p>
            <a:r>
              <a:rPr lang="en-US" sz="2400" i="1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2400" i="1" dirty="0" err="1">
                <a:solidFill>
                  <a:srgbClr val="000000"/>
                </a:solidFill>
                <a:latin typeface="Menlo"/>
              </a:rPr>
              <a:t>println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a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 is bigger than 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b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en-US" sz="2400" b="1" dirty="0">
                <a:solidFill>
                  <a:srgbClr val="00006D"/>
                </a:solidFill>
                <a:latin typeface="Menlo"/>
              </a:rPr>
              <a:t>else    </a:t>
            </a:r>
          </a:p>
          <a:p>
            <a:r>
              <a:rPr lang="en-US" sz="2400" b="1" i="1" dirty="0">
                <a:solidFill>
                  <a:srgbClr val="00006D"/>
                </a:solidFill>
                <a:latin typeface="Menlo"/>
              </a:rPr>
              <a:t>    </a:t>
            </a:r>
            <a:r>
              <a:rPr lang="en-US" sz="2400" i="1" dirty="0" err="1">
                <a:solidFill>
                  <a:srgbClr val="000000"/>
                </a:solidFill>
                <a:latin typeface="Menlo"/>
              </a:rPr>
              <a:t>println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b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 is bigger than 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a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677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CACC6F89-9225-4805-A048-B9E0E9D7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0F4BE8A5-095B-42C1-AE12-8F774587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E810C-8C51-4311-8C03-A3F5ACEE5326}"/>
              </a:ext>
            </a:extLst>
          </p:cNvPr>
          <p:cNvSpPr txBox="1"/>
          <p:nvPr/>
        </p:nvSpPr>
        <p:spPr>
          <a:xfrm>
            <a:off x="533400" y="228600"/>
            <a:ext cx="8458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ב-</a:t>
            </a:r>
            <a:r>
              <a:rPr lang="en-US" sz="2400" dirty="0" err="1">
                <a:solidFill>
                  <a:schemeClr val="tx2"/>
                </a:solidFill>
              </a:rPr>
              <a:t>Kotlin</a:t>
            </a:r>
            <a:r>
              <a:rPr lang="he-IL" sz="2400" dirty="0">
                <a:solidFill>
                  <a:schemeClr val="tx2"/>
                </a:solidFill>
              </a:rPr>
              <a:t> משפטי התנאי הם אופרטורים, ולכן גם מחזירים ערך. לכן נוכל להשתמש בהם במשפט הצבה: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DAEBC932-EEE6-40D3-A0A0-7D0EA347D435}"/>
              </a:ext>
            </a:extLst>
          </p:cNvPr>
          <p:cNvSpPr/>
          <p:nvPr/>
        </p:nvSpPr>
        <p:spPr>
          <a:xfrm>
            <a:off x="304800" y="990600"/>
            <a:ext cx="3457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006D"/>
                </a:solidFill>
                <a:latin typeface="Menlo"/>
              </a:rPr>
              <a:t>var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max = 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(a &gt; b) a 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else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D00554-597B-43BB-AD33-AD4595CE2164}"/>
              </a:ext>
            </a:extLst>
          </p:cNvPr>
          <p:cNvSpPr txBox="1"/>
          <p:nvPr/>
        </p:nvSpPr>
        <p:spPr>
          <a:xfrm>
            <a:off x="685800" y="1905000"/>
            <a:ext cx="8305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שימו לב שבמקרה של שימוש בערך החוזר, חייב להיות </a:t>
            </a:r>
            <a:r>
              <a:rPr lang="en-US" sz="2400" dirty="0"/>
              <a:t>else</a:t>
            </a:r>
            <a:r>
              <a:rPr lang="he-IL" sz="2400" dirty="0"/>
              <a:t> :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914DE662-E606-4746-A565-6E6E3911D045}"/>
              </a:ext>
            </a:extLst>
          </p:cNvPr>
          <p:cNvSpPr/>
          <p:nvPr/>
        </p:nvSpPr>
        <p:spPr>
          <a:xfrm>
            <a:off x="319430" y="2588567"/>
            <a:ext cx="5441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006D"/>
                </a:solidFill>
                <a:latin typeface="Menlo"/>
              </a:rPr>
              <a:t>var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max = 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(a &gt; b) a	// compilation 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C805A1-852A-4272-8277-7F18AEA0301D}"/>
              </a:ext>
            </a:extLst>
          </p:cNvPr>
          <p:cNvSpPr txBox="1"/>
          <p:nvPr/>
        </p:nvSpPr>
        <p:spPr>
          <a:xfrm>
            <a:off x="319430" y="3259474"/>
            <a:ext cx="867217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במקרה שגוף התנאי או ה-</a:t>
            </a:r>
            <a:r>
              <a:rPr lang="en-US" sz="2400" dirty="0"/>
              <a:t>else</a:t>
            </a:r>
            <a:r>
              <a:rPr lang="he-IL" sz="2400" dirty="0"/>
              <a:t> מכיל כמה פקודות, הפקודה האחרונה חייבת להיות הערך המוחזר: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20737DC4-A29E-4E7E-B7F9-0E105E098AF9}"/>
              </a:ext>
            </a:extLst>
          </p:cNvPr>
          <p:cNvSpPr/>
          <p:nvPr/>
        </p:nvSpPr>
        <p:spPr>
          <a:xfrm>
            <a:off x="319430" y="382911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err="1">
                <a:solidFill>
                  <a:srgbClr val="00006D"/>
                </a:solidFill>
                <a:latin typeface="Menlo"/>
              </a:rPr>
              <a:t>var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min = 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(a &lt; b) {   </a:t>
            </a:r>
          </a:p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	     </a:t>
            </a:r>
            <a:r>
              <a:rPr lang="en-US" sz="2400" i="1" dirty="0" err="1">
                <a:solidFill>
                  <a:srgbClr val="000000"/>
                </a:solidFill>
                <a:latin typeface="Menlo"/>
              </a:rPr>
              <a:t>println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"in if"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    </a:t>
            </a:r>
          </a:p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 	     a</a:t>
            </a:r>
          </a:p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	}</a:t>
            </a:r>
          </a:p>
          <a:p>
            <a:r>
              <a:rPr lang="en-US" sz="2400" b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else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b</a:t>
            </a:r>
          </a:p>
          <a:p>
            <a:r>
              <a:rPr lang="en-US" sz="2400" i="1" dirty="0" err="1">
                <a:solidFill>
                  <a:srgbClr val="000000"/>
                </a:solidFill>
                <a:latin typeface="Menlo"/>
              </a:rPr>
              <a:t>println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(min)</a:t>
            </a:r>
          </a:p>
        </p:txBody>
      </p:sp>
    </p:spTree>
    <p:extLst>
      <p:ext uri="{BB962C8B-B14F-4D97-AF65-F5344CB8AC3E}">
        <p14:creationId xmlns:p14="http://schemas.microsoft.com/office/powerpoint/2010/main" val="419944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7A6063-3044-4C3C-AF9B-DC53B3164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DB511EE-3DD1-40AA-956F-1CAEC9917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pPr algn="r" rtl="1"/>
            <a:r>
              <a:rPr lang="he-IL" dirty="0"/>
              <a:t>מבנה ה-</a:t>
            </a:r>
            <a:r>
              <a:rPr lang="en-US" dirty="0"/>
              <a:t>when</a:t>
            </a:r>
            <a:r>
              <a:rPr lang="he-IL" dirty="0"/>
              <a:t> מחליף את ה-</a:t>
            </a:r>
            <a:r>
              <a:rPr lang="en-US" dirty="0"/>
              <a:t>switch-case</a:t>
            </a:r>
            <a:r>
              <a:rPr lang="he-IL" dirty="0"/>
              <a:t>: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52B9934-5AD0-4549-A195-92A7F535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B2FC358-86E0-4540-89D9-C4A206D9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DFF529A7-CBC1-47AC-80A4-7434429E6B7A}"/>
              </a:ext>
            </a:extLst>
          </p:cNvPr>
          <p:cNvSpPr/>
          <p:nvPr/>
        </p:nvSpPr>
        <p:spPr>
          <a:xfrm>
            <a:off x="609600" y="2209801"/>
            <a:ext cx="5791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6D"/>
                </a:solidFill>
                <a:latin typeface="Menlo"/>
              </a:rPr>
              <a:t>var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grade = (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Math.random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() * </a:t>
            </a:r>
            <a:r>
              <a:rPr lang="en-US" sz="2400" dirty="0">
                <a:solidFill>
                  <a:srgbClr val="0000FE"/>
                </a:solidFill>
                <a:latin typeface="Menlo"/>
              </a:rPr>
              <a:t>20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toInt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()</a:t>
            </a:r>
          </a:p>
          <a:p>
            <a:r>
              <a:rPr lang="en-US" sz="2400" b="1" dirty="0">
                <a:solidFill>
                  <a:srgbClr val="00006D"/>
                </a:solidFill>
                <a:latin typeface="Menlo"/>
              </a:rPr>
              <a:t>when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(grade) {    </a:t>
            </a:r>
          </a:p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400" dirty="0">
                <a:solidFill>
                  <a:srgbClr val="0000FE"/>
                </a:solidFill>
                <a:latin typeface="Menlo"/>
              </a:rPr>
              <a:t>10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-&gt; </a:t>
            </a:r>
            <a:r>
              <a:rPr lang="en-US" sz="2400" i="1" dirty="0" err="1">
                <a:solidFill>
                  <a:srgbClr val="000000"/>
                </a:solidFill>
                <a:latin typeface="Menlo"/>
              </a:rPr>
              <a:t>println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"Excellent"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    </a:t>
            </a:r>
          </a:p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400" dirty="0">
                <a:solidFill>
                  <a:srgbClr val="0000FE"/>
                </a:solidFill>
                <a:latin typeface="Menlo"/>
              </a:rPr>
              <a:t>9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-&gt; </a:t>
            </a:r>
            <a:r>
              <a:rPr lang="en-US" sz="2400" i="1" dirty="0" err="1">
                <a:solidFill>
                  <a:srgbClr val="000000"/>
                </a:solidFill>
                <a:latin typeface="Menlo"/>
              </a:rPr>
              <a:t>println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"Very Good"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    </a:t>
            </a:r>
          </a:p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400" dirty="0">
                <a:solidFill>
                  <a:srgbClr val="0000FE"/>
                </a:solidFill>
                <a:latin typeface="Menlo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2400" dirty="0">
                <a:solidFill>
                  <a:srgbClr val="0000FE"/>
                </a:solidFill>
                <a:latin typeface="Menlo"/>
              </a:rPr>
              <a:t>7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-&gt; </a:t>
            </a:r>
            <a:r>
              <a:rPr lang="en-US" sz="2400" i="1" dirty="0" err="1">
                <a:solidFill>
                  <a:srgbClr val="000000"/>
                </a:solidFill>
                <a:latin typeface="Menlo"/>
              </a:rPr>
              <a:t>println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"Good"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    </a:t>
            </a:r>
          </a:p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400" dirty="0">
                <a:solidFill>
                  <a:srgbClr val="0000FE"/>
                </a:solidFill>
                <a:latin typeface="Menlo"/>
              </a:rPr>
              <a:t>6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-&gt; </a:t>
            </a:r>
            <a:r>
              <a:rPr lang="en-US" sz="2400" i="1" dirty="0" err="1">
                <a:solidFill>
                  <a:srgbClr val="000000"/>
                </a:solidFill>
                <a:latin typeface="Menlo"/>
              </a:rPr>
              <a:t>println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"Pass"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   </a:t>
            </a:r>
          </a:p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	 </a:t>
            </a:r>
            <a:r>
              <a:rPr lang="en-US" sz="2400" dirty="0">
                <a:solidFill>
                  <a:srgbClr val="0000FE"/>
                </a:solidFill>
                <a:latin typeface="Menlo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2400" dirty="0">
                <a:solidFill>
                  <a:srgbClr val="0000FE"/>
                </a:solidFill>
                <a:latin typeface="Menlo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2400" dirty="0">
                <a:solidFill>
                  <a:srgbClr val="0000FE"/>
                </a:solidFill>
                <a:latin typeface="Menlo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2400" dirty="0">
                <a:solidFill>
                  <a:srgbClr val="0000FE"/>
                </a:solidFill>
                <a:latin typeface="Menlo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2400" dirty="0">
                <a:solidFill>
                  <a:srgbClr val="0000FE"/>
                </a:solidFill>
                <a:latin typeface="Menlo"/>
              </a:rPr>
              <a:t>5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-&gt; </a:t>
            </a:r>
            <a:r>
              <a:rPr lang="en-US" sz="2400" i="1" dirty="0" err="1">
                <a:solidFill>
                  <a:srgbClr val="000000"/>
                </a:solidFill>
                <a:latin typeface="Menlo"/>
              </a:rPr>
              <a:t>println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"Fail"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    </a:t>
            </a:r>
          </a:p>
          <a:p>
            <a:r>
              <a:rPr lang="en-US" sz="2400" b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else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-&gt; </a:t>
            </a:r>
            <a:r>
              <a:rPr lang="en-US" sz="2400" i="1" dirty="0" err="1">
                <a:solidFill>
                  <a:srgbClr val="000000"/>
                </a:solidFill>
                <a:latin typeface="Menlo"/>
              </a:rPr>
              <a:t>println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"Illegal"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010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A41C7E3C-25AE-47ED-AADF-DE69DA16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1A8F2F14-CFBB-4A3E-BEA4-72EB0421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CF2EE-98A4-4287-AB42-760A010D63A8}"/>
              </a:ext>
            </a:extLst>
          </p:cNvPr>
          <p:cNvSpPr txBox="1"/>
          <p:nvPr/>
        </p:nvSpPr>
        <p:spPr>
          <a:xfrm>
            <a:off x="838200" y="228600"/>
            <a:ext cx="8077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 err="1">
                <a:solidFill>
                  <a:schemeClr val="tx2"/>
                </a:solidFill>
              </a:rPr>
              <a:t>תוכנית</a:t>
            </a:r>
            <a:r>
              <a:rPr lang="he-IL" sz="2400" dirty="0">
                <a:solidFill>
                  <a:schemeClr val="tx2"/>
                </a:solidFill>
              </a:rPr>
              <a:t> ראשונה: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C0776A7-D7AD-4F6F-8E9E-4B92FA0844FD}"/>
              </a:ext>
            </a:extLst>
          </p:cNvPr>
          <p:cNvSpPr/>
          <p:nvPr/>
        </p:nvSpPr>
        <p:spPr>
          <a:xfrm>
            <a:off x="1295400" y="990600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6D"/>
                </a:solidFill>
                <a:latin typeface="Menlo"/>
              </a:rPr>
              <a:t>fun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main(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: Array&lt;String&gt;) {    </a:t>
            </a:r>
          </a:p>
          <a:p>
            <a:r>
              <a:rPr lang="en-US" sz="2400" i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400" i="1" dirty="0" err="1">
                <a:solidFill>
                  <a:srgbClr val="000000"/>
                </a:solidFill>
                <a:latin typeface="Menlo"/>
              </a:rPr>
              <a:t>println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"Hello World"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	// print on the screen</a:t>
            </a:r>
          </a:p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EE7D3172-F93C-4994-8B46-F37F7DF49934}"/>
              </a:ext>
            </a:extLst>
          </p:cNvPr>
          <p:cNvCxnSpPr/>
          <p:nvPr/>
        </p:nvCxnSpPr>
        <p:spPr>
          <a:xfrm>
            <a:off x="1371600" y="1447800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172AC3-A6AA-4C82-B1CD-43F177DC67F9}"/>
              </a:ext>
            </a:extLst>
          </p:cNvPr>
          <p:cNvSpPr txBox="1"/>
          <p:nvPr/>
        </p:nvSpPr>
        <p:spPr>
          <a:xfrm>
            <a:off x="609600" y="2491264"/>
            <a:ext cx="8305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המילה השמורה </a:t>
            </a:r>
            <a:r>
              <a:rPr lang="en-US" sz="2400" dirty="0">
                <a:solidFill>
                  <a:schemeClr val="tx2"/>
                </a:solidFill>
              </a:rPr>
              <a:t>fun</a:t>
            </a:r>
            <a:r>
              <a:rPr lang="he-IL" sz="2400" dirty="0">
                <a:solidFill>
                  <a:schemeClr val="tx2"/>
                </a:solidFill>
              </a:rPr>
              <a:t> מגדירה פונקציה.</a:t>
            </a:r>
          </a:p>
        </p:txBody>
      </p:sp>
    </p:spTree>
    <p:extLst>
      <p:ext uri="{BB962C8B-B14F-4D97-AF65-F5344CB8AC3E}">
        <p14:creationId xmlns:p14="http://schemas.microsoft.com/office/powerpoint/2010/main" val="345305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41ED1618-BC8E-408D-9AB3-7E13DEFE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0136DBEB-951D-4FB4-9CD3-D7E42670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96B3EF-E748-4ECB-A1F5-93BFA860DA9F}"/>
              </a:ext>
            </a:extLst>
          </p:cNvPr>
          <p:cNvSpPr txBox="1"/>
          <p:nvPr/>
        </p:nvSpPr>
        <p:spPr>
          <a:xfrm>
            <a:off x="457200" y="152400"/>
            <a:ext cx="85344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כמו ב-</a:t>
            </a:r>
            <a:r>
              <a:rPr lang="en-US" sz="2400" dirty="0">
                <a:solidFill>
                  <a:schemeClr val="tx2"/>
                </a:solidFill>
              </a:rPr>
              <a:t>if</a:t>
            </a:r>
            <a:r>
              <a:rPr lang="he-IL" sz="2400" dirty="0">
                <a:solidFill>
                  <a:schemeClr val="tx2"/>
                </a:solidFill>
              </a:rPr>
              <a:t> גם ה-</a:t>
            </a:r>
            <a:r>
              <a:rPr lang="en-US" sz="2400" dirty="0">
                <a:solidFill>
                  <a:schemeClr val="tx2"/>
                </a:solidFill>
              </a:rPr>
              <a:t>when</a:t>
            </a:r>
            <a:r>
              <a:rPr lang="he-IL" sz="2400" dirty="0">
                <a:solidFill>
                  <a:schemeClr val="tx2"/>
                </a:solidFill>
              </a:rPr>
              <a:t> יכול לשמש כאופרטור, אבל אז כל </a:t>
            </a:r>
            <a:r>
              <a:rPr lang="en-US" sz="2400" dirty="0">
                <a:solidFill>
                  <a:schemeClr val="tx2"/>
                </a:solidFill>
              </a:rPr>
              <a:t>case</a:t>
            </a:r>
            <a:r>
              <a:rPr lang="he-IL" sz="2400" dirty="0">
                <a:solidFill>
                  <a:schemeClr val="tx2"/>
                </a:solidFill>
              </a:rPr>
              <a:t> חייב להחזיר ערך, וחייב להיות </a:t>
            </a:r>
            <a:r>
              <a:rPr lang="en-US" sz="2400" dirty="0">
                <a:solidFill>
                  <a:schemeClr val="tx2"/>
                </a:solidFill>
              </a:rPr>
              <a:t>else</a:t>
            </a:r>
            <a:r>
              <a:rPr lang="he-IL" sz="240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E6CDF50D-2CB9-4C7B-B3B7-3FF49642CC11}"/>
              </a:ext>
            </a:extLst>
          </p:cNvPr>
          <p:cNvSpPr/>
          <p:nvPr/>
        </p:nvSpPr>
        <p:spPr>
          <a:xfrm>
            <a:off x="685800" y="8382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err="1">
                <a:solidFill>
                  <a:srgbClr val="00006D"/>
                </a:solidFill>
                <a:latin typeface="Menlo"/>
              </a:rPr>
              <a:t>var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op : Char = 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'-’</a:t>
            </a:r>
          </a:p>
          <a:p>
            <a:r>
              <a:rPr lang="en-US" sz="2400" b="1" dirty="0" err="1">
                <a:solidFill>
                  <a:srgbClr val="00006D"/>
                </a:solidFill>
                <a:latin typeface="Menlo"/>
              </a:rPr>
              <a:t>var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x = 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when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(op) {   </a:t>
            </a:r>
          </a:p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	   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'+'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-&gt; a + b   </a:t>
            </a:r>
          </a:p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	   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'-'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-&gt; a - b    </a:t>
            </a:r>
          </a:p>
          <a:p>
            <a:r>
              <a:rPr lang="en-US" sz="2400" b="1" dirty="0">
                <a:solidFill>
                  <a:srgbClr val="000000"/>
                </a:solidFill>
                <a:latin typeface="Menlo"/>
              </a:rPr>
              <a:t>	   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'*'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-&gt; a * b   </a:t>
            </a:r>
          </a:p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	   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'/'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-&gt; a / b    </a:t>
            </a:r>
          </a:p>
          <a:p>
            <a:r>
              <a:rPr lang="en-US" sz="2400" b="1" dirty="0">
                <a:solidFill>
                  <a:srgbClr val="000000"/>
                </a:solidFill>
                <a:latin typeface="Menlo"/>
              </a:rPr>
              <a:t>	   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else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-&gt; -</a:t>
            </a:r>
            <a:r>
              <a:rPr lang="en-US" sz="2400" dirty="0">
                <a:solidFill>
                  <a:srgbClr val="0000FE"/>
                </a:solidFill>
                <a:latin typeface="Menlo"/>
              </a:rPr>
              <a:t>1</a:t>
            </a:r>
          </a:p>
          <a:p>
            <a:r>
              <a:rPr lang="en-US" sz="2400" dirty="0">
                <a:solidFill>
                  <a:srgbClr val="0000FE"/>
                </a:solidFill>
                <a:latin typeface="Menlo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2400" i="1" dirty="0" err="1">
                <a:solidFill>
                  <a:srgbClr val="000000"/>
                </a:solidFill>
                <a:latin typeface="Menlo"/>
              </a:rPr>
              <a:t>println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1164688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EBF06D-C2AF-47E6-BE2B-E466F91B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לולאות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E45014B-3029-4BF1-B13D-10037FD44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לולאות </a:t>
            </a:r>
            <a:r>
              <a:rPr lang="en-US" dirty="0"/>
              <a:t>while</a:t>
            </a:r>
            <a:r>
              <a:rPr lang="he-IL" dirty="0"/>
              <a:t> ו-</a:t>
            </a:r>
            <a:r>
              <a:rPr lang="en-US" dirty="0"/>
              <a:t>do while</a:t>
            </a:r>
            <a:r>
              <a:rPr lang="he-IL" dirty="0"/>
              <a:t> מתנהגות כמו בג'אווה.</a:t>
            </a:r>
          </a:p>
          <a:p>
            <a:pPr algn="r" rtl="1"/>
            <a:r>
              <a:rPr lang="he-IL" dirty="0"/>
              <a:t>לולאת </a:t>
            </a:r>
            <a:r>
              <a:rPr lang="en-US" dirty="0"/>
              <a:t>for</a:t>
            </a:r>
            <a:r>
              <a:rPr lang="he-IL" dirty="0"/>
              <a:t> מתנהגת כמו לולאת </a:t>
            </a:r>
            <a:r>
              <a:rPr lang="en-US" dirty="0"/>
              <a:t>for each</a:t>
            </a:r>
            <a:r>
              <a:rPr lang="he-IL" dirty="0"/>
              <a:t> בשפות אחרות והיא יכולה לפעול רק על אובייקטים </a:t>
            </a:r>
            <a:r>
              <a:rPr lang="he-IL" dirty="0" err="1"/>
              <a:t>איטרטיבים</a:t>
            </a:r>
            <a:r>
              <a:rPr lang="he-IL" dirty="0"/>
              <a:t> (כלומר, שמכילים </a:t>
            </a:r>
            <a:r>
              <a:rPr lang="he-IL" dirty="0" err="1"/>
              <a:t>איטרטור</a:t>
            </a:r>
            <a:r>
              <a:rPr lang="he-IL" dirty="0"/>
              <a:t>).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813761F-5233-471A-949D-ECF305E8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BAC1A8F-E7D5-4D41-A6F1-17B81A83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59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8EDE7C94-5814-4750-84AA-C3235D31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8FC642C7-B4A5-49BC-8EE8-AE31B897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5659182D-D3A8-4F93-9F5B-4F175F066887}"/>
              </a:ext>
            </a:extLst>
          </p:cNvPr>
          <p:cNvSpPr/>
          <p:nvPr/>
        </p:nvSpPr>
        <p:spPr>
          <a:xfrm>
            <a:off x="381000" y="228600"/>
            <a:ext cx="23418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006D"/>
                </a:solidFill>
                <a:latin typeface="Menlo"/>
              </a:rPr>
              <a:t>var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s = 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sz="2400" b="1" dirty="0" err="1">
                <a:solidFill>
                  <a:srgbClr val="0F7003"/>
                </a:solidFill>
                <a:latin typeface="Menlo"/>
              </a:rPr>
              <a:t>abcdefg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“</a:t>
            </a:r>
          </a:p>
          <a:p>
            <a:r>
              <a:rPr lang="en-US" sz="2400" b="1" dirty="0">
                <a:solidFill>
                  <a:srgbClr val="00006D"/>
                </a:solidFill>
                <a:latin typeface="Menlo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(letter 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in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s)    </a:t>
            </a:r>
          </a:p>
          <a:p>
            <a:r>
              <a:rPr lang="en-US" sz="2400" i="1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2400" i="1" dirty="0" err="1">
                <a:solidFill>
                  <a:srgbClr val="000000"/>
                </a:solidFill>
                <a:latin typeface="Menlo"/>
              </a:rPr>
              <a:t>println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(letter)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DBD60-08A8-4A53-B96B-31681C289882}"/>
              </a:ext>
            </a:extLst>
          </p:cNvPr>
          <p:cNvSpPr txBox="1"/>
          <p:nvPr/>
        </p:nvSpPr>
        <p:spPr>
          <a:xfrm>
            <a:off x="3009900" y="228600"/>
            <a:ext cx="60198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מחרוזות הן מבנה </a:t>
            </a:r>
            <a:r>
              <a:rPr lang="he-IL" sz="2400" dirty="0" err="1"/>
              <a:t>איטרטיבי</a:t>
            </a:r>
            <a:r>
              <a:rPr lang="he-IL" sz="2400" dirty="0"/>
              <a:t>. שימו לב שלא צריך להגדיר את המשתנה </a:t>
            </a:r>
            <a:r>
              <a:rPr lang="en-US" sz="2400" dirty="0"/>
              <a:t>letter</a:t>
            </a:r>
            <a:r>
              <a:rPr lang="he-IL" sz="2400" dirty="0"/>
              <a:t>, טווח ההכרה שלו הוא רק בתוך ה-</a:t>
            </a:r>
            <a:r>
              <a:rPr lang="en-US" sz="2400" dirty="0"/>
              <a:t>for</a:t>
            </a:r>
            <a:r>
              <a:rPr lang="he-IL" sz="2400" dirty="0"/>
              <a:t>.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F6046B2-79D1-4582-A16F-E812E883B683}"/>
              </a:ext>
            </a:extLst>
          </p:cNvPr>
          <p:cNvSpPr/>
          <p:nvPr/>
        </p:nvSpPr>
        <p:spPr>
          <a:xfrm>
            <a:off x="381000" y="177791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006D"/>
                </a:solidFill>
                <a:latin typeface="Menlo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(index 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in 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s.</a:t>
            </a:r>
            <a:r>
              <a:rPr lang="en-US" sz="2400" i="1" dirty="0" err="1">
                <a:solidFill>
                  <a:srgbClr val="520067"/>
                </a:solidFill>
                <a:latin typeface="Menlo"/>
              </a:rPr>
              <a:t>indices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    </a:t>
            </a:r>
          </a:p>
          <a:p>
            <a:r>
              <a:rPr lang="en-US" sz="2400" b="1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(index % </a:t>
            </a:r>
            <a:r>
              <a:rPr lang="en-US" sz="2400" dirty="0">
                <a:solidFill>
                  <a:srgbClr val="0000FE"/>
                </a:solidFill>
                <a:latin typeface="Menlo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== </a:t>
            </a:r>
            <a:r>
              <a:rPr lang="en-US" sz="2400" dirty="0">
                <a:solidFill>
                  <a:srgbClr val="0000FE"/>
                </a:solidFill>
                <a:latin typeface="Menlo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        </a:t>
            </a:r>
          </a:p>
          <a:p>
            <a:r>
              <a:rPr lang="en-US" sz="2400" i="1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2400" i="1" dirty="0" err="1">
                <a:solidFill>
                  <a:srgbClr val="000000"/>
                </a:solidFill>
                <a:latin typeface="Menlo"/>
              </a:rPr>
              <a:t>println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(s[index])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30F76-7129-446C-8E8E-CB12CC38B810}"/>
              </a:ext>
            </a:extLst>
          </p:cNvPr>
          <p:cNvSpPr txBox="1"/>
          <p:nvPr/>
        </p:nvSpPr>
        <p:spPr>
          <a:xfrm>
            <a:off x="3009900" y="1777910"/>
            <a:ext cx="6019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התכונה </a:t>
            </a:r>
            <a:r>
              <a:rPr lang="en-US" sz="2400" dirty="0"/>
              <a:t>indices</a:t>
            </a:r>
            <a:r>
              <a:rPr lang="he-IL" sz="2400" dirty="0"/>
              <a:t> מחזירה אוסף של מספרי האינדקסים במבנה: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0E1F9-5AF1-4B08-B910-8EFBFC32A20B}"/>
              </a:ext>
            </a:extLst>
          </p:cNvPr>
          <p:cNvSpPr txBox="1"/>
          <p:nvPr/>
        </p:nvSpPr>
        <p:spPr>
          <a:xfrm>
            <a:off x="3124200" y="3410376"/>
            <a:ext cx="59055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השיטה </a:t>
            </a:r>
            <a:r>
              <a:rPr lang="en-US" sz="2400" dirty="0" err="1"/>
              <a:t>withIndex</a:t>
            </a:r>
            <a:r>
              <a:rPr lang="he-IL" sz="2400" dirty="0"/>
              <a:t> מחזירה זוג סדור של האינדקס והערך שנמצא בו: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2D7A6314-4165-432D-B8F1-D9BD9562A370}"/>
              </a:ext>
            </a:extLst>
          </p:cNvPr>
          <p:cNvSpPr/>
          <p:nvPr/>
        </p:nvSpPr>
        <p:spPr>
          <a:xfrm>
            <a:off x="381000" y="39624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006D"/>
                </a:solidFill>
                <a:latin typeface="Menlo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((index, letter) 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in 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s.</a:t>
            </a:r>
            <a:r>
              <a:rPr lang="en-US" sz="2400" i="1" dirty="0" err="1">
                <a:solidFill>
                  <a:srgbClr val="000000"/>
                </a:solidFill>
                <a:latin typeface="Menlo"/>
              </a:rPr>
              <a:t>withIndex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())</a:t>
            </a:r>
          </a:p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sz="2400" i="1" dirty="0" err="1">
                <a:solidFill>
                  <a:srgbClr val="000000"/>
                </a:solidFill>
                <a:latin typeface="Menlo"/>
              </a:rPr>
              <a:t>println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index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, 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letter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998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8E0E6F-60EE-4AA3-B45A-6FFFF971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טווחים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376DA7D-B995-4B1A-8EE9-43BA93852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טווח (</a:t>
            </a:r>
            <a:r>
              <a:rPr lang="en-US" dirty="0"/>
              <a:t>range</a:t>
            </a:r>
            <a:r>
              <a:rPr lang="he-IL" dirty="0"/>
              <a:t>)</a:t>
            </a:r>
            <a:r>
              <a:rPr lang="en-US" dirty="0"/>
              <a:t> </a:t>
            </a:r>
            <a:r>
              <a:rPr lang="he-IL" dirty="0"/>
              <a:t>הוא אובייקט ניתן </a:t>
            </a:r>
            <a:r>
              <a:rPr lang="he-IL" dirty="0" err="1"/>
              <a:t>לאיטרציה</a:t>
            </a:r>
            <a:r>
              <a:rPr lang="he-IL" dirty="0"/>
              <a:t> של מספרים שלמים (</a:t>
            </a:r>
            <a:r>
              <a:rPr lang="en-US" dirty="0" err="1"/>
              <a:t>int</a:t>
            </a:r>
            <a:r>
              <a:rPr lang="en-US" dirty="0"/>
              <a:t>, long</a:t>
            </a:r>
            <a:r>
              <a:rPr lang="he-IL" dirty="0"/>
              <a:t>)</a:t>
            </a:r>
            <a:r>
              <a:rPr lang="en-US" dirty="0"/>
              <a:t> </a:t>
            </a:r>
            <a:r>
              <a:rPr lang="he-IL" dirty="0"/>
              <a:t>או תווים.</a:t>
            </a:r>
          </a:p>
          <a:p>
            <a:pPr algn="r" rtl="1"/>
            <a:r>
              <a:rPr lang="he-IL" dirty="0"/>
              <a:t>ניתן לציין את הטווח ע"י האופרטור .. (שתי נקודות), למשל </a:t>
            </a:r>
            <a:r>
              <a:rPr lang="en-US" dirty="0"/>
              <a:t>1..10</a:t>
            </a:r>
          </a:p>
          <a:p>
            <a:pPr algn="r" rtl="1"/>
            <a:r>
              <a:rPr lang="he-IL" dirty="0"/>
              <a:t>בצירוף הפקודה </a:t>
            </a:r>
            <a:r>
              <a:rPr lang="en-US" dirty="0"/>
              <a:t>in</a:t>
            </a:r>
            <a:r>
              <a:rPr lang="he-IL" dirty="0"/>
              <a:t> ניתן להשתמש בטווחים בלולאות </a:t>
            </a:r>
            <a:r>
              <a:rPr lang="en-US" dirty="0"/>
              <a:t>for</a:t>
            </a:r>
            <a:r>
              <a:rPr lang="he-IL" dirty="0"/>
              <a:t>: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EB044D2-E0D4-4A0C-A234-343F7F61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801EB27-FBD2-4686-9594-13A8E2B3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14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4246C599-15E3-4D50-9DBC-F068CC91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FACC07A4-E62F-487D-87C3-6D39E27D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8BFD3E84-F693-44DF-AB23-BE3C82673281}"/>
              </a:ext>
            </a:extLst>
          </p:cNvPr>
          <p:cNvSpPr/>
          <p:nvPr/>
        </p:nvSpPr>
        <p:spPr>
          <a:xfrm>
            <a:off x="228600" y="152400"/>
            <a:ext cx="20827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6D"/>
                </a:solidFill>
                <a:latin typeface="Menlo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in </a:t>
            </a:r>
            <a:r>
              <a:rPr lang="en-US" sz="2400" dirty="0">
                <a:solidFill>
                  <a:srgbClr val="0000FE"/>
                </a:solidFill>
                <a:latin typeface="Menlo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..</a:t>
            </a:r>
            <a:r>
              <a:rPr lang="en-US" sz="2400" dirty="0">
                <a:solidFill>
                  <a:srgbClr val="0000FE"/>
                </a:solidFill>
                <a:latin typeface="Menlo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    </a:t>
            </a:r>
          </a:p>
          <a:p>
            <a:r>
              <a:rPr lang="en-US" sz="2400" i="1" dirty="0">
                <a:solidFill>
                  <a:srgbClr val="000000"/>
                </a:solidFill>
                <a:latin typeface="Menlo"/>
              </a:rPr>
              <a:t>    print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$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303472-29CC-4704-A737-D3BB03B65D81}"/>
              </a:ext>
            </a:extLst>
          </p:cNvPr>
          <p:cNvSpPr txBox="1"/>
          <p:nvPr/>
        </p:nvSpPr>
        <p:spPr>
          <a:xfrm>
            <a:off x="2971800" y="152400"/>
            <a:ext cx="6096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/>
              <a:t>מדפיס את כל המספרים מ-1 עד 10 כולל</a:t>
            </a:r>
            <a:endParaRPr lang="he-IL" sz="2400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74A9F711-F64C-4316-A02F-5473B0DD1921}"/>
              </a:ext>
            </a:extLst>
          </p:cNvPr>
          <p:cNvSpPr/>
          <p:nvPr/>
        </p:nvSpPr>
        <p:spPr>
          <a:xfrm>
            <a:off x="228600" y="1371600"/>
            <a:ext cx="28982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6D"/>
                </a:solidFill>
                <a:latin typeface="Menlo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in </a:t>
            </a:r>
            <a:r>
              <a:rPr lang="en-US" sz="2400" dirty="0">
                <a:solidFill>
                  <a:srgbClr val="0000FE"/>
                </a:solidFill>
                <a:latin typeface="Menlo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..</a:t>
            </a:r>
            <a:r>
              <a:rPr lang="en-US" sz="2400" dirty="0">
                <a:solidFill>
                  <a:srgbClr val="0000FE"/>
                </a:solidFill>
                <a:latin typeface="Menlo"/>
              </a:rPr>
              <a:t>10 </a:t>
            </a:r>
            <a:r>
              <a:rPr lang="en-US" sz="2400" i="1" dirty="0">
                <a:solidFill>
                  <a:srgbClr val="000000"/>
                </a:solidFill>
                <a:latin typeface="Menlo"/>
              </a:rPr>
              <a:t>step </a:t>
            </a:r>
            <a:r>
              <a:rPr lang="en-US" sz="2400" dirty="0">
                <a:solidFill>
                  <a:srgbClr val="0000FE"/>
                </a:solidFill>
                <a:latin typeface="Menlo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    </a:t>
            </a:r>
          </a:p>
          <a:p>
            <a:r>
              <a:rPr lang="en-US" sz="2400" i="1" dirty="0">
                <a:solidFill>
                  <a:srgbClr val="000000"/>
                </a:solidFill>
                <a:latin typeface="Menlo"/>
              </a:rPr>
              <a:t>    print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$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3A40A-504D-47C2-BC4B-1A2FD23673BB}"/>
              </a:ext>
            </a:extLst>
          </p:cNvPr>
          <p:cNvSpPr txBox="1"/>
          <p:nvPr/>
        </p:nvSpPr>
        <p:spPr>
          <a:xfrm>
            <a:off x="2895600" y="1371600"/>
            <a:ext cx="6172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מדפיס את כל המספרים האי זוגיים מ-1 עד 10 כולל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BE2559DC-72F6-4A5C-AB1C-01D777DF2F9F}"/>
              </a:ext>
            </a:extLst>
          </p:cNvPr>
          <p:cNvSpPr/>
          <p:nvPr/>
        </p:nvSpPr>
        <p:spPr>
          <a:xfrm>
            <a:off x="228600" y="2590800"/>
            <a:ext cx="32078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6D"/>
                </a:solidFill>
                <a:latin typeface="Menlo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(c 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in 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'z' </a:t>
            </a:r>
            <a:r>
              <a:rPr lang="en-US" sz="2400" i="1" dirty="0" err="1">
                <a:solidFill>
                  <a:srgbClr val="000000"/>
                </a:solidFill>
                <a:latin typeface="Menlo"/>
              </a:rPr>
              <a:t>downTo</a:t>
            </a:r>
            <a:r>
              <a:rPr lang="en-US" sz="2400" i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'a’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    </a:t>
            </a:r>
          </a:p>
          <a:p>
            <a:r>
              <a:rPr lang="en-US" sz="2400" i="1" dirty="0">
                <a:solidFill>
                  <a:srgbClr val="000000"/>
                </a:solidFill>
                <a:latin typeface="Menlo"/>
              </a:rPr>
              <a:t>    print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(c)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A5A5BC-1673-4BF5-BBA0-8A7F9A40BA9F}"/>
              </a:ext>
            </a:extLst>
          </p:cNvPr>
          <p:cNvSpPr txBox="1"/>
          <p:nvPr/>
        </p:nvSpPr>
        <p:spPr>
          <a:xfrm>
            <a:off x="2895600" y="2590800"/>
            <a:ext cx="6172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מדפיס את כל האותיות הקטנות מ-</a:t>
            </a:r>
            <a:r>
              <a:rPr lang="en-US" sz="2400" dirty="0"/>
              <a:t>z</a:t>
            </a:r>
            <a:r>
              <a:rPr lang="he-IL" sz="2400" dirty="0"/>
              <a:t> עד </a:t>
            </a:r>
            <a:r>
              <a:rPr lang="en-US" sz="2400" dirty="0"/>
              <a:t>a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13982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FDFB3BD4-217F-497E-9516-D5571C94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71BBF17B-B035-481F-AFE1-3D1A6FAA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B92939-0A89-47EC-A01A-C20B0EE3AADF}"/>
              </a:ext>
            </a:extLst>
          </p:cNvPr>
          <p:cNvSpPr txBox="1"/>
          <p:nvPr/>
        </p:nvSpPr>
        <p:spPr>
          <a:xfrm>
            <a:off x="762000" y="304800"/>
            <a:ext cx="82296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ניתן ליצור מערכים מהסוגים </a:t>
            </a:r>
            <a:r>
              <a:rPr lang="he-IL" sz="2400" dirty="0" err="1">
                <a:solidFill>
                  <a:schemeClr val="tx2"/>
                </a:solidFill>
              </a:rPr>
              <a:t>הפרימיטיבים</a:t>
            </a:r>
            <a:r>
              <a:rPr lang="he-IL" sz="2400" dirty="0">
                <a:solidFill>
                  <a:schemeClr val="tx2"/>
                </a:solidFill>
              </a:rPr>
              <a:t> ע"י הטיפוסים </a:t>
            </a:r>
            <a:r>
              <a:rPr lang="en-US" sz="2400" dirty="0" err="1">
                <a:solidFill>
                  <a:schemeClr val="tx2"/>
                </a:solidFill>
              </a:rPr>
              <a:t>IntArray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DoubleArray</a:t>
            </a:r>
            <a:r>
              <a:rPr lang="he-IL" sz="2400" dirty="0">
                <a:solidFill>
                  <a:schemeClr val="tx2"/>
                </a:solidFill>
              </a:rPr>
              <a:t> </a:t>
            </a:r>
            <a:r>
              <a:rPr lang="he-IL" sz="2400" dirty="0" err="1">
                <a:solidFill>
                  <a:schemeClr val="tx2"/>
                </a:solidFill>
              </a:rPr>
              <a:t>וכו</a:t>
            </a:r>
            <a:r>
              <a:rPr lang="he-IL" sz="2400" dirty="0">
                <a:solidFill>
                  <a:schemeClr val="tx2"/>
                </a:solidFill>
              </a:rPr>
              <a:t>':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2D0B1683-D7D6-4A04-9EF7-792DF190E035}"/>
              </a:ext>
            </a:extLst>
          </p:cNvPr>
          <p:cNvSpPr/>
          <p:nvPr/>
        </p:nvSpPr>
        <p:spPr>
          <a:xfrm>
            <a:off x="304800" y="113579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2400" b="1" dirty="0">
                <a:solidFill>
                  <a:srgbClr val="00006D"/>
                </a:solidFill>
                <a:latin typeface="Menlo"/>
              </a:rPr>
              <a:t>var </a:t>
            </a:r>
            <a:r>
              <a:rPr lang="da-DK" sz="2400" dirty="0">
                <a:solidFill>
                  <a:srgbClr val="000000"/>
                </a:solidFill>
                <a:latin typeface="Menlo"/>
              </a:rPr>
              <a:t>a = IntArray(</a:t>
            </a:r>
            <a:r>
              <a:rPr lang="da-DK" sz="2400" dirty="0">
                <a:solidFill>
                  <a:srgbClr val="0000FE"/>
                </a:solidFill>
                <a:latin typeface="Menlo"/>
              </a:rPr>
              <a:t>10</a:t>
            </a:r>
            <a:r>
              <a:rPr lang="da-DK" sz="2400" dirty="0">
                <a:solidFill>
                  <a:srgbClr val="000000"/>
                </a:solidFill>
                <a:latin typeface="Menlo"/>
              </a:rPr>
              <a:t>)</a:t>
            </a:r>
            <a:endParaRPr lang="he-IL" sz="2400" dirty="0">
              <a:solidFill>
                <a:srgbClr val="000000"/>
              </a:solidFill>
              <a:latin typeface="Menlo"/>
            </a:endParaRPr>
          </a:p>
          <a:p>
            <a:r>
              <a:rPr lang="da-DK" sz="2400" b="1" dirty="0">
                <a:solidFill>
                  <a:srgbClr val="00006D"/>
                </a:solidFill>
                <a:latin typeface="Menlo"/>
              </a:rPr>
              <a:t>for</a:t>
            </a:r>
            <a:r>
              <a:rPr lang="da-DK" sz="2400" dirty="0">
                <a:solidFill>
                  <a:srgbClr val="000000"/>
                </a:solidFill>
                <a:latin typeface="Menlo"/>
              </a:rPr>
              <a:t>(ind </a:t>
            </a:r>
            <a:r>
              <a:rPr lang="da-DK" sz="2400" b="1" dirty="0">
                <a:solidFill>
                  <a:srgbClr val="00006D"/>
                </a:solidFill>
                <a:latin typeface="Menlo"/>
              </a:rPr>
              <a:t>in </a:t>
            </a:r>
            <a:r>
              <a:rPr lang="da-DK" sz="2400" dirty="0">
                <a:solidFill>
                  <a:srgbClr val="000000"/>
                </a:solidFill>
                <a:latin typeface="Menlo"/>
              </a:rPr>
              <a:t>a.</a:t>
            </a:r>
            <a:r>
              <a:rPr lang="da-DK" sz="2400" i="1" dirty="0">
                <a:solidFill>
                  <a:srgbClr val="520067"/>
                </a:solidFill>
                <a:latin typeface="Menlo"/>
              </a:rPr>
              <a:t>indices</a:t>
            </a:r>
            <a:r>
              <a:rPr lang="da-DK" sz="2400" dirty="0">
                <a:solidFill>
                  <a:srgbClr val="000000"/>
                </a:solidFill>
                <a:latin typeface="Menlo"/>
              </a:rPr>
              <a:t>)    </a:t>
            </a:r>
            <a:endParaRPr lang="he-IL" sz="2400" dirty="0">
              <a:solidFill>
                <a:srgbClr val="000000"/>
              </a:solidFill>
              <a:latin typeface="Menlo"/>
            </a:endParaRPr>
          </a:p>
          <a:p>
            <a:r>
              <a:rPr lang="he-IL" sz="2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da-DK" sz="2400" dirty="0">
                <a:solidFill>
                  <a:srgbClr val="000000"/>
                </a:solidFill>
                <a:latin typeface="Menlo"/>
              </a:rPr>
              <a:t>a[ind] = ind * ind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1D2168-3013-46A0-A50D-06130AB0CAF5}"/>
              </a:ext>
            </a:extLst>
          </p:cNvPr>
          <p:cNvSpPr txBox="1"/>
          <p:nvPr/>
        </p:nvSpPr>
        <p:spPr>
          <a:xfrm>
            <a:off x="838200" y="2499578"/>
            <a:ext cx="815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התכונה </a:t>
            </a:r>
            <a:r>
              <a:rPr lang="en-US" sz="2400" dirty="0">
                <a:solidFill>
                  <a:schemeClr val="tx2"/>
                </a:solidFill>
              </a:rPr>
              <a:t>size</a:t>
            </a:r>
            <a:r>
              <a:rPr lang="he-IL" sz="2400" dirty="0">
                <a:solidFill>
                  <a:schemeClr val="tx2"/>
                </a:solidFill>
              </a:rPr>
              <a:t> מחזיקה את גודל המערך (מספר התאים שבו):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B1340BF1-6952-4DD8-B23E-F9B4D5E8984F}"/>
              </a:ext>
            </a:extLst>
          </p:cNvPr>
          <p:cNvSpPr/>
          <p:nvPr/>
        </p:nvSpPr>
        <p:spPr>
          <a:xfrm>
            <a:off x="304800" y="3053576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sz="2400" b="1" dirty="0">
                <a:solidFill>
                  <a:srgbClr val="00006D"/>
                </a:solidFill>
                <a:latin typeface="Menlo"/>
              </a:rPr>
              <a:t>var </a:t>
            </a:r>
            <a:r>
              <a:rPr lang="nn-NO" sz="2400" dirty="0">
                <a:solidFill>
                  <a:srgbClr val="000000"/>
                </a:solidFill>
                <a:latin typeface="Menlo"/>
              </a:rPr>
              <a:t>i = </a:t>
            </a:r>
            <a:r>
              <a:rPr lang="nn-NO" sz="2400" dirty="0">
                <a:solidFill>
                  <a:srgbClr val="0000FE"/>
                </a:solidFill>
                <a:latin typeface="Menlo"/>
              </a:rPr>
              <a:t>0</a:t>
            </a:r>
            <a:endParaRPr lang="he-IL" sz="2400" dirty="0">
              <a:solidFill>
                <a:srgbClr val="000000"/>
              </a:solidFill>
              <a:latin typeface="Menlo"/>
            </a:endParaRPr>
          </a:p>
          <a:p>
            <a:r>
              <a:rPr lang="nn-NO" sz="2400" b="1" dirty="0">
                <a:solidFill>
                  <a:srgbClr val="00006D"/>
                </a:solidFill>
                <a:latin typeface="Menlo"/>
              </a:rPr>
              <a:t>while</a:t>
            </a:r>
            <a:r>
              <a:rPr lang="nn-NO" sz="2400" dirty="0">
                <a:solidFill>
                  <a:srgbClr val="000000"/>
                </a:solidFill>
                <a:latin typeface="Menlo"/>
              </a:rPr>
              <a:t>(i &lt; a.</a:t>
            </a:r>
            <a:r>
              <a:rPr lang="nn-NO" sz="2400" b="1" dirty="0">
                <a:solidFill>
                  <a:srgbClr val="520067"/>
                </a:solidFill>
                <a:latin typeface="Menlo"/>
              </a:rPr>
              <a:t>size</a:t>
            </a:r>
            <a:r>
              <a:rPr lang="nn-NO" sz="2400" dirty="0">
                <a:solidFill>
                  <a:srgbClr val="000000"/>
                </a:solidFill>
                <a:latin typeface="Menlo"/>
              </a:rPr>
              <a:t>) {    </a:t>
            </a:r>
            <a:endParaRPr lang="he-IL" sz="2400" dirty="0">
              <a:solidFill>
                <a:srgbClr val="000000"/>
              </a:solidFill>
              <a:latin typeface="Menlo"/>
            </a:endParaRPr>
          </a:p>
          <a:p>
            <a:r>
              <a:rPr lang="he-IL" sz="2400" i="1" dirty="0">
                <a:solidFill>
                  <a:srgbClr val="000000"/>
                </a:solidFill>
                <a:latin typeface="Menlo"/>
              </a:rPr>
              <a:t>    </a:t>
            </a:r>
            <a:r>
              <a:rPr lang="nn-NO" sz="2400" i="1" dirty="0">
                <a:solidFill>
                  <a:srgbClr val="000000"/>
                </a:solidFill>
                <a:latin typeface="Menlo"/>
              </a:rPr>
              <a:t>print</a:t>
            </a:r>
            <a:r>
              <a:rPr lang="nn-NO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nn-NO" sz="2400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nn-NO" sz="2400" b="1" dirty="0">
                <a:solidFill>
                  <a:srgbClr val="00006D"/>
                </a:solidFill>
                <a:latin typeface="Menlo"/>
              </a:rPr>
              <a:t>${</a:t>
            </a:r>
            <a:r>
              <a:rPr lang="nn-NO" sz="2400" dirty="0">
                <a:solidFill>
                  <a:srgbClr val="000000"/>
                </a:solidFill>
                <a:latin typeface="Menlo"/>
              </a:rPr>
              <a:t>a[i]</a:t>
            </a:r>
            <a:r>
              <a:rPr lang="nn-NO" sz="2400" b="1" dirty="0">
                <a:solidFill>
                  <a:srgbClr val="00006D"/>
                </a:solidFill>
                <a:latin typeface="Menlo"/>
              </a:rPr>
              <a:t>}\t</a:t>
            </a:r>
            <a:r>
              <a:rPr lang="nn-NO" sz="2400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nn-NO" sz="2400" dirty="0">
                <a:solidFill>
                  <a:srgbClr val="000000"/>
                </a:solidFill>
                <a:latin typeface="Menlo"/>
              </a:rPr>
              <a:t>)    </a:t>
            </a:r>
            <a:endParaRPr lang="he-IL" sz="2400" dirty="0">
              <a:solidFill>
                <a:srgbClr val="000000"/>
              </a:solidFill>
              <a:latin typeface="Menlo"/>
            </a:endParaRPr>
          </a:p>
          <a:p>
            <a:r>
              <a:rPr lang="he-IL" sz="2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nn-NO" sz="2400" dirty="0">
                <a:solidFill>
                  <a:srgbClr val="000000"/>
                </a:solidFill>
                <a:latin typeface="Menlo"/>
              </a:rPr>
              <a:t>i++</a:t>
            </a:r>
            <a:endParaRPr lang="he-IL" sz="2400" dirty="0">
              <a:solidFill>
                <a:srgbClr val="000000"/>
              </a:solidFill>
              <a:latin typeface="Menlo"/>
            </a:endParaRPr>
          </a:p>
          <a:p>
            <a:r>
              <a:rPr lang="nn-NO" sz="2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667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A41C7E3C-25AE-47ED-AADF-DE69DA16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1A8F2F14-CFBB-4A3E-BEA4-72EB0421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CF2EE-98A4-4287-AB42-760A010D63A8}"/>
              </a:ext>
            </a:extLst>
          </p:cNvPr>
          <p:cNvSpPr txBox="1"/>
          <p:nvPr/>
        </p:nvSpPr>
        <p:spPr>
          <a:xfrm>
            <a:off x="838200" y="228600"/>
            <a:ext cx="8077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 err="1">
                <a:solidFill>
                  <a:schemeClr val="tx2"/>
                </a:solidFill>
              </a:rPr>
              <a:t>תוכנית</a:t>
            </a:r>
            <a:r>
              <a:rPr lang="he-IL" sz="2400" dirty="0">
                <a:solidFill>
                  <a:schemeClr val="tx2"/>
                </a:solidFill>
              </a:rPr>
              <a:t> ראשונה: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C0776A7-D7AD-4F6F-8E9E-4B92FA0844FD}"/>
              </a:ext>
            </a:extLst>
          </p:cNvPr>
          <p:cNvSpPr/>
          <p:nvPr/>
        </p:nvSpPr>
        <p:spPr>
          <a:xfrm>
            <a:off x="1295400" y="990600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6D"/>
                </a:solidFill>
                <a:latin typeface="Menlo"/>
              </a:rPr>
              <a:t>fun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main(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: Array&lt;String&gt;) {    </a:t>
            </a:r>
          </a:p>
          <a:p>
            <a:r>
              <a:rPr lang="en-US" sz="2400" i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400" i="1" dirty="0" err="1">
                <a:solidFill>
                  <a:srgbClr val="000000"/>
                </a:solidFill>
                <a:latin typeface="Menlo"/>
              </a:rPr>
              <a:t>println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"Hello World"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	// print on the screen</a:t>
            </a:r>
          </a:p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EE7D3172-F93C-4994-8B46-F37F7DF49934}"/>
              </a:ext>
            </a:extLst>
          </p:cNvPr>
          <p:cNvCxnSpPr>
            <a:cxnSpLocks/>
          </p:cNvCxnSpPr>
          <p:nvPr/>
        </p:nvCxnSpPr>
        <p:spPr>
          <a:xfrm>
            <a:off x="1905000" y="1447800"/>
            <a:ext cx="304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172AC3-A6AA-4C82-B1CD-43F177DC67F9}"/>
              </a:ext>
            </a:extLst>
          </p:cNvPr>
          <p:cNvSpPr txBox="1"/>
          <p:nvPr/>
        </p:nvSpPr>
        <p:spPr>
          <a:xfrm>
            <a:off x="609600" y="2491264"/>
            <a:ext cx="8305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המילה השמורה </a:t>
            </a:r>
            <a:r>
              <a:rPr lang="en-US" sz="2400" dirty="0">
                <a:solidFill>
                  <a:schemeClr val="tx2"/>
                </a:solidFill>
              </a:rPr>
              <a:t>fun</a:t>
            </a:r>
            <a:r>
              <a:rPr lang="he-IL" sz="2400" dirty="0">
                <a:solidFill>
                  <a:schemeClr val="tx2"/>
                </a:solidFill>
              </a:rPr>
              <a:t> מגדירה פונקציה.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2B88D8-5DFA-4D3C-ACFC-3875351088DA}"/>
              </a:ext>
            </a:extLst>
          </p:cNvPr>
          <p:cNvSpPr txBox="1"/>
          <p:nvPr/>
        </p:nvSpPr>
        <p:spPr>
          <a:xfrm>
            <a:off x="611429" y="2953539"/>
            <a:ext cx="83058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ה-</a:t>
            </a:r>
            <a:r>
              <a:rPr lang="en-US" sz="2400" dirty="0">
                <a:solidFill>
                  <a:schemeClr val="tx2"/>
                </a:solidFill>
              </a:rPr>
              <a:t>main</a:t>
            </a:r>
            <a:r>
              <a:rPr lang="he-IL" sz="2400" dirty="0">
                <a:solidFill>
                  <a:schemeClr val="tx2"/>
                </a:solidFill>
              </a:rPr>
              <a:t> הוא נקודת הכניסה לתוכנית. כל </a:t>
            </a:r>
            <a:r>
              <a:rPr lang="he-IL" sz="2400" dirty="0" err="1">
                <a:solidFill>
                  <a:schemeClr val="tx2"/>
                </a:solidFill>
              </a:rPr>
              <a:t>תוכנית</a:t>
            </a:r>
            <a:r>
              <a:rPr lang="he-IL" sz="2400" dirty="0">
                <a:solidFill>
                  <a:schemeClr val="tx2"/>
                </a:solidFill>
              </a:rPr>
              <a:t> ב-</a:t>
            </a:r>
            <a:r>
              <a:rPr lang="en-US" sz="2400" dirty="0" err="1">
                <a:solidFill>
                  <a:schemeClr val="tx2"/>
                </a:solidFill>
              </a:rPr>
              <a:t>kotlin</a:t>
            </a:r>
            <a:r>
              <a:rPr lang="he-IL" sz="2400" dirty="0">
                <a:solidFill>
                  <a:schemeClr val="tx2"/>
                </a:solidFill>
              </a:rPr>
              <a:t> חייבת להכיל </a:t>
            </a:r>
            <a:r>
              <a:rPr lang="en-US" sz="2400" dirty="0">
                <a:solidFill>
                  <a:schemeClr val="tx2"/>
                </a:solidFill>
              </a:rPr>
              <a:t>main</a:t>
            </a:r>
            <a:r>
              <a:rPr lang="he-IL" sz="2400" dirty="0">
                <a:solidFill>
                  <a:schemeClr val="tx2"/>
                </a:solidFill>
              </a:rPr>
              <a:t>. הפרמטר </a:t>
            </a:r>
            <a:r>
              <a:rPr lang="en-US" sz="2400" dirty="0" err="1">
                <a:solidFill>
                  <a:schemeClr val="tx2"/>
                </a:solidFill>
              </a:rPr>
              <a:t>args</a:t>
            </a:r>
            <a:r>
              <a:rPr lang="he-IL" sz="2400" dirty="0">
                <a:solidFill>
                  <a:schemeClr val="tx2"/>
                </a:solidFill>
              </a:rPr>
              <a:t> הוא מסוג מערך של מחרוזות והוא מייצג את הקלט שה-</a:t>
            </a:r>
            <a:r>
              <a:rPr lang="en-US" sz="2400" dirty="0">
                <a:solidFill>
                  <a:schemeClr val="tx2"/>
                </a:solidFill>
              </a:rPr>
              <a:t>main</a:t>
            </a:r>
            <a:r>
              <a:rPr lang="he-IL" sz="2400" dirty="0">
                <a:solidFill>
                  <a:schemeClr val="tx2"/>
                </a:solidFill>
              </a:rPr>
              <a:t> יקבל מה-</a:t>
            </a:r>
            <a:r>
              <a:rPr lang="en-US" sz="2400" dirty="0">
                <a:solidFill>
                  <a:schemeClr val="tx2"/>
                </a:solidFill>
              </a:rPr>
              <a:t>command line</a:t>
            </a:r>
            <a:r>
              <a:rPr lang="he-IL" sz="2400" dirty="0">
                <a:solidFill>
                  <a:schemeClr val="tx2"/>
                </a:solidFill>
              </a:rPr>
              <a:t> (אם יש).</a:t>
            </a:r>
          </a:p>
        </p:txBody>
      </p:sp>
    </p:spTree>
    <p:extLst>
      <p:ext uri="{BB962C8B-B14F-4D97-AF65-F5344CB8AC3E}">
        <p14:creationId xmlns:p14="http://schemas.microsoft.com/office/powerpoint/2010/main" val="114068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A41C7E3C-25AE-47ED-AADF-DE69DA16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1A8F2F14-CFBB-4A3E-BEA4-72EB0421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CF2EE-98A4-4287-AB42-760A010D63A8}"/>
              </a:ext>
            </a:extLst>
          </p:cNvPr>
          <p:cNvSpPr txBox="1"/>
          <p:nvPr/>
        </p:nvSpPr>
        <p:spPr>
          <a:xfrm>
            <a:off x="838200" y="228600"/>
            <a:ext cx="8077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 err="1">
                <a:solidFill>
                  <a:schemeClr val="tx2"/>
                </a:solidFill>
              </a:rPr>
              <a:t>תוכנית</a:t>
            </a:r>
            <a:r>
              <a:rPr lang="he-IL" sz="2400" dirty="0">
                <a:solidFill>
                  <a:schemeClr val="tx2"/>
                </a:solidFill>
              </a:rPr>
              <a:t> ראשונה: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C0776A7-D7AD-4F6F-8E9E-4B92FA0844FD}"/>
              </a:ext>
            </a:extLst>
          </p:cNvPr>
          <p:cNvSpPr/>
          <p:nvPr/>
        </p:nvSpPr>
        <p:spPr>
          <a:xfrm>
            <a:off x="1295400" y="990600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6D"/>
                </a:solidFill>
                <a:latin typeface="Menlo"/>
              </a:rPr>
              <a:t>fun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main(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: Array&lt;String&gt;) {    </a:t>
            </a:r>
          </a:p>
          <a:p>
            <a:r>
              <a:rPr lang="en-US" sz="2400" i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400" i="1" dirty="0" err="1">
                <a:solidFill>
                  <a:srgbClr val="000000"/>
                </a:solidFill>
                <a:latin typeface="Menlo"/>
              </a:rPr>
              <a:t>println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"Hello World"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	// print on the screen</a:t>
            </a:r>
          </a:p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172AC3-A6AA-4C82-B1CD-43F177DC67F9}"/>
              </a:ext>
            </a:extLst>
          </p:cNvPr>
          <p:cNvSpPr txBox="1"/>
          <p:nvPr/>
        </p:nvSpPr>
        <p:spPr>
          <a:xfrm>
            <a:off x="609600" y="2491264"/>
            <a:ext cx="8305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המילה השמורה </a:t>
            </a:r>
            <a:r>
              <a:rPr lang="en-US" sz="2400" dirty="0">
                <a:solidFill>
                  <a:schemeClr val="tx2"/>
                </a:solidFill>
              </a:rPr>
              <a:t>fun</a:t>
            </a:r>
            <a:r>
              <a:rPr lang="he-IL" sz="2400" dirty="0">
                <a:solidFill>
                  <a:schemeClr val="tx2"/>
                </a:solidFill>
              </a:rPr>
              <a:t> מגדירה פונקציה.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2B88D8-5DFA-4D3C-ACFC-3875351088DA}"/>
              </a:ext>
            </a:extLst>
          </p:cNvPr>
          <p:cNvSpPr txBox="1"/>
          <p:nvPr/>
        </p:nvSpPr>
        <p:spPr>
          <a:xfrm>
            <a:off x="611429" y="2953539"/>
            <a:ext cx="83058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ה-</a:t>
            </a:r>
            <a:r>
              <a:rPr lang="en-US" sz="2400" dirty="0">
                <a:solidFill>
                  <a:schemeClr val="tx2"/>
                </a:solidFill>
              </a:rPr>
              <a:t>main</a:t>
            </a:r>
            <a:r>
              <a:rPr lang="he-IL" sz="2400" dirty="0">
                <a:solidFill>
                  <a:schemeClr val="tx2"/>
                </a:solidFill>
              </a:rPr>
              <a:t> הוא נקודת הכניסה לתוכנית. כל </a:t>
            </a:r>
            <a:r>
              <a:rPr lang="he-IL" sz="2400" dirty="0" err="1">
                <a:solidFill>
                  <a:schemeClr val="tx2"/>
                </a:solidFill>
              </a:rPr>
              <a:t>תוכנית</a:t>
            </a:r>
            <a:r>
              <a:rPr lang="he-IL" sz="2400" dirty="0">
                <a:solidFill>
                  <a:schemeClr val="tx2"/>
                </a:solidFill>
              </a:rPr>
              <a:t> ב-</a:t>
            </a:r>
            <a:r>
              <a:rPr lang="en-US" sz="2400" dirty="0" err="1">
                <a:solidFill>
                  <a:schemeClr val="tx2"/>
                </a:solidFill>
              </a:rPr>
              <a:t>kotlin</a:t>
            </a:r>
            <a:r>
              <a:rPr lang="he-IL" sz="2400" dirty="0">
                <a:solidFill>
                  <a:schemeClr val="tx2"/>
                </a:solidFill>
              </a:rPr>
              <a:t> חייבת להכיל </a:t>
            </a:r>
            <a:r>
              <a:rPr lang="en-US" sz="2400" dirty="0">
                <a:solidFill>
                  <a:schemeClr val="tx2"/>
                </a:solidFill>
              </a:rPr>
              <a:t>main</a:t>
            </a:r>
            <a:r>
              <a:rPr lang="he-IL" sz="2400" dirty="0">
                <a:solidFill>
                  <a:schemeClr val="tx2"/>
                </a:solidFill>
              </a:rPr>
              <a:t>. הפרמטר </a:t>
            </a:r>
            <a:r>
              <a:rPr lang="en-US" sz="2400" dirty="0" err="1">
                <a:solidFill>
                  <a:schemeClr val="tx2"/>
                </a:solidFill>
              </a:rPr>
              <a:t>args</a:t>
            </a:r>
            <a:r>
              <a:rPr lang="he-IL" sz="2400" dirty="0">
                <a:solidFill>
                  <a:schemeClr val="tx2"/>
                </a:solidFill>
              </a:rPr>
              <a:t> הוא מסוג מערך של מחרוזות והוא מייצג את הקלט שה-</a:t>
            </a:r>
            <a:r>
              <a:rPr lang="en-US" sz="2400" dirty="0">
                <a:solidFill>
                  <a:schemeClr val="tx2"/>
                </a:solidFill>
              </a:rPr>
              <a:t>main</a:t>
            </a:r>
            <a:r>
              <a:rPr lang="he-IL" sz="2400" dirty="0">
                <a:solidFill>
                  <a:schemeClr val="tx2"/>
                </a:solidFill>
              </a:rPr>
              <a:t> יקבל מה-</a:t>
            </a:r>
            <a:r>
              <a:rPr lang="en-US" sz="2400" dirty="0">
                <a:solidFill>
                  <a:schemeClr val="tx2"/>
                </a:solidFill>
              </a:rPr>
              <a:t>command line</a:t>
            </a:r>
            <a:r>
              <a:rPr lang="he-IL" sz="2400" dirty="0">
                <a:solidFill>
                  <a:schemeClr val="tx2"/>
                </a:solidFill>
              </a:rPr>
              <a:t> (אם יש).</a:t>
            </a:r>
          </a:p>
        </p:txBody>
      </p:sp>
      <p:sp>
        <p:nvSpPr>
          <p:cNvPr id="8" name="חץ: שמאלה 7">
            <a:extLst>
              <a:ext uri="{FF2B5EF4-FFF2-40B4-BE49-F238E27FC236}">
                <a16:creationId xmlns:a16="http://schemas.microsoft.com/office/drawing/2014/main" id="{56698EE9-4F20-4797-A424-6289FCD3B65C}"/>
              </a:ext>
            </a:extLst>
          </p:cNvPr>
          <p:cNvSpPr/>
          <p:nvPr/>
        </p:nvSpPr>
        <p:spPr>
          <a:xfrm>
            <a:off x="5257800" y="1161423"/>
            <a:ext cx="609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חץ: שמאלה 11">
            <a:extLst>
              <a:ext uri="{FF2B5EF4-FFF2-40B4-BE49-F238E27FC236}">
                <a16:creationId xmlns:a16="http://schemas.microsoft.com/office/drawing/2014/main" id="{F77EC6B6-2309-479A-AD3C-2463ECCAE814}"/>
              </a:ext>
            </a:extLst>
          </p:cNvPr>
          <p:cNvSpPr/>
          <p:nvPr/>
        </p:nvSpPr>
        <p:spPr>
          <a:xfrm>
            <a:off x="1600200" y="1905000"/>
            <a:ext cx="609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C29772-DA7D-4B99-BB16-320D9C683693}"/>
              </a:ext>
            </a:extLst>
          </p:cNvPr>
          <p:cNvSpPr txBox="1"/>
          <p:nvPr/>
        </p:nvSpPr>
        <p:spPr>
          <a:xfrm>
            <a:off x="604723" y="4151259"/>
            <a:ext cx="8305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סוגריים מסולסלים תוחמים בלוקים בשפה.</a:t>
            </a:r>
          </a:p>
        </p:txBody>
      </p:sp>
    </p:spTree>
    <p:extLst>
      <p:ext uri="{BB962C8B-B14F-4D97-AF65-F5344CB8AC3E}">
        <p14:creationId xmlns:p14="http://schemas.microsoft.com/office/powerpoint/2010/main" val="73288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A41C7E3C-25AE-47ED-AADF-DE69DA16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1A8F2F14-CFBB-4A3E-BEA4-72EB0421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CF2EE-98A4-4287-AB42-760A010D63A8}"/>
              </a:ext>
            </a:extLst>
          </p:cNvPr>
          <p:cNvSpPr txBox="1"/>
          <p:nvPr/>
        </p:nvSpPr>
        <p:spPr>
          <a:xfrm>
            <a:off x="838200" y="228600"/>
            <a:ext cx="8077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 err="1">
                <a:solidFill>
                  <a:schemeClr val="tx2"/>
                </a:solidFill>
              </a:rPr>
              <a:t>תוכנית</a:t>
            </a:r>
            <a:r>
              <a:rPr lang="he-IL" sz="2400" dirty="0">
                <a:solidFill>
                  <a:schemeClr val="tx2"/>
                </a:solidFill>
              </a:rPr>
              <a:t> ראשונה: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C0776A7-D7AD-4F6F-8E9E-4B92FA0844FD}"/>
              </a:ext>
            </a:extLst>
          </p:cNvPr>
          <p:cNvSpPr/>
          <p:nvPr/>
        </p:nvSpPr>
        <p:spPr>
          <a:xfrm>
            <a:off x="1295400" y="990600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6D"/>
                </a:solidFill>
                <a:latin typeface="Menlo"/>
              </a:rPr>
              <a:t>fun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main(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: Array&lt;String&gt;) {    </a:t>
            </a:r>
          </a:p>
          <a:p>
            <a:r>
              <a:rPr lang="en-US" sz="2400" i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400" i="1" dirty="0" err="1">
                <a:solidFill>
                  <a:srgbClr val="000000"/>
                </a:solidFill>
                <a:latin typeface="Menlo"/>
              </a:rPr>
              <a:t>println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"Hello World"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	// print on the screen</a:t>
            </a:r>
          </a:p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EE7D3172-F93C-4994-8B46-F37F7DF49934}"/>
              </a:ext>
            </a:extLst>
          </p:cNvPr>
          <p:cNvCxnSpPr>
            <a:cxnSpLocks/>
          </p:cNvCxnSpPr>
          <p:nvPr/>
        </p:nvCxnSpPr>
        <p:spPr>
          <a:xfrm>
            <a:off x="2286000" y="1828800"/>
            <a:ext cx="2819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172AC3-A6AA-4C82-B1CD-43F177DC67F9}"/>
              </a:ext>
            </a:extLst>
          </p:cNvPr>
          <p:cNvSpPr txBox="1"/>
          <p:nvPr/>
        </p:nvSpPr>
        <p:spPr>
          <a:xfrm>
            <a:off x="609600" y="2491264"/>
            <a:ext cx="8305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המילה השמורה </a:t>
            </a:r>
            <a:r>
              <a:rPr lang="en-US" sz="2400" dirty="0">
                <a:solidFill>
                  <a:schemeClr val="tx2"/>
                </a:solidFill>
              </a:rPr>
              <a:t>fun</a:t>
            </a:r>
            <a:r>
              <a:rPr lang="he-IL" sz="2400" dirty="0">
                <a:solidFill>
                  <a:schemeClr val="tx2"/>
                </a:solidFill>
              </a:rPr>
              <a:t> מגדירה פונקציה.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2B88D8-5DFA-4D3C-ACFC-3875351088DA}"/>
              </a:ext>
            </a:extLst>
          </p:cNvPr>
          <p:cNvSpPr txBox="1"/>
          <p:nvPr/>
        </p:nvSpPr>
        <p:spPr>
          <a:xfrm>
            <a:off x="611429" y="2953539"/>
            <a:ext cx="83058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ה-</a:t>
            </a:r>
            <a:r>
              <a:rPr lang="en-US" sz="2400" dirty="0">
                <a:solidFill>
                  <a:schemeClr val="tx2"/>
                </a:solidFill>
              </a:rPr>
              <a:t>main</a:t>
            </a:r>
            <a:r>
              <a:rPr lang="he-IL" sz="2400" dirty="0">
                <a:solidFill>
                  <a:schemeClr val="tx2"/>
                </a:solidFill>
              </a:rPr>
              <a:t> הוא נקודת הכניסה לתוכנית. כל </a:t>
            </a:r>
            <a:r>
              <a:rPr lang="he-IL" sz="2400" dirty="0" err="1">
                <a:solidFill>
                  <a:schemeClr val="tx2"/>
                </a:solidFill>
              </a:rPr>
              <a:t>תוכנית</a:t>
            </a:r>
            <a:r>
              <a:rPr lang="he-IL" sz="2400" dirty="0">
                <a:solidFill>
                  <a:schemeClr val="tx2"/>
                </a:solidFill>
              </a:rPr>
              <a:t> ב-</a:t>
            </a:r>
            <a:r>
              <a:rPr lang="en-US" sz="2400" dirty="0" err="1">
                <a:solidFill>
                  <a:schemeClr val="tx2"/>
                </a:solidFill>
              </a:rPr>
              <a:t>kotlin</a:t>
            </a:r>
            <a:r>
              <a:rPr lang="he-IL" sz="2400" dirty="0">
                <a:solidFill>
                  <a:schemeClr val="tx2"/>
                </a:solidFill>
              </a:rPr>
              <a:t> חייבת להכיל </a:t>
            </a:r>
            <a:r>
              <a:rPr lang="en-US" sz="2400" dirty="0">
                <a:solidFill>
                  <a:schemeClr val="tx2"/>
                </a:solidFill>
              </a:rPr>
              <a:t>main</a:t>
            </a:r>
            <a:r>
              <a:rPr lang="he-IL" sz="2400" dirty="0">
                <a:solidFill>
                  <a:schemeClr val="tx2"/>
                </a:solidFill>
              </a:rPr>
              <a:t>. הפרמטר </a:t>
            </a:r>
            <a:r>
              <a:rPr lang="en-US" sz="2400" dirty="0" err="1">
                <a:solidFill>
                  <a:schemeClr val="tx2"/>
                </a:solidFill>
              </a:rPr>
              <a:t>args</a:t>
            </a:r>
            <a:r>
              <a:rPr lang="he-IL" sz="2400" dirty="0">
                <a:solidFill>
                  <a:schemeClr val="tx2"/>
                </a:solidFill>
              </a:rPr>
              <a:t> הוא מסוג מערך של מחרוזות והוא מייצג את הקלט שה-</a:t>
            </a:r>
            <a:r>
              <a:rPr lang="en-US" sz="2400" dirty="0">
                <a:solidFill>
                  <a:schemeClr val="tx2"/>
                </a:solidFill>
              </a:rPr>
              <a:t>main</a:t>
            </a:r>
            <a:r>
              <a:rPr lang="he-IL" sz="2400" dirty="0">
                <a:solidFill>
                  <a:schemeClr val="tx2"/>
                </a:solidFill>
              </a:rPr>
              <a:t> יקבל מה-</a:t>
            </a:r>
            <a:r>
              <a:rPr lang="en-US" sz="2400" dirty="0">
                <a:solidFill>
                  <a:schemeClr val="tx2"/>
                </a:solidFill>
              </a:rPr>
              <a:t>command line</a:t>
            </a:r>
            <a:r>
              <a:rPr lang="he-IL" sz="2400" dirty="0">
                <a:solidFill>
                  <a:schemeClr val="tx2"/>
                </a:solidFill>
              </a:rPr>
              <a:t> (אם יש).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45695-711C-4DE3-9389-ADB7839FFF03}"/>
              </a:ext>
            </a:extLst>
          </p:cNvPr>
          <p:cNvSpPr txBox="1"/>
          <p:nvPr/>
        </p:nvSpPr>
        <p:spPr>
          <a:xfrm>
            <a:off x="604723" y="4151259"/>
            <a:ext cx="8305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סוגריים מסולסלים תוחמים בלוקים בשפה.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6E81F1-983B-4341-A6FD-06FC034EB85D}"/>
              </a:ext>
            </a:extLst>
          </p:cNvPr>
          <p:cNvSpPr txBox="1"/>
          <p:nvPr/>
        </p:nvSpPr>
        <p:spPr>
          <a:xfrm>
            <a:off x="611429" y="4636698"/>
            <a:ext cx="8305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פקודת ההדפסה הסטנדרטית, מדפיסה מחרוזת ויורדת שורה (שימו לב שאין צורך בנקודה פסיק, למרות שאפשר לשים).</a:t>
            </a:r>
          </a:p>
        </p:txBody>
      </p:sp>
    </p:spTree>
    <p:extLst>
      <p:ext uri="{BB962C8B-B14F-4D97-AF65-F5344CB8AC3E}">
        <p14:creationId xmlns:p14="http://schemas.microsoft.com/office/powerpoint/2010/main" val="216958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A41C7E3C-25AE-47ED-AADF-DE69DA16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1A8F2F14-CFBB-4A3E-BEA4-72EB0421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CF2EE-98A4-4287-AB42-760A010D63A8}"/>
              </a:ext>
            </a:extLst>
          </p:cNvPr>
          <p:cNvSpPr txBox="1"/>
          <p:nvPr/>
        </p:nvSpPr>
        <p:spPr>
          <a:xfrm>
            <a:off x="838200" y="228600"/>
            <a:ext cx="8077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 err="1">
                <a:solidFill>
                  <a:schemeClr val="tx2"/>
                </a:solidFill>
              </a:rPr>
              <a:t>תוכנית</a:t>
            </a:r>
            <a:r>
              <a:rPr lang="he-IL" sz="2400" dirty="0">
                <a:solidFill>
                  <a:schemeClr val="tx2"/>
                </a:solidFill>
              </a:rPr>
              <a:t> ראשונה: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C0776A7-D7AD-4F6F-8E9E-4B92FA0844FD}"/>
              </a:ext>
            </a:extLst>
          </p:cNvPr>
          <p:cNvSpPr/>
          <p:nvPr/>
        </p:nvSpPr>
        <p:spPr>
          <a:xfrm>
            <a:off x="1295400" y="990600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6D"/>
                </a:solidFill>
                <a:latin typeface="Menlo"/>
              </a:rPr>
              <a:t>fun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main(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: Array&lt;String&gt;) {    </a:t>
            </a:r>
          </a:p>
          <a:p>
            <a:r>
              <a:rPr lang="en-US" sz="2400" i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400" i="1" dirty="0" err="1">
                <a:solidFill>
                  <a:srgbClr val="000000"/>
                </a:solidFill>
                <a:latin typeface="Menlo"/>
              </a:rPr>
              <a:t>println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"Hello World"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	// print on the screen</a:t>
            </a:r>
          </a:p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EE7D3172-F93C-4994-8B46-F37F7DF49934}"/>
              </a:ext>
            </a:extLst>
          </p:cNvPr>
          <p:cNvCxnSpPr>
            <a:cxnSpLocks/>
          </p:cNvCxnSpPr>
          <p:nvPr/>
        </p:nvCxnSpPr>
        <p:spPr>
          <a:xfrm>
            <a:off x="5943600" y="1905000"/>
            <a:ext cx="2667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172AC3-A6AA-4C82-B1CD-43F177DC67F9}"/>
              </a:ext>
            </a:extLst>
          </p:cNvPr>
          <p:cNvSpPr txBox="1"/>
          <p:nvPr/>
        </p:nvSpPr>
        <p:spPr>
          <a:xfrm>
            <a:off x="609600" y="2491264"/>
            <a:ext cx="8305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המילה השמורה </a:t>
            </a:r>
            <a:r>
              <a:rPr lang="en-US" sz="2400" dirty="0">
                <a:solidFill>
                  <a:schemeClr val="tx2"/>
                </a:solidFill>
              </a:rPr>
              <a:t>fun</a:t>
            </a:r>
            <a:r>
              <a:rPr lang="he-IL" sz="2400" dirty="0">
                <a:solidFill>
                  <a:schemeClr val="tx2"/>
                </a:solidFill>
              </a:rPr>
              <a:t> מגדירה פונקציה.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2B88D8-5DFA-4D3C-ACFC-3875351088DA}"/>
              </a:ext>
            </a:extLst>
          </p:cNvPr>
          <p:cNvSpPr txBox="1"/>
          <p:nvPr/>
        </p:nvSpPr>
        <p:spPr>
          <a:xfrm>
            <a:off x="611429" y="2953539"/>
            <a:ext cx="83058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ה-</a:t>
            </a:r>
            <a:r>
              <a:rPr lang="en-US" sz="2400" dirty="0">
                <a:solidFill>
                  <a:schemeClr val="tx2"/>
                </a:solidFill>
              </a:rPr>
              <a:t>main</a:t>
            </a:r>
            <a:r>
              <a:rPr lang="he-IL" sz="2400" dirty="0">
                <a:solidFill>
                  <a:schemeClr val="tx2"/>
                </a:solidFill>
              </a:rPr>
              <a:t> הוא נקודת הכניסה לתוכנית. כל </a:t>
            </a:r>
            <a:r>
              <a:rPr lang="he-IL" sz="2400" dirty="0" err="1">
                <a:solidFill>
                  <a:schemeClr val="tx2"/>
                </a:solidFill>
              </a:rPr>
              <a:t>תוכנית</a:t>
            </a:r>
            <a:r>
              <a:rPr lang="he-IL" sz="2400" dirty="0">
                <a:solidFill>
                  <a:schemeClr val="tx2"/>
                </a:solidFill>
              </a:rPr>
              <a:t> ב-</a:t>
            </a:r>
            <a:r>
              <a:rPr lang="en-US" sz="2400" dirty="0" err="1">
                <a:solidFill>
                  <a:schemeClr val="tx2"/>
                </a:solidFill>
              </a:rPr>
              <a:t>kotlin</a:t>
            </a:r>
            <a:r>
              <a:rPr lang="he-IL" sz="2400" dirty="0">
                <a:solidFill>
                  <a:schemeClr val="tx2"/>
                </a:solidFill>
              </a:rPr>
              <a:t> חייבת להכיל </a:t>
            </a:r>
            <a:r>
              <a:rPr lang="en-US" sz="2400" dirty="0">
                <a:solidFill>
                  <a:schemeClr val="tx2"/>
                </a:solidFill>
              </a:rPr>
              <a:t>main</a:t>
            </a:r>
            <a:r>
              <a:rPr lang="he-IL" sz="2400" dirty="0">
                <a:solidFill>
                  <a:schemeClr val="tx2"/>
                </a:solidFill>
              </a:rPr>
              <a:t>. הפרמטר </a:t>
            </a:r>
            <a:r>
              <a:rPr lang="en-US" sz="2400" dirty="0" err="1">
                <a:solidFill>
                  <a:schemeClr val="tx2"/>
                </a:solidFill>
              </a:rPr>
              <a:t>args</a:t>
            </a:r>
            <a:r>
              <a:rPr lang="he-IL" sz="2400" dirty="0">
                <a:solidFill>
                  <a:schemeClr val="tx2"/>
                </a:solidFill>
              </a:rPr>
              <a:t> הוא מסוג מערך של מחרוזות והוא מייצג את הקלט שה-</a:t>
            </a:r>
            <a:r>
              <a:rPr lang="en-US" sz="2400" dirty="0">
                <a:solidFill>
                  <a:schemeClr val="tx2"/>
                </a:solidFill>
              </a:rPr>
              <a:t>main</a:t>
            </a:r>
            <a:r>
              <a:rPr lang="he-IL" sz="2400" dirty="0">
                <a:solidFill>
                  <a:schemeClr val="tx2"/>
                </a:solidFill>
              </a:rPr>
              <a:t> יקבל מה-</a:t>
            </a:r>
            <a:r>
              <a:rPr lang="en-US" sz="2400" dirty="0">
                <a:solidFill>
                  <a:schemeClr val="tx2"/>
                </a:solidFill>
              </a:rPr>
              <a:t>command line</a:t>
            </a:r>
            <a:r>
              <a:rPr lang="he-IL" sz="2400" dirty="0">
                <a:solidFill>
                  <a:schemeClr val="tx2"/>
                </a:solidFill>
              </a:rPr>
              <a:t> (אם יש).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45695-711C-4DE3-9389-ADB7839FFF03}"/>
              </a:ext>
            </a:extLst>
          </p:cNvPr>
          <p:cNvSpPr txBox="1"/>
          <p:nvPr/>
        </p:nvSpPr>
        <p:spPr>
          <a:xfrm>
            <a:off x="604723" y="4151259"/>
            <a:ext cx="8305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סוגריים מסולסלים תוחמים בלוקים בשפה.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6E81F1-983B-4341-A6FD-06FC034EB85D}"/>
              </a:ext>
            </a:extLst>
          </p:cNvPr>
          <p:cNvSpPr txBox="1"/>
          <p:nvPr/>
        </p:nvSpPr>
        <p:spPr>
          <a:xfrm>
            <a:off x="611429" y="4636698"/>
            <a:ext cx="8305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פקודת ההדפסה הסטנדרטית, מדפיסה מחרוזת ויורדת שורה (שימו לב שאין צורך בנקודה פסיק, למרות שאפשר לשים).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50029A-4264-4573-A966-FC255A952FAC}"/>
              </a:ext>
            </a:extLst>
          </p:cNvPr>
          <p:cNvSpPr txBox="1"/>
          <p:nvPr/>
        </p:nvSpPr>
        <p:spPr>
          <a:xfrm>
            <a:off x="611429" y="5395145"/>
            <a:ext cx="8305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הערות חד </a:t>
            </a:r>
            <a:r>
              <a:rPr lang="he-IL" sz="2400" dirty="0" err="1">
                <a:solidFill>
                  <a:schemeClr val="tx2"/>
                </a:solidFill>
              </a:rPr>
              <a:t>שורתיות</a:t>
            </a:r>
            <a:r>
              <a:rPr lang="he-IL" sz="2400" dirty="0">
                <a:solidFill>
                  <a:schemeClr val="tx2"/>
                </a:solidFill>
              </a:rPr>
              <a:t> כמו בג'אווה, מסומנות ע"י //</a:t>
            </a:r>
          </a:p>
        </p:txBody>
      </p:sp>
    </p:spTree>
    <p:extLst>
      <p:ext uri="{BB962C8B-B14F-4D97-AF65-F5344CB8AC3E}">
        <p14:creationId xmlns:p14="http://schemas.microsoft.com/office/powerpoint/2010/main" val="343461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5B08E2-F365-4C12-957F-FBBB6415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משתנים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8F36984-E43F-42E9-9FC5-845C269B3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>
            <a:normAutofit lnSpcReduction="10000"/>
          </a:bodyPr>
          <a:lstStyle/>
          <a:p>
            <a:pPr algn="r" rtl="1"/>
            <a:r>
              <a:rPr lang="en-US" dirty="0" err="1"/>
              <a:t>Kotlin</a:t>
            </a:r>
            <a:r>
              <a:rPr lang="he-IL" dirty="0"/>
              <a:t> היא </a:t>
            </a:r>
            <a:r>
              <a:rPr lang="en-US" dirty="0"/>
              <a:t>Statically typed language</a:t>
            </a:r>
            <a:r>
              <a:rPr lang="he-IL" dirty="0"/>
              <a:t>, כלומר חייבים </a:t>
            </a:r>
            <a:r>
              <a:rPr lang="he-IL" b="1" dirty="0"/>
              <a:t>להגדיר</a:t>
            </a:r>
            <a:r>
              <a:rPr lang="he-IL" dirty="0"/>
              <a:t> משתנה לפני השימוש בו.</a:t>
            </a:r>
          </a:p>
          <a:p>
            <a:pPr algn="r" rtl="1"/>
            <a:r>
              <a:rPr lang="he-IL" dirty="0"/>
              <a:t>מצד שני, הקומפיילר של השפה יכול להסיק את טיפוס המשתנה, ולכן לרוב אפשר לוותר על הגדרת הטיפוס.</a:t>
            </a:r>
          </a:p>
          <a:p>
            <a:pPr algn="r" rtl="1"/>
            <a:r>
              <a:rPr lang="he-IL" dirty="0"/>
              <a:t>אפשר להגדיר משתנים באמצעות שתי מילים שמורות – </a:t>
            </a:r>
          </a:p>
          <a:p>
            <a:pPr lvl="1" algn="r" rtl="1"/>
            <a:r>
              <a:rPr lang="en-US" dirty="0" err="1"/>
              <a:t>val</a:t>
            </a:r>
            <a:r>
              <a:rPr lang="he-IL" dirty="0"/>
              <a:t> משמשת להגדרת משתנה קבוע.</a:t>
            </a:r>
          </a:p>
          <a:p>
            <a:pPr lvl="1" algn="r" rtl="1"/>
            <a:r>
              <a:rPr lang="en-US" dirty="0" err="1"/>
              <a:t>var</a:t>
            </a:r>
            <a:r>
              <a:rPr lang="he-IL" dirty="0"/>
              <a:t> משמשת להגדרת משתנה שאפשר לשנות את ערכו.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D0FBD08-A650-4EC0-BA66-CDDCA5F1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2A4A656-4A67-4484-8ED6-7819B07C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2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75EF36D6-DC1E-4301-8743-3D07983D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B10DC9E1-DF35-491E-AC4A-5BE3314FF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0F95CDA0-C8AC-4A3A-8C31-2E902A6A250A}"/>
              </a:ext>
            </a:extLst>
          </p:cNvPr>
          <p:cNvSpPr/>
          <p:nvPr/>
        </p:nvSpPr>
        <p:spPr>
          <a:xfrm>
            <a:off x="762000" y="914400"/>
            <a:ext cx="6781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6D"/>
                </a:solidFill>
                <a:latin typeface="Menlo"/>
              </a:rPr>
              <a:t>fun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main(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: Array&lt;String&gt;) {</a:t>
            </a:r>
          </a:p>
          <a:p>
            <a:r>
              <a:rPr lang="en-US" sz="2400" i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400" i="1" dirty="0">
                <a:solidFill>
                  <a:srgbClr val="6D6D6D"/>
                </a:solidFill>
                <a:latin typeface="Menlo"/>
              </a:rPr>
              <a:t> </a:t>
            </a:r>
            <a:r>
              <a:rPr lang="en-US" sz="2400" b="1" dirty="0" err="1">
                <a:solidFill>
                  <a:srgbClr val="00006D"/>
                </a:solidFill>
                <a:latin typeface="Menlo"/>
              </a:rPr>
              <a:t>val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x</a:t>
            </a:r>
            <a:r>
              <a:rPr lang="en-US" sz="2400" i="1" dirty="0">
                <a:solidFill>
                  <a:srgbClr val="6D6D6D"/>
                </a:solidFill>
                <a:latin typeface="Menlo"/>
              </a:rPr>
              <a:t>  	// does not compiled   </a:t>
            </a:r>
          </a:p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BD4B7-72FF-40F7-B5BD-DB2193D50547}"/>
              </a:ext>
            </a:extLst>
          </p:cNvPr>
          <p:cNvSpPr txBox="1"/>
          <p:nvPr/>
        </p:nvSpPr>
        <p:spPr>
          <a:xfrm>
            <a:off x="609600" y="2667000"/>
            <a:ext cx="8382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שגיאת קומפילציה – הקומפיילר לא יכול להסיק מה טיפוס המשתנה </a:t>
            </a:r>
            <a:r>
              <a:rPr lang="en-US" sz="2400" dirty="0"/>
              <a:t>x</a:t>
            </a:r>
            <a:r>
              <a:rPr lang="he-I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256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75EF36D6-DC1E-4301-8743-3D07983D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B10DC9E1-DF35-491E-AC4A-5BE3314FF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0F95CDA0-C8AC-4A3A-8C31-2E902A6A250A}"/>
              </a:ext>
            </a:extLst>
          </p:cNvPr>
          <p:cNvSpPr/>
          <p:nvPr/>
        </p:nvSpPr>
        <p:spPr>
          <a:xfrm>
            <a:off x="762000" y="914400"/>
            <a:ext cx="6781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6D"/>
                </a:solidFill>
                <a:latin typeface="Menlo"/>
              </a:rPr>
              <a:t>fun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main(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: Array&lt;String&gt;) {</a:t>
            </a:r>
          </a:p>
          <a:p>
            <a:r>
              <a:rPr lang="en-US" sz="2400" i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400" b="1" dirty="0" err="1">
                <a:solidFill>
                  <a:srgbClr val="00006D"/>
                </a:solidFill>
                <a:latin typeface="Menlo"/>
              </a:rPr>
              <a:t>val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x = </a:t>
            </a:r>
            <a:r>
              <a:rPr lang="en-US" sz="2400" dirty="0">
                <a:solidFill>
                  <a:srgbClr val="0000FE"/>
                </a:solidFill>
                <a:latin typeface="Menlo"/>
              </a:rPr>
              <a:t>2   	</a:t>
            </a:r>
            <a:r>
              <a:rPr lang="en-US" sz="2400" i="1" dirty="0">
                <a:solidFill>
                  <a:srgbClr val="6D6D6D"/>
                </a:solidFill>
                <a:latin typeface="Menlo"/>
              </a:rPr>
              <a:t>// inferred type</a:t>
            </a:r>
          </a:p>
          <a:p>
            <a:r>
              <a:rPr lang="en-US" sz="2400" i="1" dirty="0">
                <a:solidFill>
                  <a:srgbClr val="6D6D6D"/>
                </a:solidFill>
                <a:latin typeface="Menlo"/>
              </a:rPr>
              <a:t> 	</a:t>
            </a:r>
            <a:r>
              <a:rPr lang="en-US" sz="2400" b="1" dirty="0" err="1">
                <a:solidFill>
                  <a:srgbClr val="00006D"/>
                </a:solidFill>
                <a:latin typeface="Menlo"/>
              </a:rPr>
              <a:t>val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y : 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 	</a:t>
            </a:r>
            <a:r>
              <a:rPr lang="en-US" sz="2400" i="1" dirty="0">
                <a:solidFill>
                  <a:srgbClr val="6D6D6D"/>
                </a:solidFill>
                <a:latin typeface="Menlo"/>
              </a:rPr>
              <a:t>// declared type</a:t>
            </a:r>
          </a:p>
          <a:p>
            <a:r>
              <a:rPr lang="en-US" sz="2400" i="1" dirty="0">
                <a:solidFill>
                  <a:srgbClr val="6D6D6D"/>
                </a:solidFill>
                <a:latin typeface="Menlo"/>
              </a:rPr>
              <a:t>	</a:t>
            </a:r>
            <a:r>
              <a:rPr lang="en-US" sz="2400" b="1" dirty="0" err="1">
                <a:solidFill>
                  <a:srgbClr val="00006D"/>
                </a:solidFill>
                <a:latin typeface="Menlo"/>
              </a:rPr>
              <a:t>val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z : 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2400" dirty="0">
                <a:solidFill>
                  <a:srgbClr val="0000FE"/>
                </a:solidFill>
                <a:latin typeface="Menlo"/>
              </a:rPr>
              <a:t>2 </a:t>
            </a:r>
            <a:endParaRPr lang="en-US" sz="2400" i="1" dirty="0">
              <a:solidFill>
                <a:srgbClr val="6D6D6D"/>
              </a:solidFill>
              <a:latin typeface="Menlo"/>
            </a:endParaRPr>
          </a:p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BD4B7-72FF-40F7-B5BD-DB2193D50547}"/>
              </a:ext>
            </a:extLst>
          </p:cNvPr>
          <p:cNvSpPr txBox="1"/>
          <p:nvPr/>
        </p:nvSpPr>
        <p:spPr>
          <a:xfrm>
            <a:off x="609600" y="2741881"/>
            <a:ext cx="8382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הגדרת משתנה מסוג </a:t>
            </a:r>
            <a:r>
              <a:rPr lang="en-US" sz="2400" dirty="0" err="1"/>
              <a:t>Int</a:t>
            </a:r>
            <a:r>
              <a:rPr lang="he-IL" sz="2400" dirty="0"/>
              <a:t>. הקומפיילר </a:t>
            </a:r>
            <a:r>
              <a:rPr lang="he-IL" sz="2400" b="1" dirty="0"/>
              <a:t>מסיק</a:t>
            </a:r>
            <a:r>
              <a:rPr lang="he-IL" sz="2400" dirty="0"/>
              <a:t> את טיפוס המשתנה בזכות ההצבה.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08F7C8-84FE-4F6B-B3DB-95D6D3DF7C30}"/>
              </a:ext>
            </a:extLst>
          </p:cNvPr>
          <p:cNvSpPr txBox="1"/>
          <p:nvPr/>
        </p:nvSpPr>
        <p:spPr>
          <a:xfrm>
            <a:off x="609600" y="3680678"/>
            <a:ext cx="8382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הגדרת משתנה מסוג </a:t>
            </a:r>
            <a:r>
              <a:rPr lang="en-US" sz="2400" dirty="0" err="1"/>
              <a:t>Int</a:t>
            </a:r>
            <a:r>
              <a:rPr lang="he-IL" sz="2400" dirty="0"/>
              <a:t>. במקרה הזה סוג המשתנה </a:t>
            </a:r>
            <a:r>
              <a:rPr lang="he-IL" sz="2400" b="1" dirty="0"/>
              <a:t>מוצהר</a:t>
            </a:r>
            <a:r>
              <a:rPr lang="he-IL" sz="2400" dirty="0"/>
              <a:t> במפורש ולכן אין צורך בהצבה.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3A24F-CD80-4B01-B12E-4E206D3C0971}"/>
              </a:ext>
            </a:extLst>
          </p:cNvPr>
          <p:cNvSpPr txBox="1"/>
          <p:nvPr/>
        </p:nvSpPr>
        <p:spPr>
          <a:xfrm>
            <a:off x="644347" y="4603015"/>
            <a:ext cx="8382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הגדרת משתנה מסוג </a:t>
            </a:r>
            <a:r>
              <a:rPr lang="en-US" sz="2400" dirty="0" err="1"/>
              <a:t>Int</a:t>
            </a:r>
            <a:r>
              <a:rPr lang="he-IL" sz="2400" dirty="0"/>
              <a:t>. חוקי, למרות שהצהרת הטיפוס מיותרת (הקומפיילר יכול להסיק אותו מההצבה).</a:t>
            </a:r>
          </a:p>
        </p:txBody>
      </p:sp>
    </p:spTree>
    <p:extLst>
      <p:ext uri="{BB962C8B-B14F-4D97-AF65-F5344CB8AC3E}">
        <p14:creationId xmlns:p14="http://schemas.microsoft.com/office/powerpoint/2010/main" val="77806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27470</TotalTime>
  <Words>1555</Words>
  <Application>Microsoft Office PowerPoint</Application>
  <PresentationFormat>‫הצגה על המסך (4:3)</PresentationFormat>
  <Paragraphs>246</Paragraphs>
  <Slides>25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25</vt:i4>
      </vt:variant>
    </vt:vector>
  </HeadingPairs>
  <TitlesOfParts>
    <vt:vector size="30" baseType="lpstr">
      <vt:lpstr>Arial</vt:lpstr>
      <vt:lpstr>Calibri</vt:lpstr>
      <vt:lpstr>Menlo</vt:lpstr>
      <vt:lpstr>Times New Roman</vt:lpstr>
      <vt:lpstr>Office Theme</vt:lpstr>
      <vt:lpstr>Kotlin Basics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משתנים</vt:lpstr>
      <vt:lpstr>מצגת של PowerPoint‏</vt:lpstr>
      <vt:lpstr>מצגת של PowerPoint‏</vt:lpstr>
      <vt:lpstr>מצגת של PowerPoint‏</vt:lpstr>
      <vt:lpstr>טיפוסי משתנים פרימיטיביים</vt:lpstr>
      <vt:lpstr>המרות מפורשות</vt:lpstr>
      <vt:lpstr>מחרוזות</vt:lpstr>
      <vt:lpstr>Raw Strings</vt:lpstr>
      <vt:lpstr>מצגת של PowerPoint‏</vt:lpstr>
      <vt:lpstr>Strings Templates</vt:lpstr>
      <vt:lpstr>מצגת של PowerPoint‏</vt:lpstr>
      <vt:lpstr>מצגת של PowerPoint‏</vt:lpstr>
      <vt:lpstr>when</vt:lpstr>
      <vt:lpstr>מצגת של PowerPoint‏</vt:lpstr>
      <vt:lpstr>לולאות</vt:lpstr>
      <vt:lpstr>מצגת של PowerPoint‏</vt:lpstr>
      <vt:lpstr>טווחים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פרק 1 – בעיות אלגוריתמיות</dc:title>
  <dc:creator>user</dc:creator>
  <cp:lastModifiedBy>shay tavor</cp:lastModifiedBy>
  <cp:revision>244</cp:revision>
  <dcterms:created xsi:type="dcterms:W3CDTF">2006-08-16T00:00:00Z</dcterms:created>
  <dcterms:modified xsi:type="dcterms:W3CDTF">2017-08-30T20:08:18Z</dcterms:modified>
</cp:coreProperties>
</file>