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5" d="100"/>
          <a:sy n="85" d="100"/>
        </p:scale>
        <p:origin x="37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ט'/אלול/תשע"ז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and Lambdas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691A25B-1CC3-4DD9-B06E-74D8B47A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9717"/>
            <a:ext cx="1447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47E8402-DF41-41BD-B114-69B0DFCD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82E7A328-C4F8-425A-8259-42C600F6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1BBC9C6-2ED3-4E2B-B257-ECD67ED46A7E}"/>
              </a:ext>
            </a:extLst>
          </p:cNvPr>
          <p:cNvSpPr/>
          <p:nvPr/>
        </p:nvSpPr>
        <p:spPr>
          <a:xfrm>
            <a:off x="2682219" y="609600"/>
            <a:ext cx="3779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f = 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a :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b :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a + b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39626FAC-06E0-4291-9078-A14F2B33ACE6}"/>
              </a:ext>
            </a:extLst>
          </p:cNvPr>
          <p:cNvCxnSpPr/>
          <p:nvPr/>
        </p:nvCxnSpPr>
        <p:spPr>
          <a:xfrm>
            <a:off x="3581400" y="1066800"/>
            <a:ext cx="228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181D8B0-15F6-4BA3-8676-F95A94808FDA}"/>
              </a:ext>
            </a:extLst>
          </p:cNvPr>
          <p:cNvCxnSpPr/>
          <p:nvPr/>
        </p:nvCxnSpPr>
        <p:spPr>
          <a:xfrm>
            <a:off x="6172200" y="1056807"/>
            <a:ext cx="228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B5B833-A286-4866-A3E6-77B9A99F1822}"/>
              </a:ext>
            </a:extLst>
          </p:cNvPr>
          <p:cNvSpPr txBox="1"/>
          <p:nvPr/>
        </p:nvSpPr>
        <p:spPr>
          <a:xfrm>
            <a:off x="533400" y="1371600"/>
            <a:ext cx="838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ביטוי למבדה מופיע בין סוגריים מסולסלים.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065ED65E-83E8-416B-BD37-97377DECED44}"/>
              </a:ext>
            </a:extLst>
          </p:cNvPr>
          <p:cNvSpPr/>
          <p:nvPr/>
        </p:nvSpPr>
        <p:spPr>
          <a:xfrm>
            <a:off x="3657600" y="647700"/>
            <a:ext cx="1676400" cy="4191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B8294-8774-4D19-868D-BE419D2C828B}"/>
              </a:ext>
            </a:extLst>
          </p:cNvPr>
          <p:cNvSpPr txBox="1"/>
          <p:nvPr/>
        </p:nvSpPr>
        <p:spPr>
          <a:xfrm>
            <a:off x="533400" y="1771710"/>
            <a:ext cx="838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רשימת הפרמטרים לפונקציה, כל פרמטר חייב להכיל שם וטיפוס.</a:t>
            </a:r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C2AB1964-DA3A-46A0-9117-35D5985A46AB}"/>
              </a:ext>
            </a:extLst>
          </p:cNvPr>
          <p:cNvCxnSpPr/>
          <p:nvPr/>
        </p:nvCxnSpPr>
        <p:spPr>
          <a:xfrm>
            <a:off x="5257800" y="990600"/>
            <a:ext cx="304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989002-B031-480F-99A9-2309290597C1}"/>
              </a:ext>
            </a:extLst>
          </p:cNvPr>
          <p:cNvSpPr txBox="1"/>
          <p:nvPr/>
        </p:nvSpPr>
        <p:spPr>
          <a:xfrm>
            <a:off x="540894" y="2180564"/>
            <a:ext cx="838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הסימן </a:t>
            </a:r>
            <a:r>
              <a:rPr lang="en-US" sz="2000" dirty="0"/>
              <a:t>-&gt;</a:t>
            </a:r>
            <a:r>
              <a:rPr lang="he-IL" sz="2000" dirty="0"/>
              <a:t> מסיים אם הצהרת הפרמטרים ומתחיל את גוף הפונקציה.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E88AC2B3-C859-47E9-887C-D15642509E0E}"/>
              </a:ext>
            </a:extLst>
          </p:cNvPr>
          <p:cNvSpPr/>
          <p:nvPr/>
        </p:nvSpPr>
        <p:spPr>
          <a:xfrm>
            <a:off x="5574862" y="709973"/>
            <a:ext cx="701019" cy="3048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17C4F-F5B4-4DB1-9ECF-595A32BE9AEF}"/>
              </a:ext>
            </a:extLst>
          </p:cNvPr>
          <p:cNvSpPr txBox="1"/>
          <p:nvPr/>
        </p:nvSpPr>
        <p:spPr>
          <a:xfrm>
            <a:off x="563380" y="2589418"/>
            <a:ext cx="8382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גוף הפונקציה. שימו לב שהקומפיילר מסיק לבד את טיפוס ההחזרה של הפונקציה. אם גוף הפונקציה מכיל יותר מפקודה אחת, הפקודה האחרונה היא טיפוס ההחזרה.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E1372-351A-4D9B-92E1-45FA456E1A2E}"/>
              </a:ext>
            </a:extLst>
          </p:cNvPr>
          <p:cNvSpPr txBox="1"/>
          <p:nvPr/>
        </p:nvSpPr>
        <p:spPr>
          <a:xfrm>
            <a:off x="540894" y="3581400"/>
            <a:ext cx="837450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אפשר לקרוא לפונקציה שמיוצגת ע"י ביטוי הלמבדה: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CC43-FD63-441A-992C-4DC41FB4C3FD}"/>
              </a:ext>
            </a:extLst>
          </p:cNvPr>
          <p:cNvSpPr txBox="1"/>
          <p:nvPr/>
        </p:nvSpPr>
        <p:spPr>
          <a:xfrm>
            <a:off x="914400" y="3587646"/>
            <a:ext cx="2362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f(4, 5)</a:t>
            </a:r>
            <a:endParaRPr lang="he-IL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8A93C-906D-4055-ADE5-4BA38B412885}"/>
              </a:ext>
            </a:extLst>
          </p:cNvPr>
          <p:cNvSpPr txBox="1"/>
          <p:nvPr/>
        </p:nvSpPr>
        <p:spPr>
          <a:xfrm>
            <a:off x="570874" y="3997021"/>
            <a:ext cx="837450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אפשר להציב את המשתנה למשתנה אחר: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89DF6-B2B9-44FE-AB0A-00EE7F925EEE}"/>
              </a:ext>
            </a:extLst>
          </p:cNvPr>
          <p:cNvSpPr txBox="1"/>
          <p:nvPr/>
        </p:nvSpPr>
        <p:spPr>
          <a:xfrm>
            <a:off x="914400" y="3981510"/>
            <a:ext cx="2362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g = f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477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EDC51E-9B17-4065-A6C7-D5925698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CEF5E3-02DA-4F8C-A09B-00B0A1F4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אפשר להגדיר משתנה מסוג פונקציה.</a:t>
            </a:r>
          </a:p>
          <a:p>
            <a:pPr algn="r" rtl="1"/>
            <a:r>
              <a:rPr lang="he-IL" dirty="0"/>
              <a:t>טיפוס הפונקציה מכיל את התבנית – הפרמטרים והערך המוחזר: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המשתנה </a:t>
            </a:r>
            <a:r>
              <a:rPr lang="en-US" dirty="0"/>
              <a:t>f</a:t>
            </a:r>
            <a:r>
              <a:rPr lang="he-IL" dirty="0"/>
              <a:t> מייצג פונקציה שמקבלת משתנה מסוג </a:t>
            </a:r>
            <a:r>
              <a:rPr lang="en-US" dirty="0" err="1"/>
              <a:t>int</a:t>
            </a:r>
            <a:r>
              <a:rPr lang="he-IL" dirty="0"/>
              <a:t> ומחזירה </a:t>
            </a:r>
            <a:r>
              <a:rPr lang="en-US" dirty="0" err="1"/>
              <a:t>int</a:t>
            </a:r>
            <a:r>
              <a:rPr lang="he-IL" dirty="0"/>
              <a:t> (אבל עוד לא ידוע מה הפונקציה עושה).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A6D344-191C-4CF0-A891-A70227BE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7CF98E6-4A95-498E-9F65-8C58D236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6E27B91-FC85-4C18-A34C-0B6C9AD1EA72}"/>
              </a:ext>
            </a:extLst>
          </p:cNvPr>
          <p:cNvSpPr/>
          <p:nvPr/>
        </p:nvSpPr>
        <p:spPr>
          <a:xfrm>
            <a:off x="762000" y="3198168"/>
            <a:ext cx="2186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f : 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-&gt;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endParaRPr lang="en-US" sz="24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332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C796B42-4780-48C4-A592-E8E15548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06AB1B1-9C17-490C-B1F4-5B23361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05B7-F5DF-43EC-BC9D-3EF175AF78C6}"/>
              </a:ext>
            </a:extLst>
          </p:cNvPr>
          <p:cNvSpPr txBox="1"/>
          <p:nvPr/>
        </p:nvSpPr>
        <p:spPr>
          <a:xfrm>
            <a:off x="609600" y="304800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אפשר להציב למשתנה פונקציונלי ביטוי למבדה: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4565F3A-EEC9-45F1-A216-38A55B0D356F}"/>
              </a:ext>
            </a:extLst>
          </p:cNvPr>
          <p:cNvSpPr/>
          <p:nvPr/>
        </p:nvSpPr>
        <p:spPr>
          <a:xfrm>
            <a:off x="381000" y="803940"/>
            <a:ext cx="3175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f : (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000" b="1" dirty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x * x</a:t>
            </a:r>
            <a:r>
              <a:rPr lang="en-US" sz="2000" b="1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D588486-4D2B-4FAE-9D4F-3F06C1EB7C09}"/>
              </a:ext>
            </a:extLst>
          </p:cNvPr>
          <p:cNvSpPr/>
          <p:nvPr/>
        </p:nvSpPr>
        <p:spPr>
          <a:xfrm>
            <a:off x="381000" y="1196555"/>
            <a:ext cx="3175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Menlo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(f(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))    // 16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CB6567D-6C72-44D5-8F90-39822B2E596C}"/>
              </a:ext>
            </a:extLst>
          </p:cNvPr>
          <p:cNvSpPr/>
          <p:nvPr/>
        </p:nvSpPr>
        <p:spPr>
          <a:xfrm>
            <a:off x="381000" y="1596665"/>
            <a:ext cx="1600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f = </a:t>
            </a:r>
            <a:r>
              <a:rPr lang="en-US" sz="2000" b="1" dirty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* x</a:t>
            </a:r>
            <a:r>
              <a:rPr lang="en-US" sz="2000" b="1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D20E6D2-E9C8-46A2-A6F5-BD68376E81F1}"/>
              </a:ext>
            </a:extLst>
          </p:cNvPr>
          <p:cNvSpPr/>
          <p:nvPr/>
        </p:nvSpPr>
        <p:spPr>
          <a:xfrm>
            <a:off x="381000" y="1989280"/>
            <a:ext cx="3175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Menlo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(f(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))    // 8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5D6E730-2B5D-4EF0-BA71-28D465E470B7}"/>
              </a:ext>
            </a:extLst>
          </p:cNvPr>
          <p:cNvSpPr/>
          <p:nvPr/>
        </p:nvSpPr>
        <p:spPr>
          <a:xfrm>
            <a:off x="381000" y="2381895"/>
            <a:ext cx="198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Menlo"/>
              </a:rPr>
              <a:t>f = </a:t>
            </a:r>
            <a:r>
              <a:rPr lang="es-ES" sz="2000" b="1" dirty="0">
                <a:solidFill>
                  <a:srgbClr val="000000"/>
                </a:solidFill>
                <a:latin typeface="Menlo"/>
              </a:rPr>
              <a:t>{</a:t>
            </a:r>
            <a:r>
              <a:rPr lang="es-ES" sz="2000" dirty="0">
                <a:solidFill>
                  <a:srgbClr val="000000"/>
                </a:solidFill>
                <a:latin typeface="Menlo"/>
              </a:rPr>
              <a:t>x, y </a:t>
            </a:r>
            <a:r>
              <a:rPr lang="es-ES" sz="2000" b="1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s-ES" sz="2000" dirty="0">
                <a:solidFill>
                  <a:srgbClr val="000000"/>
                </a:solidFill>
                <a:latin typeface="Menlo"/>
              </a:rPr>
              <a:t>x + y</a:t>
            </a:r>
            <a:r>
              <a:rPr lang="es-ES" sz="2000" b="1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31634-53E9-424A-B6C5-D91C70E5F23B}"/>
              </a:ext>
            </a:extLst>
          </p:cNvPr>
          <p:cNvSpPr txBox="1"/>
          <p:nvPr/>
        </p:nvSpPr>
        <p:spPr>
          <a:xfrm>
            <a:off x="2362200" y="2381895"/>
            <a:ext cx="6629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שגיאת קומפילציה – ביטוי הלמבדה לא מתאים לתבנית שמוגדרת ע"י </a:t>
            </a:r>
            <a:r>
              <a:rPr lang="en-US" sz="2000" dirty="0"/>
              <a:t>f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07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CDBDE1F-C983-4037-9097-322BC8C3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C9BD601-DB0A-4E0C-8E63-6DEF58E4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84141-7BDE-49F0-A397-EF87A0491D7E}"/>
              </a:ext>
            </a:extLst>
          </p:cNvPr>
          <p:cNvSpPr txBox="1"/>
          <p:nvPr/>
        </p:nvSpPr>
        <p:spPr>
          <a:xfrm>
            <a:off x="609600" y="304800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ניתן לכתוב פונקציה שמקבלת כפרמטר ביטוי פונקציונלי: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4E78895-D40E-4D85-B1B8-6098EB798D27}"/>
              </a:ext>
            </a:extLst>
          </p:cNvPr>
          <p:cNvSpPr/>
          <p:nvPr/>
        </p:nvSpPr>
        <p:spPr>
          <a:xfrm>
            <a:off x="533400" y="914400"/>
            <a:ext cx="586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perform(a :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b :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op : (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: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{    	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return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op(a, b)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1BAB7-E62C-48FA-8E43-7F941768E7B0}"/>
              </a:ext>
            </a:extLst>
          </p:cNvPr>
          <p:cNvSpPr txBox="1"/>
          <p:nvPr/>
        </p:nvSpPr>
        <p:spPr>
          <a:xfrm>
            <a:off x="533400" y="2057400"/>
            <a:ext cx="8458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הפרמטר </a:t>
            </a:r>
            <a:r>
              <a:rPr lang="en-US" sz="2000" dirty="0"/>
              <a:t>op</a:t>
            </a:r>
            <a:r>
              <a:rPr lang="he-IL" sz="2000" dirty="0"/>
              <a:t> מוגדר כפונקציה שמקבלת שני פרמטרים מסוג </a:t>
            </a:r>
            <a:r>
              <a:rPr lang="en-US" sz="2000" dirty="0" err="1"/>
              <a:t>Int</a:t>
            </a:r>
            <a:r>
              <a:rPr lang="he-IL" sz="2000" dirty="0"/>
              <a:t> ומחזירה </a:t>
            </a:r>
            <a:r>
              <a:rPr lang="en-US" sz="2000" dirty="0" err="1"/>
              <a:t>Int</a:t>
            </a:r>
            <a:r>
              <a:rPr lang="he-IL" sz="2000" dirty="0"/>
              <a:t>, ולכן זה סוג הפונקציה שניתן להעביר אליו: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C5291E5-FCC9-43DD-999C-555E18858F06}"/>
              </a:ext>
            </a:extLst>
          </p:cNvPr>
          <p:cNvSpPr/>
          <p:nvPr/>
        </p:nvSpPr>
        <p:spPr>
          <a:xfrm>
            <a:off x="609600" y="287388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f = </a:t>
            </a:r>
            <a:r>
              <a:rPr lang="en-US" sz="2000" b="1" dirty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a :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b :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a + b </a:t>
            </a:r>
            <a:r>
              <a:rPr lang="en-US" sz="2000" b="1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20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enlo"/>
              </a:rPr>
              <a:t>perform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f))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2D83E7B-B6E5-4BE0-A971-AD1880937C4E}"/>
              </a:ext>
            </a:extLst>
          </p:cNvPr>
          <p:cNvSpPr/>
          <p:nvPr/>
        </p:nvSpPr>
        <p:spPr>
          <a:xfrm>
            <a:off x="609600" y="3690370"/>
            <a:ext cx="3843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i="1" dirty="0">
                <a:solidFill>
                  <a:srgbClr val="000000"/>
                </a:solidFill>
                <a:latin typeface="Menlo"/>
              </a:rPr>
              <a:t>println</a:t>
            </a:r>
            <a:r>
              <a:rPr lang="es-E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s-ES" sz="2000" i="1" dirty="0">
                <a:solidFill>
                  <a:srgbClr val="000000"/>
                </a:solidFill>
                <a:latin typeface="Menlo"/>
              </a:rPr>
              <a:t>perform</a:t>
            </a:r>
            <a:r>
              <a:rPr lang="es-E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s-ES" sz="2000" dirty="0">
                <a:solidFill>
                  <a:srgbClr val="0000FE"/>
                </a:solidFill>
                <a:latin typeface="Menlo"/>
              </a:rPr>
              <a:t>5</a:t>
            </a:r>
            <a:r>
              <a:rPr lang="es-E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s-ES" sz="2000" dirty="0">
                <a:solidFill>
                  <a:srgbClr val="0000FE"/>
                </a:solidFill>
                <a:latin typeface="Menlo"/>
              </a:rPr>
              <a:t>6</a:t>
            </a:r>
            <a:r>
              <a:rPr lang="es-E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s-ES" sz="2000" b="1" dirty="0">
                <a:solidFill>
                  <a:srgbClr val="000000"/>
                </a:solidFill>
                <a:latin typeface="Menlo"/>
              </a:rPr>
              <a:t>{</a:t>
            </a:r>
            <a:r>
              <a:rPr lang="es-ES" sz="2000" dirty="0">
                <a:solidFill>
                  <a:srgbClr val="000000"/>
                </a:solidFill>
                <a:latin typeface="Menlo"/>
              </a:rPr>
              <a:t>x, y </a:t>
            </a:r>
            <a:r>
              <a:rPr lang="es-ES" sz="2000" b="1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s-ES" sz="2000" dirty="0">
                <a:solidFill>
                  <a:srgbClr val="000000"/>
                </a:solidFill>
                <a:latin typeface="Menlo"/>
              </a:rPr>
              <a:t>x * y</a:t>
            </a:r>
            <a:r>
              <a:rPr lang="es-ES" sz="2000" b="1" dirty="0">
                <a:solidFill>
                  <a:srgbClr val="000000"/>
                </a:solidFill>
                <a:latin typeface="Menlo"/>
              </a:rPr>
              <a:t>}</a:t>
            </a:r>
            <a:r>
              <a:rPr lang="es-ES" sz="2000" dirty="0">
                <a:solidFill>
                  <a:srgbClr val="000000"/>
                </a:solidFill>
                <a:latin typeface="Menlo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E36C1-49CD-4500-BDFE-36915C927CB6}"/>
              </a:ext>
            </a:extLst>
          </p:cNvPr>
          <p:cNvSpPr txBox="1"/>
          <p:nvPr/>
        </p:nvSpPr>
        <p:spPr>
          <a:xfrm>
            <a:off x="6781800" y="3690370"/>
            <a:ext cx="2209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פונקציה אנונימית:</a:t>
            </a:r>
          </a:p>
        </p:txBody>
      </p:sp>
    </p:spTree>
    <p:extLst>
      <p:ext uri="{BB962C8B-B14F-4D97-AF65-F5344CB8AC3E}">
        <p14:creationId xmlns:p14="http://schemas.microsoft.com/office/powerpoint/2010/main" val="105772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AB8A8D8-A98E-4544-8BFE-F0F02E5E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84257E12-766C-42E3-BFFC-A3AC7694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5FF1D-8319-4E20-A4BC-912A91986A7E}"/>
              </a:ext>
            </a:extLst>
          </p:cNvPr>
          <p:cNvSpPr txBox="1"/>
          <p:nvPr/>
        </p:nvSpPr>
        <p:spPr>
          <a:xfrm>
            <a:off x="609600" y="304800"/>
            <a:ext cx="838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ניתן לקבל מצביע לפונקציה קיימת ולהציב אותו לביטוי פונקציונלי, ע"י האופרטור ::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1EA4C2-AE20-404B-A544-2FC6A52C6418}"/>
              </a:ext>
            </a:extLst>
          </p:cNvPr>
          <p:cNvSpPr/>
          <p:nvPr/>
        </p:nvSpPr>
        <p:spPr>
          <a:xfrm>
            <a:off x="533400" y="1119558"/>
            <a:ext cx="3246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fr-FR" sz="2000" dirty="0">
                <a:solidFill>
                  <a:srgbClr val="000000"/>
                </a:solidFill>
                <a:latin typeface="Menlo"/>
              </a:rPr>
              <a:t>plus(a : Int, b : Int) = a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B394D-CAFC-42A0-85AA-CC98C1507D6D}"/>
              </a:ext>
            </a:extLst>
          </p:cNvPr>
          <p:cNvSpPr txBox="1"/>
          <p:nvPr/>
        </p:nvSpPr>
        <p:spPr>
          <a:xfrm>
            <a:off x="381000" y="1692427"/>
            <a:ext cx="861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כעת אפשר להציב את הפונקציה </a:t>
            </a:r>
            <a:r>
              <a:rPr lang="en-US" sz="2000" dirty="0"/>
              <a:t>plus</a:t>
            </a:r>
            <a:r>
              <a:rPr lang="he-IL" sz="2000" dirty="0"/>
              <a:t> לביטוי פונקציונלי: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A180ACB-CBE1-4438-8C01-83F1B2925154}"/>
              </a:ext>
            </a:extLst>
          </p:cNvPr>
          <p:cNvSpPr/>
          <p:nvPr/>
        </p:nvSpPr>
        <p:spPr>
          <a:xfrm>
            <a:off x="533400" y="2050437"/>
            <a:ext cx="315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000" b="1" dirty="0">
                <a:solidFill>
                  <a:srgbClr val="00006D"/>
                </a:solidFill>
                <a:latin typeface="Menlo"/>
              </a:rPr>
              <a:t>var </a:t>
            </a:r>
            <a:r>
              <a:rPr lang="sv-SE" sz="2000" dirty="0">
                <a:solidFill>
                  <a:srgbClr val="000000"/>
                </a:solidFill>
                <a:latin typeface="Menlo"/>
              </a:rPr>
              <a:t>p : (Int, Int) -&gt; Int = ::plus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61672-EE77-4596-9EAF-EF2AF7C44E74}"/>
              </a:ext>
            </a:extLst>
          </p:cNvPr>
          <p:cNvSpPr txBox="1"/>
          <p:nvPr/>
        </p:nvSpPr>
        <p:spPr>
          <a:xfrm>
            <a:off x="381000" y="2438800"/>
            <a:ext cx="861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או בקיצור: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93D6910-FC7F-4CA1-84DE-79813A726C1B}"/>
              </a:ext>
            </a:extLst>
          </p:cNvPr>
          <p:cNvSpPr/>
          <p:nvPr/>
        </p:nvSpPr>
        <p:spPr>
          <a:xfrm>
            <a:off x="533400" y="2638855"/>
            <a:ext cx="1524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000" b="1" dirty="0">
                <a:solidFill>
                  <a:srgbClr val="00006D"/>
                </a:solidFill>
                <a:latin typeface="Menlo"/>
              </a:rPr>
              <a:t>var </a:t>
            </a:r>
            <a:r>
              <a:rPr lang="sv-SE" sz="2000" dirty="0">
                <a:solidFill>
                  <a:srgbClr val="000000"/>
                </a:solidFill>
                <a:latin typeface="Menlo"/>
              </a:rPr>
              <a:t>p = ::plus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5C0FE-B9C4-47BD-BFB0-71B04003E600}"/>
              </a:ext>
            </a:extLst>
          </p:cNvPr>
          <p:cNvSpPr txBox="1"/>
          <p:nvPr/>
        </p:nvSpPr>
        <p:spPr>
          <a:xfrm>
            <a:off x="381000" y="3080114"/>
            <a:ext cx="861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ואפשר להעביר את הפונקציה </a:t>
            </a:r>
            <a:r>
              <a:rPr lang="en-US" sz="2000" dirty="0"/>
              <a:t>plus</a:t>
            </a:r>
            <a:r>
              <a:rPr lang="he-IL" sz="2000" dirty="0"/>
              <a:t> כפרמטר לפונקציה אחרת: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2A455AE-41AE-4B3C-9C49-29EDB9BF6450}"/>
              </a:ext>
            </a:extLst>
          </p:cNvPr>
          <p:cNvSpPr/>
          <p:nvPr/>
        </p:nvSpPr>
        <p:spPr>
          <a:xfrm>
            <a:off x="533400" y="3521373"/>
            <a:ext cx="586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perform(a :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b :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op : (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: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{    	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return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op(a, b)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8CE4BB9A-29B1-4C99-88FE-B28160C03148}"/>
              </a:ext>
            </a:extLst>
          </p:cNvPr>
          <p:cNvSpPr/>
          <p:nvPr/>
        </p:nvSpPr>
        <p:spPr>
          <a:xfrm>
            <a:off x="533400" y="4718232"/>
            <a:ext cx="3094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enlo"/>
              </a:rPr>
              <a:t>perform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::plus))</a:t>
            </a:r>
          </a:p>
        </p:txBody>
      </p:sp>
    </p:spTree>
    <p:extLst>
      <p:ext uri="{BB962C8B-B14F-4D97-AF65-F5344CB8AC3E}">
        <p14:creationId xmlns:p14="http://schemas.microsoft.com/office/powerpoint/2010/main" val="32646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EDFFDBF-A58C-4A6B-B7F5-32D726D4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C222A5ED-146D-4DBF-B50E-8812BDCB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A8E0B-017C-4BAE-91E7-479C425A3E2F}"/>
              </a:ext>
            </a:extLst>
          </p:cNvPr>
          <p:cNvSpPr txBox="1"/>
          <p:nvPr/>
        </p:nvSpPr>
        <p:spPr>
          <a:xfrm>
            <a:off x="1447800" y="228600"/>
            <a:ext cx="7543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הגדרת פונקציה ב-</a:t>
            </a:r>
            <a:r>
              <a:rPr lang="en-US" sz="2400" dirty="0" err="1">
                <a:solidFill>
                  <a:schemeClr val="tx2"/>
                </a:solidFill>
              </a:rPr>
              <a:t>Kotlin</a:t>
            </a:r>
            <a:r>
              <a:rPr lang="he-IL" sz="2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2BC8B6F-0300-4C58-8E72-44351B424014}"/>
              </a:ext>
            </a:extLst>
          </p:cNvPr>
          <p:cNvSpPr/>
          <p:nvPr/>
        </p:nvSpPr>
        <p:spPr>
          <a:xfrm>
            <a:off x="3048000" y="990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pt-BR" sz="2400" dirty="0">
                <a:solidFill>
                  <a:srgbClr val="000000"/>
                </a:solidFill>
                <a:latin typeface="Menlo"/>
              </a:rPr>
              <a:t>square(num : Int) : Int {    </a:t>
            </a:r>
            <a:endParaRPr lang="he-IL" sz="2400" dirty="0">
              <a:solidFill>
                <a:srgbClr val="000000"/>
              </a:solidFill>
              <a:latin typeface="Menlo"/>
            </a:endParaRPr>
          </a:p>
          <a:p>
            <a:r>
              <a:rPr lang="he-IL" sz="24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pt-BR" sz="2400" b="1" dirty="0">
                <a:solidFill>
                  <a:srgbClr val="00006D"/>
                </a:solidFill>
                <a:latin typeface="Menlo"/>
              </a:rPr>
              <a:t>return </a:t>
            </a:r>
            <a:r>
              <a:rPr lang="pt-BR" sz="2400" dirty="0">
                <a:solidFill>
                  <a:srgbClr val="000000"/>
                </a:solidFill>
                <a:latin typeface="Menlo"/>
              </a:rPr>
              <a:t>num * num</a:t>
            </a:r>
            <a:endParaRPr lang="he-IL" sz="2400" dirty="0">
              <a:solidFill>
                <a:srgbClr val="000000"/>
              </a:solidFill>
              <a:latin typeface="Menlo"/>
            </a:endParaRPr>
          </a:p>
          <a:p>
            <a:r>
              <a:rPr lang="pt-BR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70643619-6C05-4A91-AB7F-42CCDFD1F09D}"/>
              </a:ext>
            </a:extLst>
          </p:cNvPr>
          <p:cNvCxnSpPr/>
          <p:nvPr/>
        </p:nvCxnSpPr>
        <p:spPr>
          <a:xfrm>
            <a:off x="3124200" y="1371600"/>
            <a:ext cx="457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C5F12A-3BD8-4DA8-929A-40E4F427AD6A}"/>
              </a:ext>
            </a:extLst>
          </p:cNvPr>
          <p:cNvSpPr txBox="1"/>
          <p:nvPr/>
        </p:nvSpPr>
        <p:spPr>
          <a:xfrm>
            <a:off x="533400" y="2590800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המילה השמורה </a:t>
            </a:r>
            <a:r>
              <a:rPr lang="en-US" sz="2400" dirty="0"/>
              <a:t>fun</a:t>
            </a:r>
            <a:r>
              <a:rPr lang="he-IL" sz="2400" dirty="0"/>
              <a:t> משמשת להגדרת פונקציה.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151EC8FA-E6E0-4831-B623-44C4C2B785F4}"/>
              </a:ext>
            </a:extLst>
          </p:cNvPr>
          <p:cNvCxnSpPr>
            <a:cxnSpLocks/>
          </p:cNvCxnSpPr>
          <p:nvPr/>
        </p:nvCxnSpPr>
        <p:spPr>
          <a:xfrm flipV="1">
            <a:off x="4572000" y="1371600"/>
            <a:ext cx="1066800" cy="249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72A77E-CFAB-4915-8A76-80F14BF74D6F}"/>
              </a:ext>
            </a:extLst>
          </p:cNvPr>
          <p:cNvSpPr txBox="1"/>
          <p:nvPr/>
        </p:nvSpPr>
        <p:spPr>
          <a:xfrm>
            <a:off x="533400" y="3052465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רשימת הפרמטרים מופיעה אחרי שם הפונקציה. כל פרמטר מורכב משם, נקודתיים וטיפוס.</a:t>
            </a: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50FB707-CBE8-4908-BC1D-289F640E3A20}"/>
              </a:ext>
            </a:extLst>
          </p:cNvPr>
          <p:cNvCxnSpPr>
            <a:cxnSpLocks/>
          </p:cNvCxnSpPr>
          <p:nvPr/>
        </p:nvCxnSpPr>
        <p:spPr>
          <a:xfrm>
            <a:off x="5867400" y="1374098"/>
            <a:ext cx="533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89CF75-C25D-4002-85E8-C1AEF6E6BDE0}"/>
              </a:ext>
            </a:extLst>
          </p:cNvPr>
          <p:cNvSpPr txBox="1"/>
          <p:nvPr/>
        </p:nvSpPr>
        <p:spPr>
          <a:xfrm>
            <a:off x="525905" y="387341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הערך החוזר של הפונקציה מופיע אחרי נקודתיים, אחרי רשימת הפרמטרים.</a:t>
            </a:r>
          </a:p>
        </p:txBody>
      </p:sp>
    </p:spTree>
    <p:extLst>
      <p:ext uri="{BB962C8B-B14F-4D97-AF65-F5344CB8AC3E}">
        <p14:creationId xmlns:p14="http://schemas.microsoft.com/office/powerpoint/2010/main" val="327634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27AD5F5-AEC2-4823-9C06-D3F02B14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C3C9C629-7204-4F60-9B63-4C2474E8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D1601-B698-4852-A408-CFBF488A8FF3}"/>
              </a:ext>
            </a:extLst>
          </p:cNvPr>
          <p:cNvSpPr txBox="1"/>
          <p:nvPr/>
        </p:nvSpPr>
        <p:spPr>
          <a:xfrm>
            <a:off x="533400" y="228600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אם הפונקציה לא מחזירה ערך, הערך החוזר שלה הוא </a:t>
            </a:r>
            <a:r>
              <a:rPr lang="en-US" sz="2400" dirty="0">
                <a:solidFill>
                  <a:schemeClr val="tx2"/>
                </a:solidFill>
              </a:rPr>
              <a:t>Unit</a:t>
            </a:r>
            <a:r>
              <a:rPr lang="he-IL" sz="2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C9D112F-B58A-447D-91B9-15F55DB48B48}"/>
              </a:ext>
            </a:extLst>
          </p:cNvPr>
          <p:cNvSpPr/>
          <p:nvPr/>
        </p:nvSpPr>
        <p:spPr>
          <a:xfrm>
            <a:off x="2362200" y="838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printDate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: Unit {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LocalDate.now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toString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())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DADE8-C1D0-4D61-8B11-4D36BAA25172}"/>
              </a:ext>
            </a:extLst>
          </p:cNvPr>
          <p:cNvSpPr txBox="1"/>
          <p:nvPr/>
        </p:nvSpPr>
        <p:spPr>
          <a:xfrm>
            <a:off x="519659" y="203728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במקרה הזה אפשר לוותר על הערך החוזר, הקומפיילר יסיק אותו אוטומטית: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9A81F03-6F76-4D01-866F-3C6052937E49}"/>
              </a:ext>
            </a:extLst>
          </p:cNvPr>
          <p:cNvSpPr/>
          <p:nvPr/>
        </p:nvSpPr>
        <p:spPr>
          <a:xfrm>
            <a:off x="2348459" y="26468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printDate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{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LocalDate.now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toString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())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3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4C0F28-2E8B-427A-AE34-425EC2F0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EFA316-0134-4A43-9B14-8C04D346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לציין ברשימת הפונקציה ערכי ברירת מחדל לפרמטרים.</a:t>
            </a:r>
          </a:p>
          <a:p>
            <a:pPr algn="r" rtl="1"/>
            <a:r>
              <a:rPr lang="he-IL" dirty="0"/>
              <a:t>ערכים אילו יוצבו במקום הפרמטרים אם בקריאה לפונקציה הפרמטרים יהיו חסרים.</a:t>
            </a:r>
          </a:p>
          <a:p>
            <a:pPr algn="r" rtl="1"/>
            <a:r>
              <a:rPr lang="he-IL" dirty="0"/>
              <a:t>למשל – נכתוב פונקציה שמקבלת תו </a:t>
            </a:r>
            <a:r>
              <a:rPr lang="he-IL" dirty="0" err="1"/>
              <a:t>מסויים</a:t>
            </a:r>
            <a:r>
              <a:rPr lang="he-IL" dirty="0"/>
              <a:t> ומדפיסה אותו מספר כלשהו של פעמים.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A6C6E36-6BF4-4580-A159-67286697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2379540-DCEB-42DF-9D05-22F8308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B5A5C2C5-9950-4536-A66E-79BA63D2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246EF677-722D-4978-A22E-4FD46014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5BFC2F5-3AA9-4E8C-9E18-72CCC2F0C8C5}"/>
              </a:ext>
            </a:extLst>
          </p:cNvPr>
          <p:cNvSpPr/>
          <p:nvPr/>
        </p:nvSpPr>
        <p:spPr>
          <a:xfrm>
            <a:off x="38100" y="76200"/>
            <a:ext cx="906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display(sign : Char, amount :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withIndices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: Boolean =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{ 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withIndices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{        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..amount)        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    print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..amount)    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sign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CE6B7-481D-4514-9F78-5446E57C6CB6}"/>
              </a:ext>
            </a:extLst>
          </p:cNvPr>
          <p:cNvSpPr txBox="1"/>
          <p:nvPr/>
        </p:nvSpPr>
        <p:spPr>
          <a:xfrm>
            <a:off x="304800" y="3261687"/>
            <a:ext cx="868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כעת אפשר לקרוא לפונקציה בכמה דרכים: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DB3C7E2-DFAF-4F59-9AA4-218BC29204AE}"/>
              </a:ext>
            </a:extLst>
          </p:cNvPr>
          <p:cNvSpPr/>
          <p:nvPr/>
        </p:nvSpPr>
        <p:spPr>
          <a:xfrm>
            <a:off x="38100" y="3685877"/>
            <a:ext cx="2528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'*'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3793955-FFEC-41EC-AC18-5CCD24B843E9}"/>
              </a:ext>
            </a:extLst>
          </p:cNvPr>
          <p:cNvSpPr/>
          <p:nvPr/>
        </p:nvSpPr>
        <p:spPr>
          <a:xfrm>
            <a:off x="38100" y="4149000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'%'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8D14B74-82FE-42B2-8196-5F38B64AB748}"/>
              </a:ext>
            </a:extLst>
          </p:cNvPr>
          <p:cNvSpPr/>
          <p:nvPr/>
        </p:nvSpPr>
        <p:spPr>
          <a:xfrm>
            <a:off x="38100" y="4670519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'#'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08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88D8F4-E478-4A0F-B841-7B645A5B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Arguments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0BAD4F-A36F-4F1F-88F1-A68C868A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להקל על קריאת פונקציות עם רשימת פרמטרים ארוכה, ניתן להוסיף את שם הפרמטר בקריאה.</a:t>
            </a:r>
          </a:p>
          <a:p>
            <a:pPr algn="r" rtl="1"/>
            <a:r>
              <a:rPr lang="he-IL" dirty="0"/>
              <a:t>דבר זה גם מקל על הקריאה וגם מאפשר לוותר על חלק מפרמטרי ברירת המחדל בקריאה: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7B7D93A-4E70-4B4A-A910-AB240133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E6B9580-19D6-49DA-993C-FEFEE2E2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B5A5C2C5-9950-4536-A66E-79BA63D2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246EF677-722D-4978-A22E-4FD46014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5BFC2F5-3AA9-4E8C-9E18-72CCC2F0C8C5}"/>
              </a:ext>
            </a:extLst>
          </p:cNvPr>
          <p:cNvSpPr/>
          <p:nvPr/>
        </p:nvSpPr>
        <p:spPr>
          <a:xfrm>
            <a:off x="38100" y="76200"/>
            <a:ext cx="9067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display(sign : Char, amount :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withIndices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: Boolean =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{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withIndices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{      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..amount)            </a:t>
            </a:r>
          </a:p>
          <a:p>
            <a:r>
              <a:rPr lang="en-US" sz="2000" i="1" dirty="0">
                <a:solidFill>
                  <a:srgbClr val="000000"/>
                </a:solidFill>
                <a:latin typeface="Menlo"/>
              </a:rPr>
              <a:t>	    print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       </a:t>
            </a:r>
          </a:p>
          <a:p>
            <a:r>
              <a:rPr lang="en-US" sz="20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..amount)        </a:t>
            </a:r>
          </a:p>
          <a:p>
            <a:r>
              <a:rPr lang="en-US" sz="2000" i="1" dirty="0">
                <a:solidFill>
                  <a:srgbClr val="000000"/>
                </a:solidFill>
                <a:latin typeface="Menlo"/>
              </a:rPr>
              <a:t>	print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sign 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CE6B7-481D-4514-9F78-5446E57C6CB6}"/>
              </a:ext>
            </a:extLst>
          </p:cNvPr>
          <p:cNvSpPr txBox="1"/>
          <p:nvPr/>
        </p:nvSpPr>
        <p:spPr>
          <a:xfrm>
            <a:off x="304800" y="2737617"/>
            <a:ext cx="868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כעת אפשר לקרוא לפונקציה בכמה דרכים: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DB3C7E2-DFAF-4F59-9AA4-218BC29204AE}"/>
              </a:ext>
            </a:extLst>
          </p:cNvPr>
          <p:cNvSpPr/>
          <p:nvPr/>
        </p:nvSpPr>
        <p:spPr>
          <a:xfrm>
            <a:off x="66831" y="3255861"/>
            <a:ext cx="6316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(sign =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'*’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amount =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withIndices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3793955-FFEC-41EC-AC18-5CCD24B843E9}"/>
              </a:ext>
            </a:extLst>
          </p:cNvPr>
          <p:cNvSpPr/>
          <p:nvPr/>
        </p:nvSpPr>
        <p:spPr>
          <a:xfrm>
            <a:off x="38100" y="3827604"/>
            <a:ext cx="399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(sign =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‘%’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amount =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8D14B74-82FE-42B2-8196-5F38B64AB748}"/>
              </a:ext>
            </a:extLst>
          </p:cNvPr>
          <p:cNvSpPr/>
          <p:nvPr/>
        </p:nvSpPr>
        <p:spPr>
          <a:xfrm>
            <a:off x="33103" y="4406091"/>
            <a:ext cx="3938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‘#’,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withIndices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9231641C-C0DF-45CD-AA4F-9862D7B32FE6}"/>
              </a:ext>
            </a:extLst>
          </p:cNvPr>
          <p:cNvSpPr/>
          <p:nvPr/>
        </p:nvSpPr>
        <p:spPr>
          <a:xfrm>
            <a:off x="3971553" y="4585012"/>
            <a:ext cx="448047" cy="16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814A3-6AA4-42CF-84C3-21BAEE1C3D9A}"/>
              </a:ext>
            </a:extLst>
          </p:cNvPr>
          <p:cNvSpPr txBox="1"/>
          <p:nvPr/>
        </p:nvSpPr>
        <p:spPr>
          <a:xfrm>
            <a:off x="4124061" y="4169513"/>
            <a:ext cx="485827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בזכות שם הפרמטר אפשר היה לוותר על הפרמטר </a:t>
            </a:r>
            <a:r>
              <a:rPr lang="he-IL" sz="2400" dirty="0" err="1"/>
              <a:t>הדיפולטיבי</a:t>
            </a:r>
            <a:r>
              <a:rPr lang="he-IL" sz="2400" dirty="0"/>
              <a:t> </a:t>
            </a:r>
            <a:r>
              <a:rPr lang="en-US" sz="2400" dirty="0"/>
              <a:t>amount</a:t>
            </a:r>
            <a:r>
              <a:rPr lang="he-IL" sz="2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8389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88E372-6D63-4A49-9F16-8C98222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 עם ביטוי יחיד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0D8D39-474B-4E86-975C-A0536BDC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pPr algn="r" rtl="1"/>
            <a:r>
              <a:rPr lang="he-IL" dirty="0"/>
              <a:t>כאשר פונקציה מכילה ביטוי אחד בלבד, אפשר לוותר על פקודת ה-</a:t>
            </a:r>
            <a:r>
              <a:rPr lang="en-US" dirty="0"/>
              <a:t>return</a:t>
            </a:r>
            <a:r>
              <a:rPr lang="he-IL" dirty="0"/>
              <a:t> ועל הסוגריים המסולסלים: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6849175-8910-4754-A26C-38FA97F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235BB38-5A79-434F-8073-6BBB8BDF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CC84B5C-0B4D-4513-B64F-260933E63237}"/>
              </a:ext>
            </a:extLst>
          </p:cNvPr>
          <p:cNvSpPr/>
          <p:nvPr/>
        </p:nvSpPr>
        <p:spPr>
          <a:xfrm>
            <a:off x="228600" y="3192906"/>
            <a:ext cx="5123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pt-BR" sz="2400" dirty="0">
                <a:solidFill>
                  <a:srgbClr val="000000"/>
                </a:solidFill>
                <a:latin typeface="Menlo"/>
              </a:rPr>
              <a:t>square(num : Int) : Int = num * num</a:t>
            </a: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AB71362-3BC7-40F9-87A8-3E51F0208BF2}"/>
              </a:ext>
            </a:extLst>
          </p:cNvPr>
          <p:cNvSpPr txBox="1">
            <a:spLocks/>
          </p:cNvSpPr>
          <p:nvPr/>
        </p:nvSpPr>
        <p:spPr>
          <a:xfrm>
            <a:off x="487180" y="3694728"/>
            <a:ext cx="8229600" cy="10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אפשר גם לוותר על הטיפוס המוחזר אם הקומפיילר יכול להסיק אותו: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F8FB37E-2A53-4CEB-938C-D80320D056CF}"/>
              </a:ext>
            </a:extLst>
          </p:cNvPr>
          <p:cNvSpPr/>
          <p:nvPr/>
        </p:nvSpPr>
        <p:spPr>
          <a:xfrm>
            <a:off x="219856" y="4882230"/>
            <a:ext cx="4565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pt-BR" sz="2400" dirty="0">
                <a:solidFill>
                  <a:srgbClr val="000000"/>
                </a:solidFill>
                <a:latin typeface="Menlo"/>
              </a:rPr>
              <a:t>square(num : Int) = num * num</a:t>
            </a:r>
          </a:p>
        </p:txBody>
      </p:sp>
    </p:spTree>
    <p:extLst>
      <p:ext uri="{BB962C8B-B14F-4D97-AF65-F5344CB8AC3E}">
        <p14:creationId xmlns:p14="http://schemas.microsoft.com/office/powerpoint/2010/main" val="34834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E242B-7513-469D-9D37-25A57D1B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5AB084-8593-497A-B23F-68384A06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אחד הדברים הנפוצים בשפות פונקציונליות הוא האפשרות להשתמש בפונקציות כמשתנים – כלומר להעביר פונקציה כפרמטר לפונקציה אחרת, או להחזיר פונקציה כערך חוזר.</a:t>
            </a:r>
          </a:p>
          <a:p>
            <a:pPr algn="r" rtl="1"/>
            <a:r>
              <a:rPr lang="he-IL" dirty="0"/>
              <a:t>כדי לבצע זאת ב-</a:t>
            </a:r>
            <a:r>
              <a:rPr lang="en-US" dirty="0" err="1"/>
              <a:t>kotlin</a:t>
            </a:r>
            <a:r>
              <a:rPr lang="he-IL" dirty="0"/>
              <a:t> אנו משתמשים ברישום שנקרא </a:t>
            </a:r>
            <a:r>
              <a:rPr lang="en-US" dirty="0"/>
              <a:t>Lambda Expression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ביטוי למבדה הוא תבנית של פונקציה: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D3CC770-1C16-48A4-AEEA-329EBB64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B13706-E36E-4EE7-8C8A-9F1D11DB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29030</TotalTime>
  <Words>1001</Words>
  <Application>Microsoft Office PowerPoint</Application>
  <PresentationFormat>‫הצגה על המסך 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Menlo</vt:lpstr>
      <vt:lpstr>Times New Roman</vt:lpstr>
      <vt:lpstr>Office Theme</vt:lpstr>
      <vt:lpstr>Functions and Lambdas</vt:lpstr>
      <vt:lpstr>מצגת של PowerPoint‏</vt:lpstr>
      <vt:lpstr>מצגת של PowerPoint‏</vt:lpstr>
      <vt:lpstr>Default Arguments</vt:lpstr>
      <vt:lpstr>מצגת של PowerPoint‏</vt:lpstr>
      <vt:lpstr>Named Arguments</vt:lpstr>
      <vt:lpstr>מצגת של PowerPoint‏</vt:lpstr>
      <vt:lpstr>פונקציות עם ביטוי יחיד</vt:lpstr>
      <vt:lpstr>Lambda Expressions</vt:lpstr>
      <vt:lpstr>מצגת של PowerPoint‏</vt:lpstr>
      <vt:lpstr>Function Type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262</cp:revision>
  <dcterms:created xsi:type="dcterms:W3CDTF">2006-08-16T00:00:00Z</dcterms:created>
  <dcterms:modified xsi:type="dcterms:W3CDTF">2017-09-01T20:23:35Z</dcterms:modified>
</cp:coreProperties>
</file>