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88" d="100"/>
          <a:sy n="88" d="100"/>
        </p:scale>
        <p:origin x="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י"ג/אלול/תשע"ז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691A25B-1CC3-4DD9-B06E-74D8B47A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29717"/>
            <a:ext cx="1447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578551F-B94F-42E1-9624-A4EA9C3B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5D5B0C9F-F85E-44A4-BD78-9F69D76A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BD609-E4B9-4781-BE32-E40079AB3E6E}"/>
              </a:ext>
            </a:extLst>
          </p:cNvPr>
          <p:cNvSpPr txBox="1"/>
          <p:nvPr/>
        </p:nvSpPr>
        <p:spPr>
          <a:xfrm>
            <a:off x="609600" y="228600"/>
            <a:ext cx="83820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דרך יותר קצרה למניעת שגיאת הריצה היא שימוש באופרטור </a:t>
            </a:r>
            <a:r>
              <a:rPr lang="en-US" sz="2000" dirty="0"/>
              <a:t>?.</a:t>
            </a:r>
            <a:r>
              <a:rPr lang="he-IL" sz="2000" dirty="0"/>
              <a:t>  </a:t>
            </a:r>
          </a:p>
          <a:p>
            <a:pPr algn="r" rtl="1"/>
            <a:r>
              <a:rPr lang="he-IL" sz="2000" dirty="0"/>
              <a:t>האופרטור בודק אם האובייקט עליו מופעלת השיטה הוא לא </a:t>
            </a:r>
            <a:r>
              <a:rPr lang="en-US" sz="2000" dirty="0"/>
              <a:t>null</a:t>
            </a:r>
            <a:r>
              <a:rPr lang="he-IL" sz="2000" dirty="0"/>
              <a:t> ומחזיר את תוצאת השיטה, או שמחזיר </a:t>
            </a:r>
            <a:r>
              <a:rPr lang="en-US" sz="2000" dirty="0"/>
              <a:t>null</a:t>
            </a:r>
            <a:r>
              <a:rPr lang="he-IL" sz="2000" dirty="0"/>
              <a:t> 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4C67C08-12B4-4E2A-BE4D-6D9D3C935E17}"/>
              </a:ext>
            </a:extLst>
          </p:cNvPr>
          <p:cNvSpPr/>
          <p:nvPr/>
        </p:nvSpPr>
        <p:spPr>
          <a:xfrm>
            <a:off x="304800" y="1044208"/>
            <a:ext cx="2234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 = s2?.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6EAB9-21AA-416B-904E-B48FB76BBA2F}"/>
              </a:ext>
            </a:extLst>
          </p:cNvPr>
          <p:cNvSpPr txBox="1"/>
          <p:nvPr/>
        </p:nvSpPr>
        <p:spPr>
          <a:xfrm>
            <a:off x="609600" y="1676400"/>
            <a:ext cx="8382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ואפשר גם להחזיר ערך אחר מ-</a:t>
            </a:r>
            <a:r>
              <a:rPr lang="en-US" sz="2000" dirty="0"/>
              <a:t>null</a:t>
            </a:r>
            <a:r>
              <a:rPr lang="he-IL" sz="2000" dirty="0"/>
              <a:t> באמצעות אופרטור שנקרא </a:t>
            </a:r>
            <a:r>
              <a:rPr lang="en-US" sz="2000" dirty="0"/>
              <a:t>Elvis Operator</a:t>
            </a:r>
            <a:r>
              <a:rPr lang="he-IL" sz="2000" dirty="0"/>
              <a:t> ומסומן </a:t>
            </a:r>
            <a:r>
              <a:rPr lang="en-US" sz="2000" dirty="0"/>
              <a:t>?:</a:t>
            </a:r>
            <a:endParaRPr lang="he-IL" sz="20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0403111-6C9C-44F3-B000-587B8DAF0CE9}"/>
              </a:ext>
            </a:extLst>
          </p:cNvPr>
          <p:cNvSpPr/>
          <p:nvPr/>
        </p:nvSpPr>
        <p:spPr>
          <a:xfrm>
            <a:off x="337457" y="2384286"/>
            <a:ext cx="2875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len3 = s2?.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length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?: -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77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B04571-0D17-4E0E-B05E-F4AC6C71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01AF11-8505-4D9F-8138-055A8139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/>
              <a:t>Kotlin</a:t>
            </a:r>
            <a:r>
              <a:rPr lang="he-IL" dirty="0"/>
              <a:t> מוגדרת כשפה מונחית עצמים ומספקת תמיכה מלאה בפיתוח בגישה זו.</a:t>
            </a:r>
          </a:p>
          <a:p>
            <a:pPr algn="r" rtl="1"/>
            <a:r>
              <a:rPr lang="he-IL" dirty="0"/>
              <a:t>בניגוד לג'אווה, לא כל קוד </a:t>
            </a:r>
            <a:r>
              <a:rPr lang="he-IL" dirty="0" err="1"/>
              <a:t>בקוטלין</a:t>
            </a:r>
            <a:r>
              <a:rPr lang="he-IL" dirty="0"/>
              <a:t> צריך להיות בתוך מחלקה.</a:t>
            </a:r>
          </a:p>
          <a:p>
            <a:pPr algn="r" rtl="1"/>
            <a:r>
              <a:rPr lang="he-IL" dirty="0"/>
              <a:t>בנוסף, מחלקות לא חייבות להיות מוגדרות בקובץ משלהן, ושם הקובץ לא חייב להיות זהה לשם המחלקה.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8E78144-2561-43ED-AB49-DED49ADB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98BBC19-D654-461A-9788-507F4B18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3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230759B-6B9A-4DA9-A808-618B0FB3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2146FF2D-9331-4C96-9F03-DDB0E84C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FC256-7EB7-4B98-ABD6-ED6F9A4EB44C}"/>
              </a:ext>
            </a:extLst>
          </p:cNvPr>
          <p:cNvSpPr txBox="1"/>
          <p:nvPr/>
        </p:nvSpPr>
        <p:spPr>
          <a:xfrm>
            <a:off x="2209800" y="228600"/>
            <a:ext cx="6781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הגדרת מחלקה נעשית באמצעות המילה השמורה </a:t>
            </a:r>
            <a:r>
              <a:rPr lang="en-US" sz="2000" dirty="0">
                <a:solidFill>
                  <a:schemeClr val="tx2"/>
                </a:solidFill>
              </a:rPr>
              <a:t>class</a:t>
            </a:r>
            <a:r>
              <a:rPr lang="he-IL" sz="20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C7943BC-65D1-4104-97C2-DD7CF4D69EDB}"/>
              </a:ext>
            </a:extLst>
          </p:cNvPr>
          <p:cNvSpPr/>
          <p:nvPr/>
        </p:nvSpPr>
        <p:spPr>
          <a:xfrm>
            <a:off x="457200" y="228600"/>
            <a:ext cx="1597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Circle {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0A9F0-3A73-4FB2-B20E-6F5F2D16D46A}"/>
              </a:ext>
            </a:extLst>
          </p:cNvPr>
          <p:cNvSpPr txBox="1"/>
          <p:nvPr/>
        </p:nvSpPr>
        <p:spPr>
          <a:xfrm>
            <a:off x="457200" y="762000"/>
            <a:ext cx="8534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לכל מחלקה יש בנאי ריק </a:t>
            </a:r>
            <a:r>
              <a:rPr lang="he-IL" sz="2000" dirty="0" err="1">
                <a:solidFill>
                  <a:schemeClr val="tx2"/>
                </a:solidFill>
              </a:rPr>
              <a:t>דיפולטיבי</a:t>
            </a:r>
            <a:r>
              <a:rPr lang="he-IL" sz="2000" dirty="0">
                <a:solidFill>
                  <a:schemeClr val="tx2"/>
                </a:solidFill>
              </a:rPr>
              <a:t>. יצירת אובייקט מסוג המחלקה (שימו לב שאין צורך ב-</a:t>
            </a:r>
            <a:r>
              <a:rPr lang="en-US" sz="2000" dirty="0">
                <a:solidFill>
                  <a:schemeClr val="tx2"/>
                </a:solidFill>
              </a:rPr>
              <a:t>new</a:t>
            </a:r>
            <a:r>
              <a:rPr lang="he-IL" sz="2000" dirty="0">
                <a:solidFill>
                  <a:schemeClr val="tx2"/>
                </a:solidFill>
              </a:rPr>
              <a:t>):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6E2229C-F1F7-40C6-BE17-5577AA396E1F}"/>
              </a:ext>
            </a:extLst>
          </p:cNvPr>
          <p:cNvSpPr/>
          <p:nvPr/>
        </p:nvSpPr>
        <p:spPr>
          <a:xfrm>
            <a:off x="457200" y="1447800"/>
            <a:ext cx="373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main(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: Array&lt;String&gt;)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c = Circle()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A99C791-BF85-43D1-95D6-5AC23703E9F5}"/>
              </a:ext>
            </a:extLst>
          </p:cNvPr>
          <p:cNvSpPr/>
          <p:nvPr/>
        </p:nvSpPr>
        <p:spPr>
          <a:xfrm>
            <a:off x="3910889" y="3348077"/>
            <a:ext cx="13222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Circle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{ }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6E5C5A39-4FAC-455B-874C-F18F87B7780F}"/>
              </a:ext>
            </a:extLst>
          </p:cNvPr>
          <p:cNvSpPr/>
          <p:nvPr/>
        </p:nvSpPr>
        <p:spPr>
          <a:xfrm>
            <a:off x="3910889" y="3348077"/>
            <a:ext cx="1270711" cy="35394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F906E-522A-42EA-8732-0CE4692EA2EF}"/>
              </a:ext>
            </a:extLst>
          </p:cNvPr>
          <p:cNvSpPr txBox="1"/>
          <p:nvPr/>
        </p:nvSpPr>
        <p:spPr>
          <a:xfrm>
            <a:off x="1143000" y="2848821"/>
            <a:ext cx="7543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ראש המחלקה (</a:t>
            </a:r>
            <a:r>
              <a:rPr lang="en-US" sz="2000" dirty="0"/>
              <a:t>Class Header</a:t>
            </a:r>
            <a:r>
              <a:rPr lang="he-IL" sz="2000" dirty="0"/>
              <a:t>) – מכיל הגדרת בנאי וטיפוסים גנריים אם יש.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3FBBC4DF-A710-4E21-B281-B79FEE7C5248}"/>
              </a:ext>
            </a:extLst>
          </p:cNvPr>
          <p:cNvCxnSpPr>
            <a:endCxn id="10" idx="3"/>
          </p:cNvCxnSpPr>
          <p:nvPr/>
        </p:nvCxnSpPr>
        <p:spPr>
          <a:xfrm flipH="1">
            <a:off x="5181600" y="3283040"/>
            <a:ext cx="609600" cy="24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F832273E-7550-4781-9543-3E182274A294}"/>
              </a:ext>
            </a:extLst>
          </p:cNvPr>
          <p:cNvSpPr/>
          <p:nvPr/>
        </p:nvSpPr>
        <p:spPr>
          <a:xfrm>
            <a:off x="3910889" y="3732083"/>
            <a:ext cx="432511" cy="3177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77ECD-B20E-4CE7-8BCF-71487651E57A}"/>
              </a:ext>
            </a:extLst>
          </p:cNvPr>
          <p:cNvSpPr txBox="1"/>
          <p:nvPr/>
        </p:nvSpPr>
        <p:spPr>
          <a:xfrm>
            <a:off x="457200" y="4275132"/>
            <a:ext cx="8229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גוף המחלקה (</a:t>
            </a:r>
            <a:r>
              <a:rPr lang="en-US" sz="2000" dirty="0"/>
              <a:t>Class Body</a:t>
            </a:r>
            <a:r>
              <a:rPr lang="he-IL" sz="2000" dirty="0"/>
              <a:t>) – מכיל את קוד המחלקה. אפשר לוותר עליו אם המחלקה לא מכילה קוד:</a:t>
            </a: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45B1BC46-6CBE-43B4-8214-56B4128A0178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4343400" y="3890975"/>
            <a:ext cx="1676400" cy="38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מלבן 19">
            <a:extLst>
              <a:ext uri="{FF2B5EF4-FFF2-40B4-BE49-F238E27FC236}">
                <a16:creationId xmlns:a16="http://schemas.microsoft.com/office/drawing/2014/main" id="{D903E57E-E265-4BAF-AF3B-746A12373888}"/>
              </a:ext>
            </a:extLst>
          </p:cNvPr>
          <p:cNvSpPr/>
          <p:nvPr/>
        </p:nvSpPr>
        <p:spPr>
          <a:xfrm>
            <a:off x="3888462" y="5038621"/>
            <a:ext cx="1322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287379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  <p:bldP spid="11" grpId="0"/>
      <p:bldP spid="14" grpId="0" animBg="1"/>
      <p:bldP spid="15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0571D588-EBC0-4397-A18D-A484730A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D2678631-995A-4241-8DFF-03837850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7604E-A3D3-4B85-BF43-2E3057AE8075}"/>
              </a:ext>
            </a:extLst>
          </p:cNvPr>
          <p:cNvSpPr txBox="1"/>
          <p:nvPr/>
        </p:nvSpPr>
        <p:spPr>
          <a:xfrm>
            <a:off x="533400" y="152400"/>
            <a:ext cx="8458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לכל מחלקה יש בנאי ראשי (</a:t>
            </a:r>
            <a:r>
              <a:rPr lang="en-US" sz="2000" dirty="0"/>
              <a:t>Primary Constructor</a:t>
            </a:r>
            <a:r>
              <a:rPr lang="he-IL" sz="2000" dirty="0"/>
              <a:t>) ומספר בנאים משניים (</a:t>
            </a:r>
            <a:r>
              <a:rPr lang="en-US" sz="2000" dirty="0"/>
              <a:t>Secondary Constructor</a:t>
            </a:r>
            <a:r>
              <a:rPr lang="he-IL" sz="2000" dirty="0"/>
              <a:t>) אופציונליים. הבנאי הראשי מוגדר בראש המחלקה: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2B07944-39C7-4CB4-9A1E-49649C8967F2}"/>
              </a:ext>
            </a:extLst>
          </p:cNvPr>
          <p:cNvSpPr/>
          <p:nvPr/>
        </p:nvSpPr>
        <p:spPr>
          <a:xfrm>
            <a:off x="304800" y="9144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Circle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(radius: Double, x: Double,  y: Double)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F5928-6E55-4859-8998-4BA2B434A743}"/>
              </a:ext>
            </a:extLst>
          </p:cNvPr>
          <p:cNvSpPr txBox="1"/>
          <p:nvPr/>
        </p:nvSpPr>
        <p:spPr>
          <a:xfrm>
            <a:off x="533400" y="1676400"/>
            <a:ext cx="8458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כברירת מחדל, הבנאי הראשי הוא </a:t>
            </a:r>
            <a:r>
              <a:rPr lang="en-US" sz="2000" dirty="0"/>
              <a:t>public</a:t>
            </a:r>
            <a:r>
              <a:rPr lang="he-IL" sz="2000" dirty="0"/>
              <a:t>. אם לא מציינים אחרת, אפשר לוותר על המילה </a:t>
            </a:r>
            <a:r>
              <a:rPr lang="en-US" sz="2000" dirty="0"/>
              <a:t>constructor</a:t>
            </a:r>
            <a:r>
              <a:rPr lang="he-IL" sz="2000" dirty="0"/>
              <a:t>.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330E239-B96F-48EE-9EDE-0640EAB6F19E}"/>
              </a:ext>
            </a:extLst>
          </p:cNvPr>
          <p:cNvSpPr/>
          <p:nvPr/>
        </p:nvSpPr>
        <p:spPr>
          <a:xfrm>
            <a:off x="304800" y="22860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Circle(radius: Double, x: Double,  y: Double)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{}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BB62F-B2EE-4CAD-9FAB-7AF2791C3F84}"/>
              </a:ext>
            </a:extLst>
          </p:cNvPr>
          <p:cNvSpPr txBox="1"/>
          <p:nvPr/>
        </p:nvSpPr>
        <p:spPr>
          <a:xfrm>
            <a:off x="533400" y="3103463"/>
            <a:ext cx="845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הבנאי קובע איך ניתן יהיה ליצור אובייקטים: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7E06B0E-D3B9-4C83-8242-A4D2EB6AB766}"/>
              </a:ext>
            </a:extLst>
          </p:cNvPr>
          <p:cNvSpPr/>
          <p:nvPr/>
        </p:nvSpPr>
        <p:spPr>
          <a:xfrm>
            <a:off x="359229" y="350357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main(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: Array&lt;String&gt;) {    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c = Circle(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3.2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1.0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4.0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97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E939463-B775-4346-AC4F-74712AB0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F12A09D5-8576-4B59-B683-9E644842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99A27-164C-4176-B3D2-0E417B2C82D9}"/>
              </a:ext>
            </a:extLst>
          </p:cNvPr>
          <p:cNvSpPr txBox="1"/>
          <p:nvPr/>
        </p:nvSpPr>
        <p:spPr>
          <a:xfrm>
            <a:off x="228600" y="228600"/>
            <a:ext cx="8763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ניתן להוסיף למחלקה בלוק אתחול (</a:t>
            </a:r>
            <a:r>
              <a:rPr lang="en-US" sz="2000" dirty="0">
                <a:solidFill>
                  <a:schemeClr val="tx2"/>
                </a:solidFill>
              </a:rPr>
              <a:t>Initialization Block</a:t>
            </a:r>
            <a:r>
              <a:rPr lang="he-IL" sz="2000" dirty="0">
                <a:solidFill>
                  <a:schemeClr val="tx2"/>
                </a:solidFill>
              </a:rPr>
              <a:t>) שיופעל אחרי יצירה של אובייקט. בבלוק זה ניתן להשתמש בערכים שהועברו מהבנאי: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7136F9F-F006-4B8E-B177-EA12FF4481A0}"/>
              </a:ext>
            </a:extLst>
          </p:cNvPr>
          <p:cNvSpPr/>
          <p:nvPr/>
        </p:nvSpPr>
        <p:spPr>
          <a:xfrm>
            <a:off x="217714" y="1066800"/>
            <a:ext cx="6781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Circle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(radius: Double, x: Double,  y: Double)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init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2000" i="1" dirty="0">
                <a:solidFill>
                  <a:srgbClr val="000000"/>
                </a:solidFill>
                <a:latin typeface="Menlo"/>
              </a:rPr>
              <a:t>	print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radius</a:t>
            </a:r>
            <a:r>
              <a:rPr lang="en-US" sz="2000" b="1" dirty="0">
                <a:solidFill>
                  <a:srgbClr val="0F7003"/>
                </a:solidFill>
                <a:latin typeface="Menlo"/>
              </a:rPr>
              <a:t>,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x</a:t>
            </a:r>
            <a:r>
              <a:rPr lang="en-US" sz="2000" b="1" dirty="0">
                <a:solidFill>
                  <a:srgbClr val="0F7003"/>
                </a:solidFill>
                <a:latin typeface="Menlo"/>
              </a:rPr>
              <a:t>,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y</a:t>
            </a:r>
            <a:r>
              <a:rPr lang="en-US" sz="20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8FBBA-46AA-4420-BC61-CA5144FF4FF3}"/>
              </a:ext>
            </a:extLst>
          </p:cNvPr>
          <p:cNvSpPr txBox="1"/>
          <p:nvPr/>
        </p:nvSpPr>
        <p:spPr>
          <a:xfrm>
            <a:off x="228600" y="2698016"/>
            <a:ext cx="8763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אפשר להגדיר תכונות למחלקה (כברירת מחדל התכונות פרטיות):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B4E9D13-1EE5-4B4B-B9CF-C60675E2B2A2}"/>
              </a:ext>
            </a:extLst>
          </p:cNvPr>
          <p:cNvSpPr/>
          <p:nvPr/>
        </p:nvSpPr>
        <p:spPr>
          <a:xfrm>
            <a:off x="239486" y="3098126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Circle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(radius: Double, x: Double,  y: Double)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rad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= radius    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init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{        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rad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rad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&lt;=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1.0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else 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rad</a:t>
            </a:r>
          </a:p>
          <a:p>
            <a:r>
              <a:rPr lang="en-US" sz="2000" b="1" dirty="0">
                <a:solidFill>
                  <a:srgbClr val="520067"/>
                </a:solidFill>
                <a:latin typeface="Menlo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57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E939463-B775-4346-AC4F-74712AB0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F12A09D5-8576-4B59-B683-9E644842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99A27-164C-4176-B3D2-0E417B2C82D9}"/>
              </a:ext>
            </a:extLst>
          </p:cNvPr>
          <p:cNvSpPr txBox="1"/>
          <p:nvPr/>
        </p:nvSpPr>
        <p:spPr>
          <a:xfrm>
            <a:off x="228600" y="228600"/>
            <a:ext cx="8763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אפשר להגדיר את התכונות כבר בבנאי הראשי: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8C4160D-C381-499A-9702-338E567AC9A3}"/>
              </a:ext>
            </a:extLst>
          </p:cNvPr>
          <p:cNvSpPr/>
          <p:nvPr/>
        </p:nvSpPr>
        <p:spPr>
          <a:xfrm>
            <a:off x="239486" y="780795"/>
            <a:ext cx="80663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Circle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radius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: Double, 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: Double,  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: Double) {   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init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{ </a:t>
            </a:r>
          </a:p>
          <a:p>
            <a:r>
              <a:rPr lang="en-US" sz="2000" b="1" dirty="0">
                <a:solidFill>
                  <a:srgbClr val="520067"/>
                </a:solidFill>
                <a:latin typeface="Menlo"/>
              </a:rPr>
              <a:t>	radius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radius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&lt;=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1.0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else 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radius    </a:t>
            </a:r>
          </a:p>
          <a:p>
            <a:r>
              <a:rPr lang="en-US" sz="2000" b="1" dirty="0">
                <a:solidFill>
                  <a:srgbClr val="520067"/>
                </a:solidFill>
                <a:latin typeface="Menlo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615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E939463-B775-4346-AC4F-74712AB0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F12A09D5-8576-4B59-B683-9E644842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99A27-164C-4176-B3D2-0E417B2C82D9}"/>
              </a:ext>
            </a:extLst>
          </p:cNvPr>
          <p:cNvSpPr txBox="1"/>
          <p:nvPr/>
        </p:nvSpPr>
        <p:spPr>
          <a:xfrm>
            <a:off x="228600" y="228600"/>
            <a:ext cx="8763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מחלקה יכולה להכיל בנאי משני אחד או יותר: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F708A40-7F00-46FD-BC86-A8000DA08BEA}"/>
              </a:ext>
            </a:extLst>
          </p:cNvPr>
          <p:cNvSpPr/>
          <p:nvPr/>
        </p:nvSpPr>
        <p:spPr>
          <a:xfrm>
            <a:off x="228600" y="250371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Circle {    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radius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1.0    </a:t>
            </a:r>
          </a:p>
          <a:p>
            <a:r>
              <a:rPr lang="en-US" sz="2000" b="1" dirty="0">
                <a:solidFill>
                  <a:srgbClr val="0000FE"/>
                </a:solidFill>
                <a:latin typeface="Menlo"/>
              </a:rPr>
              <a:t>   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(radius : Double) { 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sz="2000" b="1" dirty="0" err="1">
                <a:solidFill>
                  <a:srgbClr val="520067"/>
                </a:solidFill>
                <a:latin typeface="Menlo"/>
              </a:rPr>
              <a:t>radius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= radius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2F69E-675B-4D3B-8D64-F4F8A425C0A7}"/>
              </a:ext>
            </a:extLst>
          </p:cNvPr>
          <p:cNvSpPr txBox="1"/>
          <p:nvPr/>
        </p:nvSpPr>
        <p:spPr>
          <a:xfrm>
            <a:off x="239486" y="1935007"/>
            <a:ext cx="8763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במקרה שיש בנאי משני, הבנאי </a:t>
            </a:r>
            <a:r>
              <a:rPr lang="he-IL" sz="2000" dirty="0" err="1">
                <a:solidFill>
                  <a:schemeClr val="tx2"/>
                </a:solidFill>
              </a:rPr>
              <a:t>הדיפולטיבי</a:t>
            </a:r>
            <a:r>
              <a:rPr lang="he-IL" sz="2000" dirty="0">
                <a:solidFill>
                  <a:schemeClr val="tx2"/>
                </a:solidFill>
              </a:rPr>
              <a:t>  לא קיים.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ADB93CF-94A5-485F-8458-4A7B57E257D4}"/>
              </a:ext>
            </a:extLst>
          </p:cNvPr>
          <p:cNvSpPr/>
          <p:nvPr/>
        </p:nvSpPr>
        <p:spPr>
          <a:xfrm>
            <a:off x="239486" y="226872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main(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: Array&lt;String&gt;) {    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c1 = Circle(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5.0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	// error    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c2 = Circle()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4909E-C4D8-49BB-8339-354B5B8C70C1}"/>
              </a:ext>
            </a:extLst>
          </p:cNvPr>
          <p:cNvSpPr txBox="1"/>
          <p:nvPr/>
        </p:nvSpPr>
        <p:spPr>
          <a:xfrm>
            <a:off x="239486" y="3471206"/>
            <a:ext cx="8763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אם למחלקה יש גם בנאי ראשי, הבנאי המשני חייב לקרוא לו ע"י המילה </a:t>
            </a:r>
            <a:r>
              <a:rPr lang="en-US" sz="2000" dirty="0">
                <a:solidFill>
                  <a:schemeClr val="tx2"/>
                </a:solidFill>
              </a:rPr>
              <a:t>this</a:t>
            </a:r>
            <a:r>
              <a:rPr lang="he-IL" sz="20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A2B06D83-CFD7-4D02-9C01-4E5EF3201F88}"/>
              </a:ext>
            </a:extLst>
          </p:cNvPr>
          <p:cNvSpPr/>
          <p:nvPr/>
        </p:nvSpPr>
        <p:spPr>
          <a:xfrm>
            <a:off x="304800" y="4081487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Menlo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Circle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radius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: Double, 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: Double,  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: Double)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init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{        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radius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radius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&lt;=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1.0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else 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radius    </a:t>
            </a:r>
          </a:p>
          <a:p>
            <a:r>
              <a:rPr lang="en-US" sz="2000" b="1" dirty="0">
                <a:solidFill>
                  <a:srgbClr val="520067"/>
                </a:solidFill>
                <a:latin typeface="Menlo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(radius : Double) :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(radius,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1.0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1.0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000" dirty="0">
                <a:solidFill>
                  <a:srgbClr val="6D6D6D"/>
                </a:solidFill>
                <a:latin typeface="Menlo"/>
              </a:rPr>
              <a:t>{    }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73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EC2B97-EBFD-4139-B972-DAC26171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Safety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F85852-BC2F-43B0-AAA5-C08317E2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שפת </a:t>
            </a:r>
            <a:r>
              <a:rPr lang="he-IL" dirty="0" err="1"/>
              <a:t>קוטלין</a:t>
            </a:r>
            <a:r>
              <a:rPr lang="he-IL" dirty="0"/>
              <a:t> מנסה למנוע לחלוטין את שגיאות הריצה שנובעות מגישה לאובייקטים שהם </a:t>
            </a:r>
            <a:r>
              <a:rPr lang="en-US" dirty="0"/>
              <a:t>null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לצורך זה, מגדירה השפה שני טיפוסי נתונים – הטיפוס הרגיל לא יכול להיות </a:t>
            </a:r>
            <a:r>
              <a:rPr lang="en-US" dirty="0"/>
              <a:t>null</a:t>
            </a:r>
            <a:r>
              <a:rPr lang="he-IL" dirty="0"/>
              <a:t> לעולם, והטיפוס השני הוא </a:t>
            </a:r>
            <a:r>
              <a:rPr lang="en-US" dirty="0" err="1"/>
              <a:t>nullabel</a:t>
            </a:r>
            <a:r>
              <a:rPr lang="he-IL" dirty="0"/>
              <a:t>, כלומר יכול להכיל </a:t>
            </a:r>
            <a:r>
              <a:rPr lang="en-US" dirty="0"/>
              <a:t>null</a:t>
            </a:r>
            <a:r>
              <a:rPr lang="he-IL" dirty="0"/>
              <a:t>: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1E06DC0-C3BB-40C1-B219-1587AD0A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8B0E099-0BF3-475A-95C6-65947E5A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5230937-176F-4EFB-9EE2-E423A9FE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41D5FEA-5B60-432E-825B-54215031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6F67D3-E8AA-47BA-AF02-3663B927D2A1}"/>
              </a:ext>
            </a:extLst>
          </p:cNvPr>
          <p:cNvSpPr/>
          <p:nvPr/>
        </p:nvSpPr>
        <p:spPr>
          <a:xfrm>
            <a:off x="381000" y="228600"/>
            <a:ext cx="167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s1 = </a:t>
            </a:r>
            <a:r>
              <a:rPr lang="en-US" sz="20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000" b="1" dirty="0" err="1">
                <a:solidFill>
                  <a:srgbClr val="0F7003"/>
                </a:solidFill>
                <a:latin typeface="Menlo"/>
              </a:rPr>
              <a:t>abc</a:t>
            </a:r>
            <a:r>
              <a:rPr lang="en-US" sz="2000" b="1" dirty="0">
                <a:solidFill>
                  <a:srgbClr val="0F7003"/>
                </a:solidFill>
                <a:latin typeface="Menlo"/>
              </a:rPr>
              <a:t>“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s1 =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null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F7952-D275-425D-AB08-095DA885B2F4}"/>
              </a:ext>
            </a:extLst>
          </p:cNvPr>
          <p:cNvSpPr txBox="1"/>
          <p:nvPr/>
        </p:nvSpPr>
        <p:spPr>
          <a:xfrm>
            <a:off x="2667000" y="228600"/>
            <a:ext cx="6324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000" dirty="0"/>
              <a:t>S1</a:t>
            </a:r>
            <a:r>
              <a:rPr lang="he-IL" sz="2000" dirty="0"/>
              <a:t> מוגדר כמשתנה רגיל שלא יכול להיות </a:t>
            </a:r>
            <a:r>
              <a:rPr lang="en-US" sz="2000" dirty="0"/>
              <a:t>null</a:t>
            </a:r>
            <a:r>
              <a:rPr lang="he-IL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5ACEE-AFBD-4DFD-BA5F-8289713A49E5}"/>
              </a:ext>
            </a:extLst>
          </p:cNvPr>
          <p:cNvSpPr txBox="1"/>
          <p:nvPr/>
        </p:nvSpPr>
        <p:spPr>
          <a:xfrm>
            <a:off x="2667000" y="536376"/>
            <a:ext cx="6324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לכן כל </a:t>
            </a:r>
            <a:r>
              <a:rPr lang="he-IL" sz="2000" dirty="0" err="1"/>
              <a:t>נסיון</a:t>
            </a:r>
            <a:r>
              <a:rPr lang="he-IL" sz="2000" dirty="0"/>
              <a:t> להציב לתוכו </a:t>
            </a:r>
            <a:r>
              <a:rPr lang="en-US" sz="2000" dirty="0"/>
              <a:t>null</a:t>
            </a:r>
            <a:r>
              <a:rPr lang="he-IL" sz="2000" dirty="0"/>
              <a:t> </a:t>
            </a:r>
            <a:r>
              <a:rPr lang="he-IL" sz="2000" dirty="0" err="1"/>
              <a:t>יתן</a:t>
            </a:r>
            <a:r>
              <a:rPr lang="he-IL" sz="2000" dirty="0"/>
              <a:t> שגיאת קומפילציה.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A372F-765E-4832-88BA-8B17E6FB812C}"/>
              </a:ext>
            </a:extLst>
          </p:cNvPr>
          <p:cNvSpPr txBox="1"/>
          <p:nvPr/>
        </p:nvSpPr>
        <p:spPr>
          <a:xfrm>
            <a:off x="2667000" y="1218693"/>
            <a:ext cx="6324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/>
              <a:t>כדי להגדיר משתנה כ-</a:t>
            </a:r>
            <a:r>
              <a:rPr lang="en-US" sz="2000"/>
              <a:t>nullable</a:t>
            </a:r>
            <a:r>
              <a:rPr lang="he-IL" sz="2000"/>
              <a:t> נוסיף את האופרטור ? לטיפוס:</a:t>
            </a:r>
            <a:endParaRPr lang="he-IL" sz="20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DBCB0B6-5602-4994-BC86-0A9A95AF15F7}"/>
              </a:ext>
            </a:extLst>
          </p:cNvPr>
          <p:cNvSpPr/>
          <p:nvPr/>
        </p:nvSpPr>
        <p:spPr>
          <a:xfrm>
            <a:off x="381000" y="1618803"/>
            <a:ext cx="25613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s2 : String? = </a:t>
            </a:r>
            <a:r>
              <a:rPr lang="en-US" sz="20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000" b="1" dirty="0" err="1">
                <a:solidFill>
                  <a:srgbClr val="0F7003"/>
                </a:solidFill>
                <a:latin typeface="Menlo"/>
              </a:rPr>
              <a:t>abc</a:t>
            </a:r>
            <a:r>
              <a:rPr lang="en-US" sz="2000" b="1" dirty="0">
                <a:solidFill>
                  <a:srgbClr val="0F7003"/>
                </a:solidFill>
                <a:latin typeface="Menlo"/>
              </a:rPr>
              <a:t>“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s2 =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659BD-338A-4FD5-A380-C52EF737D999}"/>
              </a:ext>
            </a:extLst>
          </p:cNvPr>
          <p:cNvSpPr txBox="1"/>
          <p:nvPr/>
        </p:nvSpPr>
        <p:spPr>
          <a:xfrm>
            <a:off x="1600200" y="2526744"/>
            <a:ext cx="7391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אולם עכשיו לא נוכל לגשת לאובייקט כיוון שיש אפשרות שהוא </a:t>
            </a:r>
            <a:r>
              <a:rPr lang="en-US" sz="2000" dirty="0"/>
              <a:t>null</a:t>
            </a:r>
            <a:r>
              <a:rPr lang="he-IL" sz="2000" dirty="0"/>
              <a:t>: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1EA799F8-F10C-4DC6-B64C-3EE976073A1A}"/>
              </a:ext>
            </a:extLst>
          </p:cNvPr>
          <p:cNvSpPr/>
          <p:nvPr/>
        </p:nvSpPr>
        <p:spPr>
          <a:xfrm>
            <a:off x="381000" y="2933441"/>
            <a:ext cx="3421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s2.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length   </a:t>
            </a:r>
            <a:r>
              <a:rPr lang="en-US" sz="2000" i="1" dirty="0">
                <a:solidFill>
                  <a:srgbClr val="6D6D6D"/>
                </a:solidFill>
                <a:latin typeface="Menlo"/>
              </a:rPr>
              <a:t>// Compilation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B1DFB-789E-4BE0-BEB8-0131CF7F7B83}"/>
              </a:ext>
            </a:extLst>
          </p:cNvPr>
          <p:cNvSpPr txBox="1"/>
          <p:nvPr/>
        </p:nvSpPr>
        <p:spPr>
          <a:xfrm>
            <a:off x="1600200" y="3433095"/>
            <a:ext cx="7391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אפשר לפתור את הבעיה ע"י בדיקה מקדימה: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B19ED00F-6ADC-4725-A32C-CB1A023877A2}"/>
              </a:ext>
            </a:extLst>
          </p:cNvPr>
          <p:cNvSpPr/>
          <p:nvPr/>
        </p:nvSpPr>
        <p:spPr>
          <a:xfrm>
            <a:off x="381000" y="3833069"/>
            <a:ext cx="4181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(s2 !=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) s2.</a:t>
            </a:r>
            <a:r>
              <a:rPr lang="en-US" sz="2000" b="1" dirty="0">
                <a:solidFill>
                  <a:srgbClr val="520067"/>
                </a:solidFill>
                <a:latin typeface="Menlo"/>
              </a:rPr>
              <a:t>length </a:t>
            </a:r>
            <a:r>
              <a:rPr lang="en-US" sz="2000" b="1" dirty="0">
                <a:solidFill>
                  <a:srgbClr val="00006D"/>
                </a:solidFill>
                <a:latin typeface="Menlo"/>
              </a:rPr>
              <a:t>else 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-</a:t>
            </a:r>
            <a:r>
              <a:rPr lang="en-US" sz="2000" dirty="0">
                <a:solidFill>
                  <a:srgbClr val="0000FE"/>
                </a:solidFill>
                <a:latin typeface="Menlo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30AABF-3105-4802-B3A3-C78A9CF2B389}"/>
              </a:ext>
            </a:extLst>
          </p:cNvPr>
          <p:cNvSpPr txBox="1"/>
          <p:nvPr/>
        </p:nvSpPr>
        <p:spPr>
          <a:xfrm>
            <a:off x="1600200" y="4287939"/>
            <a:ext cx="7391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שימו לב שהקומפיילר מבין מהתנאי שהקריאה ל-</a:t>
            </a:r>
            <a:r>
              <a:rPr lang="en-US" sz="2000" dirty="0"/>
              <a:t>s2.length</a:t>
            </a:r>
            <a:r>
              <a:rPr lang="he-IL" sz="2000" dirty="0"/>
              <a:t> היא חוקית.</a:t>
            </a:r>
          </a:p>
        </p:txBody>
      </p:sp>
    </p:spTree>
    <p:extLst>
      <p:ext uri="{BB962C8B-B14F-4D97-AF65-F5344CB8AC3E}">
        <p14:creationId xmlns:p14="http://schemas.microsoft.com/office/powerpoint/2010/main" val="27470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29094</TotalTime>
  <Words>781</Words>
  <Application>Microsoft Office PowerPoint</Application>
  <PresentationFormat>‫הצגה על המסך (4:3)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Menlo</vt:lpstr>
      <vt:lpstr>Times New Roman</vt:lpstr>
      <vt:lpstr>Office Theme</vt:lpstr>
      <vt:lpstr>OOP</vt:lpstr>
      <vt:lpstr>OOP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Null Safety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277</cp:revision>
  <dcterms:created xsi:type="dcterms:W3CDTF">2006-08-16T00:00:00Z</dcterms:created>
  <dcterms:modified xsi:type="dcterms:W3CDTF">2017-09-04T06:19:22Z</dcterms:modified>
</cp:coreProperties>
</file>