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custDataLst>
    <p:tags r:id="rId25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01"/>
    <p:restoredTop sz="94497"/>
  </p:normalViewPr>
  <p:slideViewPr>
    <p:cSldViewPr>
      <p:cViewPr varScale="1">
        <p:scale>
          <a:sx n="103" d="100"/>
          <a:sy n="103" d="100"/>
        </p:scale>
        <p:origin x="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 smtClean="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 smtClean="0"/>
            </a:lvl1pPr>
          </a:lstStyle>
          <a:p>
            <a:pPr>
              <a:defRPr/>
            </a:pPr>
            <a:fld id="{27B682EE-F589-45CF-B221-89A2C1FE9CE4}" type="datetimeFigureOut">
              <a:rPr lang="he-IL"/>
              <a:pPr>
                <a:defRPr/>
              </a:pPr>
              <a:t>כ'.אדר.תשפ"ג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 smtClean="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EA83A620-864A-40C4-B7DA-A3054F372C79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78012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11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9350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12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84588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13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852517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14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727242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15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76195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16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43077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17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2565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18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4060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19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78661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20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0716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2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833735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21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46286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22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8077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3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3697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4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87830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5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0895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6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6497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7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82160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9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8601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10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8304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5B451-74E2-430A-9A86-6A1D4FA2EDD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9717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169A4-FE8E-4E1E-9DD5-0A2E61AD7ED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6602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544F3-AB70-4DE2-9F65-1511623357C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0129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56D52-006C-4018-A3A5-ACED79DC89B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8626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2D163-57F1-434F-BE30-34BC3C823F5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4757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987C9-878B-4EB7-8659-34CB918FEBD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3534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9F195-37ED-4AC3-BD4E-2653F44B555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9371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2A2EA-A31B-4B00-8154-F0805B46D30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63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A2E0A-FA3F-4294-92F1-EAF050002A4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088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F1BD6-0535-4D1E-83A3-DA8DD258B62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8942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8F31-99A6-43EF-92AB-B80F4A0B9FE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6689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EF05276-87C9-44C5-96CA-FBD63ED37E17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dirty="0">
                <a:solidFill>
                  <a:srgbClr val="002060"/>
                </a:solidFill>
              </a:rPr>
              <a:t>Matplotlib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shay.tavor@gmail.com </a:t>
            </a:r>
          </a:p>
          <a:p>
            <a:pPr>
              <a:defRPr/>
            </a:pPr>
            <a:r>
              <a:rPr lang="en-US" dirty="0"/>
              <a:t>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8AE6DB-FE33-4A2D-A03C-7BCF31DC30B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shay.tavor@gmail.com</a:t>
            </a:r>
            <a:r>
              <a:rPr lang="en-US" dirty="0"/>
              <a:t>  </a:t>
            </a:r>
            <a:r>
              <a:rPr lang="en-US" dirty="0" err="1"/>
              <a:t>www.shaytavor.com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10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46482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>
                <a:solidFill>
                  <a:srgbClr val="002060"/>
                </a:solidFill>
              </a:rPr>
              <a:t>תרגיל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799" y="75842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צרו מערך </a:t>
            </a:r>
            <a:r>
              <a:rPr lang="en-US" sz="2400" dirty="0" err="1"/>
              <a:t>numpy</a:t>
            </a:r>
            <a:r>
              <a:rPr lang="he-IL" sz="2400" dirty="0"/>
              <a:t> בגודל 10 עם ערכים </a:t>
            </a:r>
            <a:r>
              <a:rPr lang="he-IL" sz="2400" dirty="0" err="1"/>
              <a:t>רנדומלים</a:t>
            </a:r>
            <a:r>
              <a:rPr lang="he-IL" sz="2400" dirty="0"/>
              <a:t>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82F46-B4AF-914B-91EA-E231B5810343}"/>
              </a:ext>
            </a:extLst>
          </p:cNvPr>
          <p:cNvSpPr txBox="1"/>
          <p:nvPr/>
        </p:nvSpPr>
        <p:spPr>
          <a:xfrm>
            <a:off x="304799" y="122669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ציירו גרף עבור ערכי המערך, כאשר כל נקודה תסומן בסימן +.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90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r>
              <a:rPr lang="he-IL" altLang="he-IL" dirty="0">
                <a:solidFill>
                  <a:srgbClr val="002060"/>
                </a:solidFill>
              </a:rPr>
              <a:t>תכונות שימושיות</a:t>
            </a:r>
            <a:endParaRPr lang="en-US" altLang="he-IL" dirty="0">
              <a:solidFill>
                <a:srgbClr val="00206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shay.tavor@gmail.com </a:t>
            </a:r>
          </a:p>
          <a:p>
            <a:pPr>
              <a:defRPr/>
            </a:pPr>
            <a:r>
              <a:rPr lang="en-US" dirty="0"/>
              <a:t>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8AE6DB-FE33-4A2D-A03C-7BCF31DC30B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80DA76C-F31A-9843-9B15-E2CDA87C7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86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shay.tavor@gmail.com</a:t>
            </a:r>
            <a:r>
              <a:rPr lang="en-US" dirty="0"/>
              <a:t>  </a:t>
            </a:r>
            <a:r>
              <a:rPr lang="en-US" dirty="0" err="1"/>
              <a:t>www.shaytavor.com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12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46482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>
                <a:solidFill>
                  <a:srgbClr val="002060"/>
                </a:solidFill>
              </a:rPr>
              <a:t>יצירת מספר קווים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799" y="75842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אפשר לשרטט על אותו גרף כמה קווים: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53CA4-6C69-2E40-AD32-1E0346054992}"/>
              </a:ext>
            </a:extLst>
          </p:cNvPr>
          <p:cNvSpPr/>
          <p:nvPr/>
        </p:nvSpPr>
        <p:spPr>
          <a:xfrm>
            <a:off x="228599" y="1397635"/>
            <a:ext cx="65532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y1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y2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(y1,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kx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-'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(y2,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'g+-’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42C14-4A71-A246-933E-5698F29DD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048000"/>
            <a:ext cx="45974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shay.tavor@gmail.com</a:t>
            </a:r>
            <a:r>
              <a:rPr lang="en-US" dirty="0"/>
              <a:t>  </a:t>
            </a:r>
            <a:r>
              <a:rPr lang="en-US" dirty="0" err="1"/>
              <a:t>www.shaytavor.com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13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46482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>
                <a:solidFill>
                  <a:srgbClr val="002060"/>
                </a:solidFill>
              </a:rPr>
              <a:t>כותרות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799" y="75842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הפונקציות </a:t>
            </a:r>
            <a:r>
              <a:rPr lang="en-US" sz="2400" dirty="0" err="1"/>
              <a:t>xlabel</a:t>
            </a:r>
            <a:r>
              <a:rPr lang="he-IL" sz="2400" dirty="0"/>
              <a:t> ו-</a:t>
            </a:r>
            <a:r>
              <a:rPr lang="en-US" sz="2400" dirty="0" err="1"/>
              <a:t>ylabel</a:t>
            </a:r>
            <a:r>
              <a:rPr lang="he-IL" sz="2400" dirty="0"/>
              <a:t> מאפשרות לקבוע טקסט עבור הצירים: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53CA4-6C69-2E40-AD32-1E0346054992}"/>
              </a:ext>
            </a:extLst>
          </p:cNvPr>
          <p:cNvSpPr/>
          <p:nvPr/>
        </p:nvSpPr>
        <p:spPr>
          <a:xfrm>
            <a:off x="228599" y="1397635"/>
            <a:ext cx="65532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y1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(y1,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kx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-’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he-IL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‘month’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plt.ylabel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‘sales’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2FEF3-4551-CA48-8F0E-8879EFEB45D3}"/>
              </a:ext>
            </a:extLst>
          </p:cNvPr>
          <p:cNvSpPr txBox="1"/>
          <p:nvPr/>
        </p:nvSpPr>
        <p:spPr>
          <a:xfrm>
            <a:off x="304799" y="3514172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ואפשר ליצור כותרת לגרף כולו ע״י הפונקציה </a:t>
            </a:r>
            <a:r>
              <a:rPr lang="en-US" sz="2400" dirty="0"/>
              <a:t>title</a:t>
            </a:r>
            <a:r>
              <a:rPr lang="he-IL" sz="2400" dirty="0"/>
              <a:t>: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B2E67-6DBE-E54E-A98C-E62F0A7B3B56}"/>
              </a:ext>
            </a:extLst>
          </p:cNvPr>
          <p:cNvSpPr/>
          <p:nvPr/>
        </p:nvSpPr>
        <p:spPr>
          <a:xfrm>
            <a:off x="340894" y="4132480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‘fruits sales’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86E35-20F3-664C-94F5-F469237F260F}"/>
              </a:ext>
            </a:extLst>
          </p:cNvPr>
          <p:cNvSpPr txBox="1"/>
          <p:nvPr/>
        </p:nvSpPr>
        <p:spPr>
          <a:xfrm>
            <a:off x="304799" y="4741244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ואפשר להוסיף קווי רוחב וגובה באמצעות הפונקציה </a:t>
            </a:r>
            <a:r>
              <a:rPr lang="en-US" sz="2400" dirty="0"/>
              <a:t>grid</a:t>
            </a:r>
            <a:r>
              <a:rPr lang="he-IL" sz="2400" dirty="0"/>
              <a:t>: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1535B3-D76B-8346-A6B2-9DDA1FE10655}"/>
              </a:ext>
            </a:extLst>
          </p:cNvPr>
          <p:cNvSpPr/>
          <p:nvPr/>
        </p:nvSpPr>
        <p:spPr>
          <a:xfrm>
            <a:off x="340894" y="5399876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plt.grid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986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shay.tavor@gmail.com</a:t>
            </a:r>
            <a:r>
              <a:rPr lang="en-US" dirty="0"/>
              <a:t>  </a:t>
            </a:r>
            <a:r>
              <a:rPr lang="en-US" dirty="0" err="1"/>
              <a:t>www.shaytavor.com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14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46482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subplot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799" y="75842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הפונקציה </a:t>
            </a:r>
            <a:r>
              <a:rPr lang="en-US" sz="2400" dirty="0"/>
              <a:t>subplot</a:t>
            </a:r>
            <a:r>
              <a:rPr lang="he-IL" sz="2400" dirty="0"/>
              <a:t> מאפשרת לצייר מספר גרפים באותה תמונה.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2FEF3-4551-CA48-8F0E-8879EFEB45D3}"/>
              </a:ext>
            </a:extLst>
          </p:cNvPr>
          <p:cNvSpPr txBox="1"/>
          <p:nvPr/>
        </p:nvSpPr>
        <p:spPr>
          <a:xfrm>
            <a:off x="304799" y="1226695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הפונקציה מקבלת את מספר השורות והעמודות בתמונה, ואיזה מספר תמונה אנחנו מציירים כרגע: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DAF05-CBCF-1543-8AD5-61695CCDB916}"/>
              </a:ext>
            </a:extLst>
          </p:cNvPr>
          <p:cNvSpPr/>
          <p:nvPr/>
        </p:nvSpPr>
        <p:spPr>
          <a:xfrm>
            <a:off x="124326" y="2215257"/>
            <a:ext cx="662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y1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y2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(y1)</a:t>
            </a:r>
          </a:p>
          <a:p>
            <a:pPr algn="l" rtl="0"/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(y2)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883C25-26BA-9F4F-943E-C66C292B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3225509"/>
            <a:ext cx="45974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8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shay.tavor@gmail.com</a:t>
            </a:r>
            <a:r>
              <a:rPr lang="en-US" dirty="0"/>
              <a:t>  </a:t>
            </a:r>
            <a:r>
              <a:rPr lang="en-US" dirty="0" err="1"/>
              <a:t>www.shaytavor.com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15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46482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>
                <a:solidFill>
                  <a:srgbClr val="002060"/>
                </a:solidFill>
              </a:rPr>
              <a:t>תרגיל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799" y="758425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שרטטו ארבעה גרפים במבנה של </a:t>
            </a:r>
            <a:r>
              <a:rPr lang="en-US" sz="2400" dirty="0"/>
              <a:t>2X2</a:t>
            </a:r>
            <a:r>
              <a:rPr lang="he-IL" sz="2400" dirty="0"/>
              <a:t> כך שכל גרף יראה את הפונקציה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 </a:t>
            </a:r>
            <a:r>
              <a:rPr lang="en-US" sz="2400" dirty="0" err="1"/>
              <a:t>x</a:t>
            </a:r>
            <a:r>
              <a:rPr lang="en-US" sz="2400" baseline="30000" dirty="0" err="1"/>
              <a:t>n</a:t>
            </a:r>
            <a:r>
              <a:rPr lang="he-IL" sz="2400" dirty="0"/>
              <a:t> כאשר </a:t>
            </a:r>
            <a:r>
              <a:rPr lang="en-US" sz="2400" dirty="0"/>
              <a:t>n</a:t>
            </a:r>
            <a:r>
              <a:rPr lang="he-IL" sz="2400" dirty="0"/>
              <a:t> יקבל את הערכים </a:t>
            </a:r>
            <a:r>
              <a:rPr lang="en-US" sz="2400" dirty="0"/>
              <a:t>1, 2, 3, 4</a:t>
            </a:r>
            <a:r>
              <a:rPr lang="he-IL" sz="2400" dirty="0"/>
              <a:t>.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BCF6B-821D-5E48-BACE-17F10AE8A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98086"/>
            <a:ext cx="48768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r>
              <a:rPr lang="he-IL" altLang="he-IL" dirty="0">
                <a:solidFill>
                  <a:srgbClr val="002060"/>
                </a:solidFill>
              </a:rPr>
              <a:t>תרשימים נוספים</a:t>
            </a:r>
            <a:endParaRPr lang="en-US" altLang="he-IL" dirty="0">
              <a:solidFill>
                <a:srgbClr val="00206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shay.tavor@gmail.com </a:t>
            </a:r>
          </a:p>
          <a:p>
            <a:pPr>
              <a:defRPr/>
            </a:pPr>
            <a:r>
              <a:rPr lang="en-US" dirty="0"/>
              <a:t>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8AE6DB-FE33-4A2D-A03C-7BCF31DC30B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80DA76C-F31A-9843-9B15-E2CDA87C7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545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shay.tavor@gmail.com</a:t>
            </a:r>
            <a:r>
              <a:rPr lang="en-US" dirty="0"/>
              <a:t>  </a:t>
            </a:r>
            <a:r>
              <a:rPr lang="en-US" dirty="0" err="1"/>
              <a:t>www.shaytavor.com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17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46482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Scatter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799" y="758425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Scattered plot</a:t>
            </a:r>
            <a:r>
              <a:rPr lang="he-IL" sz="2400" dirty="0"/>
              <a:t> הוא תרשים שימושי שיכול לעזור לנו לראות קשר בין שני משתנים.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2FEF3-4551-CA48-8F0E-8879EFEB45D3}"/>
              </a:ext>
            </a:extLst>
          </p:cNvPr>
          <p:cNvSpPr txBox="1"/>
          <p:nvPr/>
        </p:nvSpPr>
        <p:spPr>
          <a:xfrm>
            <a:off x="304799" y="1585303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התרשים </a:t>
            </a:r>
            <a:r>
              <a:rPr lang="he-IL" sz="2400" dirty="0" err="1"/>
              <a:t>מצוייר</a:t>
            </a:r>
            <a:r>
              <a:rPr lang="he-IL" sz="2400" dirty="0"/>
              <a:t> כנקודה עבור כל ערך של </a:t>
            </a:r>
            <a:r>
              <a:rPr lang="en-US" sz="2400" dirty="0"/>
              <a:t>(x, y)</a:t>
            </a:r>
            <a:r>
              <a:rPr lang="he-IL" sz="2400" dirty="0"/>
              <a:t>, וצפיפות הנקודות מאפשרת לזהות קורלציות במידע.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FCFADD-59BB-3428-9B82-79E12D835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2" y="2288827"/>
            <a:ext cx="4057650" cy="406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5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shay.tavor@gmail.com</a:t>
            </a:r>
            <a:r>
              <a:rPr lang="en-US" dirty="0"/>
              <a:t>  </a:t>
            </a:r>
            <a:r>
              <a:rPr lang="en-US" dirty="0" err="1"/>
              <a:t>www.shaytavor.com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18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46482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Scatter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799" y="75842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הפונקציה </a:t>
            </a:r>
            <a:r>
              <a:rPr lang="en-US" sz="2400" dirty="0"/>
              <a:t>scatter</a:t>
            </a:r>
            <a:r>
              <a:rPr lang="he-IL" sz="2400" dirty="0"/>
              <a:t> מציירת </a:t>
            </a:r>
            <a:r>
              <a:rPr lang="en-US" sz="2400" dirty="0"/>
              <a:t>scatter plot</a:t>
            </a:r>
            <a:r>
              <a:rPr lang="he-IL" sz="2400" dirty="0"/>
              <a:t>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2FEF3-4551-CA48-8F0E-8879EFEB45D3}"/>
              </a:ext>
            </a:extLst>
          </p:cNvPr>
          <p:cNvSpPr txBox="1"/>
          <p:nvPr/>
        </p:nvSpPr>
        <p:spPr>
          <a:xfrm>
            <a:off x="292442" y="122669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הפונקציה מקבלת שני פרמטרים – </a:t>
            </a:r>
            <a:r>
              <a:rPr lang="en-US" sz="2400" dirty="0"/>
              <a:t>x, y</a:t>
            </a:r>
            <a:r>
              <a:rPr lang="he-IL" sz="2400" dirty="0"/>
              <a:t> שמייצגים את הצירים בהתאמה.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62637-2263-8E98-8C0D-8A2705B99CC9}"/>
              </a:ext>
            </a:extLst>
          </p:cNvPr>
          <p:cNvSpPr txBox="1"/>
          <p:nvPr/>
        </p:nvSpPr>
        <p:spPr>
          <a:xfrm>
            <a:off x="278026" y="20574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x = 4 + </a:t>
            </a:r>
            <a:r>
              <a:rPr lang="en-US" sz="2400" dirty="0" err="1"/>
              <a:t>np.random.normal</a:t>
            </a:r>
            <a:r>
              <a:rPr lang="en-US" sz="2400" dirty="0"/>
              <a:t>(0, 2, 50)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y = 4 + </a:t>
            </a:r>
            <a:r>
              <a:rPr lang="en-US" sz="2400" dirty="0" err="1"/>
              <a:t>np.random.normal</a:t>
            </a:r>
            <a:r>
              <a:rPr lang="en-US" sz="2400" dirty="0"/>
              <a:t>(0, 2, </a:t>
            </a:r>
            <a:r>
              <a:rPr lang="en-US" sz="2400" dirty="0" err="1"/>
              <a:t>len</a:t>
            </a:r>
            <a:r>
              <a:rPr lang="en-US" sz="2400" dirty="0"/>
              <a:t>(x))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plt.scatter</a:t>
            </a:r>
            <a:r>
              <a:rPr lang="en-US" sz="2400" dirty="0"/>
              <a:t>(x, y)</a:t>
            </a:r>
            <a:endParaRPr lang="en-IL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E62EF4-1AE9-49B9-4693-D5C78C8E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318" y="2895600"/>
            <a:ext cx="4722390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shay.tavor@gmail.com</a:t>
            </a:r>
            <a:r>
              <a:rPr lang="en-US" dirty="0"/>
              <a:t>  </a:t>
            </a:r>
            <a:r>
              <a:rPr lang="en-US" dirty="0" err="1"/>
              <a:t>www.shaytavor.com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19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46482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>
                <a:solidFill>
                  <a:srgbClr val="002060"/>
                </a:solidFill>
              </a:rPr>
              <a:t>פרמטרים נוספים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799" y="75842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אפשר להוסיף פרמטר שלישי לכל נקודה. 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2FEF3-4551-CA48-8F0E-8879EFEB45D3}"/>
              </a:ext>
            </a:extLst>
          </p:cNvPr>
          <p:cNvSpPr txBox="1"/>
          <p:nvPr/>
        </p:nvSpPr>
        <p:spPr>
          <a:xfrm>
            <a:off x="292442" y="1226695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הפונקציה </a:t>
            </a:r>
            <a:r>
              <a:rPr lang="en-US" sz="2400" dirty="0"/>
              <a:t>scatter</a:t>
            </a:r>
            <a:r>
              <a:rPr lang="he-IL" sz="2400" dirty="0"/>
              <a:t> יכולה לקבל כפרמטר מערך של גדלים שבו </a:t>
            </a:r>
            <a:r>
              <a:rPr lang="he-IL" sz="2400" dirty="0" err="1"/>
              <a:t>מצויין</a:t>
            </a:r>
            <a:r>
              <a:rPr lang="he-IL" sz="2400" dirty="0"/>
              <a:t> הגודל של כל נקודה.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12A8A-9831-BB4D-67C2-E8DA34C09C7E}"/>
              </a:ext>
            </a:extLst>
          </p:cNvPr>
          <p:cNvSpPr txBox="1"/>
          <p:nvPr/>
        </p:nvSpPr>
        <p:spPr>
          <a:xfrm>
            <a:off x="288323" y="2057692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בנוסף אפשר להעביר לפונקציה מערך של צבעים שבו </a:t>
            </a:r>
            <a:r>
              <a:rPr lang="he-IL" sz="2400" dirty="0" err="1"/>
              <a:t>מצויין</a:t>
            </a:r>
            <a:r>
              <a:rPr lang="he-IL" sz="2400" dirty="0"/>
              <a:t> הצבע של כל נקודה: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213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2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46482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>
                <a:solidFill>
                  <a:srgbClr val="002060"/>
                </a:solidFill>
              </a:rPr>
              <a:t>ויזואליזציה של מידע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800" y="914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כשאנחנו מסתכלים על מידע גולמי בצורה של טבלה או קובץ נתונים, קשה מאוד לראות תבניות או דברים מעניינים.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E72FD-4410-8248-9BBC-CA257276B6E3}"/>
              </a:ext>
            </a:extLst>
          </p:cNvPr>
          <p:cNvSpPr txBox="1"/>
          <p:nvPr/>
        </p:nvSpPr>
        <p:spPr>
          <a:xfrm>
            <a:off x="299013" y="1907977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הצגת המידע בצורה ויזואלית – דרך גרפים או דיאגרמות למיניהן – עוזרת הרבה פעמים לקבל תובנות מעניינות על המידע ולראות דברים שאחרת היה קשה לראות.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251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shay.tavor@gmail.com</a:t>
            </a:r>
            <a:r>
              <a:rPr lang="en-US" dirty="0"/>
              <a:t>  </a:t>
            </a:r>
            <a:r>
              <a:rPr lang="en-US" dirty="0" err="1"/>
              <a:t>www.shaytavor.com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20</a:t>
            </a:fld>
            <a:endParaRPr lang="en-US" alt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F62F9-C05D-C64A-160E-3CB4C9DF40AE}"/>
              </a:ext>
            </a:extLst>
          </p:cNvPr>
          <p:cNvSpPr txBox="1"/>
          <p:nvPr/>
        </p:nvSpPr>
        <p:spPr>
          <a:xfrm>
            <a:off x="201827" y="751820"/>
            <a:ext cx="64749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L" sz="2400" dirty="0"/>
              <a:t>x = 4 + np.random.normal(0, 2, 50)</a:t>
            </a:r>
          </a:p>
          <a:p>
            <a:pPr algn="l" rtl="0"/>
            <a:r>
              <a:rPr lang="en-IL" sz="2400" dirty="0"/>
              <a:t>y = 4 + np.random.normal(0, 2, len(x))</a:t>
            </a:r>
          </a:p>
          <a:p>
            <a:pPr algn="l" rtl="0"/>
            <a:r>
              <a:rPr lang="en-IL" sz="2400" dirty="0"/>
              <a:t>sizes = np.random.uniform(15, 80, len(x))</a:t>
            </a:r>
          </a:p>
          <a:p>
            <a:pPr algn="l" rtl="0"/>
            <a:r>
              <a:rPr lang="en-IL" sz="2400" dirty="0"/>
              <a:t>colors = np.random.uniform(15, 80, len(x))</a:t>
            </a:r>
          </a:p>
          <a:p>
            <a:pPr algn="l" rtl="0"/>
            <a:r>
              <a:rPr lang="en-IL" sz="2400" dirty="0"/>
              <a:t>plt.scatter(x, y, c = colors, s = sizes)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CD9C58-10DD-4D02-F6C3-D6A1EA44B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582836"/>
            <a:ext cx="5486399" cy="422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4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shay.tavor@gmail.com</a:t>
            </a:r>
            <a:r>
              <a:rPr lang="en-US" dirty="0"/>
              <a:t>  </a:t>
            </a:r>
            <a:r>
              <a:rPr lang="en-US" dirty="0" err="1"/>
              <a:t>www.shaytavor.com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21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46482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Pie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799" y="75842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תרשים פאי מתאר בצורה מעגלית את החלק של כל נתון מתוך המעגל.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2FEF3-4551-CA48-8F0E-8879EFEB45D3}"/>
              </a:ext>
            </a:extLst>
          </p:cNvPr>
          <p:cNvSpPr txBox="1"/>
          <p:nvPr/>
        </p:nvSpPr>
        <p:spPr>
          <a:xfrm>
            <a:off x="304799" y="1226695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הפונקציה </a:t>
            </a:r>
            <a:r>
              <a:rPr lang="en-US" sz="2400" dirty="0"/>
              <a:t>pie</a:t>
            </a:r>
            <a:r>
              <a:rPr lang="he-IL" sz="2400" dirty="0"/>
              <a:t> מקבלת כפרמטר את רשימת הנתונים ומציגה אותם כתרשים פאי: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0F17C-DB55-A076-4089-5569410A4146}"/>
              </a:ext>
            </a:extLst>
          </p:cNvPr>
          <p:cNvSpPr txBox="1"/>
          <p:nvPr/>
        </p:nvSpPr>
        <p:spPr>
          <a:xfrm>
            <a:off x="304799" y="2030919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x = </a:t>
            </a:r>
            <a:r>
              <a:rPr lang="en-US" sz="2400" dirty="0" err="1"/>
              <a:t>np.array</a:t>
            </a:r>
            <a:r>
              <a:rPr lang="en-US" sz="2400" dirty="0"/>
              <a:t>([1, 2, 3, 4])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plt.pie</a:t>
            </a:r>
            <a:r>
              <a:rPr lang="en-US" sz="2400" dirty="0"/>
              <a:t>(x)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3B47F-28AB-29A4-A1E0-C85F38869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222" y="2292350"/>
            <a:ext cx="44704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shay.tavor@gmail.com</a:t>
            </a:r>
            <a:r>
              <a:rPr lang="en-US" dirty="0"/>
              <a:t>  </a:t>
            </a:r>
            <a:r>
              <a:rPr lang="en-US" dirty="0" err="1"/>
              <a:t>www.shaytavor.com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22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46482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solidFill>
                  <a:srgbClr val="002060"/>
                </a:solidFill>
              </a:rPr>
              <a:t>פרמטרים נוספים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799" y="75842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labels</a:t>
            </a:r>
            <a:r>
              <a:rPr lang="he-IL" sz="2400" dirty="0"/>
              <a:t> – רשימת התוויות שמתאימות לכל ערך ברשימת </a:t>
            </a:r>
            <a:r>
              <a:rPr lang="en-US" sz="2400" dirty="0"/>
              <a:t>x</a:t>
            </a:r>
            <a:r>
              <a:rPr lang="he-IL" sz="2400" dirty="0"/>
              <a:t>. 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2FEF3-4551-CA48-8F0E-8879EFEB45D3}"/>
              </a:ext>
            </a:extLst>
          </p:cNvPr>
          <p:cNvSpPr txBox="1"/>
          <p:nvPr/>
        </p:nvSpPr>
        <p:spPr>
          <a:xfrm>
            <a:off x="304799" y="122669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colors</a:t>
            </a:r>
            <a:r>
              <a:rPr lang="he-IL" sz="2400" dirty="0"/>
              <a:t> – רשימת הצבעים עבור כל נתון.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0242F-C989-3734-7A23-C3C497342854}"/>
              </a:ext>
            </a:extLst>
          </p:cNvPr>
          <p:cNvSpPr txBox="1"/>
          <p:nvPr/>
        </p:nvSpPr>
        <p:spPr>
          <a:xfrm>
            <a:off x="304799" y="169496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radius</a:t>
            </a:r>
            <a:r>
              <a:rPr lang="he-IL" sz="2400" dirty="0"/>
              <a:t> – </a:t>
            </a:r>
            <a:r>
              <a:rPr lang="he-IL" sz="2400"/>
              <a:t>רדיוס המעגל.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00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3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46482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matplotlib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800" y="9144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Matplotlib</a:t>
            </a:r>
            <a:r>
              <a:rPr lang="he-IL" sz="2400" dirty="0"/>
              <a:t> היא ספריית </a:t>
            </a:r>
            <a:r>
              <a:rPr lang="he-IL" sz="2400" dirty="0" err="1"/>
              <a:t>פייתון</a:t>
            </a:r>
            <a:r>
              <a:rPr lang="he-IL" sz="2400" dirty="0"/>
              <a:t> שמאפשרת תצוגה גרפית של מידע.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6888-353A-694A-891F-AAA682B17A2C}"/>
              </a:ext>
            </a:extLst>
          </p:cNvPr>
          <p:cNvSpPr txBox="1"/>
          <p:nvPr/>
        </p:nvSpPr>
        <p:spPr>
          <a:xfrm>
            <a:off x="310487" y="137606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 err="1"/>
              <a:t>הספריה</a:t>
            </a:r>
            <a:r>
              <a:rPr lang="he-IL" sz="2400" dirty="0"/>
              <a:t> ניתנת לשימוש חופשי וחינמי.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E72FD-4410-8248-9BBC-CA257276B6E3}"/>
              </a:ext>
            </a:extLst>
          </p:cNvPr>
          <p:cNvSpPr txBox="1"/>
          <p:nvPr/>
        </p:nvSpPr>
        <p:spPr>
          <a:xfrm>
            <a:off x="304800" y="1890322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 err="1"/>
              <a:t>הספריה</a:t>
            </a:r>
            <a:r>
              <a:rPr lang="he-IL" sz="2400" dirty="0"/>
              <a:t> מספקת תצוגות גרפיות מגוונות – גרפים </a:t>
            </a:r>
            <a:r>
              <a:rPr lang="he-IL" sz="2400" dirty="0" err="1"/>
              <a:t>ליניארים</a:t>
            </a:r>
            <a:r>
              <a:rPr lang="he-IL" sz="2400" dirty="0"/>
              <a:t>, פיזור נקודות, דיאגרמת מקלות ועוד.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168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4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46482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>
                <a:solidFill>
                  <a:srgbClr val="002060"/>
                </a:solidFill>
              </a:rPr>
              <a:t>התקנת </a:t>
            </a:r>
            <a:r>
              <a:rPr lang="he-IL" sz="2800" dirty="0" err="1">
                <a:solidFill>
                  <a:srgbClr val="002060"/>
                </a:solidFill>
              </a:rPr>
              <a:t>הספריה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800" y="914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אפשר להתקין את </a:t>
            </a:r>
            <a:r>
              <a:rPr lang="he-IL" sz="2400" dirty="0" err="1"/>
              <a:t>הספריה</a:t>
            </a:r>
            <a:r>
              <a:rPr lang="he-IL" sz="2400" dirty="0"/>
              <a:t> ע״י הפקודה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pip install matplotlib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7204B-43F5-074F-9DE9-3190F7BBC38C}"/>
              </a:ext>
            </a:extLst>
          </p:cNvPr>
          <p:cNvSpPr txBox="1"/>
          <p:nvPr/>
        </p:nvSpPr>
        <p:spPr>
          <a:xfrm>
            <a:off x="304800" y="1810801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כדאי גם לבקר באתר </a:t>
            </a:r>
            <a:r>
              <a:rPr lang="he-IL" sz="2400" dirty="0" err="1"/>
              <a:t>הספריה</a:t>
            </a:r>
            <a:r>
              <a:rPr lang="he-IL" sz="2400" dirty="0"/>
              <a:t> ולקרוא את התיעוד הפורמלי – </a:t>
            </a:r>
          </a:p>
          <a:p>
            <a:pPr algn="l" rtl="0"/>
            <a:r>
              <a:rPr lang="en-US" sz="2400" dirty="0"/>
              <a:t>https://</a:t>
            </a:r>
            <a:r>
              <a:rPr lang="en-US" sz="2400" dirty="0" err="1"/>
              <a:t>matplotlib.org</a:t>
            </a:r>
            <a:r>
              <a:rPr lang="en-US" sz="2400" dirty="0"/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B28A2-EBB3-2D48-A9DD-6C044AF4DAF0}"/>
              </a:ext>
            </a:extLst>
          </p:cNvPr>
          <p:cNvSpPr txBox="1"/>
          <p:nvPr/>
        </p:nvSpPr>
        <p:spPr>
          <a:xfrm>
            <a:off x="4648200" y="2817843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>
                <a:solidFill>
                  <a:srgbClr val="002060"/>
                </a:solidFill>
              </a:rPr>
              <a:t>יבוא </a:t>
            </a:r>
            <a:r>
              <a:rPr lang="he-IL" sz="2800" dirty="0" err="1">
                <a:solidFill>
                  <a:srgbClr val="002060"/>
                </a:solidFill>
              </a:rPr>
              <a:t>הספריה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4641F-6A58-A046-8ABB-48E8757792D7}"/>
              </a:ext>
            </a:extLst>
          </p:cNvPr>
          <p:cNvSpPr txBox="1"/>
          <p:nvPr/>
        </p:nvSpPr>
        <p:spPr>
          <a:xfrm>
            <a:off x="299013" y="3542981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כדי להשתמש בספריה נייבא אותה –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619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dirty="0">
                <a:solidFill>
                  <a:srgbClr val="002060"/>
                </a:solidFill>
              </a:rPr>
              <a:t>plot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shay.tavor@gmail.com </a:t>
            </a:r>
          </a:p>
          <a:p>
            <a:pPr>
              <a:defRPr/>
            </a:pPr>
            <a:r>
              <a:rPr lang="en-US" dirty="0"/>
              <a:t>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8AE6DB-FE33-4A2D-A03C-7BCF31DC30B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80DA76C-F31A-9843-9B15-E2CDA87C7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110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shay.tavor@gmail.com</a:t>
            </a:r>
            <a:r>
              <a:rPr lang="en-US" dirty="0"/>
              <a:t>  </a:t>
            </a:r>
            <a:r>
              <a:rPr lang="en-US" dirty="0" err="1"/>
              <a:t>www.shaytavor.com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6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46482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800" y="9144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הפונקציה </a:t>
            </a:r>
            <a:r>
              <a:rPr lang="en-US" sz="2400" dirty="0"/>
              <a:t>plot</a:t>
            </a:r>
            <a:r>
              <a:rPr lang="he-IL" sz="2400" dirty="0"/>
              <a:t> היא פונקציה בסיסית ליצירת גרף. הפונקציה יכולה לקבל כפרמטרים רשימה של ערכי </a:t>
            </a:r>
            <a:r>
              <a:rPr lang="en-US" sz="2400" dirty="0"/>
              <a:t>x</a:t>
            </a:r>
            <a:r>
              <a:rPr lang="he-IL" sz="2400" dirty="0"/>
              <a:t> ורשימה של ערכי </a:t>
            </a:r>
            <a:r>
              <a:rPr lang="en-US" sz="2400" dirty="0"/>
              <a:t>y</a:t>
            </a:r>
            <a:r>
              <a:rPr lang="he-IL" sz="2400" dirty="0"/>
              <a:t>. הפונקציה תצייר גרף שמורכב מקווים ישרים, כל קו נמתח בין שתי נקודות עוקבות. 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4D0579-D9B8-7347-852A-7BD3FAA2773F}"/>
              </a:ext>
            </a:extLst>
          </p:cNvPr>
          <p:cNvSpPr/>
          <p:nvPr/>
        </p:nvSpPr>
        <p:spPr>
          <a:xfrm>
            <a:off x="152400" y="2126304"/>
            <a:ext cx="838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</a:p>
          <a:p>
            <a:pPr algn="l" rtl="0"/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/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3.2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5.6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3.5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pPr algn="l" rtl="0"/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(x, y)</a:t>
            </a:r>
          </a:p>
          <a:p>
            <a:pPr algn="l" rtl="0"/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4EBE57-353F-8D4D-B4C3-50F460105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40" y="4036451"/>
            <a:ext cx="3579351" cy="2386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590BAB-20F9-284D-8E26-97D46CD90749}"/>
              </a:ext>
            </a:extLst>
          </p:cNvPr>
          <p:cNvSpPr txBox="1"/>
          <p:nvPr/>
        </p:nvSpPr>
        <p:spPr>
          <a:xfrm>
            <a:off x="255608" y="4629403"/>
            <a:ext cx="454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אם נעביר לפונקציה רק את ערכי ה-</a:t>
            </a:r>
            <a:r>
              <a:rPr lang="en-US" sz="2400" dirty="0"/>
              <a:t>y</a:t>
            </a:r>
            <a:r>
              <a:rPr lang="he-IL" sz="2400" dirty="0"/>
              <a:t>, כברירת מחדל ערכי ה-</a:t>
            </a:r>
            <a:r>
              <a:rPr lang="en-US" sz="2400" dirty="0"/>
              <a:t>x</a:t>
            </a:r>
            <a:r>
              <a:rPr lang="he-IL" sz="2400" dirty="0"/>
              <a:t> יהיו </a:t>
            </a:r>
            <a:endParaRPr lang="en-US" sz="2400" dirty="0"/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0, 1, 2,…</a:t>
            </a:r>
          </a:p>
        </p:txBody>
      </p:sp>
    </p:spTree>
    <p:extLst>
      <p:ext uri="{BB962C8B-B14F-4D97-AF65-F5344CB8AC3E}">
        <p14:creationId xmlns:p14="http://schemas.microsoft.com/office/powerpoint/2010/main" val="146902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shay.tavor@gmail.com</a:t>
            </a:r>
            <a:r>
              <a:rPr lang="en-US" dirty="0"/>
              <a:t>  </a:t>
            </a:r>
            <a:r>
              <a:rPr lang="en-US" dirty="0" err="1"/>
              <a:t>www.shaytavor.com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7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46482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799" y="75842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הפונקציה מקבלת עוד מספר פרמטרים ששולטים בצורת הגרף.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82F46-B4AF-914B-91EA-E231B5810343}"/>
              </a:ext>
            </a:extLst>
          </p:cNvPr>
          <p:cNvSpPr txBox="1"/>
          <p:nvPr/>
        </p:nvSpPr>
        <p:spPr>
          <a:xfrm>
            <a:off x="304799" y="122669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הפרמטר </a:t>
            </a:r>
            <a:r>
              <a:rPr lang="en-US" sz="2400" dirty="0"/>
              <a:t>marker</a:t>
            </a:r>
            <a:r>
              <a:rPr lang="he-IL" sz="2400" dirty="0"/>
              <a:t> קובע איך יסומנו נקודות הדגימה.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A3CDE-B2F9-6148-AB9C-286C6F745FBD}"/>
              </a:ext>
            </a:extLst>
          </p:cNvPr>
          <p:cNvSpPr txBox="1"/>
          <p:nvPr/>
        </p:nvSpPr>
        <p:spPr>
          <a:xfrm>
            <a:off x="304799" y="169496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הפרמטר </a:t>
            </a:r>
            <a:r>
              <a:rPr lang="en-US" sz="2400" dirty="0" err="1"/>
              <a:t>linestyle</a:t>
            </a:r>
            <a:r>
              <a:rPr lang="he-IL" sz="2400" dirty="0"/>
              <a:t> קובע איך סוג הקו (שלם, מקווקו, מנוקד ועוד).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49912C-3936-6D46-BEC6-4EC574B405FB}"/>
              </a:ext>
            </a:extLst>
          </p:cNvPr>
          <p:cNvSpPr txBox="1"/>
          <p:nvPr/>
        </p:nvSpPr>
        <p:spPr>
          <a:xfrm>
            <a:off x="304799" y="216323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הפרמטר </a:t>
            </a:r>
            <a:r>
              <a:rPr lang="en-US" sz="2400" dirty="0"/>
              <a:t>color</a:t>
            </a:r>
            <a:r>
              <a:rPr lang="he-IL" sz="2400" dirty="0"/>
              <a:t> קובע את צבע הציור.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69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E6DC18-5611-B848-A45D-061E3D61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D2165-8D7A-994D-B6C7-32AA9FD6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8</a:t>
            </a:fld>
            <a:endParaRPr lang="en-US" alt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62150C-9521-7641-BC65-DB3FC9D8B784}"/>
              </a:ext>
            </a:extLst>
          </p:cNvPr>
          <p:cNvSpPr/>
          <p:nvPr/>
        </p:nvSpPr>
        <p:spPr>
          <a:xfrm>
            <a:off x="152400" y="168355"/>
            <a:ext cx="670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3.2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5.6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4.8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urier New" panose="02070309020205020404" pitchFamily="49" charset="0"/>
              </a:rPr>
              <a:t>7.3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89D1B-97BD-5542-ACED-16230B5E0F38}"/>
              </a:ext>
            </a:extLst>
          </p:cNvPr>
          <p:cNvSpPr/>
          <p:nvPr/>
        </p:nvSpPr>
        <p:spPr>
          <a:xfrm>
            <a:off x="114300" y="1295400"/>
            <a:ext cx="4457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(x, y, color 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'green’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'none’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marker=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'*'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6181FB-E6EA-BD4A-8F86-6139EBC2D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066800"/>
            <a:ext cx="3517900" cy="24100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322506-D06C-A54E-AF13-572F8FD207DE}"/>
              </a:ext>
            </a:extLst>
          </p:cNvPr>
          <p:cNvSpPr/>
          <p:nvPr/>
        </p:nvSpPr>
        <p:spPr>
          <a:xfrm>
            <a:off x="36652" y="3531607"/>
            <a:ext cx="4687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(x, y, color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'blue'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'dashed'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marker=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'o'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7B7A26-05A7-F049-BA8B-255A5F345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01063"/>
            <a:ext cx="3583927" cy="24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shay.tavor@gmail.com</a:t>
            </a:r>
            <a:r>
              <a:rPr lang="en-US" dirty="0"/>
              <a:t>  </a:t>
            </a:r>
            <a:r>
              <a:rPr lang="en-US" dirty="0" err="1"/>
              <a:t>www.shaytavor.com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9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46482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>
                <a:solidFill>
                  <a:srgbClr val="002060"/>
                </a:solidFill>
              </a:rPr>
              <a:t>סימני קיצור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799" y="75842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ניתן גם להשתמש בסימני קיצור כדי לציין את הפרמטרים.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82F46-B4AF-914B-91EA-E231B5810343}"/>
              </a:ext>
            </a:extLst>
          </p:cNvPr>
          <p:cNvSpPr txBox="1"/>
          <p:nvPr/>
        </p:nvSpPr>
        <p:spPr>
          <a:xfrm>
            <a:off x="304799" y="1226695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למשל, המחרוזת </a:t>
            </a:r>
            <a:r>
              <a:rPr lang="en-US" sz="2400" dirty="0"/>
              <a:t>‘</a:t>
            </a:r>
            <a:r>
              <a:rPr lang="en-US" sz="2400" dirty="0" err="1"/>
              <a:t>bo</a:t>
            </a:r>
            <a:r>
              <a:rPr lang="en-US" sz="2400" dirty="0"/>
              <a:t>--'</a:t>
            </a:r>
            <a:r>
              <a:rPr lang="he-IL" sz="2400" dirty="0"/>
              <a:t> מסמנת קו מקווקו, הנקודות יסומנו בעיגול, והגרף יהיה כחול.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8D072-C41A-8441-894F-181CCEA85D8C}"/>
              </a:ext>
            </a:extLst>
          </p:cNvPr>
          <p:cNvSpPr/>
          <p:nvPr/>
        </p:nvSpPr>
        <p:spPr>
          <a:xfrm>
            <a:off x="304799" y="2286000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(x, y,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ks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:'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365100-2E42-5449-A74D-C3052B698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75973"/>
            <a:ext cx="45974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0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51178</TotalTime>
  <Words>1256</Words>
  <Application>Microsoft Macintosh PowerPoint</Application>
  <PresentationFormat>On-screen Show (4:3)</PresentationFormat>
  <Paragraphs>173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template</vt:lpstr>
      <vt:lpstr>Matplotlib</vt:lpstr>
      <vt:lpstr>PowerPoint Presentation</vt:lpstr>
      <vt:lpstr>PowerPoint Presentation</vt:lpstr>
      <vt:lpstr>PowerPoint Presentation</vt:lpstr>
      <vt:lpstr>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תכונות שימושיות</vt:lpstr>
      <vt:lpstr>PowerPoint Presentation</vt:lpstr>
      <vt:lpstr>PowerPoint Presentation</vt:lpstr>
      <vt:lpstr>PowerPoint Presentation</vt:lpstr>
      <vt:lpstr>PowerPoint Presentation</vt:lpstr>
      <vt:lpstr>תרשימים נוספים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171</cp:revision>
  <cp:lastPrinted>1601-01-01T00:00:00Z</cp:lastPrinted>
  <dcterms:created xsi:type="dcterms:W3CDTF">1601-01-01T00:00:00Z</dcterms:created>
  <dcterms:modified xsi:type="dcterms:W3CDTF">2023-03-14T07:21:23Z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