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99" r:id="rId11"/>
    <p:sldId id="300" r:id="rId12"/>
    <p:sldId id="301" r:id="rId13"/>
    <p:sldId id="302" r:id="rId14"/>
    <p:sldId id="303" r:id="rId15"/>
    <p:sldId id="317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1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ו'.אייר.תשפ"ג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1465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4839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6489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495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0394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15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33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6827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3A620-864A-40C4-B7DA-A3054F372C79}" type="slidenum">
              <a:rPr lang="he-IL" altLang="he-IL" smtClean="0"/>
              <a:pPr/>
              <a:t>17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953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Preparation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10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מחיקת שורות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 err="1"/>
              <a:t>dropna</a:t>
            </a:r>
            <a:r>
              <a:rPr lang="he-IL" sz="2400" dirty="0"/>
              <a:t> יכולה למחוק שורות שבהן יש לפחות ערך ריק אחד:</a:t>
            </a:r>
            <a:endParaRPr lang="en-US" sz="2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A133D7-95A6-504F-AD70-6777778F885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524000"/>
          <a:ext cx="3505200" cy="2103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0289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2110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886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IL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2325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167.0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453.0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A1132BF-6FE4-3D4F-A4A9-EB17AD56E66A}"/>
              </a:ext>
            </a:extLst>
          </p:cNvPr>
          <p:cNvSpPr/>
          <p:nvPr/>
        </p:nvSpPr>
        <p:spPr>
          <a:xfrm>
            <a:off x="398131" y="4008191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df1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BEAFAC0-10C1-7F4C-BE52-88FB73A8344E}"/>
              </a:ext>
            </a:extLst>
          </p:cNvPr>
          <p:cNvSpPr/>
          <p:nvPr/>
        </p:nvSpPr>
        <p:spPr>
          <a:xfrm>
            <a:off x="4114801" y="2522220"/>
            <a:ext cx="838200" cy="27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3A92C-5E63-1645-A4D5-7DB1EE1EE268}"/>
              </a:ext>
            </a:extLst>
          </p:cNvPr>
          <p:cNvSpPr/>
          <p:nvPr/>
        </p:nvSpPr>
        <p:spPr>
          <a:xfrm>
            <a:off x="398131" y="5593643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48BBC8-EDAD-F746-A99F-857B35146AB2}"/>
              </a:ext>
            </a:extLst>
          </p:cNvPr>
          <p:cNvGraphicFramePr>
            <a:graphicFrameLocks noGrp="1"/>
          </p:cNvGraphicFramePr>
          <p:nvPr/>
        </p:nvGraphicFramePr>
        <p:xfrm>
          <a:off x="5201653" y="1524000"/>
          <a:ext cx="350520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0289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2110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886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IL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167.0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453.0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9AC823E-BC8D-074B-9280-26261FBBB044}"/>
              </a:ext>
            </a:extLst>
          </p:cNvPr>
          <p:cNvSpPr txBox="1"/>
          <p:nvPr/>
        </p:nvSpPr>
        <p:spPr>
          <a:xfrm>
            <a:off x="0" y="460598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שימו לב שהפונקציה מחזירה </a:t>
            </a:r>
            <a:r>
              <a:rPr lang="en-US" sz="2400" dirty="0" err="1"/>
              <a:t>DataFrame</a:t>
            </a:r>
            <a:r>
              <a:rPr lang="he-IL" sz="2400" dirty="0"/>
              <a:t> חדש. אפשר לבצע את השינויים על ה-</a:t>
            </a:r>
            <a:r>
              <a:rPr lang="en-US" sz="2400" dirty="0" err="1"/>
              <a:t>DataFrame</a:t>
            </a:r>
            <a:r>
              <a:rPr lang="he-IL" sz="2400" dirty="0"/>
              <a:t> המקורי באמצעות הפרמטר </a:t>
            </a:r>
            <a:r>
              <a:rPr lang="en-US" sz="2400" dirty="0" err="1"/>
              <a:t>inplace</a:t>
            </a:r>
            <a:r>
              <a:rPr lang="en-US" sz="2400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8510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11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מחיקת עמודות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 err="1"/>
              <a:t>dropna</a:t>
            </a:r>
            <a:r>
              <a:rPr lang="he-IL" sz="2400" dirty="0"/>
              <a:t> יכולה למחוק עמודות שבהן יש לפחות ערך ריק אחד:</a:t>
            </a:r>
            <a:endParaRPr lang="en-US" sz="2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A133D7-95A6-504F-AD70-6777778F885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524000"/>
          <a:ext cx="3505200" cy="2103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0289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2110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886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IL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2325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167.0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453.0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A1132BF-6FE4-3D4F-A4A9-EB17AD56E66A}"/>
              </a:ext>
            </a:extLst>
          </p:cNvPr>
          <p:cNvSpPr/>
          <p:nvPr/>
        </p:nvSpPr>
        <p:spPr>
          <a:xfrm>
            <a:off x="398131" y="3995674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df1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(axis=1)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BEAFAC0-10C1-7F4C-BE52-88FB73A8344E}"/>
              </a:ext>
            </a:extLst>
          </p:cNvPr>
          <p:cNvSpPr/>
          <p:nvPr/>
        </p:nvSpPr>
        <p:spPr>
          <a:xfrm>
            <a:off x="4367268" y="2525047"/>
            <a:ext cx="838200" cy="27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3A92C-5E63-1645-A4D5-7DB1EE1EE268}"/>
              </a:ext>
            </a:extLst>
          </p:cNvPr>
          <p:cNvSpPr/>
          <p:nvPr/>
        </p:nvSpPr>
        <p:spPr>
          <a:xfrm>
            <a:off x="304800" y="5590438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(axis = 1,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C823E-BC8D-074B-9280-26261FBBB044}"/>
              </a:ext>
            </a:extLst>
          </p:cNvPr>
          <p:cNvSpPr txBox="1"/>
          <p:nvPr/>
        </p:nvSpPr>
        <p:spPr>
          <a:xfrm>
            <a:off x="0" y="460598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שימו לב שהפונקציה מחזירה </a:t>
            </a:r>
            <a:r>
              <a:rPr lang="en-US" sz="2400" dirty="0" err="1"/>
              <a:t>DataFrame</a:t>
            </a:r>
            <a:r>
              <a:rPr lang="he-IL" sz="2400" dirty="0"/>
              <a:t> חדש. אפשר לבצע את השינויים על ה-</a:t>
            </a:r>
            <a:r>
              <a:rPr lang="en-US" sz="2400" dirty="0" err="1"/>
              <a:t>DataFrame</a:t>
            </a:r>
            <a:r>
              <a:rPr lang="he-IL" sz="2400" dirty="0"/>
              <a:t> המקורי באמצעות הפרמטר </a:t>
            </a:r>
            <a:r>
              <a:rPr lang="en-US" sz="2400" dirty="0" err="1"/>
              <a:t>inplace</a:t>
            </a:r>
            <a:r>
              <a:rPr lang="en-US" sz="2400" dirty="0"/>
              <a:t> = True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76FEA3-26E1-0043-9E57-874FFFAEFCC8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1470660"/>
          <a:ext cx="1143000" cy="2103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2325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12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מחיקת עמודות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למחוק עמודות ספציפיות ע״י הפונקציה </a:t>
            </a:r>
            <a:r>
              <a:rPr lang="en-US" sz="2400" dirty="0"/>
              <a:t>drop</a:t>
            </a:r>
            <a:r>
              <a:rPr lang="he-IL" sz="2400" dirty="0"/>
              <a:t> וציון שמות העמודות ברשימה: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132BF-6FE4-3D4F-A4A9-EB17AD56E66A}"/>
              </a:ext>
            </a:extLst>
          </p:cNvPr>
          <p:cNvSpPr/>
          <p:nvPr/>
        </p:nvSpPr>
        <p:spPr>
          <a:xfrm>
            <a:off x="306805" y="1665452"/>
            <a:ext cx="7189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([‘D’], axis=1,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3A92C-5E63-1645-A4D5-7DB1EE1EE268}"/>
              </a:ext>
            </a:extLst>
          </p:cNvPr>
          <p:cNvSpPr/>
          <p:nvPr/>
        </p:nvSpPr>
        <p:spPr>
          <a:xfrm>
            <a:off x="304800" y="2852232"/>
            <a:ext cx="5346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([2],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C823E-BC8D-074B-9280-26261FBBB044}"/>
              </a:ext>
            </a:extLst>
          </p:cNvPr>
          <p:cNvSpPr txBox="1"/>
          <p:nvPr/>
        </p:nvSpPr>
        <p:spPr>
          <a:xfrm>
            <a:off x="0" y="225884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למחוק גם שורות בציון אינדקס השורות: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13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החלפת ערכים חסרים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לפעמים לא נרצה למחוק שורות או עמודות שלמות בגלל כמה ערכים חסרים, ובמקום זה נרצה להחליף את הערכים החסרים בערך אחר.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C823E-BC8D-074B-9280-26261FBBB044}"/>
              </a:ext>
            </a:extLst>
          </p:cNvPr>
          <p:cNvSpPr txBox="1"/>
          <p:nvPr/>
        </p:nvSpPr>
        <p:spPr>
          <a:xfrm>
            <a:off x="0" y="174539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</a:t>
            </a:r>
            <a:r>
              <a:rPr lang="en-US" sz="2400" dirty="0" err="1"/>
              <a:t>fillna</a:t>
            </a:r>
            <a:r>
              <a:rPr lang="he-IL" sz="2400" dirty="0"/>
              <a:t> מאפשרת למלא ערכים חסרים בערך אחר: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486DA7-AE62-D04A-985C-A77B3FB83B54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31125"/>
          <a:ext cx="3505200" cy="2103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0289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2110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886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IL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2325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167.0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453.0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075B9A-9144-B040-8377-BAFDF6954FA0}"/>
              </a:ext>
            </a:extLst>
          </p:cNvPr>
          <p:cNvSpPr/>
          <p:nvPr/>
        </p:nvSpPr>
        <p:spPr>
          <a:xfrm>
            <a:off x="304801" y="4684884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df.fillna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88D3684-9685-2744-AED1-383B040BDCEB}"/>
              </a:ext>
            </a:extLst>
          </p:cNvPr>
          <p:cNvSpPr/>
          <p:nvPr/>
        </p:nvSpPr>
        <p:spPr>
          <a:xfrm>
            <a:off x="4191000" y="3475083"/>
            <a:ext cx="838200" cy="27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3C4E64-16D0-9A43-B9C2-D5DB2B5FD9C4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231125"/>
          <a:ext cx="3505200" cy="2103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0289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2110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886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IL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2325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167.0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453.0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14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החלפת ערכים חסרים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הפונקציה יכולה לקבל גם ערכים אחרים, למשל נחליף כל ערך חסר בערך הממוצע באותה עמודה: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075B9A-9144-B040-8377-BAFDF6954FA0}"/>
              </a:ext>
            </a:extLst>
          </p:cNvPr>
          <p:cNvSpPr/>
          <p:nvPr/>
        </p:nvSpPr>
        <p:spPr>
          <a:xfrm>
            <a:off x="304800" y="2057400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df.fillna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df.mean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459D4-2948-7041-BEF0-3EB3D8FFA5F7}"/>
              </a:ext>
            </a:extLst>
          </p:cNvPr>
          <p:cNvSpPr txBox="1"/>
          <p:nvPr/>
        </p:nvSpPr>
        <p:spPr>
          <a:xfrm>
            <a:off x="304800" y="2598003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להחליף ערכים רק בעמודה ספציפית: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B36C3-5B79-094F-9A1D-9A27916784C3}"/>
              </a:ext>
            </a:extLst>
          </p:cNvPr>
          <p:cNvSpPr/>
          <p:nvPr/>
        </p:nvSpPr>
        <p:spPr>
          <a:xfrm>
            <a:off x="457200" y="3081277"/>
            <a:ext cx="7753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 = df[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].mean()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(m,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15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טיפול בשדות </a:t>
            </a:r>
            <a:r>
              <a:rPr lang="he-IL" sz="2800" dirty="0" err="1">
                <a:solidFill>
                  <a:srgbClr val="002060"/>
                </a:solidFill>
              </a:rPr>
              <a:t>טקסטואלים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רוב אלגוריתמי </a:t>
            </a:r>
            <a:r>
              <a:rPr lang="en-US" sz="2400" dirty="0"/>
              <a:t>ML</a:t>
            </a:r>
            <a:r>
              <a:rPr lang="he-IL" sz="2400" dirty="0"/>
              <a:t> לא עובדים טוב עם מחרוזות, ולכן נרצה </a:t>
            </a:r>
            <a:r>
              <a:rPr lang="he-IL" sz="2400" dirty="0" err="1"/>
              <a:t>בדר״כ</a:t>
            </a:r>
            <a:r>
              <a:rPr lang="he-IL" sz="2400" dirty="0"/>
              <a:t> להמיר קלט מחרוזתי לשווה ערך מספרי.</a:t>
            </a:r>
            <a:endParaRPr lang="en-US" sz="2400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6BC0B031-9E0A-7C98-E59A-629B39037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55001"/>
              </p:ext>
            </p:extLst>
          </p:nvPr>
        </p:nvGraphicFramePr>
        <p:xfrm>
          <a:off x="685800" y="1907977"/>
          <a:ext cx="152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7492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600" dirty="0" err="1"/>
                        <a:t>GeneralHelath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4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7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5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L" dirty="0"/>
                        <a:t>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2631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1CEF149-87D0-8428-F966-7894C94DA7B1}"/>
              </a:ext>
            </a:extLst>
          </p:cNvPr>
          <p:cNvSpPr/>
          <p:nvPr/>
        </p:nvSpPr>
        <p:spPr>
          <a:xfrm>
            <a:off x="2438400" y="32004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1B58A03C-D6AE-1252-765E-FC9EDC60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21629"/>
              </p:ext>
            </p:extLst>
          </p:nvPr>
        </p:nvGraphicFramePr>
        <p:xfrm>
          <a:off x="4038602" y="1893380"/>
          <a:ext cx="152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7492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600" dirty="0" err="1"/>
                        <a:t>GeneralHelath</a:t>
                      </a:r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4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7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5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4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16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rgbClr val="002060"/>
                </a:solidFill>
              </a:rPr>
              <a:t>טיפול בשדות </a:t>
            </a:r>
            <a:r>
              <a:rPr lang="he-IL" sz="2800" dirty="0" err="1">
                <a:solidFill>
                  <a:srgbClr val="002060"/>
                </a:solidFill>
              </a:rPr>
              <a:t>טקסטואלים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המחלקה </a:t>
            </a:r>
            <a:r>
              <a:rPr lang="en-US" sz="2400" dirty="0" err="1"/>
              <a:t>LabelEncoder</a:t>
            </a:r>
            <a:r>
              <a:rPr lang="he-IL" sz="2400" dirty="0"/>
              <a:t> </a:t>
            </a:r>
            <a:r>
              <a:rPr lang="he-IL" sz="2400" dirty="0" err="1"/>
              <a:t>מהספריה</a:t>
            </a:r>
            <a:r>
              <a:rPr lang="he-IL" sz="2400" dirty="0"/>
              <a:t> </a:t>
            </a:r>
            <a:r>
              <a:rPr lang="en-US" sz="2400" dirty="0" err="1"/>
              <a:t>ScikitLearn</a:t>
            </a:r>
            <a:r>
              <a:rPr lang="he-IL" sz="2400" dirty="0"/>
              <a:t> מבצעת קידוד של טקסט לקטגוריות מספריות: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454B2-490E-67F5-51DD-972988B83FA8}"/>
              </a:ext>
            </a:extLst>
          </p:cNvPr>
          <p:cNvSpPr txBox="1"/>
          <p:nvPr/>
        </p:nvSpPr>
        <p:spPr>
          <a:xfrm>
            <a:off x="190500" y="1745397"/>
            <a:ext cx="8610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eaLnBrk="1" latinLnBrk="0" hangingPunct="1"/>
            <a:r>
              <a:rPr lang="en-IL" sz="2400" dirty="0"/>
              <a:t>from sklearn.preprocessing import LabelEncoder</a:t>
            </a:r>
            <a:endParaRPr lang="he-IL" sz="2400" dirty="0"/>
          </a:p>
          <a:p>
            <a:pPr marL="0" algn="l" defTabSz="914400" eaLnBrk="1" latinLnBrk="0" hangingPunct="1"/>
            <a:endParaRPr lang="he-IL" sz="2400" dirty="0"/>
          </a:p>
          <a:p>
            <a:r>
              <a:rPr lang="en-US" sz="2400" dirty="0"/>
              <a:t>encoder = </a:t>
            </a:r>
            <a:r>
              <a:rPr lang="en-US" sz="2400" dirty="0" err="1"/>
              <a:t>LabelEncoder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general_health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[’</a:t>
            </a:r>
            <a:r>
              <a:rPr lang="en-US" sz="2400" dirty="0" err="1"/>
              <a:t>general_health</a:t>
            </a:r>
            <a:r>
              <a:rPr lang="en-US" sz="2400" dirty="0"/>
              <a:t>']</a:t>
            </a:r>
          </a:p>
          <a:p>
            <a:r>
              <a:rPr lang="en-US" sz="2400" dirty="0" err="1"/>
              <a:t>general_health_encoded</a:t>
            </a:r>
            <a:r>
              <a:rPr lang="en-US" sz="2400" dirty="0"/>
              <a:t> = </a:t>
            </a:r>
            <a:r>
              <a:rPr lang="en-US" sz="2400" dirty="0" err="1"/>
              <a:t>encoder.fit_transform</a:t>
            </a:r>
            <a:r>
              <a:rPr lang="en-US" sz="2400" dirty="0"/>
              <a:t>(</a:t>
            </a:r>
            <a:r>
              <a:rPr lang="en-US" sz="2400" dirty="0" err="1"/>
              <a:t>general_health</a:t>
            </a:r>
            <a:r>
              <a:rPr lang="en-US" sz="2400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F0EB-42B0-F5C6-D28E-9063ADB4406E}"/>
              </a:ext>
            </a:extLst>
          </p:cNvPr>
          <p:cNvSpPr txBox="1"/>
          <p:nvPr/>
        </p:nvSpPr>
        <p:spPr>
          <a:xfrm>
            <a:off x="190500" y="38058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לראות את הקטגוריות שקודדו ע״י</a:t>
            </a:r>
          </a:p>
          <a:p>
            <a:pPr marL="0" algn="l" defTabSz="91440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encoder.classes</a:t>
            </a:r>
            <a:r>
              <a:rPr lang="en-US" sz="2400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0324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91D4D-940D-634E-A5DC-F11CFC6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7E42B-D169-0040-B248-C7FF113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E0A-FA3F-4294-92F1-EAF050002A4C}" type="slidenum">
              <a:rPr lang="he-IL" altLang="he-IL" smtClean="0"/>
              <a:pPr/>
              <a:t>17</a:t>
            </a:fld>
            <a:endParaRPr lang="en-US" alt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C33-B29B-4D43-BE0C-A3FBE25BA497}"/>
              </a:ext>
            </a:extLst>
          </p:cNvPr>
          <p:cNvSpPr txBox="1"/>
          <p:nvPr/>
        </p:nvSpPr>
        <p:spPr>
          <a:xfrm>
            <a:off x="3810000" y="228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</a:rPr>
              <a:t>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CDE3-ED03-2543-BEDA-DE1FB39C29C0}"/>
              </a:ext>
            </a:extLst>
          </p:cNvPr>
          <p:cNvSpPr txBox="1"/>
          <p:nvPr/>
        </p:nvSpPr>
        <p:spPr>
          <a:xfrm>
            <a:off x="304800" y="914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לפעמים המידע בעמודות שונות נמצא בסקאלות שונות, דבר שיכול להטות אלגוריתם למידה.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63E1F-041F-76DF-1658-141467F96576}"/>
              </a:ext>
            </a:extLst>
          </p:cNvPr>
          <p:cNvSpPr txBox="1"/>
          <p:nvPr/>
        </p:nvSpPr>
        <p:spPr>
          <a:xfrm>
            <a:off x="304800" y="1745397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אפשר לעשות </a:t>
            </a:r>
            <a:r>
              <a:rPr lang="en-US" sz="2400" dirty="0"/>
              <a:t>scaling</a:t>
            </a:r>
            <a:r>
              <a:rPr lang="he-IL" sz="2400" dirty="0"/>
              <a:t> לתכונות, ככה שהערכים יהיו באותה סקאלה.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0389B-347F-6CB6-F4EB-F205A65F17BA}"/>
              </a:ext>
            </a:extLst>
          </p:cNvPr>
          <p:cNvSpPr txBox="1"/>
          <p:nvPr/>
        </p:nvSpPr>
        <p:spPr>
          <a:xfrm>
            <a:off x="304800" y="2207062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he-IL" sz="2400" dirty="0"/>
              <a:t>המחלקה </a:t>
            </a:r>
            <a:r>
              <a:rPr lang="en-US" sz="2400" dirty="0" err="1"/>
              <a:t>StandardScaler</a:t>
            </a:r>
            <a:r>
              <a:rPr lang="he-IL" sz="2400" dirty="0"/>
              <a:t> </a:t>
            </a:r>
            <a:r>
              <a:rPr lang="he-IL" sz="2400" dirty="0" err="1"/>
              <a:t>מהספריה</a:t>
            </a:r>
            <a:r>
              <a:rPr lang="he-IL" sz="2400" dirty="0"/>
              <a:t> </a:t>
            </a:r>
            <a:r>
              <a:rPr lang="en-US" sz="2400" dirty="0"/>
              <a:t>Scikit Learn</a:t>
            </a:r>
            <a:r>
              <a:rPr lang="he-IL" sz="2400" dirty="0"/>
              <a:t> מבצעת </a:t>
            </a:r>
            <a:r>
              <a:rPr lang="en-US" sz="2400" dirty="0"/>
              <a:t>scaling</a:t>
            </a:r>
            <a:r>
              <a:rPr lang="he-IL" sz="2400" dirty="0"/>
              <a:t> באמצעות הורדת הממוצע וחלוקה בסטיית התקן: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3E892-8B9B-B1C5-D6D1-924F753EBA49}"/>
              </a:ext>
            </a:extLst>
          </p:cNvPr>
          <p:cNvSpPr txBox="1"/>
          <p:nvPr/>
        </p:nvSpPr>
        <p:spPr>
          <a:xfrm>
            <a:off x="304800" y="3153771"/>
            <a:ext cx="61536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eaLnBrk="1" latinLnBrk="0" hangingPunct="1"/>
            <a:r>
              <a:rPr lang="en-US" sz="2000" b="1" dirty="0">
                <a:solidFill>
                  <a:srgbClr val="007020"/>
                </a:solidFill>
                <a:effectLst/>
              </a:rPr>
              <a:t>from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E84B5"/>
                </a:solidFill>
                <a:effectLst/>
              </a:rPr>
              <a:t>sklearn.preprocessing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  <a:effectLst/>
              </a:rPr>
              <a:t>import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StandardScaler</a:t>
            </a:r>
            <a:endParaRPr lang="he-IL" sz="2000" dirty="0">
              <a:effectLst/>
            </a:endParaRPr>
          </a:p>
          <a:p>
            <a:pPr marL="0" algn="l" defTabSz="914400" eaLnBrk="1" latinLnBrk="0" hangingPunct="1"/>
            <a:endParaRPr lang="he-IL" sz="2000" dirty="0"/>
          </a:p>
          <a:p>
            <a:pPr marL="0" algn="l" defTabSz="914400" eaLnBrk="1" latinLnBrk="0" hangingPunct="1"/>
            <a:r>
              <a:rPr lang="en-US" sz="2000" dirty="0">
                <a:effectLst/>
              </a:rPr>
              <a:t>scaler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StandardScaler</a:t>
            </a:r>
            <a:r>
              <a:rPr lang="en-US" sz="2000" dirty="0">
                <a:effectLst/>
              </a:rPr>
              <a:t>()</a:t>
            </a:r>
            <a:endParaRPr lang="he-IL" sz="2000" dirty="0">
              <a:effectLst/>
            </a:endParaRPr>
          </a:p>
          <a:p>
            <a:pPr marL="0" algn="l" defTabSz="914400" eaLnBrk="1" latinLnBrk="0" hangingPunct="1"/>
            <a:r>
              <a:rPr lang="en-US" sz="2000" dirty="0" err="1">
                <a:effectLst/>
              </a:rPr>
              <a:t>scaler</a:t>
            </a:r>
            <a:r>
              <a:rPr lang="en-US" sz="2000" dirty="0" err="1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>
                <a:effectLst/>
              </a:rPr>
              <a:t>fit</a:t>
            </a:r>
            <a:r>
              <a:rPr lang="en-US" sz="2000" dirty="0" err="1"/>
              <a:t>_transform</a:t>
            </a:r>
            <a:r>
              <a:rPr lang="en-US" sz="2000" dirty="0">
                <a:effectLst/>
              </a:rPr>
              <a:t>(data)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221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6248400" y="21938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800" dirty="0">
                <a:solidFill>
                  <a:srgbClr val="002060"/>
                </a:solidFill>
              </a:rPr>
              <a:t>Data </a:t>
            </a:r>
            <a:r>
              <a:rPr lang="en-US" sz="2800" dirty="0" err="1">
                <a:solidFill>
                  <a:srgbClr val="002060"/>
                </a:solidFill>
              </a:rPr>
              <a:t>Preperation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בבניית </a:t>
            </a:r>
            <a:r>
              <a:rPr lang="en-US" sz="2400" dirty="0"/>
              <a:t>pipeline</a:t>
            </a:r>
            <a:r>
              <a:rPr lang="he-IL" sz="2400" dirty="0"/>
              <a:t> לעיבוד מידע אנחנו משתמשים במקורות מידע רבים ומגוונים. המידע שאנחנו מקבלים כקלט </a:t>
            </a:r>
            <a:r>
              <a:rPr lang="he-IL" sz="2400" dirty="0" err="1"/>
              <a:t>בדר״כ</a:t>
            </a:r>
            <a:r>
              <a:rPr lang="he-IL" sz="2400" dirty="0"/>
              <a:t> לא מסודר, מגיע בפורמטים שונים ומכיל נתונים שעלולים להטות את תהליך הלמידה.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5B75E-3A52-334A-AC61-67C338CE1639}"/>
              </a:ext>
            </a:extLst>
          </p:cNvPr>
          <p:cNvSpPr txBox="1"/>
          <p:nvPr/>
        </p:nvSpPr>
        <p:spPr>
          <a:xfrm>
            <a:off x="376177" y="2074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נזכור שהמטרה הסופית של ה-</a:t>
            </a:r>
            <a:r>
              <a:rPr lang="en-US" sz="2400" dirty="0"/>
              <a:t>pipeline</a:t>
            </a:r>
            <a:r>
              <a:rPr lang="he-IL" sz="2400" dirty="0"/>
              <a:t> היא להפיק איזושהי תועלת מהמידע.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59CB4-BB8C-394F-A1E4-E60A0DA2F229}"/>
              </a:ext>
            </a:extLst>
          </p:cNvPr>
          <p:cNvSpPr txBox="1"/>
          <p:nvPr/>
        </p:nvSpPr>
        <p:spPr>
          <a:xfrm>
            <a:off x="376177" y="297007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לצורך זה, </a:t>
            </a:r>
            <a:r>
              <a:rPr lang="he-IL" sz="2400" dirty="0" err="1"/>
              <a:t>המי;דע</a:t>
            </a:r>
            <a:r>
              <a:rPr lang="he-IL" sz="2400" dirty="0"/>
              <a:t> צריך להיות נקי ומוכן לעיבוד. תהליך הכנת המידע מורכב משני שלבים עיקריים 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F44B2-2B04-4244-B4D7-E684BD4EF718}"/>
              </a:ext>
            </a:extLst>
          </p:cNvPr>
          <p:cNvSpPr txBox="1"/>
          <p:nvPr/>
        </p:nvSpPr>
        <p:spPr>
          <a:xfrm>
            <a:off x="372319" y="380107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1. ניקוי המידע.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99B8E-66EB-2B43-9EB7-9E32F0149B3D}"/>
              </a:ext>
            </a:extLst>
          </p:cNvPr>
          <p:cNvSpPr txBox="1"/>
          <p:nvPr/>
        </p:nvSpPr>
        <p:spPr>
          <a:xfrm>
            <a:off x="372319" y="42627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2. טרנספורמציות.</a:t>
            </a:r>
          </a:p>
        </p:txBody>
      </p:sp>
    </p:spTree>
    <p:extLst>
      <p:ext uri="{BB962C8B-B14F-4D97-AF65-F5344CB8AC3E}">
        <p14:creationId xmlns:p14="http://schemas.microsoft.com/office/powerpoint/2010/main" val="15371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791200" y="228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>
                <a:solidFill>
                  <a:srgbClr val="002060"/>
                </a:solidFill>
              </a:rPr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התובנות שנוכל להפיק מהמידע יהיו איכותיות כמו המידע שנספק.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E4208-BE60-7D4C-9B9B-CFA7E63AB3AA}"/>
              </a:ext>
            </a:extLst>
          </p:cNvPr>
          <p:cNvSpPr txBox="1"/>
          <p:nvPr/>
        </p:nvSpPr>
        <p:spPr>
          <a:xfrm>
            <a:off x="381000" y="121348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/>
              <a:t>Garbage in – garbage out</a:t>
            </a:r>
            <a:endParaRPr lang="he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586D9-80CC-B04A-A204-7EA9C6D4496D}"/>
              </a:ext>
            </a:extLst>
          </p:cNvPr>
          <p:cNvSpPr txBox="1"/>
          <p:nvPr/>
        </p:nvSpPr>
        <p:spPr>
          <a:xfrm>
            <a:off x="381000" y="167515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ניקוי מידע (</a:t>
            </a:r>
            <a:r>
              <a:rPr lang="en-US" sz="2400" dirty="0"/>
              <a:t>data cleaning, cleansing, scrubbing</a:t>
            </a:r>
            <a:r>
              <a:rPr lang="he-IL" sz="2400" dirty="0"/>
              <a:t>) הוא תהליך של הסרה או תיקון של מידע שגוי, פגום, חסר או לא שלם שנמצא ב-</a:t>
            </a:r>
            <a:r>
              <a:rPr lang="en-US" sz="2400" dirty="0"/>
              <a:t>data set</a:t>
            </a:r>
            <a:r>
              <a:rPr lang="he-IL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FA236-CA99-7C41-B907-AE8A66619911}"/>
              </a:ext>
            </a:extLst>
          </p:cNvPr>
          <p:cNvSpPr txBox="1"/>
          <p:nvPr/>
        </p:nvSpPr>
        <p:spPr>
          <a:xfrm>
            <a:off x="381000" y="2506147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אין דרך אבסולוטית אחת לניקוי המידע, אבל נראה כמה </a:t>
            </a:r>
            <a:r>
              <a:rPr lang="en-US" sz="2400" dirty="0"/>
              <a:t>best practices</a:t>
            </a:r>
            <a:r>
              <a:rPr lang="he-IL" sz="2400" dirty="0"/>
              <a:t> שיכולים לשמש כל תהליך של ניקוי.</a:t>
            </a:r>
          </a:p>
        </p:txBody>
      </p:sp>
    </p:spTree>
    <p:extLst>
      <p:ext uri="{BB962C8B-B14F-4D97-AF65-F5344CB8AC3E}">
        <p14:creationId xmlns:p14="http://schemas.microsoft.com/office/powerpoint/2010/main" val="30572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334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הסרת כפילויות או מידע לא רלבנטי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כשאנו אוספים מידע ממקורות שונים, יש סיכוי לקבל מידע כפול.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E4208-BE60-7D4C-9B9B-CFA7E63AB3AA}"/>
              </a:ext>
            </a:extLst>
          </p:cNvPr>
          <p:cNvSpPr txBox="1"/>
          <p:nvPr/>
        </p:nvSpPr>
        <p:spPr>
          <a:xfrm>
            <a:off x="381000" y="121348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/>
              <a:t>De-duplication</a:t>
            </a:r>
            <a:r>
              <a:rPr lang="he-IL" sz="2400" dirty="0"/>
              <a:t> הוא תחום שמתעסק בהסרת כפילויות. מידע כפול יכול להטות את התוצאות של אלגוריתמים שונים.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FA236-CA99-7C41-B907-AE8A66619911}"/>
              </a:ext>
            </a:extLst>
          </p:cNvPr>
          <p:cNvSpPr txBox="1"/>
          <p:nvPr/>
        </p:nvSpPr>
        <p:spPr>
          <a:xfrm>
            <a:off x="381000" y="209064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מידע לא רלבנטי הוא מידע שלא מתאים לבעיה הספציפית שאנחנו מנסים לפתור.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DB381-5D12-DB4B-BCAA-AA1FD4786BF4}"/>
              </a:ext>
            </a:extLst>
          </p:cNvPr>
          <p:cNvSpPr txBox="1"/>
          <p:nvPr/>
        </p:nvSpPr>
        <p:spPr>
          <a:xfrm>
            <a:off x="381000" y="292164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למשל, אם אנחנו עובדים על </a:t>
            </a:r>
            <a:r>
              <a:rPr lang="en-US" sz="2400" dirty="0"/>
              <a:t>dataset</a:t>
            </a:r>
            <a:r>
              <a:rPr lang="he-IL" sz="2400" dirty="0"/>
              <a:t> של דגימות זיהום </a:t>
            </a:r>
            <a:r>
              <a:rPr lang="he-IL" sz="2400" dirty="0" err="1"/>
              <a:t>האויר</a:t>
            </a:r>
            <a:r>
              <a:rPr lang="he-IL" sz="2400" dirty="0"/>
              <a:t> מעל גוש דן במהלך שנת 2022, ובתוך המידע אנחנו מוצאים דגימות משנים קודמות, המידע לא רלבנטי ויכול להטות את התוצאות של ניתוח המידע.</a:t>
            </a:r>
          </a:p>
        </p:txBody>
      </p:sp>
    </p:spTree>
    <p:extLst>
      <p:ext uri="{BB962C8B-B14F-4D97-AF65-F5344CB8AC3E}">
        <p14:creationId xmlns:p14="http://schemas.microsoft.com/office/powerpoint/2010/main" val="359687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334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תיקון טעויות מבניות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טעויות מבניות הן נתונים שכתובים בצורה לא נכונה, מכילים שגיאות כתיב או מנוסחים בכמה אופנים שאומרים אותו הדבר.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DB381-5D12-DB4B-BCAA-AA1FD4786BF4}"/>
              </a:ext>
            </a:extLst>
          </p:cNvPr>
          <p:cNvSpPr txBox="1"/>
          <p:nvPr/>
        </p:nvSpPr>
        <p:spPr>
          <a:xfrm>
            <a:off x="381000" y="1582817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למשל, אם אנחנו עובדים על </a:t>
            </a:r>
            <a:r>
              <a:rPr lang="en-US" sz="2400" dirty="0"/>
              <a:t>dataset</a:t>
            </a:r>
            <a:r>
              <a:rPr lang="he-IL" sz="2400" dirty="0"/>
              <a:t> של נתוני </a:t>
            </a:r>
            <a:r>
              <a:rPr lang="he-IL" sz="2400" dirty="0" err="1"/>
              <a:t>אוכלוסיה</a:t>
            </a:r>
            <a:r>
              <a:rPr lang="he-IL" sz="2400" dirty="0"/>
              <a:t> בערים שונות בארה״ב, אנחנו יכולים למצוא את העיר ניו יורק מופיעה במספר </a:t>
            </a:r>
            <a:r>
              <a:rPr lang="he-IL" sz="2400" dirty="0" err="1"/>
              <a:t>איותים</a:t>
            </a:r>
            <a:r>
              <a:rPr lang="he-IL" sz="2400" dirty="0"/>
              <a:t> שונים – </a:t>
            </a:r>
            <a:r>
              <a:rPr lang="en-US" sz="2400" dirty="0"/>
              <a:t>New-York, New York, NY</a:t>
            </a:r>
            <a:r>
              <a:rPr lang="he-IL" sz="2400" dirty="0"/>
              <a:t> – שכולם מדברים על אותו נתון, אבל ריבוי הערכים יגרום להטעיית אלגוריתמי ניתוח ולמידה.</a:t>
            </a:r>
          </a:p>
        </p:txBody>
      </p:sp>
    </p:spTree>
    <p:extLst>
      <p:ext uri="{BB962C8B-B14F-4D97-AF65-F5344CB8AC3E}">
        <p14:creationId xmlns:p14="http://schemas.microsoft.com/office/powerpoint/2010/main" val="11434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334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זיהוי והסרת טעויות מדגם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טעות מדגם (</a:t>
            </a:r>
            <a:r>
              <a:rPr lang="en-US" sz="2400" dirty="0"/>
              <a:t>outlier</a:t>
            </a:r>
            <a:r>
              <a:rPr lang="he-IL" sz="2400" dirty="0"/>
              <a:t>) היא נתון שרחוק בצורה משמעותית משאר הנתונים באוסף.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DB381-5D12-DB4B-BCAA-AA1FD4786BF4}"/>
              </a:ext>
            </a:extLst>
          </p:cNvPr>
          <p:cNvSpPr txBox="1"/>
          <p:nvPr/>
        </p:nvSpPr>
        <p:spPr>
          <a:xfrm>
            <a:off x="381000" y="1582817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טעויות מדגם יכולות לנבוע מטעויות טכניות בדגימת הנתונים, בהזנת הנתונים או בטעינה שלהם.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2D5B-47FA-9D4E-9B3B-43ED7C299404}"/>
              </a:ext>
            </a:extLst>
          </p:cNvPr>
          <p:cNvSpPr txBox="1"/>
          <p:nvPr/>
        </p:nvSpPr>
        <p:spPr>
          <a:xfrm>
            <a:off x="381000" y="238198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למשל, אם אנחנו עובדים על נתונים של ציוני סטודנטים באוניברסיטה, ציון שגבוה מ-100 או  קטן מ-0 הוא טעות מדגם, והכללתו באוסף תטעה ותשבש את אלגוריתמי הניתוח.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02889-4C70-9849-B167-FAA7B06744B2}"/>
              </a:ext>
            </a:extLst>
          </p:cNvPr>
          <p:cNvSpPr txBox="1"/>
          <p:nvPr/>
        </p:nvSpPr>
        <p:spPr>
          <a:xfrm>
            <a:off x="381000" y="358231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צריך לשים לב שלפעמים נוכחות ה-</a:t>
            </a:r>
            <a:r>
              <a:rPr lang="en-US" sz="2400" dirty="0"/>
              <a:t>outlier</a:t>
            </a:r>
            <a:r>
              <a:rPr lang="he-IL" sz="2400" dirty="0"/>
              <a:t> לא אומרת שהוא שגוי, ולכן הסרת </a:t>
            </a:r>
            <a:r>
              <a:rPr lang="en-US" sz="2400" dirty="0"/>
              <a:t>outliers</a:t>
            </a:r>
            <a:r>
              <a:rPr lang="he-IL" sz="2400" dirty="0"/>
              <a:t> צריכה להיעשות בזהירות.</a:t>
            </a:r>
          </a:p>
        </p:txBody>
      </p:sp>
    </p:spTree>
    <p:extLst>
      <p:ext uri="{BB962C8B-B14F-4D97-AF65-F5344CB8AC3E}">
        <p14:creationId xmlns:p14="http://schemas.microsoft.com/office/powerpoint/2010/main" val="33506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334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טיפול בערכים חסרים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בניקוי המידע אנחנו חייבים להתייחס לערכים חסרים בחלק מהעמודות כיוון שהרבה אלגוריתמים לא יודעים להתמודד עם ערכי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DB381-5D12-DB4B-BCAA-AA1FD4786BF4}"/>
              </a:ext>
            </a:extLst>
          </p:cNvPr>
          <p:cNvSpPr txBox="1"/>
          <p:nvPr/>
        </p:nvSpPr>
        <p:spPr>
          <a:xfrm>
            <a:off x="381000" y="158281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יש שלוש דרכים עיקריות לטפל בערכים חסרים: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2D5B-47FA-9D4E-9B3B-43ED7C299404}"/>
              </a:ext>
            </a:extLst>
          </p:cNvPr>
          <p:cNvSpPr txBox="1"/>
          <p:nvPr/>
        </p:nvSpPr>
        <p:spPr>
          <a:xfrm>
            <a:off x="381000" y="2044482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1. הסרת כל שורה שמכילה ערכים חסרים. </a:t>
            </a:r>
            <a:r>
              <a:rPr lang="he-IL" sz="2400" dirty="0" err="1"/>
              <a:t>החסרון</a:t>
            </a:r>
            <a:r>
              <a:rPr lang="he-IL" sz="2400" dirty="0"/>
              <a:t> בדרך זו הוא שאנחנו עלולים לוותר על כמות גדולה של מידע רלבנטי.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02889-4C70-9849-B167-FAA7B06744B2}"/>
              </a:ext>
            </a:extLst>
          </p:cNvPr>
          <p:cNvSpPr txBox="1"/>
          <p:nvPr/>
        </p:nvSpPr>
        <p:spPr>
          <a:xfrm>
            <a:off x="381000" y="2875479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2. הצבת ערך מוערך במקום הערך החסר. למשל, ניתן להציב במקום ערך חסר, את ממוצע הערכים באותה עמודה, או כל נתון סטטיסטי מתאים אחר. </a:t>
            </a:r>
            <a:r>
              <a:rPr lang="he-IL" sz="2400" dirty="0" err="1"/>
              <a:t>החסרון</a:t>
            </a:r>
            <a:r>
              <a:rPr lang="he-IL" sz="2400" dirty="0"/>
              <a:t> הוא שאנחנו עלולים לאבד את האמינות של המידע, כיוון שלא תמיד ההנחות שאנחנו פועלים לפיהן (למשל הכנסת ממוצע) באמת תואמות את המציאות.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DF923-AA46-424E-8C66-C54016DBAC25}"/>
              </a:ext>
            </a:extLst>
          </p:cNvPr>
          <p:cNvSpPr txBox="1"/>
          <p:nvPr/>
        </p:nvSpPr>
        <p:spPr>
          <a:xfrm>
            <a:off x="381000" y="482025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3. שינוי דרך עיבוד המידע כך שערכי </a:t>
            </a:r>
            <a:r>
              <a:rPr lang="en-US" sz="2400" dirty="0"/>
              <a:t>null</a:t>
            </a:r>
            <a:r>
              <a:rPr lang="he-IL" sz="2400" dirty="0"/>
              <a:t> </a:t>
            </a:r>
            <a:r>
              <a:rPr lang="he-IL" sz="2400" dirty="0" err="1"/>
              <a:t>ילקחו</a:t>
            </a:r>
            <a:r>
              <a:rPr lang="he-IL" sz="2400" dirty="0"/>
              <a:t> בחשבון ויהיו לגיטימיים.</a:t>
            </a:r>
          </a:p>
        </p:txBody>
      </p:sp>
    </p:spTree>
    <p:extLst>
      <p:ext uri="{BB962C8B-B14F-4D97-AF65-F5344CB8AC3E}">
        <p14:creationId xmlns:p14="http://schemas.microsoft.com/office/powerpoint/2010/main" val="18635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334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טרנספורמציות על המידע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תהליך הטרנספורמציות (</a:t>
            </a:r>
            <a:r>
              <a:rPr lang="en-US" sz="2400" dirty="0"/>
              <a:t>data transformation/wrangling</a:t>
            </a:r>
            <a:r>
              <a:rPr lang="he-IL" sz="2400" dirty="0"/>
              <a:t>)  מעביר את המידע מפורמט אחד לפורמט אחר.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DB381-5D12-DB4B-BCAA-AA1FD4786BF4}"/>
              </a:ext>
            </a:extLst>
          </p:cNvPr>
          <p:cNvSpPr txBox="1"/>
          <p:nvPr/>
        </p:nvSpPr>
        <p:spPr>
          <a:xfrm>
            <a:off x="381000" y="156245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הטרנספורמציות יכולות לבוא לידי ביטוי בהרבה צורות: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2D5B-47FA-9D4E-9B3B-43ED7C299404}"/>
              </a:ext>
            </a:extLst>
          </p:cNvPr>
          <p:cNvSpPr txBox="1"/>
          <p:nvPr/>
        </p:nvSpPr>
        <p:spPr>
          <a:xfrm>
            <a:off x="384858" y="2085676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- שינוי יחידות מידה. למשל, המידע נתון במיילים אבל אנחנו צריכים אותו בקילומטרים.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02889-4C70-9849-B167-FAA7B06744B2}"/>
              </a:ext>
            </a:extLst>
          </p:cNvPr>
          <p:cNvSpPr txBox="1"/>
          <p:nvPr/>
        </p:nvSpPr>
        <p:spPr>
          <a:xfrm>
            <a:off x="381000" y="291667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- שינוי טיפוסי העמודות. למשל, עמודה שבה המידע נתון כמחרוזת שמכילה </a:t>
            </a:r>
            <a:r>
              <a:rPr lang="en-US" sz="2400" dirty="0"/>
              <a:t>”yes”</a:t>
            </a:r>
            <a:r>
              <a:rPr lang="he-IL" sz="2400" dirty="0"/>
              <a:t> או </a:t>
            </a:r>
            <a:r>
              <a:rPr lang="en-US" sz="2400" dirty="0"/>
              <a:t>”no”</a:t>
            </a:r>
            <a:r>
              <a:rPr lang="he-IL" sz="2400" dirty="0"/>
              <a:t> ואנחנו רוצים להמיר אותו לטיפוס בוליאני.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DF923-AA46-424E-8C66-C54016DBAC25}"/>
              </a:ext>
            </a:extLst>
          </p:cNvPr>
          <p:cNvSpPr txBox="1"/>
          <p:nvPr/>
        </p:nvSpPr>
        <p:spPr>
          <a:xfrm>
            <a:off x="386787" y="380827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- שינוי שמות העמודות.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0E135-5381-CF4B-8570-B6FB15350ECC}"/>
              </a:ext>
            </a:extLst>
          </p:cNvPr>
          <p:cNvSpPr txBox="1"/>
          <p:nvPr/>
        </p:nvSpPr>
        <p:spPr>
          <a:xfrm>
            <a:off x="381000" y="426993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- מחיקת עמודות לא רלבנטיות.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A2AF7-6473-AA4C-8F2A-CE5C9F444644}"/>
              </a:ext>
            </a:extLst>
          </p:cNvPr>
          <p:cNvSpPr txBox="1"/>
          <p:nvPr/>
        </p:nvSpPr>
        <p:spPr>
          <a:xfrm>
            <a:off x="381000" y="47316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- הוספת מידע (</a:t>
            </a:r>
            <a:r>
              <a:rPr lang="en-US" sz="2400" dirty="0"/>
              <a:t>data enriching</a:t>
            </a:r>
            <a:r>
              <a:rPr lang="he-IL" sz="2400" dirty="0"/>
              <a:t>). למשל הוספת עמודת ממוצע, או עמודות אחרות שערכן מחושב כפונקציה של עמודות קיימות.</a:t>
            </a:r>
          </a:p>
        </p:txBody>
      </p:sp>
    </p:spTree>
    <p:extLst>
      <p:ext uri="{BB962C8B-B14F-4D97-AF65-F5344CB8AC3E}">
        <p14:creationId xmlns:p14="http://schemas.microsoft.com/office/powerpoint/2010/main" val="30048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E9EB-B0BC-8944-A044-389EE9A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72FE-BA68-FF4F-ACB8-34F31C320AE0}"/>
              </a:ext>
            </a:extLst>
          </p:cNvPr>
          <p:cNvSpPr txBox="1"/>
          <p:nvPr/>
        </p:nvSpPr>
        <p:spPr>
          <a:xfrm>
            <a:off x="5334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טיפול בערכים חסרים באמצעות </a:t>
            </a:r>
            <a:r>
              <a:rPr lang="en-US" sz="2800" dirty="0">
                <a:solidFill>
                  <a:srgbClr val="002060"/>
                </a:solidFill>
              </a:rPr>
              <a:t>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C9EC6-6B47-7B4D-B0AF-BAFD1F9242C0}"/>
              </a:ext>
            </a:extLst>
          </p:cNvPr>
          <p:cNvSpPr txBox="1"/>
          <p:nvPr/>
        </p:nvSpPr>
        <p:spPr>
          <a:xfrm>
            <a:off x="381000" y="75182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ניתן למצוא את כמות הערכים החסרים באמצעות הפונקציה </a:t>
            </a:r>
            <a:r>
              <a:rPr lang="en-US" sz="2400" dirty="0" err="1"/>
              <a:t>isna</a:t>
            </a:r>
            <a:r>
              <a:rPr lang="he-IL" sz="2400" dirty="0"/>
              <a:t> של ה-</a:t>
            </a:r>
            <a:r>
              <a:rPr lang="en-US" sz="2400" dirty="0" err="1"/>
              <a:t>DataFrame</a:t>
            </a:r>
            <a:r>
              <a:rPr lang="he-IL" sz="2400" dirty="0"/>
              <a:t>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BE9662-A88B-77BD-3415-4DDD6683500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907977"/>
          <a:ext cx="3505200" cy="2103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61285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0289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2110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165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886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IL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19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56.0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2325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167.0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453.0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>
                          <a:effectLst/>
                        </a:rPr>
                        <a:t>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2624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D1297BD-D76E-0715-07C7-88D26032B0D0}"/>
              </a:ext>
            </a:extLst>
          </p:cNvPr>
          <p:cNvSpPr/>
          <p:nvPr/>
        </p:nvSpPr>
        <p:spPr>
          <a:xfrm>
            <a:off x="457200" y="4650939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19DBA2-2162-E2D8-FA48-FCFE8C361EAC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2045137"/>
          <a:ext cx="36576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7446594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5299536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519550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686090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24170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IL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0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22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L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14247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DEE30145-ACD4-7236-5961-1F14DB7BBA3A}"/>
              </a:ext>
            </a:extLst>
          </p:cNvPr>
          <p:cNvSpPr/>
          <p:nvPr/>
        </p:nvSpPr>
        <p:spPr>
          <a:xfrm>
            <a:off x="4114801" y="2906197"/>
            <a:ext cx="838200" cy="27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6B2D0-363B-9E29-19C2-E62F18ED2D90}"/>
              </a:ext>
            </a:extLst>
          </p:cNvPr>
          <p:cNvSpPr/>
          <p:nvPr/>
        </p:nvSpPr>
        <p:spPr>
          <a:xfrm>
            <a:off x="457200" y="5290781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43BB17-518A-B5D9-4949-558101674E2D}"/>
              </a:ext>
            </a:extLst>
          </p:cNvPr>
          <p:cNvSpPr/>
          <p:nvPr/>
        </p:nvSpPr>
        <p:spPr>
          <a:xfrm>
            <a:off x="6858000" y="4505951"/>
            <a:ext cx="9220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A 1 </a:t>
            </a:r>
            <a:endParaRPr lang="he-IL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B 1 </a:t>
            </a:r>
            <a:endParaRPr lang="he-IL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C 0</a:t>
            </a:r>
            <a:endParaRPr lang="he-IL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D 2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5157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59156</TotalTime>
  <Words>1360</Words>
  <Application>Microsoft Macintosh PowerPoint</Application>
  <PresentationFormat>On-screen Show (4:3)</PresentationFormat>
  <Paragraphs>313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463</cp:revision>
  <dcterms:created xsi:type="dcterms:W3CDTF">2006-08-16T00:00:00Z</dcterms:created>
  <dcterms:modified xsi:type="dcterms:W3CDTF">2023-04-27T10:26:51Z</dcterms:modified>
</cp:coreProperties>
</file>