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301" r:id="rId4"/>
    <p:sldId id="289" r:id="rId5"/>
    <p:sldId id="290" r:id="rId6"/>
    <p:sldId id="29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07" autoAdjust="0"/>
    <p:restoredTop sz="94649" autoAdjust="0"/>
  </p:normalViewPr>
  <p:slideViewPr>
    <p:cSldViewPr>
      <p:cViewPr varScale="1">
        <p:scale>
          <a:sx n="98" d="100"/>
          <a:sy n="98" d="100"/>
        </p:scale>
        <p:origin x="192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כ"ב.אב.תשפ"ג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48000" cy="365125"/>
          </a:xfrm>
        </p:spPr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 Connectivity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טיפול בשגיאות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76200" y="685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אם החיבור לא מצליח (למשל, אם מסד הנתונים לא קיים, או שהסיסמא לא נכונה) הפונקציה תזרוק שגיאה. אפשר לתפוס את השגיאה ולטפל בה:</a:t>
            </a:r>
            <a:endParaRPr lang="en-I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D9001-9ED1-E955-EB08-1D89F730A8B3}"/>
              </a:ext>
            </a:extLst>
          </p:cNvPr>
          <p:cNvSpPr txBox="1"/>
          <p:nvPr/>
        </p:nvSpPr>
        <p:spPr>
          <a:xfrm>
            <a:off x="228600" y="1462703"/>
            <a:ext cx="8001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mysql.connector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connect, Error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conn = connect(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host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"localhost"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user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password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”1234!"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database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b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"Connected to DB"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Error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err: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"Error message: "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err.msg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47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שמירת נתוני התחברות בקובץ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76200" y="685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</a:t>
            </a:r>
            <a:r>
              <a:rPr lang="en-US" sz="2400" dirty="0"/>
              <a:t>connect</a:t>
            </a:r>
            <a:r>
              <a:rPr lang="he-IL" sz="2400" dirty="0"/>
              <a:t> יכולה לשאוב את נתוני ההתחברות מתוך קובץ.</a:t>
            </a:r>
            <a:endParaRPr lang="en-I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1EB43-D161-878F-7905-3485633DC11A}"/>
              </a:ext>
            </a:extLst>
          </p:cNvPr>
          <p:cNvSpPr txBox="1"/>
          <p:nvPr/>
        </p:nvSpPr>
        <p:spPr>
          <a:xfrm>
            <a:off x="76200" y="114746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נגדיר קובץ טקסט (</a:t>
            </a:r>
            <a:r>
              <a:rPr lang="he-IL" sz="2400" dirty="0" err="1"/>
              <a:t>בדר״כ</a:t>
            </a:r>
            <a:r>
              <a:rPr lang="he-IL" sz="2400" dirty="0"/>
              <a:t> מסתיים בסיומת </a:t>
            </a:r>
            <a:r>
              <a:rPr lang="en-US" sz="2400" dirty="0"/>
              <a:t>.</a:t>
            </a:r>
            <a:r>
              <a:rPr lang="en-US" sz="2400" dirty="0" err="1"/>
              <a:t>cnf</a:t>
            </a:r>
            <a:r>
              <a:rPr lang="he-IL" sz="2400" dirty="0"/>
              <a:t>) ובו פרטי ההתחברות:</a:t>
            </a:r>
            <a:endParaRPr lang="en-I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33CC-938E-D3F5-A0A7-D7954FA82D67}"/>
              </a:ext>
            </a:extLst>
          </p:cNvPr>
          <p:cNvSpPr txBox="1"/>
          <p:nvPr/>
        </p:nvSpPr>
        <p:spPr>
          <a:xfrm>
            <a:off x="261257" y="1766748"/>
            <a:ext cx="47352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[client]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user = root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password = 1234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host = localhost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database =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48175-2E9C-8CF2-F27D-64B558594DAD}"/>
              </a:ext>
            </a:extLst>
          </p:cNvPr>
          <p:cNvSpPr txBox="1"/>
          <p:nvPr/>
        </p:nvSpPr>
        <p:spPr>
          <a:xfrm>
            <a:off x="76200" y="3867081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כעת נוכל להשתמש בקובץ כדי להתחבר למסד הנתונים:</a:t>
            </a:r>
            <a:endParaRPr lang="en-IL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4CA3C-93FA-7EF2-015C-EB17AAA365E6}"/>
              </a:ext>
            </a:extLst>
          </p:cNvPr>
          <p:cNvSpPr txBox="1"/>
          <p:nvPr/>
        </p:nvSpPr>
        <p:spPr>
          <a:xfrm>
            <a:off x="261257" y="4650050"/>
            <a:ext cx="563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conn = connect(</a:t>
            </a:r>
            <a:r>
              <a:rPr lang="en-US" sz="2400" dirty="0" err="1">
                <a:solidFill>
                  <a:srgbClr val="660099"/>
                </a:solidFill>
                <a:effectLst/>
                <a:latin typeface="JetBrains Mono"/>
              </a:rPr>
              <a:t>option_files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 err="1">
                <a:solidFill>
                  <a:srgbClr val="067D17"/>
                </a:solidFill>
                <a:effectLst/>
                <a:latin typeface="JetBrains Mono"/>
              </a:rPr>
              <a:t>config.cnf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68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סגירת הקישור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76200" y="685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בסיום העבודה עם ה-</a:t>
            </a:r>
            <a:r>
              <a:rPr lang="en-US" sz="2400" dirty="0"/>
              <a:t>DB</a:t>
            </a:r>
            <a:r>
              <a:rPr lang="he-IL" sz="2400" dirty="0"/>
              <a:t> כדאי לסגור את ה-</a:t>
            </a:r>
            <a:r>
              <a:rPr lang="en-US" sz="2400" dirty="0"/>
              <a:t>connection</a:t>
            </a:r>
            <a:r>
              <a:rPr lang="he-IL" sz="2400" dirty="0"/>
              <a:t>.</a:t>
            </a:r>
            <a:endParaRPr lang="en-I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1EB43-D161-878F-7905-3485633DC11A}"/>
              </a:ext>
            </a:extLst>
          </p:cNvPr>
          <p:cNvSpPr txBox="1"/>
          <p:nvPr/>
        </p:nvSpPr>
        <p:spPr>
          <a:xfrm>
            <a:off x="76200" y="1147465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למרות שהרבה פעמים מערכת ההפעלה דואגת לסגירת קישורים, כדאי לעשות זאת בעצמנו כדי למנוע שגיאות.</a:t>
            </a:r>
            <a:endParaRPr lang="en-IL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48175-2E9C-8CF2-F27D-64B558594DAD}"/>
              </a:ext>
            </a:extLst>
          </p:cNvPr>
          <p:cNvSpPr txBox="1"/>
          <p:nvPr/>
        </p:nvSpPr>
        <p:spPr>
          <a:xfrm>
            <a:off x="76200" y="2009528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סגירת הקישור נעשית ע״י הפונקציה </a:t>
            </a:r>
            <a:r>
              <a:rPr lang="en-US" sz="2400" dirty="0"/>
              <a:t>close</a:t>
            </a:r>
            <a:r>
              <a:rPr lang="he-IL" sz="2400" dirty="0"/>
              <a:t> של אובייקט ה-</a:t>
            </a:r>
            <a:r>
              <a:rPr lang="en-US" sz="2400" dirty="0"/>
              <a:t>connection</a:t>
            </a:r>
            <a:r>
              <a:rPr lang="he-IL" sz="2400" dirty="0"/>
              <a:t>:</a:t>
            </a:r>
            <a:endParaRPr lang="en-IL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4CA3C-93FA-7EF2-015C-EB17AAA365E6}"/>
              </a:ext>
            </a:extLst>
          </p:cNvPr>
          <p:cNvSpPr txBox="1"/>
          <p:nvPr/>
        </p:nvSpPr>
        <p:spPr>
          <a:xfrm>
            <a:off x="195943" y="2628378"/>
            <a:ext cx="563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conn.close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07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>
                <a:solidFill>
                  <a:schemeClr val="tx2"/>
                </a:solidFill>
              </a:rPr>
              <a:t>Cursor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76200" y="685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כעת, כשיש לנו קישור חי למסד הנתונים, נוכל להשתמש בו כדי לבצע פעולות על מסד הנתונים.</a:t>
            </a:r>
            <a:endParaRPr lang="en-IL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48175-2E9C-8CF2-F27D-64B558594DAD}"/>
              </a:ext>
            </a:extLst>
          </p:cNvPr>
          <p:cNvSpPr txBox="1"/>
          <p:nvPr/>
        </p:nvSpPr>
        <p:spPr>
          <a:xfrm>
            <a:off x="76200" y="1516797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הפעולות מתבצעות באמצעות אובייקט מסוג </a:t>
            </a:r>
            <a:r>
              <a:rPr lang="en-US" sz="2400" dirty="0"/>
              <a:t>cursor</a:t>
            </a:r>
            <a:r>
              <a:rPr lang="he-IL" sz="2400" dirty="0"/>
              <a:t>.</a:t>
            </a:r>
            <a:endParaRPr lang="en-I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CA8CB-D222-C6A8-9560-63500939D641}"/>
              </a:ext>
            </a:extLst>
          </p:cNvPr>
          <p:cNvSpPr txBox="1"/>
          <p:nvPr/>
        </p:nvSpPr>
        <p:spPr>
          <a:xfrm>
            <a:off x="76200" y="1969753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/>
              <a:t>Cursor</a:t>
            </a:r>
            <a:r>
              <a:rPr lang="he-IL" sz="2400" dirty="0"/>
              <a:t> הוא כמו מצביע למסד הנתונים, שמאפשר לבצע פעולות שונות, ובפרט לבצע שאילתות </a:t>
            </a:r>
            <a:r>
              <a:rPr lang="en-US" sz="2400" dirty="0"/>
              <a:t>SQL</a:t>
            </a:r>
            <a:r>
              <a:rPr lang="he-IL" sz="2400" dirty="0"/>
              <a:t>.</a:t>
            </a:r>
            <a:endParaRPr lang="en-IL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0A45D-F0C7-4777-8EF6-75FC40371DF2}"/>
              </a:ext>
            </a:extLst>
          </p:cNvPr>
          <p:cNvSpPr txBox="1"/>
          <p:nvPr/>
        </p:nvSpPr>
        <p:spPr>
          <a:xfrm>
            <a:off x="76200" y="280075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כדי לייצר </a:t>
            </a:r>
            <a:r>
              <a:rPr lang="en-US" sz="2400" dirty="0"/>
              <a:t>cursor</a:t>
            </a:r>
            <a:r>
              <a:rPr lang="he-IL" sz="2400" dirty="0"/>
              <a:t> על מסד הנתונים נשתמש בפונקציה </a:t>
            </a:r>
            <a:r>
              <a:rPr lang="en-US" sz="2400" dirty="0"/>
              <a:t>cursor()</a:t>
            </a:r>
            <a:r>
              <a:rPr lang="he-IL" sz="2400" dirty="0"/>
              <a:t> של אובייקט ה-</a:t>
            </a:r>
            <a:r>
              <a:rPr lang="en-US" sz="2400" dirty="0"/>
              <a:t>connection</a:t>
            </a:r>
            <a:r>
              <a:rPr lang="he-IL" sz="2400" dirty="0"/>
              <a:t>:</a:t>
            </a:r>
            <a:endParaRPr lang="en-IL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3E890-49B3-AED6-B76B-A277AF310E7E}"/>
              </a:ext>
            </a:extLst>
          </p:cNvPr>
          <p:cNvSpPr txBox="1"/>
          <p:nvPr/>
        </p:nvSpPr>
        <p:spPr>
          <a:xfrm>
            <a:off x="265611" y="3872068"/>
            <a:ext cx="4735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cursor 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conn.cursor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8007E-C30E-3D04-2D99-AFCBEE22D356}"/>
              </a:ext>
            </a:extLst>
          </p:cNvPr>
          <p:cNvSpPr txBox="1"/>
          <p:nvPr/>
        </p:nvSpPr>
        <p:spPr>
          <a:xfrm>
            <a:off x="76200" y="4407868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תחזיר אובייקט מסוג </a:t>
            </a:r>
            <a:r>
              <a:rPr lang="en-US" sz="2400" dirty="0"/>
              <a:t>cursor</a:t>
            </a:r>
            <a:r>
              <a:rPr lang="he-IL" sz="2400" dirty="0"/>
              <a:t> שמאפשר להריץ שאילות על מסד הנתונים.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83109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>
                <a:solidFill>
                  <a:schemeClr val="tx2"/>
                </a:solidFill>
              </a:rPr>
              <a:t>execute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76200" y="685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</a:t>
            </a:r>
            <a:r>
              <a:rPr lang="en-US" sz="2400" dirty="0"/>
              <a:t>execute </a:t>
            </a:r>
            <a:r>
              <a:rPr lang="he-IL" sz="2400" dirty="0"/>
              <a:t> של אובייקט ה-</a:t>
            </a:r>
            <a:r>
              <a:rPr lang="en-US" sz="2400" dirty="0"/>
              <a:t>cursor</a:t>
            </a:r>
            <a:r>
              <a:rPr lang="he-IL" sz="2400" dirty="0"/>
              <a:t> מקבלת כפרמטר מחרוזת </a:t>
            </a:r>
            <a:r>
              <a:rPr lang="en-US" sz="2400" dirty="0" err="1"/>
              <a:t>sql</a:t>
            </a:r>
            <a:r>
              <a:rPr lang="he-IL" sz="2400" dirty="0"/>
              <a:t> ומבצעת אותה על מסד הנתונים:</a:t>
            </a:r>
            <a:endParaRPr lang="en-I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0C578-F20A-201F-9A44-A0D7E9CA9A39}"/>
              </a:ext>
            </a:extLst>
          </p:cNvPr>
          <p:cNvSpPr txBox="1"/>
          <p:nvPr/>
        </p:nvSpPr>
        <p:spPr>
          <a:xfrm>
            <a:off x="76200" y="1600200"/>
            <a:ext cx="8458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cursor 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conn.cursor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"create table Emps( id integer primary key,"</a:t>
            </a:r>
            <a:b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"name varchar(20));"</a:t>
            </a:r>
            <a:b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cursor.execute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110D8-2823-440C-E5E6-031A33FBD90A}"/>
              </a:ext>
            </a:extLst>
          </p:cNvPr>
          <p:cNvSpPr txBox="1"/>
          <p:nvPr/>
        </p:nvSpPr>
        <p:spPr>
          <a:xfrm>
            <a:off x="76200" y="3708109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</a:t>
            </a:r>
            <a:r>
              <a:rPr lang="en-US" sz="2400" dirty="0"/>
              <a:t>execute</a:t>
            </a:r>
            <a:r>
              <a:rPr lang="he-IL" sz="2400" dirty="0"/>
              <a:t> תבצע את שאילתת ה-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he-IL" sz="2400" dirty="0"/>
              <a:t> שמתקבלת כפרמטר. אם לא היו שגיאות בביצוע השאילתה, השאילתה תתבצע ישירות על מסד הנתונים.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ACDFC-25FB-7137-7B95-5A64131EF8BA}"/>
              </a:ext>
            </a:extLst>
          </p:cNvPr>
          <p:cNvSpPr txBox="1"/>
          <p:nvPr/>
        </p:nvSpPr>
        <p:spPr>
          <a:xfrm>
            <a:off x="76200" y="461673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למשל, בדוגמא נוכל לקבל את הטבלאות שיש במסד הנתונים ע״י הפקודה: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7B9E2-13DC-6E32-4E82-156E06BF7004}"/>
              </a:ext>
            </a:extLst>
          </p:cNvPr>
          <p:cNvSpPr txBox="1"/>
          <p:nvPr/>
        </p:nvSpPr>
        <p:spPr>
          <a:xfrm>
            <a:off x="256903" y="5334204"/>
            <a:ext cx="4735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cursor.execute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"show tables;"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83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שליפת נתונים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76200" y="685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נשתמש בפונקציה </a:t>
            </a:r>
            <a:r>
              <a:rPr lang="en-US" sz="2400" dirty="0"/>
              <a:t>execute</a:t>
            </a:r>
            <a:r>
              <a:rPr lang="he-IL" sz="2400" dirty="0"/>
              <a:t> כדי לבצע שאילתות </a:t>
            </a:r>
            <a:r>
              <a:rPr lang="en-US" sz="2400" dirty="0"/>
              <a:t>select</a:t>
            </a:r>
            <a:r>
              <a:rPr lang="he-IL" sz="2400" dirty="0"/>
              <a:t>:</a:t>
            </a:r>
            <a:endParaRPr lang="en-I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0C578-F20A-201F-9A44-A0D7E9CA9A39}"/>
              </a:ext>
            </a:extLst>
          </p:cNvPr>
          <p:cNvSpPr txBox="1"/>
          <p:nvPr/>
        </p:nvSpPr>
        <p:spPr>
          <a:xfrm>
            <a:off x="76200" y="1600200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cursor 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conn.cursor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”select * from Emps;"</a:t>
            </a:r>
            <a:b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cursor.execute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110D8-2823-440C-E5E6-031A33FBD90A}"/>
              </a:ext>
            </a:extLst>
          </p:cNvPr>
          <p:cNvSpPr txBox="1"/>
          <p:nvPr/>
        </p:nvSpPr>
        <p:spPr>
          <a:xfrm>
            <a:off x="76200" y="3056338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נוכל לקבל את שמות העמודות ע״י התכונה </a:t>
            </a:r>
            <a:r>
              <a:rPr lang="en-US" sz="2400" dirty="0" err="1"/>
              <a:t>columns_names</a:t>
            </a:r>
            <a:r>
              <a:rPr lang="he-IL" sz="2400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7B9E2-13DC-6E32-4E82-156E06BF7004}"/>
              </a:ext>
            </a:extLst>
          </p:cNvPr>
          <p:cNvSpPr txBox="1"/>
          <p:nvPr/>
        </p:nvSpPr>
        <p:spPr>
          <a:xfrm>
            <a:off x="89263" y="3741155"/>
            <a:ext cx="4735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eaLnBrk="1" latinLnBrk="0" hangingPunct="1"/>
            <a:r>
              <a:rPr lang="en-US" sz="2400" dirty="0">
                <a:solidFill>
                  <a:srgbClr val="080808"/>
                </a:solidFill>
                <a:latin typeface="JetBrains Mono"/>
              </a:rPr>
              <a:t>print(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cursor.column_names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</a:t>
            </a:r>
            <a:endParaRPr lang="en-US" sz="24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3302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מעבר על הנתונים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76200" y="685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אחרי שביצענו שאילתה, נוכל לקבל את תוצאות השאילתה ע״י הפונקציות </a:t>
            </a:r>
            <a:r>
              <a:rPr lang="en-US" sz="2400" dirty="0" err="1"/>
              <a:t>fetchmany</a:t>
            </a:r>
            <a:r>
              <a:rPr lang="he-IL" sz="2400" dirty="0"/>
              <a:t> ו-</a:t>
            </a:r>
            <a:r>
              <a:rPr lang="en-US" sz="2400" dirty="0" err="1"/>
              <a:t>fetchall</a:t>
            </a:r>
            <a:r>
              <a:rPr lang="he-IL" sz="2400" dirty="0"/>
              <a:t> של אובייקט ה-</a:t>
            </a:r>
            <a:r>
              <a:rPr lang="en-US" sz="2400" dirty="0"/>
              <a:t>cursor</a:t>
            </a:r>
            <a:r>
              <a:rPr lang="he-IL" sz="2400" dirty="0"/>
              <a:t>.</a:t>
            </a:r>
            <a:endParaRPr lang="en-IL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110D8-2823-440C-E5E6-031A33FBD90A}"/>
              </a:ext>
            </a:extLst>
          </p:cNvPr>
          <p:cNvSpPr txBox="1"/>
          <p:nvPr/>
        </p:nvSpPr>
        <p:spPr>
          <a:xfrm>
            <a:off x="89263" y="1676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</a:t>
            </a:r>
            <a:r>
              <a:rPr lang="en-US" sz="2400" dirty="0" err="1"/>
              <a:t>fetchmany</a:t>
            </a:r>
            <a:r>
              <a:rPr lang="he-IL" sz="2400" dirty="0"/>
              <a:t> יודעת להחזיר מספר של שורות (בהתאם לפרמטר </a:t>
            </a:r>
            <a:r>
              <a:rPr lang="en-US" sz="2400" dirty="0"/>
              <a:t>size</a:t>
            </a:r>
            <a:r>
              <a:rPr lang="he-IL" sz="2400" dirty="0"/>
              <a:t> שנעביר לה). שימו לב שה-</a:t>
            </a:r>
            <a:r>
              <a:rPr lang="en-US" sz="2400" dirty="0"/>
              <a:t>cursor</a:t>
            </a:r>
            <a:r>
              <a:rPr lang="he-IL" sz="2400" dirty="0"/>
              <a:t> מתקדם בשורה אחת עבור כל קריאה: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D5775-A265-F69C-6BA4-D4AAF51BDCB1}"/>
              </a:ext>
            </a:extLst>
          </p:cNvPr>
          <p:cNvSpPr txBox="1"/>
          <p:nvPr/>
        </p:nvSpPr>
        <p:spPr>
          <a:xfrm>
            <a:off x="76200" y="2876729"/>
            <a:ext cx="845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cursor 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conn.cursor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”select * from Emps;"</a:t>
            </a:r>
            <a:b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cursor.execute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he-IL" sz="24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firstRows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cursor.fetchmany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(size = 2)	# fetch first 2 rows</a:t>
            </a:r>
            <a:endParaRPr lang="en-US" sz="24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288EC-11F4-FB98-A7AE-2B2F11519BC1}"/>
              </a:ext>
            </a:extLst>
          </p:cNvPr>
          <p:cNvSpPr txBox="1"/>
          <p:nvPr/>
        </p:nvSpPr>
        <p:spPr>
          <a:xfrm>
            <a:off x="71846" y="4581435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מחזירה רשימה של </a:t>
            </a:r>
            <a:r>
              <a:rPr lang="en-US" sz="2400" dirty="0"/>
              <a:t>tuples</a:t>
            </a:r>
            <a:r>
              <a:rPr lang="he-IL" sz="2400" dirty="0"/>
              <a:t>, כאשר כל </a:t>
            </a:r>
            <a:r>
              <a:rPr lang="en-US" sz="2400" dirty="0"/>
              <a:t>tuple</a:t>
            </a:r>
            <a:r>
              <a:rPr lang="he-IL" sz="2400" dirty="0"/>
              <a:t> הוא שורה שלמה מתוך השאילתה.</a:t>
            </a:r>
          </a:p>
        </p:txBody>
      </p:sp>
    </p:spTree>
    <p:extLst>
      <p:ext uri="{BB962C8B-B14F-4D97-AF65-F5344CB8AC3E}">
        <p14:creationId xmlns:p14="http://schemas.microsoft.com/office/powerpoint/2010/main" val="22985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מעבר על הנתונים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110D8-2823-440C-E5E6-031A33FBD90A}"/>
              </a:ext>
            </a:extLst>
          </p:cNvPr>
          <p:cNvSpPr txBox="1"/>
          <p:nvPr/>
        </p:nvSpPr>
        <p:spPr>
          <a:xfrm>
            <a:off x="71846" y="685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</a:t>
            </a:r>
            <a:r>
              <a:rPr lang="en-US" sz="2400" dirty="0" err="1"/>
              <a:t>fetchall</a:t>
            </a:r>
            <a:r>
              <a:rPr lang="he-IL" sz="2400" dirty="0"/>
              <a:t> מחזירה את כל תוצאות השאילתה שעדיין לא נקראו.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D5775-A265-F69C-6BA4-D4AAF51BDCB1}"/>
              </a:ext>
            </a:extLst>
          </p:cNvPr>
          <p:cNvSpPr txBox="1"/>
          <p:nvPr/>
        </p:nvSpPr>
        <p:spPr>
          <a:xfrm>
            <a:off x="71846" y="1209020"/>
            <a:ext cx="845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cursor 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conn.cursor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”select * from Emps;"</a:t>
            </a:r>
            <a:b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cursor.execute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he-IL" sz="24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2400" dirty="0">
                <a:solidFill>
                  <a:srgbClr val="080808"/>
                </a:solidFill>
                <a:latin typeface="JetBrains Mono"/>
              </a:rPr>
              <a:t>rows 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cursor.fetchall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	# fetch all rows</a:t>
            </a:r>
            <a:endParaRPr lang="en-US" sz="24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288EC-11F4-FB98-A7AE-2B2F11519BC1}"/>
              </a:ext>
            </a:extLst>
          </p:cNvPr>
          <p:cNvSpPr txBox="1"/>
          <p:nvPr/>
        </p:nvSpPr>
        <p:spPr>
          <a:xfrm>
            <a:off x="71846" y="292091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גם פונקציה זו מחזירה רשימה של </a:t>
            </a:r>
            <a:r>
              <a:rPr lang="en-US" sz="2400" dirty="0"/>
              <a:t>tuples</a:t>
            </a:r>
            <a:r>
              <a:rPr lang="he-IL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B73E-FA3A-AA32-291A-5882F1A3F6DA}"/>
              </a:ext>
            </a:extLst>
          </p:cNvPr>
          <p:cNvSpPr txBox="1"/>
          <p:nvPr/>
        </p:nvSpPr>
        <p:spPr>
          <a:xfrm>
            <a:off x="71846" y="3382575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שימו לב, כיוון שה-</a:t>
            </a:r>
            <a:r>
              <a:rPr lang="en-US" sz="2400" dirty="0"/>
              <a:t>cursor</a:t>
            </a:r>
            <a:r>
              <a:rPr lang="he-IL" sz="2400" dirty="0"/>
              <a:t> יכול להתקדם רק קדימה, אם לפני הקריאה ל-</a:t>
            </a:r>
            <a:r>
              <a:rPr lang="en-US" sz="2400" dirty="0" err="1"/>
              <a:t>fetchall</a:t>
            </a:r>
            <a:r>
              <a:rPr lang="he-IL" sz="2400" dirty="0"/>
              <a:t> </a:t>
            </a:r>
            <a:r>
              <a:rPr lang="he-IL" sz="2400" dirty="0" err="1"/>
              <a:t>היתה</a:t>
            </a:r>
            <a:r>
              <a:rPr lang="he-IL" sz="2400" dirty="0"/>
              <a:t> קריאה ל-</a:t>
            </a:r>
            <a:r>
              <a:rPr lang="en-US" sz="2400" dirty="0" err="1"/>
              <a:t>fetchmany</a:t>
            </a:r>
            <a:r>
              <a:rPr lang="he-IL" sz="2400" dirty="0"/>
              <a:t>, הפונקציה תחזיר רק את השורות שעדיין לא נקראו.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213AD-D9F5-15C6-A0B7-89FD705D14B7}"/>
              </a:ext>
            </a:extLst>
          </p:cNvPr>
          <p:cNvSpPr txBox="1"/>
          <p:nvPr/>
        </p:nvSpPr>
        <p:spPr>
          <a:xfrm>
            <a:off x="71846" y="4582904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אפשר להשתמש בתכונה </a:t>
            </a:r>
            <a:r>
              <a:rPr lang="en-US" sz="2400" dirty="0" err="1"/>
              <a:t>cursor.row_count</a:t>
            </a:r>
            <a:r>
              <a:rPr lang="he-IL" sz="2400" dirty="0"/>
              <a:t> כדי לקבל את מספר השורות שנקראו אחרי כל </a:t>
            </a:r>
            <a:r>
              <a:rPr lang="en-US" sz="2400" dirty="0"/>
              <a:t>fetch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46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מעבר על הנתונים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110D8-2823-440C-E5E6-031A33FBD90A}"/>
              </a:ext>
            </a:extLst>
          </p:cNvPr>
          <p:cNvSpPr txBox="1"/>
          <p:nvPr/>
        </p:nvSpPr>
        <p:spPr>
          <a:xfrm>
            <a:off x="71846" y="685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כעת אפשר לעבור על רשימת התוצאות: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D5775-A265-F69C-6BA4-D4AAF51BDCB1}"/>
              </a:ext>
            </a:extLst>
          </p:cNvPr>
          <p:cNvSpPr txBox="1"/>
          <p:nvPr/>
        </p:nvSpPr>
        <p:spPr>
          <a:xfrm>
            <a:off x="71846" y="1209020"/>
            <a:ext cx="845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cursor 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conn.cursor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”select * from Emps;"</a:t>
            </a:r>
            <a:b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cursor.execute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sqlString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he-IL" sz="24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2400" dirty="0">
                <a:solidFill>
                  <a:srgbClr val="080808"/>
                </a:solidFill>
                <a:latin typeface="JetBrains Mono"/>
              </a:rPr>
              <a:t>rows 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cursor.fetchall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	# fetch all rows</a:t>
            </a:r>
            <a:endParaRPr lang="en-US" sz="24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BB65A-4D18-4909-F496-9C884F1C35FE}"/>
              </a:ext>
            </a:extLst>
          </p:cNvPr>
          <p:cNvSpPr txBox="1"/>
          <p:nvPr/>
        </p:nvSpPr>
        <p:spPr>
          <a:xfrm>
            <a:off x="84909" y="3013501"/>
            <a:ext cx="4585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row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rows: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(row)</a:t>
            </a:r>
          </a:p>
        </p:txBody>
      </p:sp>
    </p:spTree>
    <p:extLst>
      <p:ext uri="{BB962C8B-B14F-4D97-AF65-F5344CB8AC3E}">
        <p14:creationId xmlns:p14="http://schemas.microsoft.com/office/powerpoint/2010/main" val="39623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D8276-3E4D-4F8E-8E3F-D88BC076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קישור למסד נתונים </a:t>
            </a:r>
            <a:r>
              <a:rPr lang="he-IL" dirty="0" err="1"/>
              <a:t>רלציוני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507C4D-C870-4166-8FAE-6F117B5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 err="1"/>
              <a:t>פייתון</a:t>
            </a:r>
            <a:r>
              <a:rPr lang="he-IL" dirty="0"/>
              <a:t> מכילה ספריות שמאפשרות קישור למסד נתונים </a:t>
            </a:r>
            <a:r>
              <a:rPr lang="he-IL" dirty="0" err="1"/>
              <a:t>רלציוני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ניתן לבצע את כל פעולות ה-</a:t>
            </a:r>
            <a:r>
              <a:rPr lang="en-US" dirty="0"/>
              <a:t>DB</a:t>
            </a:r>
            <a:r>
              <a:rPr lang="he-IL" dirty="0"/>
              <a:t> הרגילות דרך קוד </a:t>
            </a:r>
            <a:r>
              <a:rPr lang="he-IL" dirty="0" err="1"/>
              <a:t>בפייתון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יצירת מסד נתונים</a:t>
            </a:r>
          </a:p>
          <a:p>
            <a:pPr lvl="1" algn="r" rtl="1"/>
            <a:r>
              <a:rPr lang="he-IL" dirty="0"/>
              <a:t>יצירת טבלאות</a:t>
            </a:r>
          </a:p>
          <a:p>
            <a:pPr lvl="1" algn="r" rtl="1"/>
            <a:r>
              <a:rPr lang="he-IL" dirty="0"/>
              <a:t>הכנסת ערכים</a:t>
            </a:r>
          </a:p>
          <a:p>
            <a:pPr lvl="1" algn="r" rtl="1"/>
            <a:r>
              <a:rPr lang="he-IL" dirty="0"/>
              <a:t>שליפת מידע</a:t>
            </a:r>
          </a:p>
          <a:p>
            <a:pPr lvl="1" algn="r" rtl="1"/>
            <a:r>
              <a:rPr lang="he-IL" dirty="0"/>
              <a:t>ועוד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B0242A9-7AF9-4DFC-A2BB-E6725BF1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17FA748-2D91-483E-B3EB-E2F59FFC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D8276-3E4D-4F8E-8E3F-D88BC076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קישור למסד נתונים </a:t>
            </a:r>
            <a:r>
              <a:rPr lang="he-IL" dirty="0" err="1"/>
              <a:t>רלציוני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507C4D-C870-4166-8FAE-6F117B5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כיוון שיש הרבה מסדי נתונים, ישנה ספריה לקישור לכל אחד מהם.</a:t>
            </a:r>
          </a:p>
          <a:p>
            <a:pPr algn="r" rtl="1"/>
            <a:r>
              <a:rPr lang="he-IL" dirty="0"/>
              <a:t>הטכניקה זהה בכל ה-</a:t>
            </a:r>
            <a:r>
              <a:rPr lang="en-US" dirty="0"/>
              <a:t>DB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ראשית נפתח קישור – </a:t>
            </a:r>
            <a:r>
              <a:rPr lang="en-US" dirty="0"/>
              <a:t>connection</a:t>
            </a:r>
            <a:r>
              <a:rPr lang="he-IL" dirty="0"/>
              <a:t> – לשרת ה-</a:t>
            </a:r>
            <a:r>
              <a:rPr lang="en-US" dirty="0"/>
              <a:t>DB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נתחבר למסד נתונים ספציפי בשרת (או ניצור חדש).</a:t>
            </a:r>
          </a:p>
          <a:p>
            <a:pPr lvl="1" algn="r" rtl="1"/>
            <a:r>
              <a:rPr lang="he-IL" dirty="0"/>
              <a:t>דרך ה-</a:t>
            </a:r>
            <a:r>
              <a:rPr lang="en-US" dirty="0"/>
              <a:t>connection</a:t>
            </a:r>
            <a:r>
              <a:rPr lang="he-IL" dirty="0"/>
              <a:t> נבצע פעולות על מסד הנתונים.</a:t>
            </a:r>
          </a:p>
          <a:p>
            <a:pPr lvl="1" algn="r" rtl="1"/>
            <a:r>
              <a:rPr lang="he-IL" dirty="0"/>
              <a:t>בסיום העבודה נסגור את ה-</a:t>
            </a:r>
            <a:r>
              <a:rPr lang="en-US" dirty="0"/>
              <a:t>connection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B0242A9-7AF9-4DFC-A2BB-E6725BF1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17FA748-2D91-483E-B3EB-E2F59FFC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</a:t>
            </a:r>
            <a:endParaRPr lang="he-IL" dirty="0"/>
          </a:p>
          <a:p>
            <a:r>
              <a:rPr lang="en-US" dirty="0"/>
              <a:t> 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304800" y="1524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>
                <a:solidFill>
                  <a:schemeClr val="tx2"/>
                </a:solidFill>
              </a:rPr>
              <a:t>MySQL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46A18-5BC0-99AC-ADCE-C7596A9CAF91}"/>
              </a:ext>
            </a:extLst>
          </p:cNvPr>
          <p:cNvSpPr txBox="1"/>
          <p:nvPr/>
        </p:nvSpPr>
        <p:spPr>
          <a:xfrm>
            <a:off x="304800" y="6858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נדגים את העבודה עם </a:t>
            </a:r>
            <a:r>
              <a:rPr lang="he-IL" sz="2400" dirty="0" err="1"/>
              <a:t>פייתון</a:t>
            </a:r>
            <a:r>
              <a:rPr lang="he-IL" sz="2400" dirty="0"/>
              <a:t> באמצעות מסד הנתונים </a:t>
            </a:r>
            <a:r>
              <a:rPr lang="en-US" sz="2400" dirty="0"/>
              <a:t>MySQL</a:t>
            </a:r>
            <a:r>
              <a:rPr lang="he-IL" sz="2400" dirty="0"/>
              <a:t>.</a:t>
            </a:r>
            <a:r>
              <a:rPr lang="he-IL" sz="2000" dirty="0"/>
              <a:t> </a:t>
            </a:r>
            <a:endParaRPr lang="en-I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155C3-B669-4BD4-3025-A079A668C3A3}"/>
              </a:ext>
            </a:extLst>
          </p:cNvPr>
          <p:cNvSpPr txBox="1"/>
          <p:nvPr/>
        </p:nvSpPr>
        <p:spPr>
          <a:xfrm>
            <a:off x="228600" y="1199232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/>
              <a:t>MySQL</a:t>
            </a:r>
            <a:r>
              <a:rPr lang="he-IL" sz="2400" dirty="0"/>
              <a:t> הוא מסד נתונים </a:t>
            </a:r>
            <a:r>
              <a:rPr lang="he-IL" sz="2400" dirty="0" err="1"/>
              <a:t>רלציוני</a:t>
            </a:r>
            <a:r>
              <a:rPr lang="he-IL" sz="2400" dirty="0"/>
              <a:t> מבוסס קוד פתוח שקיים מאז שנת 1995.</a:t>
            </a:r>
            <a:endParaRPr lang="en-I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CB4CA-BB48-D09C-B093-B454E1F12A2C}"/>
              </a:ext>
            </a:extLst>
          </p:cNvPr>
          <p:cNvSpPr txBox="1"/>
          <p:nvPr/>
        </p:nvSpPr>
        <p:spPr>
          <a:xfrm>
            <a:off x="243840" y="1712664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/>
              <a:t>MySQL</a:t>
            </a:r>
            <a:r>
              <a:rPr lang="he-IL" sz="2400" dirty="0"/>
              <a:t> הוא אחד ממסדי הנתונים </a:t>
            </a:r>
            <a:r>
              <a:rPr lang="he-IL" sz="2400" dirty="0" err="1"/>
              <a:t>הפופולרים</a:t>
            </a:r>
            <a:r>
              <a:rPr lang="he-IL" sz="2400" dirty="0"/>
              <a:t> ביותר ונמצא בשימוש נרחב.</a:t>
            </a:r>
            <a:endParaRPr lang="en-IL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9CC5C-86C9-2D9E-1EF9-1C9619D23C3A}"/>
              </a:ext>
            </a:extLst>
          </p:cNvPr>
          <p:cNvSpPr txBox="1"/>
          <p:nvPr/>
        </p:nvSpPr>
        <p:spPr>
          <a:xfrm>
            <a:off x="266700" y="2226096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ישנן כמה גרסאות למסד הנתונים, ואנו נעבוד עם ה-</a:t>
            </a:r>
            <a:r>
              <a:rPr lang="en-US" sz="2400" dirty="0"/>
              <a:t>community version</a:t>
            </a:r>
            <a:r>
              <a:rPr lang="he-IL" sz="2400" dirty="0"/>
              <a:t> שהיא גרסה חינמית.</a:t>
            </a:r>
            <a:endParaRPr lang="en-IL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2FE39-1E8C-9FE2-3212-F2847D3C1FF1}"/>
              </a:ext>
            </a:extLst>
          </p:cNvPr>
          <p:cNvSpPr txBox="1"/>
          <p:nvPr/>
        </p:nvSpPr>
        <p:spPr>
          <a:xfrm>
            <a:off x="228600" y="310886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ל-</a:t>
            </a:r>
            <a:r>
              <a:rPr lang="en-US" sz="2400" dirty="0"/>
              <a:t>MySQL</a:t>
            </a:r>
            <a:r>
              <a:rPr lang="he-IL" sz="2400" dirty="0"/>
              <a:t> יש גם אפשרות להשתמש בממשק גרפי כדי לנהל את מסד הנתונים, וגם ב-</a:t>
            </a:r>
            <a:r>
              <a:rPr lang="en-US" sz="2400" dirty="0"/>
              <a:t>command line</a:t>
            </a:r>
            <a:r>
              <a:rPr lang="he-IL" sz="2400" dirty="0"/>
              <a:t>. </a:t>
            </a:r>
            <a:endParaRPr lang="en-IL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89A32-97B6-F843-3D54-F3937A6D3539}"/>
              </a:ext>
            </a:extLst>
          </p:cNvPr>
          <p:cNvSpPr txBox="1"/>
          <p:nvPr/>
        </p:nvSpPr>
        <p:spPr>
          <a:xfrm>
            <a:off x="228600" y="3991624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אפשר להוריד את ה-</a:t>
            </a:r>
            <a:r>
              <a:rPr lang="en-US" sz="2400" dirty="0"/>
              <a:t>community version</a:t>
            </a:r>
            <a:r>
              <a:rPr lang="he-IL" sz="2400" dirty="0"/>
              <a:t> מהכתובת הבאה:</a:t>
            </a:r>
          </a:p>
          <a:p>
            <a:pPr algn="l"/>
            <a:r>
              <a:rPr lang="en-US" sz="2400" dirty="0"/>
              <a:t>https://</a:t>
            </a:r>
            <a:r>
              <a:rPr lang="en-US" sz="2400" dirty="0" err="1"/>
              <a:t>dev.mysql.com</a:t>
            </a:r>
            <a:r>
              <a:rPr lang="en-US" sz="2400" dirty="0"/>
              <a:t>/downloads/</a:t>
            </a:r>
            <a:r>
              <a:rPr lang="en-US" sz="2400" dirty="0" err="1"/>
              <a:t>mysql</a:t>
            </a:r>
            <a:r>
              <a:rPr lang="en-US" sz="2400" dirty="0"/>
              <a:t>/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388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304800" y="1524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 err="1">
                <a:solidFill>
                  <a:schemeClr val="tx2"/>
                </a:solidFill>
              </a:rPr>
              <a:t>mysql</a:t>
            </a:r>
            <a:r>
              <a:rPr lang="en-US" sz="2800" dirty="0">
                <a:solidFill>
                  <a:schemeClr val="tx2"/>
                </a:solidFill>
              </a:rPr>
              <a:t>-connector-python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C85CC-148C-B0F1-EADE-5BC56133E09C}"/>
              </a:ext>
            </a:extLst>
          </p:cNvPr>
          <p:cNvSpPr txBox="1"/>
          <p:nvPr/>
        </p:nvSpPr>
        <p:spPr>
          <a:xfrm>
            <a:off x="304800" y="685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כדי להתחבר </a:t>
            </a:r>
            <a:r>
              <a:rPr lang="he-IL" sz="2400" dirty="0" err="1"/>
              <a:t>מפייתון</a:t>
            </a:r>
            <a:r>
              <a:rPr lang="he-IL" sz="2400" dirty="0"/>
              <a:t> ל-</a:t>
            </a:r>
            <a:r>
              <a:rPr lang="en-US" sz="2400" dirty="0"/>
              <a:t>MySQL</a:t>
            </a:r>
            <a:r>
              <a:rPr lang="he-IL" sz="2400" dirty="0"/>
              <a:t> נשתמש בספריה</a:t>
            </a:r>
            <a:endParaRPr lang="en-US" sz="2400" dirty="0"/>
          </a:p>
          <a:p>
            <a:pPr marL="0" algn="l" defTabSz="914400" eaLnBrk="1" latinLnBrk="0" hangingPunct="1"/>
            <a:r>
              <a:rPr lang="he-IL" sz="2400" dirty="0"/>
              <a:t> </a:t>
            </a:r>
            <a:r>
              <a:rPr lang="en-US" sz="2400" dirty="0" err="1"/>
              <a:t>mysql</a:t>
            </a:r>
            <a:r>
              <a:rPr lang="en-US" sz="2400" dirty="0"/>
              <a:t>-connector-python</a:t>
            </a:r>
            <a:endParaRPr lang="en-I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ADB34-BBB9-C6F3-C0D5-3B0BBDB3BC16}"/>
              </a:ext>
            </a:extLst>
          </p:cNvPr>
          <p:cNvSpPr txBox="1"/>
          <p:nvPr/>
        </p:nvSpPr>
        <p:spPr>
          <a:xfrm>
            <a:off x="304800" y="1526977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אפשר להתקין אותה ע״י הפקודה – </a:t>
            </a:r>
          </a:p>
          <a:p>
            <a:r>
              <a:rPr lang="en-US" sz="2400" dirty="0"/>
              <a:t>pip install </a:t>
            </a:r>
            <a:r>
              <a:rPr lang="en-US" sz="2400" dirty="0" err="1"/>
              <a:t>mysql</a:t>
            </a:r>
            <a:r>
              <a:rPr lang="en-US" sz="2400" dirty="0"/>
              <a:t>-connector-python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6596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הוספת </a:t>
            </a:r>
            <a:r>
              <a:rPr lang="he-IL" sz="2800" dirty="0" err="1">
                <a:solidFill>
                  <a:schemeClr val="tx2"/>
                </a:solidFill>
              </a:rPr>
              <a:t>הספריה</a:t>
            </a:r>
            <a:r>
              <a:rPr lang="he-IL" sz="2800" dirty="0">
                <a:solidFill>
                  <a:schemeClr val="tx2"/>
                </a:solidFill>
              </a:rPr>
              <a:t> ל-</a:t>
            </a:r>
            <a:r>
              <a:rPr lang="en-US" sz="2800" dirty="0">
                <a:solidFill>
                  <a:schemeClr val="tx2"/>
                </a:solidFill>
              </a:rPr>
              <a:t>PyCharm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304800" y="6858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כדי לעבוד עם </a:t>
            </a:r>
            <a:r>
              <a:rPr lang="he-IL" sz="2400" dirty="0" err="1"/>
              <a:t>הספריה</a:t>
            </a:r>
            <a:r>
              <a:rPr lang="he-IL" sz="2400" dirty="0"/>
              <a:t> ב-</a:t>
            </a:r>
            <a:r>
              <a:rPr lang="en-US" sz="2400" dirty="0"/>
              <a:t>PyCharm</a:t>
            </a:r>
            <a:r>
              <a:rPr lang="he-IL" sz="2400" dirty="0"/>
              <a:t> יש להוסיף אותה </a:t>
            </a:r>
            <a:r>
              <a:rPr lang="he-IL" sz="2400" dirty="0" err="1"/>
              <a:t>לפרוייקט</a:t>
            </a:r>
            <a:r>
              <a:rPr lang="he-IL" sz="2400" dirty="0"/>
              <a:t>.</a:t>
            </a:r>
            <a:endParaRPr lang="en-I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3465C-70FE-E925-82F5-84C6BDD03C0F}"/>
              </a:ext>
            </a:extLst>
          </p:cNvPr>
          <p:cNvSpPr txBox="1"/>
          <p:nvPr/>
        </p:nvSpPr>
        <p:spPr>
          <a:xfrm>
            <a:off x="304800" y="115764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בחרו בתפריט:</a:t>
            </a:r>
          </a:p>
          <a:p>
            <a:pPr marL="0" algn="l" defTabSz="914400" eaLnBrk="1" latinLnBrk="0" hangingPunct="1"/>
            <a:r>
              <a:rPr lang="en-US" sz="2400" dirty="0"/>
              <a:t>View -&gt; Tool Windows -&gt; Python packages</a:t>
            </a:r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59F6E-762E-AC99-A1BF-68F10CE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218486"/>
            <a:ext cx="5410200" cy="41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56049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הוספת </a:t>
            </a:r>
            <a:r>
              <a:rPr lang="he-IL" sz="2800" dirty="0" err="1">
                <a:solidFill>
                  <a:schemeClr val="tx2"/>
                </a:solidFill>
              </a:rPr>
              <a:t>הספריה</a:t>
            </a:r>
            <a:r>
              <a:rPr lang="he-IL" sz="2800" dirty="0">
                <a:solidFill>
                  <a:schemeClr val="tx2"/>
                </a:solidFill>
              </a:rPr>
              <a:t> ל-</a:t>
            </a:r>
            <a:r>
              <a:rPr lang="en-US" sz="2800" dirty="0">
                <a:solidFill>
                  <a:schemeClr val="tx2"/>
                </a:solidFill>
              </a:rPr>
              <a:t>PyCharm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304800" y="685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בחלון שיפתח, הקלידו </a:t>
            </a:r>
            <a:r>
              <a:rPr lang="en-US" sz="2400" dirty="0" err="1"/>
              <a:t>mysql</a:t>
            </a:r>
            <a:r>
              <a:rPr lang="en-US" sz="2400" dirty="0"/>
              <a:t>-connector-python</a:t>
            </a:r>
            <a:r>
              <a:rPr lang="he-IL" sz="2400" dirty="0"/>
              <a:t> בשורת החיפוש ולחצו על </a:t>
            </a:r>
            <a:r>
              <a:rPr lang="en-US" sz="2400" dirty="0"/>
              <a:t>Install package</a:t>
            </a:r>
            <a:endParaRPr lang="en-I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CE7AA9-2EE5-9214-7D8F-A2DD9107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9" y="2362201"/>
            <a:ext cx="904646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3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יבוא </a:t>
            </a:r>
            <a:r>
              <a:rPr lang="he-IL" sz="2800" dirty="0" err="1">
                <a:solidFill>
                  <a:schemeClr val="tx2"/>
                </a:solidFill>
              </a:rPr>
              <a:t>הספריה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304800" y="6858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כדי להשתמש בספריה, נייבא את הפונקציה </a:t>
            </a:r>
            <a:r>
              <a:rPr lang="en-US" sz="2400" dirty="0"/>
              <a:t>connect</a:t>
            </a:r>
            <a:r>
              <a:rPr lang="he-IL" sz="2400" dirty="0"/>
              <a:t> מתוכה:</a:t>
            </a:r>
            <a:endParaRPr lang="en-I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A0B4C-B375-5D95-FAA8-BEC4D5F8E4A8}"/>
              </a:ext>
            </a:extLst>
          </p:cNvPr>
          <p:cNvSpPr txBox="1"/>
          <p:nvPr/>
        </p:nvSpPr>
        <p:spPr>
          <a:xfrm>
            <a:off x="304800" y="116270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eaLnBrk="1" latinLnBrk="0" hangingPunct="1"/>
            <a:r>
              <a:rPr lang="en-US" sz="2400" dirty="0"/>
              <a:t>from </a:t>
            </a:r>
            <a:r>
              <a:rPr lang="en-US" sz="2400" dirty="0" err="1"/>
              <a:t>mysql.connector</a:t>
            </a:r>
            <a:r>
              <a:rPr lang="en-US" sz="2400" dirty="0"/>
              <a:t> import connect</a:t>
            </a:r>
            <a:endParaRPr lang="en-IL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264D8-043E-DA2C-3038-2B17AABCDDC5}"/>
              </a:ext>
            </a:extLst>
          </p:cNvPr>
          <p:cNvSpPr txBox="1"/>
          <p:nvPr/>
        </p:nvSpPr>
        <p:spPr>
          <a:xfrm>
            <a:off x="304800" y="163961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כעת נוכל להשתמש בפונקציה </a:t>
            </a:r>
            <a:r>
              <a:rPr lang="en-US" sz="2400" dirty="0"/>
              <a:t>connect</a:t>
            </a:r>
            <a:r>
              <a:rPr lang="he-IL" sz="2400" dirty="0"/>
              <a:t> כדי להתחבר למסד הנתונים.</a:t>
            </a:r>
            <a:endParaRPr lang="en-I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0CF4-2B68-C808-74EC-AD9484B5D505}"/>
              </a:ext>
            </a:extLst>
          </p:cNvPr>
          <p:cNvSpPr txBox="1"/>
          <p:nvPr/>
        </p:nvSpPr>
        <p:spPr>
          <a:xfrm>
            <a:off x="304800" y="210127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יכולה לקבל פרמטרים רבים, אבל אנחנו נשתמש בארבעה:</a:t>
            </a:r>
          </a:p>
          <a:p>
            <a:pPr marL="0" algn="r" defTabSz="914400" rtl="1" eaLnBrk="1" latinLnBrk="0" hangingPunct="1"/>
            <a:r>
              <a:rPr lang="en-US" sz="2400" dirty="0"/>
              <a:t>user</a:t>
            </a:r>
            <a:r>
              <a:rPr lang="he-IL" sz="2400" dirty="0"/>
              <a:t> – שם המשתמש עבור שרת </a:t>
            </a:r>
            <a:r>
              <a:rPr lang="en-US" sz="2400" dirty="0"/>
              <a:t>MySQL</a:t>
            </a:r>
            <a:r>
              <a:rPr lang="he-IL" sz="2400" dirty="0"/>
              <a:t> – שם ברירת המחדל שמוגדר בעת התקנת השרת הוא </a:t>
            </a:r>
            <a:r>
              <a:rPr lang="en-US" sz="2400" dirty="0"/>
              <a:t>root</a:t>
            </a:r>
            <a:r>
              <a:rPr lang="he-IL" sz="2400" dirty="0"/>
              <a:t>.</a:t>
            </a:r>
          </a:p>
          <a:p>
            <a:pPr marL="0" algn="r" defTabSz="914400" rtl="1" eaLnBrk="1" latinLnBrk="0" hangingPunct="1"/>
            <a:r>
              <a:rPr lang="en-US" sz="2400" dirty="0"/>
              <a:t>password</a:t>
            </a:r>
            <a:r>
              <a:rPr lang="he-IL" sz="2400" dirty="0"/>
              <a:t> – הסיסמא לשרת, אם הוגדרה. </a:t>
            </a:r>
          </a:p>
          <a:p>
            <a:pPr marL="0" algn="r" defTabSz="914400" rtl="1" eaLnBrk="1" latinLnBrk="0" hangingPunct="1"/>
            <a:r>
              <a:rPr lang="en-US" sz="2400" dirty="0"/>
              <a:t>host</a:t>
            </a:r>
            <a:r>
              <a:rPr lang="he-IL" sz="2400" dirty="0"/>
              <a:t> – כתובת השרת. כיוון שאנחנו מריצים שרת מקומי, הכתובת היא </a:t>
            </a:r>
            <a:r>
              <a:rPr lang="en-US" sz="2400" dirty="0"/>
              <a:t>localhost</a:t>
            </a:r>
            <a:r>
              <a:rPr lang="he-IL" sz="2400" dirty="0"/>
              <a:t>.</a:t>
            </a:r>
          </a:p>
          <a:p>
            <a:pPr marL="0" algn="r" defTabSz="914400" rtl="1" eaLnBrk="1" latinLnBrk="0" hangingPunct="1"/>
            <a:r>
              <a:rPr lang="en-US" sz="2400" dirty="0"/>
              <a:t>database</a:t>
            </a:r>
            <a:r>
              <a:rPr lang="he-IL" sz="2400" dirty="0"/>
              <a:t> - שם מסד הנתונים שאנו רוצים להתחבר אליו.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1260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67280-124E-2243-BC77-6194504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4859C-EF17-AA4C-872B-0973E6F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CB484-6EC1-6B48-B2CB-AAC1E1CB39B8}"/>
              </a:ext>
            </a:extLst>
          </p:cNvPr>
          <p:cNvSpPr txBox="1"/>
          <p:nvPr/>
        </p:nvSpPr>
        <p:spPr>
          <a:xfrm>
            <a:off x="228600" y="1625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chemeClr val="tx2"/>
                </a:solidFill>
              </a:rPr>
              <a:t>יבוא </a:t>
            </a:r>
            <a:r>
              <a:rPr lang="he-IL" sz="2800" dirty="0" err="1">
                <a:solidFill>
                  <a:schemeClr val="tx2"/>
                </a:solidFill>
              </a:rPr>
              <a:t>הספריה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72BF-0871-01CA-99E1-4525FEB7C3AA}"/>
              </a:ext>
            </a:extLst>
          </p:cNvPr>
          <p:cNvSpPr txBox="1"/>
          <p:nvPr/>
        </p:nvSpPr>
        <p:spPr>
          <a:xfrm>
            <a:off x="304800" y="6858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הקוד הבא מבצע התחברות למסד נתונים באמצעות הפונקציה </a:t>
            </a:r>
            <a:r>
              <a:rPr lang="en-US" sz="2400" dirty="0"/>
              <a:t>connect</a:t>
            </a:r>
            <a:r>
              <a:rPr lang="he-IL" sz="2400" dirty="0"/>
              <a:t>:</a:t>
            </a:r>
            <a:endParaRPr lang="en-IL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9AF8A-B4EE-5DFF-A1DE-A584CDE83428}"/>
              </a:ext>
            </a:extLst>
          </p:cNvPr>
          <p:cNvSpPr txBox="1"/>
          <p:nvPr/>
        </p:nvSpPr>
        <p:spPr>
          <a:xfrm>
            <a:off x="533400" y="1388707"/>
            <a:ext cx="5638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mysql.connector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connect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conn = connect(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host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"localhost"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user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password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”1234"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database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b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"Connected to DB"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CEA02-C6AE-2829-76FD-92AF2D0838A0}"/>
              </a:ext>
            </a:extLst>
          </p:cNvPr>
          <p:cNvSpPr txBox="1"/>
          <p:nvPr/>
        </p:nvSpPr>
        <p:spPr>
          <a:xfrm>
            <a:off x="304800" y="5415601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>
                <a:solidFill>
                  <a:srgbClr val="FF0000"/>
                </a:solidFill>
              </a:rPr>
              <a:t>לא מומלץ לקודד באופן מפורש סיסמאות ושמות משתמשים בתוך הקוד!</a:t>
            </a:r>
            <a:endParaRPr lang="en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64554</TotalTime>
  <Words>1371</Words>
  <Application>Microsoft Macintosh PowerPoint</Application>
  <PresentationFormat>On-screen Show (4:3)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JetBrains Mono</vt:lpstr>
      <vt:lpstr>Office Theme</vt:lpstr>
      <vt:lpstr>DB Connectivity</vt:lpstr>
      <vt:lpstr>קישור למסד נתונים רלציוני</vt:lpstr>
      <vt:lpstr>קישור למסד נתונים רלציוני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514</cp:revision>
  <dcterms:created xsi:type="dcterms:W3CDTF">2006-08-16T00:00:00Z</dcterms:created>
  <dcterms:modified xsi:type="dcterms:W3CDTF">2023-08-16T12:53:45Z</dcterms:modified>
</cp:coreProperties>
</file>