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1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כ'/אלול/תשע"ז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vue" TargetMode="External"/><Relationship Id="rId2" Type="http://schemas.openxmlformats.org/officeDocument/2006/relationships/hyperlink" Target="https://vuejs.org/v2/guide/installa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3E5C57E-CFB3-40E1-B54E-B184E413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987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771442-5E26-4EF9-B993-83121440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77D539-C633-4948-B4A3-65E04C23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Directives</a:t>
            </a:r>
            <a:r>
              <a:rPr lang="he-IL" dirty="0"/>
              <a:t> הן תכונות מיוחדות שמתחילות בתחילית </a:t>
            </a:r>
            <a:r>
              <a:rPr lang="en-US" dirty="0"/>
              <a:t>v-</a:t>
            </a:r>
            <a:r>
              <a:rPr lang="he-IL" dirty="0"/>
              <a:t> ותפקידן ליישם פונקציונליות </a:t>
            </a:r>
            <a:r>
              <a:rPr lang="he-IL" dirty="0" err="1"/>
              <a:t>ריאקטיבית</a:t>
            </a:r>
            <a:r>
              <a:rPr lang="he-IL" dirty="0"/>
              <a:t> בתוספת ל-</a:t>
            </a:r>
            <a:r>
              <a:rPr lang="en-US" dirty="0"/>
              <a:t>mustache</a:t>
            </a:r>
            <a:r>
              <a:rPr lang="he-IL" dirty="0"/>
              <a:t> או לפעמים במקומו, כשאי אפשר להשיג אותה פונקציונליות אחרת.</a:t>
            </a:r>
          </a:p>
          <a:p>
            <a:pPr algn="r" rtl="1"/>
            <a:r>
              <a:rPr lang="he-IL" dirty="0"/>
              <a:t>למשל, ה-</a:t>
            </a:r>
            <a:r>
              <a:rPr lang="en-US" dirty="0"/>
              <a:t>directive</a:t>
            </a:r>
            <a:r>
              <a:rPr lang="he-IL" dirty="0"/>
              <a:t> שנקרא </a:t>
            </a:r>
            <a:r>
              <a:rPr lang="en-US" dirty="0"/>
              <a:t>v-text</a:t>
            </a:r>
            <a:r>
              <a:rPr lang="he-IL" dirty="0"/>
              <a:t> בעצם מקביל ל-{{}} ומציב בתור טקסט פשוט את ערך התכונה: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F42ECB4-73F3-4B92-87CB-99BA0B58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7A48DE-A593-4565-B917-B376061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228600" y="228600"/>
            <a:ext cx="56388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&lt;title&gt;Hello </a:t>
            </a:r>
            <a:r>
              <a:rPr lang="en-US" sz="2000" dirty="0" err="1"/>
              <a:t>Vue</a:t>
            </a:r>
            <a:r>
              <a:rPr lang="en-US" sz="2000" dirty="0"/>
              <a:t>&lt;/title&gt;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&lt;p&gt;{{address}}&lt;/p&gt;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tx2"/>
                </a:solidFill>
              </a:rPr>
              <a:t>address: ‘Herzl </a:t>
            </a:r>
            <a:r>
              <a:rPr lang="en-US" sz="2000" dirty="0" err="1">
                <a:solidFill>
                  <a:schemeClr val="tx2"/>
                </a:solidFill>
              </a:rPr>
              <a:t>st.</a:t>
            </a:r>
            <a:r>
              <a:rPr lang="en-US" sz="2000" dirty="0">
                <a:solidFill>
                  <a:schemeClr val="tx2"/>
                </a:solidFill>
              </a:rPr>
              <a:t> 19/5 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/&gt; Jerusalem'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812D3-6784-4797-B518-13E33F558EC5}"/>
              </a:ext>
            </a:extLst>
          </p:cNvPr>
          <p:cNvSpPr txBox="1"/>
          <p:nvPr/>
        </p:nvSpPr>
        <p:spPr>
          <a:xfrm>
            <a:off x="6019800" y="228600"/>
            <a:ext cx="2971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שימו לב שכל תכונות המידע מוצגות כטקסט פשוט. אם הטקסט מכיל </a:t>
            </a:r>
            <a:r>
              <a:rPr lang="en-US" sz="2000" dirty="0"/>
              <a:t>html</a:t>
            </a:r>
            <a:r>
              <a:rPr lang="he-IL" sz="2000" dirty="0"/>
              <a:t>, הוא עדיין יוצג כטקסט פשוט.</a:t>
            </a:r>
          </a:p>
        </p:txBody>
      </p:sp>
    </p:spTree>
    <p:extLst>
      <p:ext uri="{BB962C8B-B14F-4D97-AF65-F5344CB8AC3E}">
        <p14:creationId xmlns:p14="http://schemas.microsoft.com/office/powerpoint/2010/main" val="294042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228600" y="228600"/>
            <a:ext cx="56388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&lt;title&gt;Hello </a:t>
            </a:r>
            <a:r>
              <a:rPr lang="en-US" sz="2000" dirty="0" err="1"/>
              <a:t>Vue</a:t>
            </a:r>
            <a:r>
              <a:rPr lang="en-US" sz="2000" dirty="0"/>
              <a:t>&lt;/title&gt;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 v-html = “address”&gt;&lt;/p&gt;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tx2"/>
                </a:solidFill>
              </a:rPr>
              <a:t>address: ‘Herzl </a:t>
            </a:r>
            <a:r>
              <a:rPr lang="en-US" sz="2000" dirty="0" err="1">
                <a:solidFill>
                  <a:schemeClr val="tx2"/>
                </a:solidFill>
              </a:rPr>
              <a:t>st.</a:t>
            </a:r>
            <a:r>
              <a:rPr lang="en-US" sz="2000" dirty="0">
                <a:solidFill>
                  <a:schemeClr val="tx2"/>
                </a:solidFill>
              </a:rPr>
              <a:t> 19/5 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/&gt; Jerusalem'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812D3-6784-4797-B518-13E33F558EC5}"/>
              </a:ext>
            </a:extLst>
          </p:cNvPr>
          <p:cNvSpPr txBox="1"/>
          <p:nvPr/>
        </p:nvSpPr>
        <p:spPr>
          <a:xfrm>
            <a:off x="6019800" y="228600"/>
            <a:ext cx="2971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שימו לב שכל תכונות המידע מוצגות כטקסט פשוט. אם הטקסט מכיל </a:t>
            </a:r>
            <a:r>
              <a:rPr lang="en-US" sz="2000" dirty="0"/>
              <a:t>html</a:t>
            </a:r>
            <a:r>
              <a:rPr lang="he-IL" sz="2000" dirty="0"/>
              <a:t>, הוא עדיין יוצג כטקסט פשוט.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480B1-BE1A-45F7-B2E8-2BCB46AE94FB}"/>
              </a:ext>
            </a:extLst>
          </p:cNvPr>
          <p:cNvSpPr txBox="1"/>
          <p:nvPr/>
        </p:nvSpPr>
        <p:spPr>
          <a:xfrm>
            <a:off x="6019800" y="1752600"/>
            <a:ext cx="2971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נרצה להציג את המידע כ-</a:t>
            </a:r>
            <a:r>
              <a:rPr lang="en-US" sz="2000" dirty="0"/>
              <a:t>html</a:t>
            </a:r>
            <a:r>
              <a:rPr lang="he-IL" sz="2000" dirty="0"/>
              <a:t> נצטרך להשתמש ב-</a:t>
            </a:r>
            <a:r>
              <a:rPr lang="en-US" sz="2000" dirty="0"/>
              <a:t>directive</a:t>
            </a:r>
            <a:r>
              <a:rPr lang="he-IL" sz="2000" dirty="0"/>
              <a:t> בשם </a:t>
            </a:r>
            <a:r>
              <a:rPr lang="en-US" sz="2000" dirty="0"/>
              <a:t>v-html</a:t>
            </a:r>
            <a:r>
              <a:rPr lang="he-I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2726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BE4A99-0CCA-4460-A0AA-A31AA58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קשירת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6F6C13-F403-4422-B578-F3FB3E02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algn="r" rtl="1"/>
            <a:r>
              <a:rPr lang="he-IL" dirty="0"/>
              <a:t>לפעמים נרצה שהערך הדינמי שמגיע מהאובייקט יוצב בתוך תכונה של תגית </a:t>
            </a:r>
            <a:r>
              <a:rPr lang="en-US" dirty="0"/>
              <a:t>html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למשל, נרצה שמקור התמונה יהיה דינמי:</a:t>
            </a:r>
          </a:p>
          <a:p>
            <a:pPr marL="0" indent="0" algn="l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“bird.jpg”&gt;</a:t>
            </a:r>
          </a:p>
          <a:p>
            <a:pPr algn="r" rtl="1"/>
            <a:r>
              <a:rPr lang="he-IL" dirty="0"/>
              <a:t>כדי לעשות זאת נשתמש ב-</a:t>
            </a:r>
            <a:r>
              <a:rPr lang="en-US" dirty="0"/>
              <a:t>directive</a:t>
            </a:r>
            <a:r>
              <a:rPr lang="he-IL" dirty="0"/>
              <a:t> שנקרא </a:t>
            </a:r>
            <a:r>
              <a:rPr lang="en-US" dirty="0"/>
              <a:t>v-bind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214334D-4795-4C93-B24D-E50412C3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A2A746E-4372-459B-BC3A-16CFC907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228600" y="228600"/>
            <a:ext cx="56388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&lt;title&gt;Hello </a:t>
            </a:r>
            <a:r>
              <a:rPr lang="en-US" sz="2000" dirty="0" err="1"/>
              <a:t>Vue</a:t>
            </a:r>
            <a:r>
              <a:rPr lang="en-US" sz="2000" dirty="0"/>
              <a:t>&lt;/title&gt;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</a:t>
            </a:r>
            <a:r>
              <a:rPr lang="en-US" sz="2000" dirty="0" err="1">
                <a:solidFill>
                  <a:schemeClr val="tx2"/>
                </a:solidFill>
              </a:rPr>
              <a:t>img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v-bind:src</a:t>
            </a:r>
            <a:r>
              <a:rPr lang="en-US" sz="2000" dirty="0">
                <a:solidFill>
                  <a:schemeClr val="tx2"/>
                </a:solidFill>
              </a:rPr>
              <a:t> = “pic”&gt;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tx2"/>
                </a:solidFill>
              </a:rPr>
              <a:t>pic: ‘bird.jpg'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EA51C-03AB-4126-B39B-1A3A9F6E23BC}"/>
              </a:ext>
            </a:extLst>
          </p:cNvPr>
          <p:cNvSpPr txBox="1"/>
          <p:nvPr/>
        </p:nvSpPr>
        <p:spPr>
          <a:xfrm>
            <a:off x="4474029" y="2057400"/>
            <a:ext cx="4648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ל-</a:t>
            </a:r>
            <a:r>
              <a:rPr lang="en-US" sz="2000" dirty="0"/>
              <a:t>directive</a:t>
            </a:r>
            <a:r>
              <a:rPr lang="he-IL" sz="2000" dirty="0"/>
              <a:t> הזה יש קיצור וניתן לכתוב אותו בצורה כזאת: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&lt;</a:t>
            </a:r>
            <a:r>
              <a:rPr lang="en-US" sz="2000" dirty="0" err="1">
                <a:solidFill>
                  <a:schemeClr val="tx2"/>
                </a:solidFill>
              </a:rPr>
              <a:t>img</a:t>
            </a:r>
            <a:r>
              <a:rPr lang="en-US" sz="2000" dirty="0">
                <a:solidFill>
                  <a:schemeClr val="tx2"/>
                </a:solidFill>
              </a:rPr>
              <a:t> :</a:t>
            </a:r>
            <a:r>
              <a:rPr lang="en-US" sz="2000" dirty="0" err="1">
                <a:solidFill>
                  <a:schemeClr val="tx2"/>
                </a:solidFill>
              </a:rPr>
              <a:t>src</a:t>
            </a:r>
            <a:r>
              <a:rPr lang="en-US" sz="2000" dirty="0">
                <a:solidFill>
                  <a:schemeClr val="tx2"/>
                </a:solidFill>
              </a:rPr>
              <a:t> = “pic”&gt;</a:t>
            </a:r>
            <a:endParaRPr lang="he-IL" sz="2000" dirty="0"/>
          </a:p>
          <a:p>
            <a:pPr algn="r" rtl="1"/>
            <a:endParaRPr lang="he-IL" sz="20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6A5EA1DC-B30C-4205-ADB2-B139E71D9D80}"/>
              </a:ext>
            </a:extLst>
          </p:cNvPr>
          <p:cNvSpPr/>
          <p:nvPr/>
        </p:nvSpPr>
        <p:spPr>
          <a:xfrm>
            <a:off x="3505200" y="28194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03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835961-DD32-4864-9401-6386A4B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A93F5B-3DA5-4C1A-A4E2-6CF5AE56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מאפיין נוסף של אובייקט ה-</a:t>
            </a:r>
            <a:r>
              <a:rPr lang="en-US" dirty="0" err="1"/>
              <a:t>vue</a:t>
            </a:r>
            <a:r>
              <a:rPr lang="he-IL" dirty="0"/>
              <a:t> הוא </a:t>
            </a:r>
            <a:r>
              <a:rPr lang="en-US" dirty="0"/>
              <a:t>methods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בחלק זה ניתן להוסיף פונקציות שאפשר לקרוא להן בצורה דינמית מהממשק.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A7086E8-E1B1-4538-9C4E-EA8722B8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4F219D1-8B0D-4D1A-A04F-FE5B189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190500" y="21771"/>
            <a:ext cx="586740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……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&lt;p&gt;{{ </a:t>
            </a:r>
            <a:r>
              <a:rPr lang="en-US" sz="2000" dirty="0" err="1">
                <a:solidFill>
                  <a:schemeClr val="tx2"/>
                </a:solidFill>
              </a:rPr>
              <a:t>currentDate</a:t>
            </a:r>
            <a:r>
              <a:rPr lang="en-US" sz="2000" dirty="0">
                <a:solidFill>
                  <a:schemeClr val="tx2"/>
                </a:solidFill>
              </a:rPr>
              <a:t>() }} 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currentDate</a:t>
            </a:r>
            <a:r>
              <a:rPr lang="en-US" sz="2000" dirty="0"/>
              <a:t>: function() {</a:t>
            </a:r>
          </a:p>
          <a:p>
            <a:r>
              <a:rPr lang="en-US" sz="2000" dirty="0"/>
              <a:t>	return new Date(</a:t>
            </a:r>
            <a:r>
              <a:rPr lang="en-US" sz="2000" dirty="0" err="1"/>
              <a:t>Date.now</a:t>
            </a:r>
            <a:r>
              <a:rPr lang="en-US" sz="2000" dirty="0"/>
              <a:t>()).</a:t>
            </a:r>
            <a:r>
              <a:rPr lang="en-US" sz="2000" dirty="0" err="1"/>
              <a:t>toDateString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2884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5610C-46BD-4702-A8AC-60B2CAC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מחזור החיים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EBC12F-03F1-4BE3-B163-D56554F9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מחזור החיים של אובייקט ה-</a:t>
            </a:r>
            <a:r>
              <a:rPr lang="en-US" dirty="0" err="1"/>
              <a:t>Vue</a:t>
            </a:r>
            <a:r>
              <a:rPr lang="he-IL" dirty="0"/>
              <a:t> מורכב מכמה שלבים.</a:t>
            </a:r>
          </a:p>
          <a:p>
            <a:pPr algn="r" rtl="1"/>
            <a:r>
              <a:rPr lang="he-IL" dirty="0"/>
              <a:t>לכל שלב יש שיטה שמורה שניתן להגדיר וכך לבצע פעולות ספציפיות בנקודות זמן מסוימות.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8C8C10C-8521-4136-B1B8-E523D8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04FDDB-A9F4-49B2-A911-6D369BDF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213EC70-542F-4310-9434-DF66FFDA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130E8CF-C373-42BE-9231-605D4AB6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E9AC707-868A-4729-ABCC-D87B5733854C}"/>
              </a:ext>
            </a:extLst>
          </p:cNvPr>
          <p:cNvSpPr/>
          <p:nvPr/>
        </p:nvSpPr>
        <p:spPr>
          <a:xfrm>
            <a:off x="5181600" y="210424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Vue</a:t>
            </a:r>
            <a:r>
              <a:rPr lang="en-US" dirty="0"/>
              <a:t>()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9A2B9DE-0113-442D-AAA5-3766486B9A06}"/>
              </a:ext>
            </a:extLst>
          </p:cNvPr>
          <p:cNvCxnSpPr>
            <a:stCxn id="4" idx="2"/>
          </p:cNvCxnSpPr>
          <p:nvPr/>
        </p:nvCxnSpPr>
        <p:spPr>
          <a:xfrm>
            <a:off x="5943600" y="7438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3A87EB-D1BB-4B03-999B-65B06F5A9ADF}"/>
              </a:ext>
            </a:extLst>
          </p:cNvPr>
          <p:cNvSpPr txBox="1"/>
          <p:nvPr/>
        </p:nvSpPr>
        <p:spPr>
          <a:xfrm>
            <a:off x="2133600" y="896224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 err="1"/>
              <a:t>beforeCreate</a:t>
            </a:r>
            <a:r>
              <a:rPr lang="en-US" sz="2000" dirty="0"/>
              <a:t>()</a:t>
            </a:r>
            <a:endParaRPr lang="he-IL" sz="20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83F2D15-C39B-43B8-B1F6-26F26C1AAA54}"/>
              </a:ext>
            </a:extLst>
          </p:cNvPr>
          <p:cNvSpPr/>
          <p:nvPr/>
        </p:nvSpPr>
        <p:spPr>
          <a:xfrm>
            <a:off x="5181600" y="1353424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נוצר האובייקט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2B365B19-E8BA-49CF-826D-BC50705B2CD4}"/>
              </a:ext>
            </a:extLst>
          </p:cNvPr>
          <p:cNvCxnSpPr>
            <a:stCxn id="8" idx="2"/>
          </p:cNvCxnSpPr>
          <p:nvPr/>
        </p:nvCxnSpPr>
        <p:spPr>
          <a:xfrm>
            <a:off x="5943600" y="188682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AF2BE-E692-415F-ACFD-ACE2CC08C5DC}"/>
              </a:ext>
            </a:extLst>
          </p:cNvPr>
          <p:cNvSpPr txBox="1"/>
          <p:nvPr/>
        </p:nvSpPr>
        <p:spPr>
          <a:xfrm>
            <a:off x="2133600" y="1950568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/>
              <a:t>created()</a:t>
            </a:r>
            <a:endParaRPr lang="he-IL" sz="20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B281378-D598-4008-95B3-A47E8C0345D5}"/>
              </a:ext>
            </a:extLst>
          </p:cNvPr>
          <p:cNvSpPr/>
          <p:nvPr/>
        </p:nvSpPr>
        <p:spPr>
          <a:xfrm>
            <a:off x="4800600" y="2496424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האובייקט מקמפל את הקוד ויוצר </a:t>
            </a:r>
            <a:r>
              <a:rPr lang="en-US" dirty="0" err="1"/>
              <a:t>dom</a:t>
            </a:r>
            <a:r>
              <a:rPr lang="he-IL" dirty="0"/>
              <a:t> וירטואלי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E0D4C07F-0866-4C07-9351-B8C7CA97EF1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19800" y="341082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808DCF-5EC8-47A7-A555-303F72483EAC}"/>
              </a:ext>
            </a:extLst>
          </p:cNvPr>
          <p:cNvSpPr txBox="1"/>
          <p:nvPr/>
        </p:nvSpPr>
        <p:spPr>
          <a:xfrm>
            <a:off x="2057400" y="3467914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 err="1"/>
              <a:t>beforeMount</a:t>
            </a:r>
            <a:r>
              <a:rPr lang="en-US" sz="2000" dirty="0"/>
              <a:t>()</a:t>
            </a:r>
            <a:endParaRPr lang="he-IL" sz="20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96BF6F0-EAF0-4B1F-B264-4D5302A340FF}"/>
              </a:ext>
            </a:extLst>
          </p:cNvPr>
          <p:cNvSpPr/>
          <p:nvPr/>
        </p:nvSpPr>
        <p:spPr>
          <a:xfrm>
            <a:off x="5257800" y="3888225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ה-</a:t>
            </a:r>
            <a:r>
              <a:rPr lang="en-US" dirty="0"/>
              <a:t>DOM</a:t>
            </a:r>
            <a:r>
              <a:rPr lang="he-IL" dirty="0"/>
              <a:t> מוקרן על המסך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FB205AD9-BD9C-4197-9DF3-608BCFB75FC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19800" y="442162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C2EA6B-384C-41A0-8119-2579882AEE36}"/>
              </a:ext>
            </a:extLst>
          </p:cNvPr>
          <p:cNvSpPr txBox="1"/>
          <p:nvPr/>
        </p:nvSpPr>
        <p:spPr>
          <a:xfrm>
            <a:off x="2133600" y="4498916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/>
              <a:t>mounted()</a:t>
            </a:r>
            <a:endParaRPr lang="he-IL" sz="2000" dirty="0"/>
          </a:p>
        </p:txBody>
      </p:sp>
      <p:sp>
        <p:nvSpPr>
          <p:cNvPr id="21" name="חץ: מעוקל למטה 20">
            <a:extLst>
              <a:ext uri="{FF2B5EF4-FFF2-40B4-BE49-F238E27FC236}">
                <a16:creationId xmlns:a16="http://schemas.microsoft.com/office/drawing/2014/main" id="{E1895469-34E8-414E-8661-20B66B1E7BA5}"/>
              </a:ext>
            </a:extLst>
          </p:cNvPr>
          <p:cNvSpPr/>
          <p:nvPr/>
        </p:nvSpPr>
        <p:spPr>
          <a:xfrm>
            <a:off x="5366657" y="5108516"/>
            <a:ext cx="1371600" cy="4505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חץ: מעוקל למעלה 21">
            <a:extLst>
              <a:ext uri="{FF2B5EF4-FFF2-40B4-BE49-F238E27FC236}">
                <a16:creationId xmlns:a16="http://schemas.microsoft.com/office/drawing/2014/main" id="{1B8B017B-AD56-43C5-B809-C6B55DADC3F2}"/>
              </a:ext>
            </a:extLst>
          </p:cNvPr>
          <p:cNvSpPr/>
          <p:nvPr/>
        </p:nvSpPr>
        <p:spPr>
          <a:xfrm flipH="1">
            <a:off x="5366657" y="5708372"/>
            <a:ext cx="1338943" cy="4774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2987CC-6528-4F58-B167-D4F8D5A1CF1C}"/>
              </a:ext>
            </a:extLst>
          </p:cNvPr>
          <p:cNvSpPr txBox="1"/>
          <p:nvPr/>
        </p:nvSpPr>
        <p:spPr>
          <a:xfrm>
            <a:off x="5442857" y="5399220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Loop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71BED-C06F-4797-B9AD-205E63BB7B43}"/>
              </a:ext>
            </a:extLst>
          </p:cNvPr>
          <p:cNvSpPr txBox="1"/>
          <p:nvPr/>
        </p:nvSpPr>
        <p:spPr>
          <a:xfrm>
            <a:off x="6248401" y="4493916"/>
            <a:ext cx="222865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 err="1"/>
              <a:t>beforeUpdate</a:t>
            </a:r>
            <a:r>
              <a:rPr lang="en-US" sz="2000" dirty="0"/>
              <a:t>()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0EEE354-680B-4FB1-9805-7568FBD1BC80}"/>
              </a:ext>
            </a:extLst>
          </p:cNvPr>
          <p:cNvSpPr/>
          <p:nvPr/>
        </p:nvSpPr>
        <p:spPr>
          <a:xfrm>
            <a:off x="6858000" y="5292362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ה-</a:t>
            </a:r>
            <a:r>
              <a:rPr lang="en-US" dirty="0"/>
              <a:t>DOM</a:t>
            </a:r>
            <a:r>
              <a:rPr lang="he-IL" dirty="0"/>
              <a:t> מוקרן על המסך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30BAF-F4AB-445E-AC16-D256D4B16C69}"/>
              </a:ext>
            </a:extLst>
          </p:cNvPr>
          <p:cNvSpPr txBox="1"/>
          <p:nvPr/>
        </p:nvSpPr>
        <p:spPr>
          <a:xfrm>
            <a:off x="1752600" y="5399220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/>
              <a:t>updated()</a:t>
            </a:r>
            <a:endParaRPr lang="he-IL" sz="2000" dirty="0"/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A58BAE49-56A9-45B5-810C-EC3CDC64F7DF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2088746" y="6185773"/>
            <a:ext cx="3977220" cy="18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5D1FDC-05BD-4941-B0F8-CC7989E238D6}"/>
              </a:ext>
            </a:extLst>
          </p:cNvPr>
          <p:cNvSpPr txBox="1"/>
          <p:nvPr/>
        </p:nvSpPr>
        <p:spPr>
          <a:xfrm>
            <a:off x="1883229" y="5799330"/>
            <a:ext cx="3657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מופעלת השיטה </a:t>
            </a:r>
            <a:r>
              <a:rPr lang="en-US" sz="2000" dirty="0" err="1"/>
              <a:t>beforeDestroy</a:t>
            </a:r>
            <a:r>
              <a:rPr lang="en-US" sz="2000" dirty="0"/>
              <a:t>()</a:t>
            </a:r>
            <a:endParaRPr lang="he-IL" sz="2000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906780AF-FCF6-446B-A2B6-D492FC3D90D8}"/>
              </a:ext>
            </a:extLst>
          </p:cNvPr>
          <p:cNvSpPr/>
          <p:nvPr/>
        </p:nvSpPr>
        <p:spPr>
          <a:xfrm>
            <a:off x="518580" y="6103317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ניקוי ושחרור משאבים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0223E-5BF5-430C-961B-9072DD06531F}"/>
              </a:ext>
            </a:extLst>
          </p:cNvPr>
          <p:cNvSpPr txBox="1"/>
          <p:nvPr/>
        </p:nvSpPr>
        <p:spPr>
          <a:xfrm>
            <a:off x="142368" y="5299971"/>
            <a:ext cx="211707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000" dirty="0"/>
              <a:t>מופעלת השיטה </a:t>
            </a:r>
            <a:r>
              <a:rPr lang="en-US" sz="2000" dirty="0"/>
              <a:t>destroyed()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62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7" grpId="0"/>
      <p:bldP spid="18" grpId="0" animBg="1"/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9" grpId="0"/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272226-3AFC-4A3A-A47A-26AAB550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FE7985-DB86-4725-A350-84C252FE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ניתן להוסיף שיטות שמטפלות בשלבי מחזור החיים, בתוך ההגדרות של האובייקט.</a:t>
            </a:r>
          </a:p>
          <a:p>
            <a:pPr algn="r" rtl="1"/>
            <a:r>
              <a:rPr lang="he-IL" dirty="0"/>
              <a:t>כל שיטה היא בעצם תכונה נוספת באובייקט:</a:t>
            </a:r>
          </a:p>
          <a:p>
            <a:pPr marL="0" indent="0" algn="l">
              <a:buNone/>
            </a:pPr>
            <a:r>
              <a:rPr lang="en-US" dirty="0"/>
              <a:t>new </a:t>
            </a:r>
            <a:r>
              <a:rPr lang="en-US" dirty="0" err="1"/>
              <a:t>Vue</a:t>
            </a:r>
            <a:r>
              <a:rPr lang="en-US" dirty="0"/>
              <a:t>({</a:t>
            </a:r>
          </a:p>
          <a:p>
            <a:pPr marL="0" indent="0" algn="l">
              <a:buNone/>
            </a:pPr>
            <a:r>
              <a:rPr lang="en-US" dirty="0"/>
              <a:t>….</a:t>
            </a:r>
          </a:p>
          <a:p>
            <a:pPr marL="0" indent="0" algn="l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tx2"/>
                </a:solidFill>
              </a:rPr>
              <a:t>beforeCreate</a:t>
            </a:r>
            <a:r>
              <a:rPr lang="en-US" dirty="0">
                <a:solidFill>
                  <a:schemeClr val="tx2"/>
                </a:solidFill>
              </a:rPr>
              <a:t>: function() {….},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   created: function() {…}</a:t>
            </a:r>
          </a:p>
          <a:p>
            <a:pPr marL="0" indent="0" algn="l">
              <a:buNone/>
            </a:pPr>
            <a:r>
              <a:rPr lang="en-US" dirty="0"/>
              <a:t>})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2AA2F4-F2D7-4C3E-8F61-50888DFB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6539E5-C8E7-41DF-BBF3-80F0EDE9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Vue</a:t>
            </a:r>
            <a:r>
              <a:rPr lang="he-IL" dirty="0"/>
              <a:t> היא ספריה קטנה יחסית. ניתן להוריד את קובץ </a:t>
            </a:r>
            <a:r>
              <a:rPr lang="he-IL" dirty="0" err="1"/>
              <a:t>הספריה</a:t>
            </a:r>
            <a:r>
              <a:rPr lang="he-IL" dirty="0"/>
              <a:t> כדי להשתמש בו מקומית במחשב.</a:t>
            </a:r>
          </a:p>
          <a:p>
            <a:pPr algn="r" rtl="1"/>
            <a:r>
              <a:rPr lang="he-IL" dirty="0"/>
              <a:t>ניתן להוריד את הקובץ מפה - </a:t>
            </a:r>
            <a:r>
              <a:rPr lang="en-US" dirty="0">
                <a:hlinkClick r:id="rId2"/>
              </a:rPr>
              <a:t>https://vuejs.org/v2/guide/installation.html</a:t>
            </a:r>
            <a:endParaRPr lang="he-IL" dirty="0"/>
          </a:p>
          <a:p>
            <a:pPr algn="r" rtl="1"/>
            <a:r>
              <a:rPr lang="he-IL" dirty="0"/>
              <a:t>ניתן לקשר את האפליקציה שלנו ל-</a:t>
            </a:r>
            <a:r>
              <a:rPr lang="en-US" dirty="0"/>
              <a:t>CDN</a:t>
            </a:r>
            <a:r>
              <a:rPr lang="he-IL" dirty="0"/>
              <a:t> –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https://unpkg.com/vue</a:t>
            </a:r>
            <a:endParaRPr lang="en-US" b="1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CAF868-3D44-499B-83D1-D4ED1A69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5BD7CD-CF50-4FFF-A717-87D61EB5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לפעמים נרצה להשתמש במידע ולבצע עליו מניפולציות, ולהקרין את התוצאה.</a:t>
            </a:r>
          </a:p>
          <a:p>
            <a:pPr algn="r" rtl="1"/>
            <a:r>
              <a:rPr lang="he-IL" dirty="0"/>
              <a:t>למשל, אם נשמרים שם פרטי ושם משפחה, ואנחנו רוצים להקרין אותם ביחד כשם מלא – </a:t>
            </a:r>
          </a:p>
          <a:p>
            <a:pPr marL="0" indent="0" algn="l">
              <a:buNone/>
            </a:pPr>
            <a:r>
              <a:rPr lang="en-US" dirty="0"/>
              <a:t>&lt;p&gt;{{</a:t>
            </a:r>
            <a:r>
              <a:rPr lang="en-US" dirty="0" err="1"/>
              <a:t>firstName</a:t>
            </a:r>
            <a:r>
              <a:rPr lang="en-US" dirty="0"/>
              <a:t> + “ “ + </a:t>
            </a:r>
            <a:r>
              <a:rPr lang="en-US" dirty="0" err="1"/>
              <a:t>lastName</a:t>
            </a:r>
            <a:r>
              <a:rPr lang="en-US" dirty="0"/>
              <a:t>}}&lt;/p&gt;</a:t>
            </a:r>
          </a:p>
          <a:p>
            <a:pPr algn="r" rtl="1"/>
            <a:r>
              <a:rPr lang="he-IL" dirty="0"/>
              <a:t>עדיף לכתוב פונקציה שתחשב את הביטוי ותחזיר אותו (כדי שלא נצטרך לחזור על הקוד בכל מקום שנשתמש בו, וגם כדי ששינויים בפורמט יהיו קלים לביצוע):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18167E-38AC-49B8-B5EA-1A4DE4BD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19FCFF-8BDC-44DD-A31B-8194A5A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C1C7B2C-85BB-46F0-BD47-14EE09F7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CFE694A-6F6C-491E-8C33-236BAD98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190500" y="21771"/>
            <a:ext cx="586740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……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&lt;p&gt;{{ </a:t>
            </a:r>
            <a:r>
              <a:rPr lang="en-US" sz="2000" dirty="0" err="1">
                <a:solidFill>
                  <a:schemeClr val="tx2"/>
                </a:solidFill>
              </a:rPr>
              <a:t>fullName</a:t>
            </a:r>
            <a:r>
              <a:rPr lang="en-US" sz="2000" dirty="0">
                <a:solidFill>
                  <a:schemeClr val="tx2"/>
                </a:solidFill>
              </a:rPr>
              <a:t>() }} 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methods: {</a:t>
            </a:r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fullName</a:t>
            </a:r>
            <a:r>
              <a:rPr lang="en-US" sz="2000" dirty="0">
                <a:solidFill>
                  <a:schemeClr val="tx2"/>
                </a:solidFill>
              </a:rPr>
              <a:t>: function()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return </a:t>
            </a:r>
            <a:r>
              <a:rPr lang="en-US" sz="2000" dirty="0" err="1">
                <a:solidFill>
                  <a:schemeClr val="tx2"/>
                </a:solidFill>
              </a:rPr>
              <a:t>this.firstName</a:t>
            </a:r>
            <a:r>
              <a:rPr lang="en-US" sz="2000" dirty="0">
                <a:solidFill>
                  <a:schemeClr val="tx2"/>
                </a:solidFill>
              </a:rPr>
              <a:t> + “ “ + </a:t>
            </a:r>
            <a:r>
              <a:rPr lang="en-US" sz="2000" dirty="0" err="1">
                <a:solidFill>
                  <a:schemeClr val="tx2"/>
                </a:solidFill>
              </a:rPr>
              <a:t>lastName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15091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190500" y="21771"/>
            <a:ext cx="586740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……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&lt;p&gt;{{ </a:t>
            </a:r>
            <a:r>
              <a:rPr lang="en-US" sz="2000" dirty="0" err="1">
                <a:solidFill>
                  <a:schemeClr val="tx2"/>
                </a:solidFill>
              </a:rPr>
              <a:t>fullName</a:t>
            </a:r>
            <a:r>
              <a:rPr lang="en-US" sz="2000" dirty="0">
                <a:solidFill>
                  <a:schemeClr val="tx2"/>
                </a:solidFill>
              </a:rPr>
              <a:t> }} 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</a:rPr>
              <a:t>computed: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fullName</a:t>
            </a:r>
            <a:r>
              <a:rPr lang="en-US" sz="2000" dirty="0">
                <a:solidFill>
                  <a:schemeClr val="tx2"/>
                </a:solidFill>
              </a:rPr>
              <a:t>: function()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return </a:t>
            </a:r>
            <a:r>
              <a:rPr lang="en-US" sz="2000" dirty="0" err="1">
                <a:solidFill>
                  <a:schemeClr val="tx2"/>
                </a:solidFill>
              </a:rPr>
              <a:t>this.firstName</a:t>
            </a:r>
            <a:r>
              <a:rPr lang="en-US" sz="2000" dirty="0">
                <a:solidFill>
                  <a:schemeClr val="tx2"/>
                </a:solidFill>
              </a:rPr>
              <a:t> + “ “ + </a:t>
            </a:r>
            <a:r>
              <a:rPr lang="en-US" sz="2000" dirty="0" err="1">
                <a:solidFill>
                  <a:schemeClr val="tx2"/>
                </a:solidFill>
              </a:rPr>
              <a:t>lastName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}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F43EB-F908-416A-A2BC-5A408828C04B}"/>
              </a:ext>
            </a:extLst>
          </p:cNvPr>
          <p:cNvSpPr txBox="1"/>
          <p:nvPr/>
        </p:nvSpPr>
        <p:spPr>
          <a:xfrm>
            <a:off x="4648200" y="304800"/>
            <a:ext cx="4267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דרך נוספת היא להגדיר את הפונקציה כ"ערך מחושב" (</a:t>
            </a:r>
            <a:r>
              <a:rPr lang="en-US" sz="2000" dirty="0"/>
              <a:t>computed property</a:t>
            </a:r>
            <a:r>
              <a:rPr lang="he-IL" sz="2000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59BAA-479F-4CA6-ABA9-A4D9A6AF1872}"/>
              </a:ext>
            </a:extLst>
          </p:cNvPr>
          <p:cNvSpPr txBox="1"/>
          <p:nvPr/>
        </p:nvSpPr>
        <p:spPr>
          <a:xfrm>
            <a:off x="4680857" y="1053234"/>
            <a:ext cx="4267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שימו לב שעכשיו אנחנו מתייחסים ל-</a:t>
            </a:r>
            <a:r>
              <a:rPr lang="en-US" sz="2000" dirty="0" err="1"/>
              <a:t>fullName</a:t>
            </a:r>
            <a:r>
              <a:rPr lang="he-IL" sz="2000" dirty="0"/>
              <a:t> כאל תכונה ולא כאל פונקציה.</a:t>
            </a:r>
          </a:p>
        </p:txBody>
      </p:sp>
    </p:spTree>
    <p:extLst>
      <p:ext uri="{BB962C8B-B14F-4D97-AF65-F5344CB8AC3E}">
        <p14:creationId xmlns:p14="http://schemas.microsoft.com/office/powerpoint/2010/main" val="40459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0C17B9-962F-4EB8-974D-3B4A3735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מחושבות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EBCDFD-7EA0-4C5F-B282-F9DE5D4F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algn="r" rtl="1"/>
            <a:r>
              <a:rPr lang="he-IL" dirty="0"/>
              <a:t>מה ההבדל בין פונקציה לתכונה מחושבת?</a:t>
            </a:r>
          </a:p>
          <a:p>
            <a:pPr algn="r" rtl="1"/>
            <a:r>
              <a:rPr lang="he-IL" dirty="0"/>
              <a:t>פונקציה תיקרא ותתבצע בכל מקום בו קוראים לה.</a:t>
            </a:r>
          </a:p>
          <a:p>
            <a:pPr algn="r" rtl="1"/>
            <a:r>
              <a:rPr lang="he-IL" dirty="0"/>
              <a:t>תכונה מחושבת נקראת רק אם משתנה אחד הנתונים שהיא משתמשת בו.</a:t>
            </a:r>
          </a:p>
          <a:p>
            <a:pPr algn="r" rtl="1"/>
            <a:r>
              <a:rPr lang="he-IL" dirty="0"/>
              <a:t>במילים אחרות – תכונה משותפת נשמרת ב-</a:t>
            </a:r>
            <a:r>
              <a:rPr lang="en-US" dirty="0"/>
              <a:t>cache</a:t>
            </a:r>
            <a:r>
              <a:rPr lang="he-IL" dirty="0"/>
              <a:t> ומחושבת מחדש רק בעת הצורך.</a:t>
            </a:r>
          </a:p>
          <a:p>
            <a:pPr algn="r" rtl="1"/>
            <a:r>
              <a:rPr lang="he-IL" dirty="0"/>
              <a:t>בנוסף, הערך של התכונה המחושבת מוצב כבר בשלב יצירת ה-</a:t>
            </a:r>
            <a:r>
              <a:rPr lang="en-US" dirty="0" err="1"/>
              <a:t>dom</a:t>
            </a:r>
            <a:r>
              <a:rPr lang="he-IL" dirty="0"/>
              <a:t> </a:t>
            </a:r>
            <a:r>
              <a:rPr lang="he-IL" dirty="0" err="1"/>
              <a:t>הוירטואלי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C87BDB1-B99F-4FA5-B6D2-FB8DFCFC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A125B9-8587-41C8-9D8B-F2390A9B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A693CE-5B49-414D-BE58-D4B0CB31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698470-6CDB-4829-B9B3-67B1E784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להתנות הקרנה של רכיבי </a:t>
            </a:r>
            <a:r>
              <a:rPr lang="en-US" dirty="0"/>
              <a:t>html</a:t>
            </a:r>
            <a:r>
              <a:rPr lang="he-IL" dirty="0"/>
              <a:t> באמצעות שימוש </a:t>
            </a:r>
            <a:r>
              <a:rPr lang="he-IL" dirty="0" err="1"/>
              <a:t>בדיירקטיב</a:t>
            </a:r>
            <a:r>
              <a:rPr lang="he-IL" dirty="0"/>
              <a:t> </a:t>
            </a:r>
            <a:r>
              <a:rPr lang="en-US" dirty="0"/>
              <a:t>v-if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 – בהתאם לבקשה מהמשתמש, נוכל להסתיר או לגלות חלק מהפרטים במסך: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EF9ADB-A5C5-486D-AB5A-E46DAF69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76D4CEE-534A-4700-A6B9-6234D548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190500" y="21771"/>
            <a:ext cx="58674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……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&lt;p v-if = “</a:t>
            </a:r>
            <a:r>
              <a:rPr lang="en-US" sz="2000" dirty="0" err="1">
                <a:solidFill>
                  <a:schemeClr val="tx2"/>
                </a:solidFill>
              </a:rPr>
              <a:t>showPhone</a:t>
            </a:r>
            <a:r>
              <a:rPr lang="en-US" sz="2000" dirty="0">
                <a:solidFill>
                  <a:schemeClr val="tx2"/>
                </a:solidFill>
              </a:rPr>
              <a:t>”&gt;{{ phone }} &lt;/p&gt;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</a:rPr>
              <a:t>data: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phone: ‘054-2346712’,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showPhone</a:t>
            </a:r>
            <a:r>
              <a:rPr lang="en-US" sz="2000" dirty="0">
                <a:solidFill>
                  <a:schemeClr val="tx2"/>
                </a:solidFill>
              </a:rPr>
              <a:t>: true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7551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A693CE-5B49-414D-BE58-D4B0CB31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698470-6CDB-4829-B9B3-67B1E784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ליצור רכיבי משתמש בצורה </a:t>
            </a:r>
            <a:r>
              <a:rPr lang="he-IL" dirty="0" err="1"/>
              <a:t>איטרטיבית</a:t>
            </a:r>
            <a:r>
              <a:rPr lang="he-IL" dirty="0"/>
              <a:t>, ע"י שימוש ב </a:t>
            </a:r>
            <a:r>
              <a:rPr lang="en-US" dirty="0"/>
              <a:t>v-for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מבנה הפקודה –</a:t>
            </a:r>
          </a:p>
          <a:p>
            <a:pPr marL="0" indent="0" algn="l">
              <a:buNone/>
            </a:pPr>
            <a:r>
              <a:rPr lang="en-US" sz="2400" dirty="0"/>
              <a:t>&lt;</a:t>
            </a:r>
            <a:r>
              <a:rPr lang="en-US" sz="2400" dirty="0" err="1"/>
              <a:t>htmlTag</a:t>
            </a:r>
            <a:r>
              <a:rPr lang="en-US" sz="2400" dirty="0"/>
              <a:t> v-for = “object in objects”&gt;{{object}}&lt;/</a:t>
            </a:r>
            <a:r>
              <a:rPr lang="en-US" sz="2400" dirty="0" err="1"/>
              <a:t>htmlTag</a:t>
            </a:r>
            <a:r>
              <a:rPr lang="en-US" sz="2400" dirty="0"/>
              <a:t>&gt;</a:t>
            </a:r>
          </a:p>
          <a:p>
            <a:pPr algn="r" rtl="1"/>
            <a:r>
              <a:rPr lang="en-US" sz="2400" dirty="0"/>
              <a:t>Objects</a:t>
            </a:r>
            <a:r>
              <a:rPr lang="he-IL" sz="2400" dirty="0"/>
              <a:t> הוא אוסף של אובייקטים בחלק ה-</a:t>
            </a:r>
            <a:r>
              <a:rPr lang="en-US" sz="2400" dirty="0"/>
              <a:t>data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המשתנה </a:t>
            </a:r>
            <a:r>
              <a:rPr lang="en-US" sz="2400" dirty="0"/>
              <a:t>object</a:t>
            </a:r>
            <a:r>
              <a:rPr lang="he-IL" sz="2400" dirty="0"/>
              <a:t> מקבל בכל </a:t>
            </a:r>
            <a:r>
              <a:rPr lang="he-IL" sz="2400" dirty="0" err="1"/>
              <a:t>איטרציה</a:t>
            </a:r>
            <a:r>
              <a:rPr lang="he-IL" sz="2400" dirty="0"/>
              <a:t> ערך אחד.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EF9ADB-A5C5-486D-AB5A-E46DAF69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76D4CEE-534A-4700-A6B9-6234D548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190500" y="21771"/>
            <a:ext cx="5867400" cy="6863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……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</a:t>
            </a:r>
            <a:r>
              <a:rPr lang="en-US" sz="2000" dirty="0" err="1">
                <a:solidFill>
                  <a:schemeClr val="tx2"/>
                </a:solidFill>
              </a:rPr>
              <a:t>ul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	&lt;li v-for = “p in phones”&gt;{{p}}&lt;/li&gt;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&lt;/</a:t>
            </a:r>
            <a:r>
              <a:rPr lang="en-US" sz="2000" dirty="0" err="1">
                <a:solidFill>
                  <a:schemeClr val="tx2"/>
                </a:solidFill>
              </a:rPr>
              <a:t>ul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</a:rPr>
              <a:t>data: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phones: [</a:t>
            </a:r>
          </a:p>
          <a:p>
            <a:r>
              <a:rPr lang="en-US" sz="2000" dirty="0">
                <a:solidFill>
                  <a:schemeClr val="tx2"/>
                </a:solidFill>
              </a:rPr>
              <a:t>	‘054-23432343’, </a:t>
            </a:r>
          </a:p>
          <a:p>
            <a:r>
              <a:rPr lang="en-US" sz="2000" dirty="0">
                <a:solidFill>
                  <a:schemeClr val="tx2"/>
                </a:solidFill>
              </a:rPr>
              <a:t>	‘052-90976787’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]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6536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9479E-C5E5-4F96-BF31-69303E63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Object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35B8FF-0191-4A90-B016-15EE227D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</a:t>
            </a:r>
            <a:r>
              <a:rPr lang="he-IL" dirty="0" err="1"/>
              <a:t>אפליקצית</a:t>
            </a:r>
            <a:r>
              <a:rPr lang="he-IL" dirty="0"/>
              <a:t> </a:t>
            </a:r>
            <a:r>
              <a:rPr lang="en-US" dirty="0" err="1"/>
              <a:t>Vue</a:t>
            </a:r>
            <a:r>
              <a:rPr lang="he-IL" dirty="0"/>
              <a:t> חייבת להכיל לפחות אובייקט </a:t>
            </a:r>
            <a:r>
              <a:rPr lang="en-US" dirty="0" err="1"/>
              <a:t>Vue</a:t>
            </a:r>
            <a:r>
              <a:rPr lang="he-IL" dirty="0"/>
              <a:t> אחד. לאובייקט זה הרבה מאפיינים.</a:t>
            </a:r>
          </a:p>
          <a:p>
            <a:pPr algn="r" rtl="1"/>
            <a:r>
              <a:rPr lang="he-IL" dirty="0"/>
              <a:t>נראה את היצירה הבסיסית של האובייקט ואת המאפיינים הראשונים שלו: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C92CDC-2D1A-4A43-B2C6-B75A093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1BC6CA-1A42-40E7-A9F9-D6CC0B8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CC5DFCE-D590-4036-9D77-373CB23F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E49BA64-CD6A-48B1-B48D-E15248CF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67384-6EA8-4F4D-93CF-F5D6769DF989}"/>
              </a:ext>
            </a:extLst>
          </p:cNvPr>
          <p:cNvSpPr txBox="1"/>
          <p:nvPr/>
        </p:nvSpPr>
        <p:spPr>
          <a:xfrm>
            <a:off x="3200400" y="1143000"/>
            <a:ext cx="6172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app = 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el: '#app'</a:t>
            </a:r>
          </a:p>
          <a:p>
            <a:r>
              <a:rPr lang="en-US" sz="2400" dirty="0"/>
              <a:t>});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C3FF-847C-4257-8C1B-D84D43F43D0D}"/>
              </a:ext>
            </a:extLst>
          </p:cNvPr>
          <p:cNvSpPr txBox="1"/>
          <p:nvPr/>
        </p:nvSpPr>
        <p:spPr>
          <a:xfrm>
            <a:off x="381000" y="152400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בתוך קובץ ה-</a:t>
            </a:r>
            <a:r>
              <a:rPr lang="en-US" sz="2000" dirty="0">
                <a:solidFill>
                  <a:schemeClr val="tx2"/>
                </a:solidFill>
              </a:rPr>
              <a:t>JS</a:t>
            </a:r>
            <a:r>
              <a:rPr lang="he-IL" sz="2000" dirty="0">
                <a:solidFill>
                  <a:schemeClr val="tx2"/>
                </a:solidFill>
              </a:rPr>
              <a:t> של האפליקציה נכתוב: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E484B1BB-794A-4B66-BED6-5A1F03350A57}"/>
              </a:ext>
            </a:extLst>
          </p:cNvPr>
          <p:cNvCxnSpPr/>
          <p:nvPr/>
        </p:nvCxnSpPr>
        <p:spPr>
          <a:xfrm>
            <a:off x="3276600" y="1524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C26A2C-E64D-4616-8847-BC13C8373488}"/>
              </a:ext>
            </a:extLst>
          </p:cNvPr>
          <p:cNvSpPr txBox="1"/>
          <p:nvPr/>
        </p:nvSpPr>
        <p:spPr>
          <a:xfrm>
            <a:off x="381000" y="2667000"/>
            <a:ext cx="853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המשתנה שיכיל את אובייקט ה-</a:t>
            </a:r>
            <a:r>
              <a:rPr lang="en-US" sz="2000" dirty="0" err="1"/>
              <a:t>Vue</a:t>
            </a:r>
            <a:endParaRPr lang="he-IL" sz="20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8D4132C0-67B1-4BA4-923A-82033310C31F}"/>
              </a:ext>
            </a:extLst>
          </p:cNvPr>
          <p:cNvCxnSpPr>
            <a:cxnSpLocks/>
          </p:cNvCxnSpPr>
          <p:nvPr/>
        </p:nvCxnSpPr>
        <p:spPr>
          <a:xfrm flipV="1">
            <a:off x="4495800" y="1524000"/>
            <a:ext cx="1066800" cy="3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6B2A2A-AB31-4F5A-B3EC-6BB129DD4639}"/>
              </a:ext>
            </a:extLst>
          </p:cNvPr>
          <p:cNvSpPr txBox="1"/>
          <p:nvPr/>
        </p:nvSpPr>
        <p:spPr>
          <a:xfrm>
            <a:off x="381000" y="3067110"/>
            <a:ext cx="853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יצירת אובייקט </a:t>
            </a:r>
            <a:r>
              <a:rPr lang="en-US" sz="2000" dirty="0" err="1"/>
              <a:t>Vue</a:t>
            </a:r>
            <a:r>
              <a:rPr lang="he-IL" sz="2000" dirty="0"/>
              <a:t>. האובייקט מקבל פרמטר יחיד – אובייקט בשם </a:t>
            </a:r>
            <a:r>
              <a:rPr lang="en-US" sz="2000" dirty="0"/>
              <a:t>options</a:t>
            </a:r>
            <a:r>
              <a:rPr lang="he-IL" sz="2000" dirty="0"/>
              <a:t> שמכיל את כל המאפיינים הדרושים.</a:t>
            </a: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AB566CD3-8CE4-49C7-8ECD-EB0A8F1B49AC}"/>
              </a:ext>
            </a:extLst>
          </p:cNvPr>
          <p:cNvSpPr/>
          <p:nvPr/>
        </p:nvSpPr>
        <p:spPr>
          <a:xfrm>
            <a:off x="3252439" y="1578114"/>
            <a:ext cx="14859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9CDFB-1BF2-48FA-802F-5F0BA44D9EB5}"/>
              </a:ext>
            </a:extLst>
          </p:cNvPr>
          <p:cNvSpPr txBox="1"/>
          <p:nvPr/>
        </p:nvSpPr>
        <p:spPr>
          <a:xfrm>
            <a:off x="366132" y="3774996"/>
            <a:ext cx="8534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המאפיין </a:t>
            </a:r>
            <a:r>
              <a:rPr lang="en-US" sz="2000" dirty="0"/>
              <a:t>el</a:t>
            </a:r>
            <a:r>
              <a:rPr lang="he-IL" sz="2000" dirty="0"/>
              <a:t> מייצג את אלמנט ה-</a:t>
            </a:r>
            <a:r>
              <a:rPr lang="en-US" sz="2000" dirty="0"/>
              <a:t>DOM</a:t>
            </a:r>
            <a:r>
              <a:rPr lang="he-IL" sz="2000" dirty="0"/>
              <a:t> במסמך ה-</a:t>
            </a:r>
            <a:r>
              <a:rPr lang="en-US" sz="2000" dirty="0"/>
              <a:t>HTML</a:t>
            </a:r>
            <a:r>
              <a:rPr lang="he-IL" sz="2000" dirty="0"/>
              <a:t> שעליו "שולט" אובייקט ה-</a:t>
            </a:r>
            <a:r>
              <a:rPr lang="en-US" sz="2000" dirty="0" err="1"/>
              <a:t>vue</a:t>
            </a:r>
            <a:r>
              <a:rPr lang="he-IL" sz="2000" dirty="0"/>
              <a:t> הזה. האלמנט מזוהה לפי סלקטור </a:t>
            </a:r>
            <a:r>
              <a:rPr lang="en-US" sz="2000" dirty="0"/>
              <a:t>CSS</a:t>
            </a:r>
            <a:r>
              <a:rPr lang="he-IL" sz="2000" dirty="0"/>
              <a:t> רגיל. כלומר במקרה הזה, אובייקט ה-</a:t>
            </a:r>
            <a:r>
              <a:rPr lang="en-US" sz="2000" dirty="0" err="1"/>
              <a:t>Vue</a:t>
            </a:r>
            <a:r>
              <a:rPr lang="he-IL" sz="2000" dirty="0"/>
              <a:t> שולט על אלמנט שה-</a:t>
            </a:r>
            <a:r>
              <a:rPr lang="en-US" sz="2000" dirty="0"/>
              <a:t>id</a:t>
            </a:r>
            <a:r>
              <a:rPr lang="he-IL" sz="2000" dirty="0"/>
              <a:t> שלו שווה ל-</a:t>
            </a:r>
            <a:r>
              <a:rPr lang="en-US" sz="2000" dirty="0"/>
              <a:t>app</a:t>
            </a:r>
            <a:r>
              <a:rPr lang="he-I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2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28D3FDF-2A09-423F-872E-990F5F22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6EC671-1CB1-4BA0-B37E-DE0B6B2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6660E-AA4F-48BD-B4D3-727C912B3BE9}"/>
              </a:ext>
            </a:extLst>
          </p:cNvPr>
          <p:cNvSpPr txBox="1"/>
          <p:nvPr/>
        </p:nvSpPr>
        <p:spPr>
          <a:xfrm>
            <a:off x="228600" y="190500"/>
            <a:ext cx="5638800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&lt;title&gt;Hello </a:t>
            </a:r>
            <a:r>
              <a:rPr lang="en-US" dirty="0" err="1"/>
              <a:t>Vue</a:t>
            </a:r>
            <a:r>
              <a:rPr lang="en-US" dirty="0"/>
              <a:t>&lt;/title&gt;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&lt;script </a:t>
            </a:r>
            <a:r>
              <a:rPr lang="en-US" dirty="0" err="1"/>
              <a:t>src</a:t>
            </a:r>
            <a:r>
              <a:rPr lang="en-US" dirty="0"/>
              <a:t>="https://unpkg.com/</a:t>
            </a:r>
            <a:r>
              <a:rPr lang="en-US" dirty="0" err="1"/>
              <a:t>vue</a:t>
            </a:r>
            <a:r>
              <a:rPr lang="en-US" dirty="0"/>
              <a:t>"&gt;&lt;/script&gt;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&lt;div id = "app"&gt;</a:t>
            </a:r>
          </a:p>
          <a:p>
            <a:r>
              <a:rPr lang="en-US" dirty="0"/>
              <a:t>            &lt;h1&gt;&lt;/h1&gt;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app = new </a:t>
            </a:r>
            <a:r>
              <a:rPr lang="en-US" dirty="0" err="1"/>
              <a:t>Vue</a:t>
            </a:r>
            <a:r>
              <a:rPr lang="en-US" dirty="0"/>
              <a:t>({</a:t>
            </a:r>
          </a:p>
          <a:p>
            <a:r>
              <a:rPr lang="en-US" dirty="0"/>
              <a:t>    el: '#app'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&lt;/script&gt;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7BF5152-1D2B-4764-84F3-FC06873C6809}"/>
              </a:ext>
            </a:extLst>
          </p:cNvPr>
          <p:cNvSpPr/>
          <p:nvPr/>
        </p:nvSpPr>
        <p:spPr>
          <a:xfrm>
            <a:off x="685800" y="22098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E340B07-9BBF-4526-B370-B1BC19454AFD}"/>
              </a:ext>
            </a:extLst>
          </p:cNvPr>
          <p:cNvSpPr/>
          <p:nvPr/>
        </p:nvSpPr>
        <p:spPr>
          <a:xfrm>
            <a:off x="457200" y="43053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F250D421-5237-42AD-8E97-30A57FD93DE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62200" y="2628900"/>
            <a:ext cx="609600" cy="1866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49F932A1-EDB2-45C0-9D6B-C0C6D4169C8E}"/>
              </a:ext>
            </a:extLst>
          </p:cNvPr>
          <p:cNvCxnSpPr/>
          <p:nvPr/>
        </p:nvCxnSpPr>
        <p:spPr>
          <a:xfrm>
            <a:off x="1524000" y="4495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68D450-546A-4D86-8B47-FE905701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תכונת ה-</a:t>
            </a:r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168046-FD86-4922-B981-B01EF8EF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ראינו שאובייקט ה-</a:t>
            </a:r>
            <a:r>
              <a:rPr lang="en-US" dirty="0" err="1"/>
              <a:t>Vue</a:t>
            </a:r>
            <a:r>
              <a:rPr lang="he-IL" dirty="0"/>
              <a:t> מכיל את אלמנט ה-</a:t>
            </a:r>
            <a:r>
              <a:rPr lang="en-US" dirty="0"/>
              <a:t>html</a:t>
            </a:r>
            <a:r>
              <a:rPr lang="he-IL" dirty="0"/>
              <a:t> שנמצא תחת שליטתו.</a:t>
            </a:r>
          </a:p>
          <a:p>
            <a:pPr algn="r" rtl="1"/>
            <a:r>
              <a:rPr lang="he-IL" dirty="0"/>
              <a:t>כעת נראה תכונה נוספת שנמצאת בפרמטרים שמקבל אובייקט ה-</a:t>
            </a:r>
            <a:r>
              <a:rPr lang="en-US" dirty="0" err="1"/>
              <a:t>Vue</a:t>
            </a:r>
            <a:r>
              <a:rPr lang="he-IL" dirty="0"/>
              <a:t> – תכונת ה-</a:t>
            </a:r>
            <a:r>
              <a:rPr lang="en-US" dirty="0"/>
              <a:t>data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תכונה זו היא אובייקט שמכיל את הנתונים התגובתיים של האפליקציה, כלומר, הנתונים שנרצה לקשור לרכיבי </a:t>
            </a:r>
            <a:r>
              <a:rPr lang="en-US" dirty="0"/>
              <a:t>UI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FF49D6D-7725-4B57-86A6-4BCCDE2A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D268AC-6E26-486F-9D15-8CAB4A2C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CC5DFCE-D590-4036-9D77-373CB23F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E49BA64-CD6A-48B1-B48D-E15248CF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67384-6EA8-4F4D-93CF-F5D6769DF989}"/>
              </a:ext>
            </a:extLst>
          </p:cNvPr>
          <p:cNvSpPr txBox="1"/>
          <p:nvPr/>
        </p:nvSpPr>
        <p:spPr>
          <a:xfrm>
            <a:off x="3200400" y="1143000"/>
            <a:ext cx="61722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app = 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el: '#app’,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tx2"/>
                </a:solidFill>
              </a:rPr>
              <a:t>data: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	title: ‘</a:t>
            </a:r>
            <a:r>
              <a:rPr lang="en-US" sz="2400" dirty="0" err="1">
                <a:solidFill>
                  <a:schemeClr val="tx2"/>
                </a:solidFill>
              </a:rPr>
              <a:t>Vue</a:t>
            </a:r>
            <a:r>
              <a:rPr lang="en-US" sz="2400" dirty="0">
                <a:solidFill>
                  <a:schemeClr val="tx2"/>
                </a:solidFill>
              </a:rPr>
              <a:t> First Application”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/>
              <a:t>});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C3FF-847C-4257-8C1B-D84D43F43D0D}"/>
              </a:ext>
            </a:extLst>
          </p:cNvPr>
          <p:cNvSpPr txBox="1"/>
          <p:nvPr/>
        </p:nvSpPr>
        <p:spPr>
          <a:xfrm>
            <a:off x="381000" y="152400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בתוך קובץ ה-</a:t>
            </a:r>
            <a:r>
              <a:rPr lang="en-US" sz="2000" dirty="0">
                <a:solidFill>
                  <a:schemeClr val="tx2"/>
                </a:solidFill>
              </a:rPr>
              <a:t>JS</a:t>
            </a:r>
            <a:r>
              <a:rPr lang="he-IL" sz="2000" dirty="0">
                <a:solidFill>
                  <a:schemeClr val="tx2"/>
                </a:solidFill>
              </a:rPr>
              <a:t> של האפליקציה נכתוב: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9CDFB-1BF2-48FA-802F-5F0BA44D9EB5}"/>
              </a:ext>
            </a:extLst>
          </p:cNvPr>
          <p:cNvSpPr txBox="1"/>
          <p:nvPr/>
        </p:nvSpPr>
        <p:spPr>
          <a:xfrm>
            <a:off x="366132" y="3774996"/>
            <a:ext cx="853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כל התכונות שנמצאות בתוך אובייקט ה-</a:t>
            </a:r>
            <a:r>
              <a:rPr lang="en-US" sz="2000" dirty="0"/>
              <a:t>data</a:t>
            </a:r>
            <a:r>
              <a:rPr lang="he-IL" sz="2000" dirty="0"/>
              <a:t> הן חלק מה-</a:t>
            </a:r>
            <a:r>
              <a:rPr lang="en-US" sz="2000" dirty="0"/>
              <a:t>model</a:t>
            </a:r>
            <a:r>
              <a:rPr lang="he-IL" sz="2000" dirty="0"/>
              <a:t> של אובייקט ה-</a:t>
            </a:r>
            <a:r>
              <a:rPr lang="en-US" sz="2000" dirty="0" err="1"/>
              <a:t>vue</a:t>
            </a:r>
            <a:r>
              <a:rPr lang="he-IL" sz="2000" dirty="0"/>
              <a:t> . כלומר, הן זמינות לאפליקציה, וניתן לקשור אותן ולהשתמש בהן ברכיבי ה-</a:t>
            </a:r>
            <a:r>
              <a:rPr lang="en-US" sz="2000" dirty="0"/>
              <a:t>HTML</a:t>
            </a:r>
            <a:r>
              <a:rPr lang="he-I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30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553E24-4C83-43EA-A1DA-0D7E21D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A9B471D-88CF-4619-804F-C8EB19E2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1EC0-9E0E-4E60-8F00-417F4201E991}"/>
              </a:ext>
            </a:extLst>
          </p:cNvPr>
          <p:cNvSpPr txBox="1"/>
          <p:nvPr/>
        </p:nvSpPr>
        <p:spPr>
          <a:xfrm>
            <a:off x="228600" y="228600"/>
            <a:ext cx="56388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&lt;title&gt;Hello </a:t>
            </a:r>
            <a:r>
              <a:rPr lang="en-US" sz="2000" dirty="0" err="1"/>
              <a:t>Vue</a:t>
            </a:r>
            <a:r>
              <a:rPr lang="en-US" sz="2000" dirty="0"/>
              <a:t>&lt;/title&gt;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</a:t>
            </a:r>
            <a:r>
              <a:rPr lang="en-US" sz="2000" dirty="0" err="1"/>
              <a:t>vue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&lt;div id = "app"&gt;</a:t>
            </a:r>
          </a:p>
          <a:p>
            <a:r>
              <a:rPr lang="en-US" sz="2000" dirty="0"/>
              <a:t>            &lt;h1&gt;{{title}}&lt;/h1&gt;</a:t>
            </a:r>
          </a:p>
          <a:p>
            <a:r>
              <a:rPr lang="en-US" sz="2000" dirty="0"/>
              <a:t>        &lt;/div&gt;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app = new </a:t>
            </a:r>
            <a:r>
              <a:rPr lang="en-US" sz="2000" dirty="0" err="1"/>
              <a:t>Vue</a:t>
            </a:r>
            <a:r>
              <a:rPr lang="en-US" sz="2000" dirty="0"/>
              <a:t>({</a:t>
            </a:r>
          </a:p>
          <a:p>
            <a:r>
              <a:rPr lang="en-US" sz="2000" dirty="0"/>
              <a:t>    el: '#app',</a:t>
            </a:r>
          </a:p>
          <a:p>
            <a:r>
              <a:rPr lang="en-US" sz="2000" dirty="0"/>
              <a:t>    data: {</a:t>
            </a:r>
          </a:p>
          <a:p>
            <a:r>
              <a:rPr lang="en-US" sz="2000" dirty="0"/>
              <a:t>        title: '</a:t>
            </a:r>
            <a:r>
              <a:rPr lang="en-US" sz="2000" dirty="0" err="1"/>
              <a:t>Vue</a:t>
            </a:r>
            <a:r>
              <a:rPr lang="en-US" sz="2000" dirty="0"/>
              <a:t> First Application'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});</a:t>
            </a:r>
          </a:p>
          <a:p>
            <a:r>
              <a:rPr lang="en-US" sz="2000" dirty="0"/>
              <a:t>&lt;/script&gt;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F07FF49-4278-4143-BDE4-D47852528E85}"/>
              </a:ext>
            </a:extLst>
          </p:cNvPr>
          <p:cNvSpPr/>
          <p:nvPr/>
        </p:nvSpPr>
        <p:spPr>
          <a:xfrm>
            <a:off x="1524000" y="2689303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A0AAE-EF8A-4A9D-BD50-DE10942D4FC9}"/>
              </a:ext>
            </a:extLst>
          </p:cNvPr>
          <p:cNvSpPr txBox="1"/>
          <p:nvPr/>
        </p:nvSpPr>
        <p:spPr>
          <a:xfrm>
            <a:off x="6019800" y="304800"/>
            <a:ext cx="2971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הסימן </a:t>
            </a:r>
            <a:r>
              <a:rPr lang="en-US" sz="2000" dirty="0">
                <a:solidFill>
                  <a:schemeClr val="tx2"/>
                </a:solidFill>
              </a:rPr>
              <a:t>{{ }}</a:t>
            </a:r>
            <a:r>
              <a:rPr lang="he-IL" sz="2000" dirty="0">
                <a:solidFill>
                  <a:schemeClr val="tx2"/>
                </a:solidFill>
              </a:rPr>
              <a:t> (נקרא גם </a:t>
            </a:r>
            <a:r>
              <a:rPr lang="en-US" sz="2000" dirty="0">
                <a:solidFill>
                  <a:schemeClr val="tx2"/>
                </a:solidFill>
              </a:rPr>
              <a:t>mustache</a:t>
            </a:r>
            <a:r>
              <a:rPr lang="he-IL" sz="2000" dirty="0">
                <a:solidFill>
                  <a:schemeClr val="tx2"/>
                </a:solidFill>
              </a:rPr>
              <a:t> או </a:t>
            </a:r>
            <a:r>
              <a:rPr lang="en-US" sz="2000" dirty="0">
                <a:solidFill>
                  <a:schemeClr val="tx2"/>
                </a:solidFill>
              </a:rPr>
              <a:t>template</a:t>
            </a:r>
            <a:r>
              <a:rPr lang="he-IL" sz="2000" dirty="0">
                <a:solidFill>
                  <a:schemeClr val="tx2"/>
                </a:solidFill>
              </a:rPr>
              <a:t>) הוא ה-</a:t>
            </a:r>
            <a:r>
              <a:rPr lang="en-US" sz="2000" dirty="0">
                <a:solidFill>
                  <a:schemeClr val="tx2"/>
                </a:solidFill>
              </a:rPr>
              <a:t>data bind</a:t>
            </a:r>
            <a:r>
              <a:rPr lang="he-IL" sz="2000" dirty="0">
                <a:solidFill>
                  <a:schemeClr val="tx2"/>
                </a:solidFill>
              </a:rPr>
              <a:t> – הוא מסמן שהנתון מגיע מתוך אובייקט ה-</a:t>
            </a:r>
            <a:r>
              <a:rPr lang="en-US" sz="2000" dirty="0" err="1">
                <a:solidFill>
                  <a:schemeClr val="tx2"/>
                </a:solidFill>
              </a:rPr>
              <a:t>vue</a:t>
            </a:r>
            <a:r>
              <a:rPr lang="he-IL" sz="2000" dirty="0">
                <a:solidFill>
                  <a:schemeClr val="tx2"/>
                </a:solidFill>
              </a:rPr>
              <a:t> ולכן גם מחושב ומוצג מחדש בכל פעם שיש שינוי בו.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A48AB2-AB45-474F-845F-7A089B85AA83}"/>
              </a:ext>
            </a:extLst>
          </p:cNvPr>
          <p:cNvSpPr/>
          <p:nvPr/>
        </p:nvSpPr>
        <p:spPr>
          <a:xfrm>
            <a:off x="728546" y="5486400"/>
            <a:ext cx="56685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2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CC5DFCE-D590-4036-9D77-373CB23F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E49BA64-CD6A-48B1-B48D-E15248CF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67384-6EA8-4F4D-93CF-F5D6769DF989}"/>
              </a:ext>
            </a:extLst>
          </p:cNvPr>
          <p:cNvSpPr txBox="1"/>
          <p:nvPr/>
        </p:nvSpPr>
        <p:spPr>
          <a:xfrm>
            <a:off x="228600" y="3491924"/>
            <a:ext cx="61722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app = 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el: '#app’,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tx2"/>
                </a:solidFill>
              </a:rPr>
              <a:t>data: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	title: ‘</a:t>
            </a:r>
            <a:r>
              <a:rPr lang="en-US" sz="2400" dirty="0" err="1">
                <a:solidFill>
                  <a:schemeClr val="tx2"/>
                </a:solidFill>
              </a:rPr>
              <a:t>Vue</a:t>
            </a:r>
            <a:r>
              <a:rPr lang="en-US" sz="2400" dirty="0">
                <a:solidFill>
                  <a:schemeClr val="tx2"/>
                </a:solidFill>
              </a:rPr>
              <a:t> First Application”,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firstName</a:t>
            </a:r>
            <a:r>
              <a:rPr lang="en-US" sz="2400" dirty="0">
                <a:solidFill>
                  <a:schemeClr val="tx2"/>
                </a:solidFill>
              </a:rPr>
              <a:t>: ‘Yossi’,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lastNAme</a:t>
            </a:r>
            <a:r>
              <a:rPr lang="en-US" sz="2400" dirty="0">
                <a:solidFill>
                  <a:schemeClr val="tx2"/>
                </a:solidFill>
              </a:rPr>
              <a:t>: ‘Levi’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/>
              <a:t>});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C3FF-847C-4257-8C1B-D84D43F43D0D}"/>
              </a:ext>
            </a:extLst>
          </p:cNvPr>
          <p:cNvSpPr txBox="1"/>
          <p:nvPr/>
        </p:nvSpPr>
        <p:spPr>
          <a:xfrm>
            <a:off x="381000" y="152400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בתוך ה-</a:t>
            </a:r>
            <a:r>
              <a:rPr lang="en-US" sz="2000" dirty="0">
                <a:solidFill>
                  <a:schemeClr val="tx2"/>
                </a:solidFill>
              </a:rPr>
              <a:t>template</a:t>
            </a:r>
            <a:r>
              <a:rPr lang="he-IL" sz="2000" dirty="0">
                <a:solidFill>
                  <a:schemeClr val="tx2"/>
                </a:solidFill>
              </a:rPr>
              <a:t> אפשר להשתמש בכמה שדות מידע, ובנוסף בכל קוד </a:t>
            </a:r>
            <a:r>
              <a:rPr lang="en-US" sz="2000" dirty="0">
                <a:solidFill>
                  <a:schemeClr val="tx2"/>
                </a:solidFill>
              </a:rPr>
              <a:t>JS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22D7-B466-408A-9578-E1A0E44D6B38}"/>
              </a:ext>
            </a:extLst>
          </p:cNvPr>
          <p:cNvSpPr txBox="1"/>
          <p:nvPr/>
        </p:nvSpPr>
        <p:spPr>
          <a:xfrm>
            <a:off x="228600" y="552510"/>
            <a:ext cx="65532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…</a:t>
            </a:r>
          </a:p>
          <a:p>
            <a:r>
              <a:rPr lang="en-US" sz="2000" dirty="0"/>
              <a:t>&lt;div id = “app”&gt;</a:t>
            </a:r>
          </a:p>
          <a:p>
            <a:r>
              <a:rPr lang="en-US" sz="2000" dirty="0"/>
              <a:t>    &lt;h1&gt;{{title}}&lt;/h1&gt;</a:t>
            </a:r>
          </a:p>
          <a:p>
            <a:r>
              <a:rPr lang="en-US" sz="2000" dirty="0"/>
              <a:t>    &lt;p&gt;My name is </a:t>
            </a:r>
            <a:r>
              <a:rPr lang="en-US" sz="2000" dirty="0">
                <a:solidFill>
                  <a:schemeClr val="tx2"/>
                </a:solidFill>
              </a:rPr>
              <a:t>{{“Mr.” + </a:t>
            </a:r>
            <a:r>
              <a:rPr lang="en-US" sz="2000" dirty="0" err="1">
                <a:solidFill>
                  <a:schemeClr val="tx2"/>
                </a:solidFill>
              </a:rPr>
              <a:t>firstName</a:t>
            </a:r>
            <a:r>
              <a:rPr lang="en-US" sz="2000" dirty="0">
                <a:solidFill>
                  <a:schemeClr val="tx2"/>
                </a:solidFill>
              </a:rPr>
              <a:t> + “ “ + </a:t>
            </a:r>
            <a:r>
              <a:rPr lang="en-US" sz="2000" dirty="0" err="1">
                <a:solidFill>
                  <a:schemeClr val="tx2"/>
                </a:solidFill>
              </a:rPr>
              <a:t>lastName</a:t>
            </a:r>
            <a:r>
              <a:rPr lang="en-US" sz="2000" dirty="0">
                <a:solidFill>
                  <a:schemeClr val="tx2"/>
                </a:solidFill>
              </a:rPr>
              <a:t>}}</a:t>
            </a:r>
            <a:r>
              <a:rPr lang="en-US" sz="2000" dirty="0"/>
              <a:t>&lt;/p&gt;</a:t>
            </a:r>
          </a:p>
          <a:p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407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27101</TotalTime>
  <Words>2057</Words>
  <Application>Microsoft Office PowerPoint</Application>
  <PresentationFormat>‫הצגה על המסך (4:3)</PresentationFormat>
  <Paragraphs>376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Data Binding</vt:lpstr>
      <vt:lpstr>התקנה</vt:lpstr>
      <vt:lpstr>Vue Object</vt:lpstr>
      <vt:lpstr>מצגת של PowerPoint‏</vt:lpstr>
      <vt:lpstr>מצגת של PowerPoint‏</vt:lpstr>
      <vt:lpstr>תכונת ה-data</vt:lpstr>
      <vt:lpstr>מצגת של PowerPoint‏</vt:lpstr>
      <vt:lpstr>מצגת של PowerPoint‏</vt:lpstr>
      <vt:lpstr>מצגת של PowerPoint‏</vt:lpstr>
      <vt:lpstr>Directives</vt:lpstr>
      <vt:lpstr>מצגת של PowerPoint‏</vt:lpstr>
      <vt:lpstr>מצגת של PowerPoint‏</vt:lpstr>
      <vt:lpstr>קשירת תכונות</vt:lpstr>
      <vt:lpstr>מצגת של PowerPoint‏</vt:lpstr>
      <vt:lpstr>פונקציות</vt:lpstr>
      <vt:lpstr>מצגת של PowerPoint‏</vt:lpstr>
      <vt:lpstr>שיטות מחזור החיים</vt:lpstr>
      <vt:lpstr>מצגת של PowerPoint‏</vt:lpstr>
      <vt:lpstr>Life Cycle Hooks</vt:lpstr>
      <vt:lpstr>Computed Properties</vt:lpstr>
      <vt:lpstr>מצגת של PowerPoint‏</vt:lpstr>
      <vt:lpstr>מצגת של PowerPoint‏</vt:lpstr>
      <vt:lpstr>מצגת של PowerPoint‏</vt:lpstr>
      <vt:lpstr>תכונות מחושבות</vt:lpstr>
      <vt:lpstr>v-if</vt:lpstr>
      <vt:lpstr>מצגת של PowerPoint‏</vt:lpstr>
      <vt:lpstr>v-for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265</cp:revision>
  <dcterms:created xsi:type="dcterms:W3CDTF">2006-08-16T00:00:00Z</dcterms:created>
  <dcterms:modified xsi:type="dcterms:W3CDTF">2017-09-12T10:47:23Z</dcterms:modified>
</cp:coreProperties>
</file>