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notesMasterIdLst>
    <p:notesMasterId r:id="rId18"/>
  </p:notesMasterIdLst>
  <p:sldIdLst>
    <p:sldId id="257" r:id="rId2"/>
    <p:sldId id="273" r:id="rId3"/>
    <p:sldId id="274" r:id="rId4"/>
    <p:sldId id="284" r:id="rId5"/>
    <p:sldId id="280" r:id="rId6"/>
    <p:sldId id="256" r:id="rId7"/>
    <p:sldId id="278" r:id="rId8"/>
    <p:sldId id="270" r:id="rId9"/>
    <p:sldId id="265" r:id="rId10"/>
    <p:sldId id="281" r:id="rId11"/>
    <p:sldId id="259" r:id="rId12"/>
    <p:sldId id="282" r:id="rId13"/>
    <p:sldId id="276" r:id="rId14"/>
    <p:sldId id="277" r:id="rId15"/>
    <p:sldId id="279" r:id="rId16"/>
    <p:sldId id="272" r:id="rId17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82009" autoAdjust="0"/>
  </p:normalViewPr>
  <p:slideViewPr>
    <p:cSldViewPr snapToGrid="0">
      <p:cViewPr varScale="1">
        <p:scale>
          <a:sx n="49" d="100"/>
          <a:sy n="49" d="100"/>
        </p:scale>
        <p:origin x="9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F7AA0C-3CFC-438A-98A8-8A595DC1E859}" type="doc">
      <dgm:prSet loTypeId="urn:microsoft.com/office/officeart/2005/8/layout/bProcess2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DF11059-269A-4A25-960B-3EA6243A5AF5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1"/>
          <a:r>
            <a:rPr lang="en-US" sz="3200" kern="1200" dirty="0" err="1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הבאת</a:t>
          </a:r>
          <a:r>
            <a:rPr lang="he-IL" sz="3200" kern="1200" dirty="0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ה-</a:t>
          </a:r>
          <a:br>
            <a:rPr lang="en-US" sz="3200" kern="1200" dirty="0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</a:br>
          <a:r>
            <a:rPr lang="en-US" sz="3200" kern="1200" dirty="0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state-of-the-art</a:t>
          </a:r>
          <a:br>
            <a:rPr lang="en-US" sz="3200" kern="1200" dirty="0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</a:br>
          <a:r>
            <a:rPr lang="en-US" sz="3200" kern="1200" dirty="0" err="1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של</a:t>
          </a:r>
          <a:r>
            <a:rPr lang="en-US" sz="3200" kern="1200" dirty="0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תחום</a:t>
          </a:r>
          <a:r>
            <a:rPr lang="en-US" sz="3200" kern="1200" dirty="0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עיבוד</a:t>
          </a:r>
          <a:r>
            <a:rPr lang="en-US" sz="3200" kern="1200" dirty="0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שפה</a:t>
          </a:r>
          <a:r>
            <a:rPr lang="en-US" sz="3200" kern="1200" dirty="0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טבעית</a:t>
          </a:r>
          <a:r>
            <a:rPr lang="en-US" sz="3200" kern="1200" dirty="0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לעולם</a:t>
          </a:r>
          <a:r>
            <a:rPr lang="en-US" sz="3200" kern="1200" dirty="0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אבטחת</a:t>
          </a:r>
          <a:r>
            <a:rPr lang="en-US" sz="3200" kern="1200" dirty="0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המידע</a:t>
          </a:r>
          <a:r>
            <a:rPr lang="en-US" sz="3200" kern="1200" dirty="0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.</a:t>
          </a:r>
        </a:p>
      </dgm:t>
    </dgm:pt>
    <dgm:pt modelId="{91A064C8-BBAB-48CF-8C93-AB412FE0D615}" type="parTrans" cxnId="{1E11ED33-98E1-4998-88DD-B2C3D3761219}">
      <dgm:prSet/>
      <dgm:spPr/>
      <dgm:t>
        <a:bodyPr/>
        <a:lstStyle/>
        <a:p>
          <a:endParaRPr lang="en-US"/>
        </a:p>
      </dgm:t>
    </dgm:pt>
    <dgm:pt modelId="{FFB3F3D8-A3EC-483B-A28F-21261357FD23}" type="sibTrans" cxnId="{1E11ED33-98E1-4998-88DD-B2C3D3761219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7902F94E-64DE-445D-83D6-06423B3D4628}">
      <dgm:prSet custT="1"/>
      <dgm:spPr>
        <a:solidFill>
          <a:srgbClr val="4472C4">
            <a:lumMod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6830" tIns="36830" rIns="36830" bIns="36830" numCol="1" spcCol="1270" anchor="ctr" anchorCtr="0"/>
        <a:lstStyle/>
        <a:p>
          <a:pPr rtl="1"/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שימוש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בלמידה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עמוקה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על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מנת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לבנות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מודל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שיניב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תוצאות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טובות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יותר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משאר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המודלים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שאומנו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עבור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התחום</a:t>
          </a:r>
          <a:r>
            <a:rPr lang="en-US" sz="2800" kern="1200" dirty="0"/>
            <a:t>.</a:t>
          </a:r>
        </a:p>
      </dgm:t>
    </dgm:pt>
    <dgm:pt modelId="{26C00D01-CA7D-4B18-9736-78C310012264}" type="parTrans" cxnId="{A8A0723C-4FC1-4165-AD55-00AA948B6916}">
      <dgm:prSet/>
      <dgm:spPr/>
      <dgm:t>
        <a:bodyPr/>
        <a:lstStyle/>
        <a:p>
          <a:endParaRPr lang="en-US"/>
        </a:p>
      </dgm:t>
    </dgm:pt>
    <dgm:pt modelId="{2CD3B99A-0A1D-43F6-9179-A1FC6EA15196}" type="sibTrans" cxnId="{A8A0723C-4FC1-4165-AD55-00AA948B6916}">
      <dgm:prSet/>
      <dgm:spPr/>
      <dgm:t>
        <a:bodyPr/>
        <a:lstStyle/>
        <a:p>
          <a:endParaRPr lang="en-US"/>
        </a:p>
      </dgm:t>
    </dgm:pt>
    <dgm:pt modelId="{9C525348-074A-4363-9323-A1E51673E2BB}" type="pres">
      <dgm:prSet presAssocID="{DDF7AA0C-3CFC-438A-98A8-8A595DC1E859}" presName="diagram" presStyleCnt="0">
        <dgm:presLayoutVars>
          <dgm:dir/>
          <dgm:resizeHandles/>
        </dgm:presLayoutVars>
      </dgm:prSet>
      <dgm:spPr/>
    </dgm:pt>
    <dgm:pt modelId="{E6288E8C-5C16-408A-965A-925CEFD3CA64}" type="pres">
      <dgm:prSet presAssocID="{DDF11059-269A-4A25-960B-3EA6243A5AF5}" presName="firstNode" presStyleLbl="node1" presStyleIdx="0" presStyleCnt="2">
        <dgm:presLayoutVars>
          <dgm:bulletEnabled val="1"/>
        </dgm:presLayoutVars>
      </dgm:prSet>
      <dgm:spPr/>
    </dgm:pt>
    <dgm:pt modelId="{4F07C811-A957-4C42-A8AF-BDD7335D0980}" type="pres">
      <dgm:prSet presAssocID="{FFB3F3D8-A3EC-483B-A28F-21261357FD23}" presName="sibTrans" presStyleLbl="sibTrans2D1" presStyleIdx="0" presStyleCnt="1"/>
      <dgm:spPr/>
    </dgm:pt>
    <dgm:pt modelId="{CA611614-F1FB-4D84-ADE7-61540F241DEA}" type="pres">
      <dgm:prSet presAssocID="{7902F94E-64DE-445D-83D6-06423B3D4628}" presName="lastNode" presStyleLbl="node1" presStyleIdx="1" presStyleCnt="2">
        <dgm:presLayoutVars>
          <dgm:bulletEnabled val="1"/>
        </dgm:presLayoutVars>
      </dgm:prSet>
      <dgm:spPr>
        <a:xfrm>
          <a:off x="6331474" y="1342"/>
          <a:ext cx="4172782" cy="4172782"/>
        </a:xfrm>
        <a:prstGeom prst="ellipse">
          <a:avLst/>
        </a:prstGeom>
      </dgm:spPr>
    </dgm:pt>
  </dgm:ptLst>
  <dgm:cxnLst>
    <dgm:cxn modelId="{1E11ED33-98E1-4998-88DD-B2C3D3761219}" srcId="{DDF7AA0C-3CFC-438A-98A8-8A595DC1E859}" destId="{DDF11059-269A-4A25-960B-3EA6243A5AF5}" srcOrd="0" destOrd="0" parTransId="{91A064C8-BBAB-48CF-8C93-AB412FE0D615}" sibTransId="{FFB3F3D8-A3EC-483B-A28F-21261357FD23}"/>
    <dgm:cxn modelId="{A8A0723C-4FC1-4165-AD55-00AA948B6916}" srcId="{DDF7AA0C-3CFC-438A-98A8-8A595DC1E859}" destId="{7902F94E-64DE-445D-83D6-06423B3D4628}" srcOrd="1" destOrd="0" parTransId="{26C00D01-CA7D-4B18-9736-78C310012264}" sibTransId="{2CD3B99A-0A1D-43F6-9179-A1FC6EA15196}"/>
    <dgm:cxn modelId="{C5B83554-4F3B-4F67-B671-1B5F4A032FE9}" type="presOf" srcId="{DDF11059-269A-4A25-960B-3EA6243A5AF5}" destId="{E6288E8C-5C16-408A-965A-925CEFD3CA64}" srcOrd="0" destOrd="0" presId="urn:microsoft.com/office/officeart/2005/8/layout/bProcess2"/>
    <dgm:cxn modelId="{A1C8F354-6A6F-43CA-A95F-A96E705A1864}" type="presOf" srcId="{DDF7AA0C-3CFC-438A-98A8-8A595DC1E859}" destId="{9C525348-074A-4363-9323-A1E51673E2BB}" srcOrd="0" destOrd="0" presId="urn:microsoft.com/office/officeart/2005/8/layout/bProcess2"/>
    <dgm:cxn modelId="{935FB1C1-A4C0-4787-8E9B-10BAA736FD7C}" type="presOf" srcId="{7902F94E-64DE-445D-83D6-06423B3D4628}" destId="{CA611614-F1FB-4D84-ADE7-61540F241DEA}" srcOrd="0" destOrd="0" presId="urn:microsoft.com/office/officeart/2005/8/layout/bProcess2"/>
    <dgm:cxn modelId="{F8D3CDFE-7E66-4911-B1B2-0D4BB6D0DD50}" type="presOf" srcId="{FFB3F3D8-A3EC-483B-A28F-21261357FD23}" destId="{4F07C811-A957-4C42-A8AF-BDD7335D0980}" srcOrd="0" destOrd="0" presId="urn:microsoft.com/office/officeart/2005/8/layout/bProcess2"/>
    <dgm:cxn modelId="{8BA1E7ED-2580-42AB-B527-E12CBB93D026}" type="presParOf" srcId="{9C525348-074A-4363-9323-A1E51673E2BB}" destId="{E6288E8C-5C16-408A-965A-925CEFD3CA64}" srcOrd="0" destOrd="0" presId="urn:microsoft.com/office/officeart/2005/8/layout/bProcess2"/>
    <dgm:cxn modelId="{C24CF4F3-B9F3-4423-A85E-7051A4464565}" type="presParOf" srcId="{9C525348-074A-4363-9323-A1E51673E2BB}" destId="{4F07C811-A957-4C42-A8AF-BDD7335D0980}" srcOrd="1" destOrd="0" presId="urn:microsoft.com/office/officeart/2005/8/layout/bProcess2"/>
    <dgm:cxn modelId="{CAD9C9B4-C6BD-40CB-9926-33F8150CC40D}" type="presParOf" srcId="{9C525348-074A-4363-9323-A1E51673E2BB}" destId="{CA611614-F1FB-4D84-ADE7-61540F241DEA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D38BB4-915A-41F1-A69C-4988F832D86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B6DA605-96B5-4794-A29A-3E54EAF836CC}">
      <dgm:prSet/>
      <dgm:spPr/>
      <dgm:t>
        <a:bodyPr/>
        <a:lstStyle/>
        <a:p>
          <a:pPr rtl="1"/>
          <a:r>
            <a:rPr lang="he-IL"/>
            <a:t>תוצאות האלגוריתם מספקות תוצאות טובות יותר משאר האלגוריתמים הקיימים במדדים שנבחנו.</a:t>
          </a:r>
          <a:endParaRPr lang="en-US" dirty="0"/>
        </a:p>
      </dgm:t>
    </dgm:pt>
    <dgm:pt modelId="{E0028E0B-145A-4128-AE28-3A424AB0ACF7}" type="parTrans" cxnId="{6242851C-F958-48E1-8CE5-01B1640333E5}">
      <dgm:prSet/>
      <dgm:spPr/>
      <dgm:t>
        <a:bodyPr/>
        <a:lstStyle/>
        <a:p>
          <a:endParaRPr lang="en-US"/>
        </a:p>
      </dgm:t>
    </dgm:pt>
    <dgm:pt modelId="{2D842D82-7F13-4C11-908C-1D9F66E57D04}" type="sibTrans" cxnId="{6242851C-F958-48E1-8CE5-01B1640333E5}">
      <dgm:prSet/>
      <dgm:spPr/>
      <dgm:t>
        <a:bodyPr/>
        <a:lstStyle/>
        <a:p>
          <a:endParaRPr lang="en-US"/>
        </a:p>
      </dgm:t>
    </dgm:pt>
    <dgm:pt modelId="{E886623D-DCB0-4ABA-897A-7EA51ADDB924}">
      <dgm:prSet/>
      <dgm:spPr/>
      <dgm:t>
        <a:bodyPr/>
        <a:lstStyle/>
        <a:p>
          <a:pPr rtl="1"/>
          <a:r>
            <a:rPr lang="he-IL"/>
            <a:t>קיים ביקוש לאתר ה</a:t>
          </a:r>
          <a:r>
            <a:rPr lang="en-US"/>
            <a:t>web</a:t>
          </a:r>
          <a:r>
            <a:rPr lang="he-IL"/>
            <a:t> שפותח והוא חשוב עבור הקהילה המדעית.</a:t>
          </a:r>
          <a:endParaRPr lang="en-US" dirty="0"/>
        </a:p>
      </dgm:t>
    </dgm:pt>
    <dgm:pt modelId="{ED13D3E7-134E-4937-907C-C6B89D66EE1E}" type="parTrans" cxnId="{8C32FADC-3DDB-45DF-A7FC-9600342A0FB0}">
      <dgm:prSet/>
      <dgm:spPr/>
      <dgm:t>
        <a:bodyPr/>
        <a:lstStyle/>
        <a:p>
          <a:endParaRPr lang="en-US"/>
        </a:p>
      </dgm:t>
    </dgm:pt>
    <dgm:pt modelId="{D7456D3F-95EF-493D-B236-D8EF936BBC69}" type="sibTrans" cxnId="{8C32FADC-3DDB-45DF-A7FC-9600342A0FB0}">
      <dgm:prSet/>
      <dgm:spPr/>
      <dgm:t>
        <a:bodyPr/>
        <a:lstStyle/>
        <a:p>
          <a:endParaRPr lang="en-US"/>
        </a:p>
      </dgm:t>
    </dgm:pt>
    <dgm:pt modelId="{B66A30E3-813D-4B3E-AB5A-D53C5CDF3B7F}">
      <dgm:prSet/>
      <dgm:spPr/>
      <dgm:t>
        <a:bodyPr/>
        <a:lstStyle/>
        <a:p>
          <a:pPr rtl="1"/>
          <a:r>
            <a:rPr lang="he-IL"/>
            <a:t>תוצאות הניסוי שערכנו וקישור לאתר יפורסמו במאמר מדעי שנכתב בימים אלו על ידי הלקוח. </a:t>
          </a:r>
          <a:endParaRPr lang="en-US" dirty="0"/>
        </a:p>
      </dgm:t>
    </dgm:pt>
    <dgm:pt modelId="{C6DBF68C-D2FB-4D15-A804-CE436E32789B}" type="parTrans" cxnId="{8BDD053E-E47B-4D66-A825-A84210B6712C}">
      <dgm:prSet/>
      <dgm:spPr/>
      <dgm:t>
        <a:bodyPr/>
        <a:lstStyle/>
        <a:p>
          <a:endParaRPr lang="en-US"/>
        </a:p>
      </dgm:t>
    </dgm:pt>
    <dgm:pt modelId="{701FCD8D-CE75-4367-A764-07C53A7C0DE3}" type="sibTrans" cxnId="{8BDD053E-E47B-4D66-A825-A84210B6712C}">
      <dgm:prSet/>
      <dgm:spPr/>
      <dgm:t>
        <a:bodyPr/>
        <a:lstStyle/>
        <a:p>
          <a:endParaRPr lang="en-US"/>
        </a:p>
      </dgm:t>
    </dgm:pt>
    <dgm:pt modelId="{B8095B52-CC6D-42B7-8ADE-3323041789A4}">
      <dgm:prSet custT="1"/>
      <dgm:spPr/>
      <dgm:t>
        <a:bodyPr/>
        <a:lstStyle/>
        <a:p>
          <a:pPr algn="ctr" rtl="1"/>
          <a:r>
            <a:rPr lang="he-IL" sz="2000" b="1"/>
            <a:t>עבודה עתידית:</a:t>
          </a:r>
          <a:endParaRPr lang="en-US" sz="2000" b="1" dirty="0"/>
        </a:p>
      </dgm:t>
    </dgm:pt>
    <dgm:pt modelId="{2948F06D-2C75-48C1-A9E0-01CBB3C63221}" type="parTrans" cxnId="{2D8B0B48-7469-4F70-A53C-12FDB4141FF5}">
      <dgm:prSet/>
      <dgm:spPr/>
      <dgm:t>
        <a:bodyPr/>
        <a:lstStyle/>
        <a:p>
          <a:endParaRPr lang="en-US"/>
        </a:p>
      </dgm:t>
    </dgm:pt>
    <dgm:pt modelId="{B7392CEA-1095-4171-8E38-7D25340FE6A1}" type="sibTrans" cxnId="{2D8B0B48-7469-4F70-A53C-12FDB4141FF5}">
      <dgm:prSet/>
      <dgm:spPr/>
      <dgm:t>
        <a:bodyPr/>
        <a:lstStyle/>
        <a:p>
          <a:endParaRPr lang="en-US"/>
        </a:p>
      </dgm:t>
    </dgm:pt>
    <dgm:pt modelId="{51BA14F0-D3D8-4948-9338-E3BA99D80992}">
      <dgm:prSet/>
      <dgm:spPr/>
      <dgm:t>
        <a:bodyPr/>
        <a:lstStyle/>
        <a:p>
          <a:pPr rtl="1"/>
          <a:r>
            <a:rPr lang="he-IL"/>
            <a:t>הגדלת מאגר הנתונים על ידי תיוגים ידניים ומתן פידבק מהמשתמש. </a:t>
          </a:r>
          <a:endParaRPr lang="he-IL" dirty="0"/>
        </a:p>
      </dgm:t>
    </dgm:pt>
    <dgm:pt modelId="{AF53E13B-6A4D-4BD1-827F-B3D1CCC1A725}" type="parTrans" cxnId="{B98729AF-DFDE-47AC-9605-D84F2427EFC4}">
      <dgm:prSet/>
      <dgm:spPr/>
      <dgm:t>
        <a:bodyPr/>
        <a:lstStyle/>
        <a:p>
          <a:endParaRPr lang="en-US"/>
        </a:p>
      </dgm:t>
    </dgm:pt>
    <dgm:pt modelId="{D564089F-F383-4FC4-A9D7-56836941D94F}" type="sibTrans" cxnId="{B98729AF-DFDE-47AC-9605-D84F2427EFC4}">
      <dgm:prSet/>
      <dgm:spPr/>
      <dgm:t>
        <a:bodyPr/>
        <a:lstStyle/>
        <a:p>
          <a:endParaRPr lang="en-US"/>
        </a:p>
      </dgm:t>
    </dgm:pt>
    <dgm:pt modelId="{AC08CA3D-D20B-4127-AC4E-0BBE90A96B3C}">
      <dgm:prSet/>
      <dgm:spPr/>
      <dgm:t>
        <a:bodyPr/>
        <a:lstStyle/>
        <a:p>
          <a:pPr rtl="1"/>
          <a:r>
            <a:rPr lang="he-IL"/>
            <a:t>נרצה שהכלי שפיתחנו יהיה גנרי. </a:t>
          </a:r>
          <a:endParaRPr lang="en-US"/>
        </a:p>
      </dgm:t>
    </dgm:pt>
    <dgm:pt modelId="{E0DC3585-FCAA-42F6-8BCF-7C28345D89CC}" type="parTrans" cxnId="{37B7E82F-66AD-462E-94D2-B2925DDEF2AA}">
      <dgm:prSet/>
      <dgm:spPr/>
      <dgm:t>
        <a:bodyPr/>
        <a:lstStyle/>
        <a:p>
          <a:endParaRPr lang="en-US"/>
        </a:p>
      </dgm:t>
    </dgm:pt>
    <dgm:pt modelId="{BB561F36-E9F2-40DF-9412-2BC99D67E979}" type="sibTrans" cxnId="{37B7E82F-66AD-462E-94D2-B2925DDEF2AA}">
      <dgm:prSet/>
      <dgm:spPr/>
      <dgm:t>
        <a:bodyPr/>
        <a:lstStyle/>
        <a:p>
          <a:endParaRPr lang="en-US"/>
        </a:p>
      </dgm:t>
    </dgm:pt>
    <dgm:pt modelId="{738F3567-7CDD-4EE7-83ED-DE6A1D3EE00E}">
      <dgm:prSet/>
      <dgm:spPr/>
      <dgm:t>
        <a:bodyPr/>
        <a:lstStyle/>
        <a:p>
          <a:pPr rtl="1"/>
          <a:r>
            <a:rPr lang="he-IL"/>
            <a:t>שיפור האלגוריתם בעזרת המאגר החדש. </a:t>
          </a:r>
          <a:endParaRPr lang="en-US" dirty="0"/>
        </a:p>
      </dgm:t>
    </dgm:pt>
    <dgm:pt modelId="{16FEC682-ABB6-4BA6-92F7-71E327D5E9BF}" type="parTrans" cxnId="{E11C3E7E-EFD0-4E13-9973-B444FD578B45}">
      <dgm:prSet/>
      <dgm:spPr/>
      <dgm:t>
        <a:bodyPr/>
        <a:lstStyle/>
        <a:p>
          <a:endParaRPr lang="en-US"/>
        </a:p>
      </dgm:t>
    </dgm:pt>
    <dgm:pt modelId="{9A6741FD-5EAE-45B3-9FB8-8154D4CF33D7}" type="sibTrans" cxnId="{E11C3E7E-EFD0-4E13-9973-B444FD578B45}">
      <dgm:prSet/>
      <dgm:spPr/>
      <dgm:t>
        <a:bodyPr/>
        <a:lstStyle/>
        <a:p>
          <a:endParaRPr lang="en-US"/>
        </a:p>
      </dgm:t>
    </dgm:pt>
    <dgm:pt modelId="{50BC9328-697E-4A15-BF09-9FEF57865E78}" type="pres">
      <dgm:prSet presAssocID="{16D38BB4-915A-41F1-A69C-4988F832D86A}" presName="linear" presStyleCnt="0">
        <dgm:presLayoutVars>
          <dgm:animLvl val="lvl"/>
          <dgm:resizeHandles val="exact"/>
        </dgm:presLayoutVars>
      </dgm:prSet>
      <dgm:spPr/>
    </dgm:pt>
    <dgm:pt modelId="{9C05B455-2585-452F-BD62-50345C507185}" type="pres">
      <dgm:prSet presAssocID="{6B6DA605-96B5-4794-A29A-3E54EAF836CC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4B8BFDC-3906-497D-8FC0-C0F28A3CB733}" type="pres">
      <dgm:prSet presAssocID="{2D842D82-7F13-4C11-908C-1D9F66E57D04}" presName="spacer" presStyleCnt="0"/>
      <dgm:spPr/>
    </dgm:pt>
    <dgm:pt modelId="{3327F5EF-ECDB-4338-939E-8976FD17704E}" type="pres">
      <dgm:prSet presAssocID="{E886623D-DCB0-4ABA-897A-7EA51ADDB924}" presName="parentText" presStyleLbl="node1" presStyleIdx="1" presStyleCnt="7" custLinFactNeighborX="-330" custLinFactNeighborY="70037">
        <dgm:presLayoutVars>
          <dgm:chMax val="0"/>
          <dgm:bulletEnabled val="1"/>
        </dgm:presLayoutVars>
      </dgm:prSet>
      <dgm:spPr/>
    </dgm:pt>
    <dgm:pt modelId="{3F9DCC6F-D066-4D8F-AFC6-667E8B3DA266}" type="pres">
      <dgm:prSet presAssocID="{D7456D3F-95EF-493D-B236-D8EF936BBC69}" presName="spacer" presStyleCnt="0"/>
      <dgm:spPr/>
    </dgm:pt>
    <dgm:pt modelId="{02067774-725E-47EF-9813-8396338E5DE6}" type="pres">
      <dgm:prSet presAssocID="{B66A30E3-813D-4B3E-AB5A-D53C5CDF3B7F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182089F7-F4AD-4AFF-BFCE-CBD07AF25CF8}" type="pres">
      <dgm:prSet presAssocID="{701FCD8D-CE75-4367-A764-07C53A7C0DE3}" presName="spacer" presStyleCnt="0"/>
      <dgm:spPr/>
    </dgm:pt>
    <dgm:pt modelId="{75AE9157-E979-4D65-BE2F-CAA980A1EBD2}" type="pres">
      <dgm:prSet presAssocID="{B8095B52-CC6D-42B7-8ADE-3323041789A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E64D305-31D0-45B6-9E4A-4A6B101EFF70}" type="pres">
      <dgm:prSet presAssocID="{B7392CEA-1095-4171-8E38-7D25340FE6A1}" presName="spacer" presStyleCnt="0"/>
      <dgm:spPr/>
    </dgm:pt>
    <dgm:pt modelId="{05322CF1-0710-492B-A46E-C657E077D154}" type="pres">
      <dgm:prSet presAssocID="{51BA14F0-D3D8-4948-9338-E3BA99D80992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116100A6-3785-464C-9653-F897F7D18798}" type="pres">
      <dgm:prSet presAssocID="{D564089F-F383-4FC4-A9D7-56836941D94F}" presName="spacer" presStyleCnt="0"/>
      <dgm:spPr/>
    </dgm:pt>
    <dgm:pt modelId="{7AF6BC7A-48FD-4FE7-9A67-CE4C49857173}" type="pres">
      <dgm:prSet presAssocID="{738F3567-7CDD-4EE7-83ED-DE6A1D3EE00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1DFB1A4C-F609-4B42-84B5-E4E439FB8D9B}" type="pres">
      <dgm:prSet presAssocID="{9A6741FD-5EAE-45B3-9FB8-8154D4CF33D7}" presName="spacer" presStyleCnt="0"/>
      <dgm:spPr/>
    </dgm:pt>
    <dgm:pt modelId="{976E40DB-1F8E-4E7B-98C3-5529471E62E5}" type="pres">
      <dgm:prSet presAssocID="{AC08CA3D-D20B-4127-AC4E-0BBE90A96B3C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E6B2720C-40D5-4D9D-AF65-E8C239C4B940}" type="presOf" srcId="{738F3567-7CDD-4EE7-83ED-DE6A1D3EE00E}" destId="{7AF6BC7A-48FD-4FE7-9A67-CE4C49857173}" srcOrd="0" destOrd="0" presId="urn:microsoft.com/office/officeart/2005/8/layout/vList2"/>
    <dgm:cxn modelId="{24966910-812F-4508-92BE-CD453FD0FF2D}" type="presOf" srcId="{6B6DA605-96B5-4794-A29A-3E54EAF836CC}" destId="{9C05B455-2585-452F-BD62-50345C507185}" srcOrd="0" destOrd="0" presId="urn:microsoft.com/office/officeart/2005/8/layout/vList2"/>
    <dgm:cxn modelId="{6242851C-F958-48E1-8CE5-01B1640333E5}" srcId="{16D38BB4-915A-41F1-A69C-4988F832D86A}" destId="{6B6DA605-96B5-4794-A29A-3E54EAF836CC}" srcOrd="0" destOrd="0" parTransId="{E0028E0B-145A-4128-AE28-3A424AB0ACF7}" sibTransId="{2D842D82-7F13-4C11-908C-1D9F66E57D04}"/>
    <dgm:cxn modelId="{37B7E82F-66AD-462E-94D2-B2925DDEF2AA}" srcId="{16D38BB4-915A-41F1-A69C-4988F832D86A}" destId="{AC08CA3D-D20B-4127-AC4E-0BBE90A96B3C}" srcOrd="6" destOrd="0" parTransId="{E0DC3585-FCAA-42F6-8BCF-7C28345D89CC}" sibTransId="{BB561F36-E9F2-40DF-9412-2BC99D67E979}"/>
    <dgm:cxn modelId="{8BDD053E-E47B-4D66-A825-A84210B6712C}" srcId="{16D38BB4-915A-41F1-A69C-4988F832D86A}" destId="{B66A30E3-813D-4B3E-AB5A-D53C5CDF3B7F}" srcOrd="2" destOrd="0" parTransId="{C6DBF68C-D2FB-4D15-A804-CE436E32789B}" sibTransId="{701FCD8D-CE75-4367-A764-07C53A7C0DE3}"/>
    <dgm:cxn modelId="{A58CF83E-7E0D-418F-B10B-604821AD359A}" type="presOf" srcId="{E886623D-DCB0-4ABA-897A-7EA51ADDB924}" destId="{3327F5EF-ECDB-4338-939E-8976FD17704E}" srcOrd="0" destOrd="0" presId="urn:microsoft.com/office/officeart/2005/8/layout/vList2"/>
    <dgm:cxn modelId="{2D8B0B48-7469-4F70-A53C-12FDB4141FF5}" srcId="{16D38BB4-915A-41F1-A69C-4988F832D86A}" destId="{B8095B52-CC6D-42B7-8ADE-3323041789A4}" srcOrd="3" destOrd="0" parTransId="{2948F06D-2C75-48C1-A9E0-01CBB3C63221}" sibTransId="{B7392CEA-1095-4171-8E38-7D25340FE6A1}"/>
    <dgm:cxn modelId="{39AD5954-96CF-4876-9226-43F8A20C6DA6}" type="presOf" srcId="{16D38BB4-915A-41F1-A69C-4988F832D86A}" destId="{50BC9328-697E-4A15-BF09-9FEF57865E78}" srcOrd="0" destOrd="0" presId="urn:microsoft.com/office/officeart/2005/8/layout/vList2"/>
    <dgm:cxn modelId="{E11C3E7E-EFD0-4E13-9973-B444FD578B45}" srcId="{16D38BB4-915A-41F1-A69C-4988F832D86A}" destId="{738F3567-7CDD-4EE7-83ED-DE6A1D3EE00E}" srcOrd="5" destOrd="0" parTransId="{16FEC682-ABB6-4BA6-92F7-71E327D5E9BF}" sibTransId="{9A6741FD-5EAE-45B3-9FB8-8154D4CF33D7}"/>
    <dgm:cxn modelId="{D2F20487-8E0B-4835-B55D-FBE8862E0F9A}" type="presOf" srcId="{AC08CA3D-D20B-4127-AC4E-0BBE90A96B3C}" destId="{976E40DB-1F8E-4E7B-98C3-5529471E62E5}" srcOrd="0" destOrd="0" presId="urn:microsoft.com/office/officeart/2005/8/layout/vList2"/>
    <dgm:cxn modelId="{C78F8E91-64C9-4DD9-9F9D-6DCB8AE42F43}" type="presOf" srcId="{B8095B52-CC6D-42B7-8ADE-3323041789A4}" destId="{75AE9157-E979-4D65-BE2F-CAA980A1EBD2}" srcOrd="0" destOrd="0" presId="urn:microsoft.com/office/officeart/2005/8/layout/vList2"/>
    <dgm:cxn modelId="{B98729AF-DFDE-47AC-9605-D84F2427EFC4}" srcId="{16D38BB4-915A-41F1-A69C-4988F832D86A}" destId="{51BA14F0-D3D8-4948-9338-E3BA99D80992}" srcOrd="4" destOrd="0" parTransId="{AF53E13B-6A4D-4BD1-827F-B3D1CCC1A725}" sibTransId="{D564089F-F383-4FC4-A9D7-56836941D94F}"/>
    <dgm:cxn modelId="{8C32FADC-3DDB-45DF-A7FC-9600342A0FB0}" srcId="{16D38BB4-915A-41F1-A69C-4988F832D86A}" destId="{E886623D-DCB0-4ABA-897A-7EA51ADDB924}" srcOrd="1" destOrd="0" parTransId="{ED13D3E7-134E-4937-907C-C6B89D66EE1E}" sibTransId="{D7456D3F-95EF-493D-B236-D8EF936BBC69}"/>
    <dgm:cxn modelId="{DBD280EF-83AC-428D-82E8-EB7AFA48B9BA}" type="presOf" srcId="{51BA14F0-D3D8-4948-9338-E3BA99D80992}" destId="{05322CF1-0710-492B-A46E-C657E077D154}" srcOrd="0" destOrd="0" presId="urn:microsoft.com/office/officeart/2005/8/layout/vList2"/>
    <dgm:cxn modelId="{693C2DFD-9940-42A3-ADDB-F974097FAAA8}" type="presOf" srcId="{B66A30E3-813D-4B3E-AB5A-D53C5CDF3B7F}" destId="{02067774-725E-47EF-9813-8396338E5DE6}" srcOrd="0" destOrd="0" presId="urn:microsoft.com/office/officeart/2005/8/layout/vList2"/>
    <dgm:cxn modelId="{972A7009-53EC-4481-BECF-E67D7F81062D}" type="presParOf" srcId="{50BC9328-697E-4A15-BF09-9FEF57865E78}" destId="{9C05B455-2585-452F-BD62-50345C507185}" srcOrd="0" destOrd="0" presId="urn:microsoft.com/office/officeart/2005/8/layout/vList2"/>
    <dgm:cxn modelId="{3CBBF42E-7882-40EA-84A9-EF611638D4FA}" type="presParOf" srcId="{50BC9328-697E-4A15-BF09-9FEF57865E78}" destId="{84B8BFDC-3906-497D-8FC0-C0F28A3CB733}" srcOrd="1" destOrd="0" presId="urn:microsoft.com/office/officeart/2005/8/layout/vList2"/>
    <dgm:cxn modelId="{2B435295-0DA7-47BC-B41F-D97D1ADCC2B6}" type="presParOf" srcId="{50BC9328-697E-4A15-BF09-9FEF57865E78}" destId="{3327F5EF-ECDB-4338-939E-8976FD17704E}" srcOrd="2" destOrd="0" presId="urn:microsoft.com/office/officeart/2005/8/layout/vList2"/>
    <dgm:cxn modelId="{1C1DD820-6B79-49A0-B7B0-68AF4971C620}" type="presParOf" srcId="{50BC9328-697E-4A15-BF09-9FEF57865E78}" destId="{3F9DCC6F-D066-4D8F-AFC6-667E8B3DA266}" srcOrd="3" destOrd="0" presId="urn:microsoft.com/office/officeart/2005/8/layout/vList2"/>
    <dgm:cxn modelId="{8C3A4EB0-9AA9-4FA3-85DF-1F58013AB143}" type="presParOf" srcId="{50BC9328-697E-4A15-BF09-9FEF57865E78}" destId="{02067774-725E-47EF-9813-8396338E5DE6}" srcOrd="4" destOrd="0" presId="urn:microsoft.com/office/officeart/2005/8/layout/vList2"/>
    <dgm:cxn modelId="{25D4379F-B9D4-4344-A0CE-470B155945FD}" type="presParOf" srcId="{50BC9328-697E-4A15-BF09-9FEF57865E78}" destId="{182089F7-F4AD-4AFF-BFCE-CBD07AF25CF8}" srcOrd="5" destOrd="0" presId="urn:microsoft.com/office/officeart/2005/8/layout/vList2"/>
    <dgm:cxn modelId="{034E8FD5-37FA-475F-8FFE-B3FC71669800}" type="presParOf" srcId="{50BC9328-697E-4A15-BF09-9FEF57865E78}" destId="{75AE9157-E979-4D65-BE2F-CAA980A1EBD2}" srcOrd="6" destOrd="0" presId="urn:microsoft.com/office/officeart/2005/8/layout/vList2"/>
    <dgm:cxn modelId="{9C04003A-6D33-4604-A073-0643F6B4E64A}" type="presParOf" srcId="{50BC9328-697E-4A15-BF09-9FEF57865E78}" destId="{EE64D305-31D0-45B6-9E4A-4A6B101EFF70}" srcOrd="7" destOrd="0" presId="urn:microsoft.com/office/officeart/2005/8/layout/vList2"/>
    <dgm:cxn modelId="{9BE9F8F0-0723-4043-A4AC-F46F19C100CA}" type="presParOf" srcId="{50BC9328-697E-4A15-BF09-9FEF57865E78}" destId="{05322CF1-0710-492B-A46E-C657E077D154}" srcOrd="8" destOrd="0" presId="urn:microsoft.com/office/officeart/2005/8/layout/vList2"/>
    <dgm:cxn modelId="{7448FA27-91C8-482C-8558-5EAA126FAF29}" type="presParOf" srcId="{50BC9328-697E-4A15-BF09-9FEF57865E78}" destId="{116100A6-3785-464C-9653-F897F7D18798}" srcOrd="9" destOrd="0" presId="urn:microsoft.com/office/officeart/2005/8/layout/vList2"/>
    <dgm:cxn modelId="{989C2448-AFBA-4047-BACE-824AF4E23C50}" type="presParOf" srcId="{50BC9328-697E-4A15-BF09-9FEF57865E78}" destId="{7AF6BC7A-48FD-4FE7-9A67-CE4C49857173}" srcOrd="10" destOrd="0" presId="urn:microsoft.com/office/officeart/2005/8/layout/vList2"/>
    <dgm:cxn modelId="{F30E3A5F-8B4C-44F5-B069-61371DFD4741}" type="presParOf" srcId="{50BC9328-697E-4A15-BF09-9FEF57865E78}" destId="{1DFB1A4C-F609-4B42-84B5-E4E439FB8D9B}" srcOrd="11" destOrd="0" presId="urn:microsoft.com/office/officeart/2005/8/layout/vList2"/>
    <dgm:cxn modelId="{30703805-3BA9-49C3-9F97-23DD7FCEA263}" type="presParOf" srcId="{50BC9328-697E-4A15-BF09-9FEF57865E78}" destId="{976E40DB-1F8E-4E7B-98C3-5529471E62E5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E2542C-F931-4475-A1B7-E9C4EC5C08C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7FB4AE5E-0C3C-490D-840F-FC8B135F1D70}">
      <dgm:prSet phldrT="[טקסט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he-IL" dirty="0"/>
            <a:t>פותח אלגוריתם ראשוני על ידי הלקוח</a:t>
          </a:r>
          <a:endParaRPr lang="en-US" dirty="0"/>
        </a:p>
      </dgm:t>
    </dgm:pt>
    <dgm:pt modelId="{A6FAFFB9-5C8E-4B41-9EB5-A42CC09E578B}" type="parTrans" cxnId="{18F19F60-07A9-423E-A801-B4EFB0369468}">
      <dgm:prSet/>
      <dgm:spPr/>
      <dgm:t>
        <a:bodyPr/>
        <a:lstStyle/>
        <a:p>
          <a:endParaRPr lang="en-US"/>
        </a:p>
      </dgm:t>
    </dgm:pt>
    <dgm:pt modelId="{94B3C85F-F621-4E64-8E8B-EE78A55FBCEE}" type="sibTrans" cxnId="{18F19F60-07A9-423E-A801-B4EFB0369468}">
      <dgm:prSet/>
      <dgm:spPr/>
      <dgm:t>
        <a:bodyPr/>
        <a:lstStyle/>
        <a:p>
          <a:endParaRPr lang="en-US"/>
        </a:p>
      </dgm:t>
    </dgm:pt>
    <dgm:pt modelId="{4F28A98B-633E-46D5-ACCC-716C927D4945}">
      <dgm:prSet phldrT="[טקסט]"/>
      <dgm:spPr>
        <a:solidFill>
          <a:schemeClr val="accent5">
            <a:lumMod val="75000"/>
          </a:schemeClr>
        </a:solidFill>
      </dgm:spPr>
      <dgm:t>
        <a:bodyPr/>
        <a:lstStyle/>
        <a:p>
          <a:pPr rtl="1"/>
          <a:r>
            <a:rPr lang="he-IL" dirty="0"/>
            <a:t>600 </a:t>
          </a:r>
          <a:r>
            <a:rPr lang="en-US" dirty="0" err="1"/>
            <a:t>cves</a:t>
          </a:r>
          <a:r>
            <a:rPr lang="he-IL" dirty="0"/>
            <a:t> </a:t>
          </a:r>
          <a:r>
            <a:rPr lang="he-IL" dirty="0" err="1"/>
            <a:t>מתוייגים</a:t>
          </a:r>
          <a:endParaRPr lang="en-US" dirty="0"/>
        </a:p>
      </dgm:t>
    </dgm:pt>
    <dgm:pt modelId="{B41B337F-4EA6-4C45-8A31-5E00B1CB6B46}" type="parTrans" cxnId="{C1AC4C68-A6BB-4C06-BEDE-CB186EC3E715}">
      <dgm:prSet/>
      <dgm:spPr/>
      <dgm:t>
        <a:bodyPr/>
        <a:lstStyle/>
        <a:p>
          <a:endParaRPr lang="en-US"/>
        </a:p>
      </dgm:t>
    </dgm:pt>
    <dgm:pt modelId="{6156DAEA-0158-41AA-A6B5-18A4D5621D97}" type="sibTrans" cxnId="{C1AC4C68-A6BB-4C06-BEDE-CB186EC3E715}">
      <dgm:prSet/>
      <dgm:spPr/>
      <dgm:t>
        <a:bodyPr/>
        <a:lstStyle/>
        <a:p>
          <a:endParaRPr lang="en-US"/>
        </a:p>
      </dgm:t>
    </dgm:pt>
    <dgm:pt modelId="{46E85261-922E-49EB-9181-DD0E70949DBD}">
      <dgm:prSet phldrT="[טקסט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he-IL" dirty="0"/>
            <a:t>חקר ומימוש של אלגוריתמים דומים</a:t>
          </a:r>
          <a:endParaRPr lang="en-US" dirty="0"/>
        </a:p>
      </dgm:t>
    </dgm:pt>
    <dgm:pt modelId="{5DCC3994-B677-477F-97BD-25544BA13ED1}" type="parTrans" cxnId="{9708C865-E025-4BCB-92A1-4BB5232C0B72}">
      <dgm:prSet/>
      <dgm:spPr/>
      <dgm:t>
        <a:bodyPr/>
        <a:lstStyle/>
        <a:p>
          <a:endParaRPr lang="en-US"/>
        </a:p>
      </dgm:t>
    </dgm:pt>
    <dgm:pt modelId="{6159B6B6-3540-4A59-8887-08B84E02F04B}" type="sibTrans" cxnId="{9708C865-E025-4BCB-92A1-4BB5232C0B72}">
      <dgm:prSet/>
      <dgm:spPr/>
      <dgm:t>
        <a:bodyPr/>
        <a:lstStyle/>
        <a:p>
          <a:endParaRPr lang="en-US"/>
        </a:p>
      </dgm:t>
    </dgm:pt>
    <dgm:pt modelId="{96962A27-30F7-4F40-88D8-0DCDF5FE1FDA}">
      <dgm:prSet phldrT="[טקסט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he-IL" dirty="0"/>
            <a:t>השוואת האלגוריתמים הקיימים לאלגוריתם הלקוח</a:t>
          </a:r>
          <a:endParaRPr lang="en-US" dirty="0"/>
        </a:p>
      </dgm:t>
    </dgm:pt>
    <dgm:pt modelId="{73D5FBB1-2603-4A20-8B00-42BAEAAA8C13}" type="parTrans" cxnId="{E42B7F45-4B0C-426C-844F-CCCA610AD2A8}">
      <dgm:prSet/>
      <dgm:spPr/>
      <dgm:t>
        <a:bodyPr/>
        <a:lstStyle/>
        <a:p>
          <a:endParaRPr lang="en-US"/>
        </a:p>
      </dgm:t>
    </dgm:pt>
    <dgm:pt modelId="{CA14ABF5-6590-4363-BD7C-827120CB83A3}" type="sibTrans" cxnId="{E42B7F45-4B0C-426C-844F-CCCA610AD2A8}">
      <dgm:prSet/>
      <dgm:spPr/>
      <dgm:t>
        <a:bodyPr/>
        <a:lstStyle/>
        <a:p>
          <a:endParaRPr lang="en-US"/>
        </a:p>
      </dgm:t>
    </dgm:pt>
    <dgm:pt modelId="{587755F2-0F3C-4DE0-B0FE-8D939304C93E}">
      <dgm:prSet phldrT="[טקסט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he-IL" dirty="0"/>
            <a:t>מימוש מערכת </a:t>
          </a:r>
          <a:r>
            <a:rPr lang="en-US" dirty="0"/>
            <a:t>web</a:t>
          </a:r>
          <a:r>
            <a:rPr lang="he-IL" dirty="0"/>
            <a:t> לקבלת תיוג אוטומטי מהאלגוריתם</a:t>
          </a:r>
          <a:endParaRPr lang="en-US" dirty="0"/>
        </a:p>
      </dgm:t>
    </dgm:pt>
    <dgm:pt modelId="{034836F4-BD02-400B-995C-7359D11C192F}" type="parTrans" cxnId="{BDBA29FC-B2DF-4C65-BB7E-2C5AE1E4FCE2}">
      <dgm:prSet/>
      <dgm:spPr/>
      <dgm:t>
        <a:bodyPr/>
        <a:lstStyle/>
        <a:p>
          <a:endParaRPr lang="en-US"/>
        </a:p>
      </dgm:t>
    </dgm:pt>
    <dgm:pt modelId="{4789CEC7-3523-4AD8-B76E-34BD5D9938B0}" type="sibTrans" cxnId="{BDBA29FC-B2DF-4C65-BB7E-2C5AE1E4FCE2}">
      <dgm:prSet/>
      <dgm:spPr/>
      <dgm:t>
        <a:bodyPr/>
        <a:lstStyle/>
        <a:p>
          <a:endParaRPr lang="en-US"/>
        </a:p>
      </dgm:t>
    </dgm:pt>
    <dgm:pt modelId="{620217FD-90CD-4E56-89E5-A5D0610082DE}">
      <dgm:prSet phldrT="[טקסט]" custT="1"/>
      <dgm:spPr>
        <a:solidFill>
          <a:srgbClr val="44546A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>
              <a:solidFill>
                <a:prstClr val="white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אפשרות למתן פידבק לאלגוריתם</a:t>
          </a:r>
          <a:endParaRPr lang="en-US" sz="1800" kern="1200" dirty="0">
            <a:solidFill>
              <a:prstClr val="white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gm:t>
    </dgm:pt>
    <dgm:pt modelId="{F46D31F1-1846-451E-98E7-AD8A349E5C7D}" type="parTrans" cxnId="{F6A3C78C-AC04-4417-8B68-02C4408F19F9}">
      <dgm:prSet/>
      <dgm:spPr/>
      <dgm:t>
        <a:bodyPr/>
        <a:lstStyle/>
        <a:p>
          <a:endParaRPr lang="en-US"/>
        </a:p>
      </dgm:t>
    </dgm:pt>
    <dgm:pt modelId="{47098929-B156-4E0C-8941-8DDB494DEC04}" type="sibTrans" cxnId="{F6A3C78C-AC04-4417-8B68-02C4408F19F9}">
      <dgm:prSet/>
      <dgm:spPr/>
      <dgm:t>
        <a:bodyPr/>
        <a:lstStyle/>
        <a:p>
          <a:endParaRPr lang="en-US"/>
        </a:p>
      </dgm:t>
    </dgm:pt>
    <dgm:pt modelId="{3B9C180D-928C-4452-8B7E-4B9B7884CC1D}">
      <dgm:prSet phldrT="[טקסט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he-IL" dirty="0"/>
            <a:t>שיפור האלגוריתם בעזרת פידבק </a:t>
          </a:r>
          <a:endParaRPr lang="en-US" dirty="0"/>
        </a:p>
      </dgm:t>
    </dgm:pt>
    <dgm:pt modelId="{CA99949B-34C2-4CFC-AD0F-1364161217C0}" type="parTrans" cxnId="{F9A061E7-5D22-4A63-86E4-BFC94F7C66B6}">
      <dgm:prSet/>
      <dgm:spPr/>
      <dgm:t>
        <a:bodyPr/>
        <a:lstStyle/>
        <a:p>
          <a:endParaRPr lang="en-US"/>
        </a:p>
      </dgm:t>
    </dgm:pt>
    <dgm:pt modelId="{83D74392-26E5-440D-A693-BB1A4F6C9713}" type="sibTrans" cxnId="{F9A061E7-5D22-4A63-86E4-BFC94F7C66B6}">
      <dgm:prSet/>
      <dgm:spPr/>
      <dgm:t>
        <a:bodyPr/>
        <a:lstStyle/>
        <a:p>
          <a:endParaRPr lang="en-US"/>
        </a:p>
      </dgm:t>
    </dgm:pt>
    <dgm:pt modelId="{8A824F3A-BFFD-43DF-8ABA-35F932AC4405}">
      <dgm:prSet phldrT="[טקסט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he-IL"/>
            <a:t>הגדלת מאגר הנתונים בעזרת המערכת</a:t>
          </a:r>
          <a:endParaRPr lang="en-US" dirty="0"/>
        </a:p>
      </dgm:t>
    </dgm:pt>
    <dgm:pt modelId="{995D1401-2A91-4D12-93CC-B1090AB51887}" type="parTrans" cxnId="{88DD04EB-45EA-42F4-9A6D-9CBF0D9C7314}">
      <dgm:prSet/>
      <dgm:spPr/>
      <dgm:t>
        <a:bodyPr/>
        <a:lstStyle/>
        <a:p>
          <a:endParaRPr lang="en-US"/>
        </a:p>
      </dgm:t>
    </dgm:pt>
    <dgm:pt modelId="{9773C529-21D3-458C-8F3E-105B3607BAF8}" type="sibTrans" cxnId="{88DD04EB-45EA-42F4-9A6D-9CBF0D9C7314}">
      <dgm:prSet/>
      <dgm:spPr/>
      <dgm:t>
        <a:bodyPr/>
        <a:lstStyle/>
        <a:p>
          <a:endParaRPr lang="en-US"/>
        </a:p>
      </dgm:t>
    </dgm:pt>
    <dgm:pt modelId="{4AEDA1FD-4D26-429A-883F-EAEB86BBAA65}" type="pres">
      <dgm:prSet presAssocID="{94E2542C-F931-4475-A1B7-E9C4EC5C08C9}" presName="CompostProcess" presStyleCnt="0">
        <dgm:presLayoutVars>
          <dgm:dir/>
          <dgm:resizeHandles val="exact"/>
        </dgm:presLayoutVars>
      </dgm:prSet>
      <dgm:spPr/>
    </dgm:pt>
    <dgm:pt modelId="{4292A713-B9FA-4D12-AE4D-D490A4A3E453}" type="pres">
      <dgm:prSet presAssocID="{94E2542C-F931-4475-A1B7-E9C4EC5C08C9}" presName="arrow" presStyleLbl="bgShp" presStyleIdx="0" presStyleCnt="1"/>
      <dgm:spPr>
        <a:solidFill>
          <a:schemeClr val="accent1">
            <a:lumMod val="20000"/>
            <a:lumOff val="80000"/>
          </a:schemeClr>
        </a:solidFill>
      </dgm:spPr>
    </dgm:pt>
    <dgm:pt modelId="{84A27805-8A26-4B4C-9695-AFD7F6C14480}" type="pres">
      <dgm:prSet presAssocID="{94E2542C-F931-4475-A1B7-E9C4EC5C08C9}" presName="linearProcess" presStyleCnt="0"/>
      <dgm:spPr/>
    </dgm:pt>
    <dgm:pt modelId="{267AE1A4-4303-486D-A114-A140F5E5D462}" type="pres">
      <dgm:prSet presAssocID="{7FB4AE5E-0C3C-490D-840F-FC8B135F1D70}" presName="textNode" presStyleLbl="node1" presStyleIdx="0" presStyleCnt="8">
        <dgm:presLayoutVars>
          <dgm:bulletEnabled val="1"/>
        </dgm:presLayoutVars>
      </dgm:prSet>
      <dgm:spPr/>
    </dgm:pt>
    <dgm:pt modelId="{F481F5D0-4E84-489D-A367-C706138A200E}" type="pres">
      <dgm:prSet presAssocID="{94B3C85F-F621-4E64-8E8B-EE78A55FBCEE}" presName="sibTrans" presStyleCnt="0"/>
      <dgm:spPr/>
    </dgm:pt>
    <dgm:pt modelId="{544220EB-6795-4B6F-972B-F2AA487808EF}" type="pres">
      <dgm:prSet presAssocID="{4F28A98B-633E-46D5-ACCC-716C927D4945}" presName="textNode" presStyleLbl="node1" presStyleIdx="1" presStyleCnt="8">
        <dgm:presLayoutVars>
          <dgm:bulletEnabled val="1"/>
        </dgm:presLayoutVars>
      </dgm:prSet>
      <dgm:spPr/>
    </dgm:pt>
    <dgm:pt modelId="{746C722F-4029-489C-958F-A024A0DDE441}" type="pres">
      <dgm:prSet presAssocID="{6156DAEA-0158-41AA-A6B5-18A4D5621D97}" presName="sibTrans" presStyleCnt="0"/>
      <dgm:spPr/>
    </dgm:pt>
    <dgm:pt modelId="{6A210DA5-555F-45CE-983E-33BC39324823}" type="pres">
      <dgm:prSet presAssocID="{46E85261-922E-49EB-9181-DD0E70949DBD}" presName="textNode" presStyleLbl="node1" presStyleIdx="2" presStyleCnt="8">
        <dgm:presLayoutVars>
          <dgm:bulletEnabled val="1"/>
        </dgm:presLayoutVars>
      </dgm:prSet>
      <dgm:spPr/>
    </dgm:pt>
    <dgm:pt modelId="{C2D18601-F5DD-4C83-9A30-2C1D7963AA18}" type="pres">
      <dgm:prSet presAssocID="{6159B6B6-3540-4A59-8887-08B84E02F04B}" presName="sibTrans" presStyleCnt="0"/>
      <dgm:spPr/>
    </dgm:pt>
    <dgm:pt modelId="{8E33719C-70D6-4F59-BFBC-CAD49EA60FB0}" type="pres">
      <dgm:prSet presAssocID="{96962A27-30F7-4F40-88D8-0DCDF5FE1FDA}" presName="textNode" presStyleLbl="node1" presStyleIdx="3" presStyleCnt="8">
        <dgm:presLayoutVars>
          <dgm:bulletEnabled val="1"/>
        </dgm:presLayoutVars>
      </dgm:prSet>
      <dgm:spPr/>
    </dgm:pt>
    <dgm:pt modelId="{61DE12DE-972D-4139-8FE0-7EAA9717B244}" type="pres">
      <dgm:prSet presAssocID="{CA14ABF5-6590-4363-BD7C-827120CB83A3}" presName="sibTrans" presStyleCnt="0"/>
      <dgm:spPr/>
    </dgm:pt>
    <dgm:pt modelId="{5E1117EF-F113-4F0C-8CF6-8F14BD0213AD}" type="pres">
      <dgm:prSet presAssocID="{587755F2-0F3C-4DE0-B0FE-8D939304C93E}" presName="textNode" presStyleLbl="node1" presStyleIdx="4" presStyleCnt="8">
        <dgm:presLayoutVars>
          <dgm:bulletEnabled val="1"/>
        </dgm:presLayoutVars>
      </dgm:prSet>
      <dgm:spPr/>
    </dgm:pt>
    <dgm:pt modelId="{FB674F88-2D1B-47DB-9B62-0E1AE5282B91}" type="pres">
      <dgm:prSet presAssocID="{4789CEC7-3523-4AD8-B76E-34BD5D9938B0}" presName="sibTrans" presStyleCnt="0"/>
      <dgm:spPr/>
    </dgm:pt>
    <dgm:pt modelId="{DB16A181-0317-48DC-AAC8-AE6D473641CF}" type="pres">
      <dgm:prSet presAssocID="{620217FD-90CD-4E56-89E5-A5D0610082DE}" presName="textNode" presStyleLbl="node1" presStyleIdx="5" presStyleCnt="8">
        <dgm:presLayoutVars>
          <dgm:bulletEnabled val="1"/>
        </dgm:presLayoutVars>
      </dgm:prSet>
      <dgm:spPr>
        <a:xfrm>
          <a:off x="7665504" y="1586774"/>
          <a:ext cx="1460003" cy="2115699"/>
        </a:xfrm>
        <a:prstGeom prst="roundRect">
          <a:avLst/>
        </a:prstGeom>
      </dgm:spPr>
    </dgm:pt>
    <dgm:pt modelId="{3B18D805-C6C3-4272-BEDD-49ABF9198A5A}" type="pres">
      <dgm:prSet presAssocID="{47098929-B156-4E0C-8941-8DDB494DEC04}" presName="sibTrans" presStyleCnt="0"/>
      <dgm:spPr/>
    </dgm:pt>
    <dgm:pt modelId="{7E06C79E-79C6-4C2B-9CF1-9EA743DBD871}" type="pres">
      <dgm:prSet presAssocID="{3B9C180D-928C-4452-8B7E-4B9B7884CC1D}" presName="textNode" presStyleLbl="node1" presStyleIdx="6" presStyleCnt="8">
        <dgm:presLayoutVars>
          <dgm:bulletEnabled val="1"/>
        </dgm:presLayoutVars>
      </dgm:prSet>
      <dgm:spPr/>
    </dgm:pt>
    <dgm:pt modelId="{AC452C09-51D0-416E-A1B4-97B423C516E6}" type="pres">
      <dgm:prSet presAssocID="{83D74392-26E5-440D-A693-BB1A4F6C9713}" presName="sibTrans" presStyleCnt="0"/>
      <dgm:spPr/>
    </dgm:pt>
    <dgm:pt modelId="{04A09E42-E194-4F3E-B79D-CA7C7E8363A8}" type="pres">
      <dgm:prSet presAssocID="{8A824F3A-BFFD-43DF-8ABA-35F932AC4405}" presName="textNode" presStyleLbl="node1" presStyleIdx="7" presStyleCnt="8">
        <dgm:presLayoutVars>
          <dgm:bulletEnabled val="1"/>
        </dgm:presLayoutVars>
      </dgm:prSet>
      <dgm:spPr/>
    </dgm:pt>
  </dgm:ptLst>
  <dgm:cxnLst>
    <dgm:cxn modelId="{F2C7B61A-9A2B-4877-AE22-C78484FB3A3D}" type="presOf" srcId="{8A824F3A-BFFD-43DF-8ABA-35F932AC4405}" destId="{04A09E42-E194-4F3E-B79D-CA7C7E8363A8}" srcOrd="0" destOrd="0" presId="urn:microsoft.com/office/officeart/2005/8/layout/hProcess9"/>
    <dgm:cxn modelId="{81F1131B-177A-4408-BA4A-0961D81ABEBF}" type="presOf" srcId="{620217FD-90CD-4E56-89E5-A5D0610082DE}" destId="{DB16A181-0317-48DC-AAC8-AE6D473641CF}" srcOrd="0" destOrd="0" presId="urn:microsoft.com/office/officeart/2005/8/layout/hProcess9"/>
    <dgm:cxn modelId="{87B1E61E-6E26-41AB-B6B6-2BE63DCB376B}" type="presOf" srcId="{3B9C180D-928C-4452-8B7E-4B9B7884CC1D}" destId="{7E06C79E-79C6-4C2B-9CF1-9EA743DBD871}" srcOrd="0" destOrd="0" presId="urn:microsoft.com/office/officeart/2005/8/layout/hProcess9"/>
    <dgm:cxn modelId="{18F19F60-07A9-423E-A801-B4EFB0369468}" srcId="{94E2542C-F931-4475-A1B7-E9C4EC5C08C9}" destId="{7FB4AE5E-0C3C-490D-840F-FC8B135F1D70}" srcOrd="0" destOrd="0" parTransId="{A6FAFFB9-5C8E-4B41-9EB5-A42CC09E578B}" sibTransId="{94B3C85F-F621-4E64-8E8B-EE78A55FBCEE}"/>
    <dgm:cxn modelId="{49540665-0E19-4EA8-B7DC-45F0F9592A58}" type="presOf" srcId="{4F28A98B-633E-46D5-ACCC-716C927D4945}" destId="{544220EB-6795-4B6F-972B-F2AA487808EF}" srcOrd="0" destOrd="0" presId="urn:microsoft.com/office/officeart/2005/8/layout/hProcess9"/>
    <dgm:cxn modelId="{E42B7F45-4B0C-426C-844F-CCCA610AD2A8}" srcId="{94E2542C-F931-4475-A1B7-E9C4EC5C08C9}" destId="{96962A27-30F7-4F40-88D8-0DCDF5FE1FDA}" srcOrd="3" destOrd="0" parTransId="{73D5FBB1-2603-4A20-8B00-42BAEAAA8C13}" sibTransId="{CA14ABF5-6590-4363-BD7C-827120CB83A3}"/>
    <dgm:cxn modelId="{9708C865-E025-4BCB-92A1-4BB5232C0B72}" srcId="{94E2542C-F931-4475-A1B7-E9C4EC5C08C9}" destId="{46E85261-922E-49EB-9181-DD0E70949DBD}" srcOrd="2" destOrd="0" parTransId="{5DCC3994-B677-477F-97BD-25544BA13ED1}" sibTransId="{6159B6B6-3540-4A59-8887-08B84E02F04B}"/>
    <dgm:cxn modelId="{4B831767-7BAD-4F7B-A3DC-2C39F5E665B5}" type="presOf" srcId="{587755F2-0F3C-4DE0-B0FE-8D939304C93E}" destId="{5E1117EF-F113-4F0C-8CF6-8F14BD0213AD}" srcOrd="0" destOrd="0" presId="urn:microsoft.com/office/officeart/2005/8/layout/hProcess9"/>
    <dgm:cxn modelId="{C1AC4C68-A6BB-4C06-BEDE-CB186EC3E715}" srcId="{94E2542C-F931-4475-A1B7-E9C4EC5C08C9}" destId="{4F28A98B-633E-46D5-ACCC-716C927D4945}" srcOrd="1" destOrd="0" parTransId="{B41B337F-4EA6-4C45-8A31-5E00B1CB6B46}" sibTransId="{6156DAEA-0158-41AA-A6B5-18A4D5621D97}"/>
    <dgm:cxn modelId="{10913853-1909-4751-856C-7FD84C364C87}" type="presOf" srcId="{94E2542C-F931-4475-A1B7-E9C4EC5C08C9}" destId="{4AEDA1FD-4D26-429A-883F-EAEB86BBAA65}" srcOrd="0" destOrd="0" presId="urn:microsoft.com/office/officeart/2005/8/layout/hProcess9"/>
    <dgm:cxn modelId="{F6A3C78C-AC04-4417-8B68-02C4408F19F9}" srcId="{94E2542C-F931-4475-A1B7-E9C4EC5C08C9}" destId="{620217FD-90CD-4E56-89E5-A5D0610082DE}" srcOrd="5" destOrd="0" parTransId="{F46D31F1-1846-451E-98E7-AD8A349E5C7D}" sibTransId="{47098929-B156-4E0C-8941-8DDB494DEC04}"/>
    <dgm:cxn modelId="{B52A0A9A-0603-4B3D-88FA-7BB1CF8C05A4}" type="presOf" srcId="{96962A27-30F7-4F40-88D8-0DCDF5FE1FDA}" destId="{8E33719C-70D6-4F59-BFBC-CAD49EA60FB0}" srcOrd="0" destOrd="0" presId="urn:microsoft.com/office/officeart/2005/8/layout/hProcess9"/>
    <dgm:cxn modelId="{ABB11FBD-EF48-48AF-AC4A-B4E30DEC7AB6}" type="presOf" srcId="{7FB4AE5E-0C3C-490D-840F-FC8B135F1D70}" destId="{267AE1A4-4303-486D-A114-A140F5E5D462}" srcOrd="0" destOrd="0" presId="urn:microsoft.com/office/officeart/2005/8/layout/hProcess9"/>
    <dgm:cxn modelId="{7BF9B3E3-6D3F-4675-88A1-617FFEA839F1}" type="presOf" srcId="{46E85261-922E-49EB-9181-DD0E70949DBD}" destId="{6A210DA5-555F-45CE-983E-33BC39324823}" srcOrd="0" destOrd="0" presId="urn:microsoft.com/office/officeart/2005/8/layout/hProcess9"/>
    <dgm:cxn modelId="{F9A061E7-5D22-4A63-86E4-BFC94F7C66B6}" srcId="{94E2542C-F931-4475-A1B7-E9C4EC5C08C9}" destId="{3B9C180D-928C-4452-8B7E-4B9B7884CC1D}" srcOrd="6" destOrd="0" parTransId="{CA99949B-34C2-4CFC-AD0F-1364161217C0}" sibTransId="{83D74392-26E5-440D-A693-BB1A4F6C9713}"/>
    <dgm:cxn modelId="{88DD04EB-45EA-42F4-9A6D-9CBF0D9C7314}" srcId="{94E2542C-F931-4475-A1B7-E9C4EC5C08C9}" destId="{8A824F3A-BFFD-43DF-8ABA-35F932AC4405}" srcOrd="7" destOrd="0" parTransId="{995D1401-2A91-4D12-93CC-B1090AB51887}" sibTransId="{9773C529-21D3-458C-8F3E-105B3607BAF8}"/>
    <dgm:cxn modelId="{BDBA29FC-B2DF-4C65-BB7E-2C5AE1E4FCE2}" srcId="{94E2542C-F931-4475-A1B7-E9C4EC5C08C9}" destId="{587755F2-0F3C-4DE0-B0FE-8D939304C93E}" srcOrd="4" destOrd="0" parTransId="{034836F4-BD02-400B-995C-7359D11C192F}" sibTransId="{4789CEC7-3523-4AD8-B76E-34BD5D9938B0}"/>
    <dgm:cxn modelId="{C8AF804A-04C1-4AC5-A74D-1BC6E29D0DA7}" type="presParOf" srcId="{4AEDA1FD-4D26-429A-883F-EAEB86BBAA65}" destId="{4292A713-B9FA-4D12-AE4D-D490A4A3E453}" srcOrd="0" destOrd="0" presId="urn:microsoft.com/office/officeart/2005/8/layout/hProcess9"/>
    <dgm:cxn modelId="{17CAE5A1-59BF-4B6B-8582-53A549893511}" type="presParOf" srcId="{4AEDA1FD-4D26-429A-883F-EAEB86BBAA65}" destId="{84A27805-8A26-4B4C-9695-AFD7F6C14480}" srcOrd="1" destOrd="0" presId="urn:microsoft.com/office/officeart/2005/8/layout/hProcess9"/>
    <dgm:cxn modelId="{FD909F3C-1B7F-463C-B302-4858028D295F}" type="presParOf" srcId="{84A27805-8A26-4B4C-9695-AFD7F6C14480}" destId="{267AE1A4-4303-486D-A114-A140F5E5D462}" srcOrd="0" destOrd="0" presId="urn:microsoft.com/office/officeart/2005/8/layout/hProcess9"/>
    <dgm:cxn modelId="{EB97946C-17A6-4DD6-B91B-E1D034DBA339}" type="presParOf" srcId="{84A27805-8A26-4B4C-9695-AFD7F6C14480}" destId="{F481F5D0-4E84-489D-A367-C706138A200E}" srcOrd="1" destOrd="0" presId="urn:microsoft.com/office/officeart/2005/8/layout/hProcess9"/>
    <dgm:cxn modelId="{5A7B34B4-8D18-42C6-A3DB-0BA62D2E9CD9}" type="presParOf" srcId="{84A27805-8A26-4B4C-9695-AFD7F6C14480}" destId="{544220EB-6795-4B6F-972B-F2AA487808EF}" srcOrd="2" destOrd="0" presId="urn:microsoft.com/office/officeart/2005/8/layout/hProcess9"/>
    <dgm:cxn modelId="{1DAFC603-2C86-42D9-A96B-8AE912FFD2E3}" type="presParOf" srcId="{84A27805-8A26-4B4C-9695-AFD7F6C14480}" destId="{746C722F-4029-489C-958F-A024A0DDE441}" srcOrd="3" destOrd="0" presId="urn:microsoft.com/office/officeart/2005/8/layout/hProcess9"/>
    <dgm:cxn modelId="{03FE8DD2-7000-4511-A32A-C192C01D0DD8}" type="presParOf" srcId="{84A27805-8A26-4B4C-9695-AFD7F6C14480}" destId="{6A210DA5-555F-45CE-983E-33BC39324823}" srcOrd="4" destOrd="0" presId="urn:microsoft.com/office/officeart/2005/8/layout/hProcess9"/>
    <dgm:cxn modelId="{0C4DFFD9-E14F-4EFD-B825-BB75E4CF923E}" type="presParOf" srcId="{84A27805-8A26-4B4C-9695-AFD7F6C14480}" destId="{C2D18601-F5DD-4C83-9A30-2C1D7963AA18}" srcOrd="5" destOrd="0" presId="urn:microsoft.com/office/officeart/2005/8/layout/hProcess9"/>
    <dgm:cxn modelId="{3CB7E1B9-D823-437B-B640-69FA8449FC56}" type="presParOf" srcId="{84A27805-8A26-4B4C-9695-AFD7F6C14480}" destId="{8E33719C-70D6-4F59-BFBC-CAD49EA60FB0}" srcOrd="6" destOrd="0" presId="urn:microsoft.com/office/officeart/2005/8/layout/hProcess9"/>
    <dgm:cxn modelId="{2C1AE61E-B280-4871-B1BB-ACD4A3066AB9}" type="presParOf" srcId="{84A27805-8A26-4B4C-9695-AFD7F6C14480}" destId="{61DE12DE-972D-4139-8FE0-7EAA9717B244}" srcOrd="7" destOrd="0" presId="urn:microsoft.com/office/officeart/2005/8/layout/hProcess9"/>
    <dgm:cxn modelId="{5FC11851-BFAB-4251-A30A-EA5AA6BEDE99}" type="presParOf" srcId="{84A27805-8A26-4B4C-9695-AFD7F6C14480}" destId="{5E1117EF-F113-4F0C-8CF6-8F14BD0213AD}" srcOrd="8" destOrd="0" presId="urn:microsoft.com/office/officeart/2005/8/layout/hProcess9"/>
    <dgm:cxn modelId="{FBF08B70-BC55-48CF-B5A3-662E02004E00}" type="presParOf" srcId="{84A27805-8A26-4B4C-9695-AFD7F6C14480}" destId="{FB674F88-2D1B-47DB-9B62-0E1AE5282B91}" srcOrd="9" destOrd="0" presId="urn:microsoft.com/office/officeart/2005/8/layout/hProcess9"/>
    <dgm:cxn modelId="{2ECFED3A-1F6C-44AF-A56F-269E3A624F36}" type="presParOf" srcId="{84A27805-8A26-4B4C-9695-AFD7F6C14480}" destId="{DB16A181-0317-48DC-AAC8-AE6D473641CF}" srcOrd="10" destOrd="0" presId="urn:microsoft.com/office/officeart/2005/8/layout/hProcess9"/>
    <dgm:cxn modelId="{DBA66F73-9B1A-4378-9646-D45740577C0E}" type="presParOf" srcId="{84A27805-8A26-4B4C-9695-AFD7F6C14480}" destId="{3B18D805-C6C3-4272-BEDD-49ABF9198A5A}" srcOrd="11" destOrd="0" presId="urn:microsoft.com/office/officeart/2005/8/layout/hProcess9"/>
    <dgm:cxn modelId="{100296DE-84CD-4D8C-B08C-13CEF2568D24}" type="presParOf" srcId="{84A27805-8A26-4B4C-9695-AFD7F6C14480}" destId="{7E06C79E-79C6-4C2B-9CF1-9EA743DBD871}" srcOrd="12" destOrd="0" presId="urn:microsoft.com/office/officeart/2005/8/layout/hProcess9"/>
    <dgm:cxn modelId="{3991DC2F-0C81-4F8E-AB77-4F5BFB225965}" type="presParOf" srcId="{84A27805-8A26-4B4C-9695-AFD7F6C14480}" destId="{AC452C09-51D0-416E-A1B4-97B423C516E6}" srcOrd="13" destOrd="0" presId="urn:microsoft.com/office/officeart/2005/8/layout/hProcess9"/>
    <dgm:cxn modelId="{D2F8EA0E-CEEC-4E35-9905-1ED4A534F3A1}" type="presParOf" srcId="{84A27805-8A26-4B4C-9695-AFD7F6C14480}" destId="{04A09E42-E194-4F3E-B79D-CA7C7E8363A8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288E8C-5C16-408A-965A-925CEFD3CA64}">
      <dsp:nvSpPr>
        <dsp:cNvPr id="0" name=""/>
        <dsp:cNvSpPr/>
      </dsp:nvSpPr>
      <dsp:spPr>
        <a:xfrm>
          <a:off x="1445" y="139960"/>
          <a:ext cx="4735942" cy="4735942"/>
        </a:xfrm>
        <a:prstGeom prst="ellipse">
          <a:avLst/>
        </a:prstGeom>
        <a:solidFill>
          <a:schemeClr val="accent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הבאת</a:t>
          </a:r>
          <a:r>
            <a:rPr lang="he-IL" sz="3200" kern="1200" dirty="0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ה-</a:t>
          </a:r>
          <a:br>
            <a:rPr lang="en-US" sz="3200" kern="1200" dirty="0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</a:br>
          <a:r>
            <a:rPr lang="en-US" sz="3200" kern="1200" dirty="0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state-of-the-art</a:t>
          </a:r>
          <a:br>
            <a:rPr lang="en-US" sz="3200" kern="1200" dirty="0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</a:br>
          <a:r>
            <a:rPr lang="en-US" sz="3200" kern="1200" dirty="0" err="1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של</a:t>
          </a:r>
          <a:r>
            <a:rPr lang="en-US" sz="3200" kern="1200" dirty="0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תחום</a:t>
          </a:r>
          <a:r>
            <a:rPr lang="en-US" sz="3200" kern="1200" dirty="0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עיבוד</a:t>
          </a:r>
          <a:r>
            <a:rPr lang="en-US" sz="3200" kern="1200" dirty="0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שפה</a:t>
          </a:r>
          <a:r>
            <a:rPr lang="en-US" sz="3200" kern="1200" dirty="0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טבעית</a:t>
          </a:r>
          <a:r>
            <a:rPr lang="en-US" sz="3200" kern="1200" dirty="0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לעולם</a:t>
          </a:r>
          <a:r>
            <a:rPr lang="en-US" sz="3200" kern="1200" dirty="0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אבטחת</a:t>
          </a:r>
          <a:r>
            <a:rPr lang="en-US" sz="3200" kern="1200" dirty="0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המידע</a:t>
          </a:r>
          <a:r>
            <a:rPr lang="en-US" sz="3200" kern="1200" dirty="0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.</a:t>
          </a:r>
        </a:p>
      </dsp:txBody>
      <dsp:txXfrm>
        <a:off x="695008" y="833523"/>
        <a:ext cx="3348816" cy="3348816"/>
      </dsp:txXfrm>
    </dsp:sp>
    <dsp:sp modelId="{4F07C811-A957-4C42-A8AF-BDD7335D0980}">
      <dsp:nvSpPr>
        <dsp:cNvPr id="0" name=""/>
        <dsp:cNvSpPr/>
      </dsp:nvSpPr>
      <dsp:spPr>
        <a:xfrm rot="5400000">
          <a:off x="5128103" y="1880419"/>
          <a:ext cx="1657579" cy="1255024"/>
        </a:xfrm>
        <a:prstGeom prst="triangle">
          <a:avLst/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A611614-F1FB-4D84-ADE7-61540F241DEA}">
      <dsp:nvSpPr>
        <dsp:cNvPr id="0" name=""/>
        <dsp:cNvSpPr/>
      </dsp:nvSpPr>
      <dsp:spPr>
        <a:xfrm>
          <a:off x="7105359" y="139960"/>
          <a:ext cx="4735942" cy="4735942"/>
        </a:xfrm>
        <a:prstGeom prst="ellipse">
          <a:avLst/>
        </a:prstGeom>
        <a:solidFill>
          <a:srgbClr val="4472C4">
            <a:lumMod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422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שימוש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בלמידה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עמוקה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על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מנת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לבנות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מודל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שיניב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תוצאות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טובות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יותר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משאר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המודלים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שאומנו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עבור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התחום</a:t>
          </a:r>
          <a:r>
            <a:rPr lang="en-US" sz="2800" kern="1200" dirty="0"/>
            <a:t>.</a:t>
          </a:r>
        </a:p>
      </dsp:txBody>
      <dsp:txXfrm>
        <a:off x="7798922" y="833523"/>
        <a:ext cx="3348816" cy="3348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5B455-2585-452F-BD62-50345C507185}">
      <dsp:nvSpPr>
        <dsp:cNvPr id="0" name=""/>
        <dsp:cNvSpPr/>
      </dsp:nvSpPr>
      <dsp:spPr>
        <a:xfrm>
          <a:off x="0" y="100011"/>
          <a:ext cx="6919232" cy="6563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/>
            <a:t>תוצאות האלגוריתם מספקות תוצאות טובות יותר משאר האלגוריתמים הקיימים במדדים שנבחנו.</a:t>
          </a:r>
          <a:endParaRPr lang="en-US" sz="1700" kern="1200" dirty="0"/>
        </a:p>
      </dsp:txBody>
      <dsp:txXfrm>
        <a:off x="32041" y="132052"/>
        <a:ext cx="6855150" cy="592288"/>
      </dsp:txXfrm>
    </dsp:sp>
    <dsp:sp modelId="{3327F5EF-ECDB-4338-939E-8976FD17704E}">
      <dsp:nvSpPr>
        <dsp:cNvPr id="0" name=""/>
        <dsp:cNvSpPr/>
      </dsp:nvSpPr>
      <dsp:spPr>
        <a:xfrm>
          <a:off x="0" y="839632"/>
          <a:ext cx="6919232" cy="656370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/>
            <a:t>קיים ביקוש לאתר ה</a:t>
          </a:r>
          <a:r>
            <a:rPr lang="en-US" sz="1700" kern="1200"/>
            <a:t>web</a:t>
          </a:r>
          <a:r>
            <a:rPr lang="he-IL" sz="1700" kern="1200"/>
            <a:t> שפותח והוא חשוב עבור הקהילה המדעית.</a:t>
          </a:r>
          <a:endParaRPr lang="en-US" sz="1700" kern="1200" dirty="0"/>
        </a:p>
      </dsp:txBody>
      <dsp:txXfrm>
        <a:off x="32041" y="871673"/>
        <a:ext cx="6855150" cy="592288"/>
      </dsp:txXfrm>
    </dsp:sp>
    <dsp:sp modelId="{02067774-725E-47EF-9813-8396338E5DE6}">
      <dsp:nvSpPr>
        <dsp:cNvPr id="0" name=""/>
        <dsp:cNvSpPr/>
      </dsp:nvSpPr>
      <dsp:spPr>
        <a:xfrm>
          <a:off x="0" y="1510671"/>
          <a:ext cx="6919232" cy="65637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/>
            <a:t>תוצאות הניסוי שערכנו וקישור לאתר יפורסמו במאמר מדעי שנכתב בימים אלו על ידי הלקוח. </a:t>
          </a:r>
          <a:endParaRPr lang="en-US" sz="1700" kern="1200" dirty="0"/>
        </a:p>
      </dsp:txBody>
      <dsp:txXfrm>
        <a:off x="32041" y="1542712"/>
        <a:ext cx="6855150" cy="592288"/>
      </dsp:txXfrm>
    </dsp:sp>
    <dsp:sp modelId="{75AE9157-E979-4D65-BE2F-CAA980A1EBD2}">
      <dsp:nvSpPr>
        <dsp:cNvPr id="0" name=""/>
        <dsp:cNvSpPr/>
      </dsp:nvSpPr>
      <dsp:spPr>
        <a:xfrm>
          <a:off x="0" y="2216001"/>
          <a:ext cx="6919232" cy="65637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b="1" kern="1200"/>
            <a:t>עבודה עתידית:</a:t>
          </a:r>
          <a:endParaRPr lang="en-US" sz="2000" b="1" kern="1200" dirty="0"/>
        </a:p>
      </dsp:txBody>
      <dsp:txXfrm>
        <a:off x="32041" y="2248042"/>
        <a:ext cx="6855150" cy="592288"/>
      </dsp:txXfrm>
    </dsp:sp>
    <dsp:sp modelId="{05322CF1-0710-492B-A46E-C657E077D154}">
      <dsp:nvSpPr>
        <dsp:cNvPr id="0" name=""/>
        <dsp:cNvSpPr/>
      </dsp:nvSpPr>
      <dsp:spPr>
        <a:xfrm>
          <a:off x="0" y="2921332"/>
          <a:ext cx="6919232" cy="65637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/>
            <a:t>הגדלת מאגר הנתונים על ידי תיוגים ידניים ומתן פידבק מהמשתמש. </a:t>
          </a:r>
          <a:endParaRPr lang="he-IL" sz="1700" kern="1200" dirty="0"/>
        </a:p>
      </dsp:txBody>
      <dsp:txXfrm>
        <a:off x="32041" y="2953373"/>
        <a:ext cx="6855150" cy="592288"/>
      </dsp:txXfrm>
    </dsp:sp>
    <dsp:sp modelId="{7AF6BC7A-48FD-4FE7-9A67-CE4C49857173}">
      <dsp:nvSpPr>
        <dsp:cNvPr id="0" name=""/>
        <dsp:cNvSpPr/>
      </dsp:nvSpPr>
      <dsp:spPr>
        <a:xfrm>
          <a:off x="0" y="3626662"/>
          <a:ext cx="6919232" cy="656370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/>
            <a:t>שיפור האלגוריתם בעזרת המאגר החדש. </a:t>
          </a:r>
          <a:endParaRPr lang="en-US" sz="1700" kern="1200" dirty="0"/>
        </a:p>
      </dsp:txBody>
      <dsp:txXfrm>
        <a:off x="32041" y="3658703"/>
        <a:ext cx="6855150" cy="592288"/>
      </dsp:txXfrm>
    </dsp:sp>
    <dsp:sp modelId="{976E40DB-1F8E-4E7B-98C3-5529471E62E5}">
      <dsp:nvSpPr>
        <dsp:cNvPr id="0" name=""/>
        <dsp:cNvSpPr/>
      </dsp:nvSpPr>
      <dsp:spPr>
        <a:xfrm>
          <a:off x="0" y="4331992"/>
          <a:ext cx="6919232" cy="65637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/>
            <a:t>נרצה שהכלי שפיתחנו יהיה גנרי. </a:t>
          </a:r>
          <a:endParaRPr lang="en-US" sz="1700" kern="1200"/>
        </a:p>
      </dsp:txBody>
      <dsp:txXfrm>
        <a:off x="32041" y="4364033"/>
        <a:ext cx="6855150" cy="5922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2A713-B9FA-4D12-AE4D-D490A4A3E453}">
      <dsp:nvSpPr>
        <dsp:cNvPr id="0" name=""/>
        <dsp:cNvSpPr/>
      </dsp:nvSpPr>
      <dsp:spPr>
        <a:xfrm>
          <a:off x="914399" y="0"/>
          <a:ext cx="10363200" cy="5289248"/>
        </a:xfrm>
        <a:prstGeom prst="rightArrow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7AE1A4-4303-486D-A114-A140F5E5D462}">
      <dsp:nvSpPr>
        <dsp:cNvPr id="0" name=""/>
        <dsp:cNvSpPr/>
      </dsp:nvSpPr>
      <dsp:spPr>
        <a:xfrm>
          <a:off x="483" y="1586774"/>
          <a:ext cx="1460003" cy="2115699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פותח אלגוריתם ראשוני על ידי הלקוח</a:t>
          </a:r>
          <a:endParaRPr lang="en-US" sz="1800" kern="1200" dirty="0"/>
        </a:p>
      </dsp:txBody>
      <dsp:txXfrm>
        <a:off x="71754" y="1658045"/>
        <a:ext cx="1317461" cy="1973157"/>
      </dsp:txXfrm>
    </dsp:sp>
    <dsp:sp modelId="{544220EB-6795-4B6F-972B-F2AA487808EF}">
      <dsp:nvSpPr>
        <dsp:cNvPr id="0" name=""/>
        <dsp:cNvSpPr/>
      </dsp:nvSpPr>
      <dsp:spPr>
        <a:xfrm>
          <a:off x="1533487" y="1586774"/>
          <a:ext cx="1460003" cy="2115699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600 </a:t>
          </a:r>
          <a:r>
            <a:rPr lang="en-US" sz="1800" kern="1200" dirty="0" err="1"/>
            <a:t>cves</a:t>
          </a:r>
          <a:r>
            <a:rPr lang="he-IL" sz="1800" kern="1200" dirty="0"/>
            <a:t> </a:t>
          </a:r>
          <a:r>
            <a:rPr lang="he-IL" sz="1800" kern="1200" dirty="0" err="1"/>
            <a:t>מתוייגים</a:t>
          </a:r>
          <a:endParaRPr lang="en-US" sz="1800" kern="1200" dirty="0"/>
        </a:p>
      </dsp:txBody>
      <dsp:txXfrm>
        <a:off x="1604758" y="1658045"/>
        <a:ext cx="1317461" cy="1973157"/>
      </dsp:txXfrm>
    </dsp:sp>
    <dsp:sp modelId="{6A210DA5-555F-45CE-983E-33BC39324823}">
      <dsp:nvSpPr>
        <dsp:cNvPr id="0" name=""/>
        <dsp:cNvSpPr/>
      </dsp:nvSpPr>
      <dsp:spPr>
        <a:xfrm>
          <a:off x="3066491" y="1586774"/>
          <a:ext cx="1460003" cy="2115699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חקר ומימוש של אלגוריתמים דומים</a:t>
          </a:r>
          <a:endParaRPr lang="en-US" sz="1800" kern="1200" dirty="0"/>
        </a:p>
      </dsp:txBody>
      <dsp:txXfrm>
        <a:off x="3137762" y="1658045"/>
        <a:ext cx="1317461" cy="1973157"/>
      </dsp:txXfrm>
    </dsp:sp>
    <dsp:sp modelId="{8E33719C-70D6-4F59-BFBC-CAD49EA60FB0}">
      <dsp:nvSpPr>
        <dsp:cNvPr id="0" name=""/>
        <dsp:cNvSpPr/>
      </dsp:nvSpPr>
      <dsp:spPr>
        <a:xfrm>
          <a:off x="4599495" y="1586774"/>
          <a:ext cx="1460003" cy="2115699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השוואת האלגוריתמים הקיימים לאלגוריתם הלקוח</a:t>
          </a:r>
          <a:endParaRPr lang="en-US" sz="1800" kern="1200" dirty="0"/>
        </a:p>
      </dsp:txBody>
      <dsp:txXfrm>
        <a:off x="4670766" y="1658045"/>
        <a:ext cx="1317461" cy="1973157"/>
      </dsp:txXfrm>
    </dsp:sp>
    <dsp:sp modelId="{5E1117EF-F113-4F0C-8CF6-8F14BD0213AD}">
      <dsp:nvSpPr>
        <dsp:cNvPr id="0" name=""/>
        <dsp:cNvSpPr/>
      </dsp:nvSpPr>
      <dsp:spPr>
        <a:xfrm>
          <a:off x="6132500" y="1586774"/>
          <a:ext cx="1460003" cy="2115699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מימוש מערכת </a:t>
          </a:r>
          <a:r>
            <a:rPr lang="en-US" sz="1800" kern="1200" dirty="0"/>
            <a:t>web</a:t>
          </a:r>
          <a:r>
            <a:rPr lang="he-IL" sz="1800" kern="1200" dirty="0"/>
            <a:t> לקבלת תיוג אוטומטי מהאלגוריתם</a:t>
          </a:r>
          <a:endParaRPr lang="en-US" sz="1800" kern="1200" dirty="0"/>
        </a:p>
      </dsp:txBody>
      <dsp:txXfrm>
        <a:off x="6203771" y="1658045"/>
        <a:ext cx="1317461" cy="1973157"/>
      </dsp:txXfrm>
    </dsp:sp>
    <dsp:sp modelId="{DB16A181-0317-48DC-AAC8-AE6D473641CF}">
      <dsp:nvSpPr>
        <dsp:cNvPr id="0" name=""/>
        <dsp:cNvSpPr/>
      </dsp:nvSpPr>
      <dsp:spPr>
        <a:xfrm>
          <a:off x="7665504" y="1586774"/>
          <a:ext cx="1460003" cy="2115699"/>
        </a:xfrm>
        <a:prstGeom prst="roundRect">
          <a:avLst/>
        </a:prstGeom>
        <a:solidFill>
          <a:srgbClr val="44546A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>
              <a:solidFill>
                <a:prstClr val="white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אפשרות למתן פידבק לאלגוריתם</a:t>
          </a:r>
          <a:endParaRPr lang="en-US" sz="1800" kern="1200" dirty="0">
            <a:solidFill>
              <a:prstClr val="white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sp:txBody>
      <dsp:txXfrm>
        <a:off x="7736775" y="1658045"/>
        <a:ext cx="1317461" cy="1973157"/>
      </dsp:txXfrm>
    </dsp:sp>
    <dsp:sp modelId="{7E06C79E-79C6-4C2B-9CF1-9EA743DBD871}">
      <dsp:nvSpPr>
        <dsp:cNvPr id="0" name=""/>
        <dsp:cNvSpPr/>
      </dsp:nvSpPr>
      <dsp:spPr>
        <a:xfrm>
          <a:off x="9198508" y="1586774"/>
          <a:ext cx="1460003" cy="2115699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שיפור האלגוריתם בעזרת פידבק </a:t>
          </a:r>
          <a:endParaRPr lang="en-US" sz="1800" kern="1200" dirty="0"/>
        </a:p>
      </dsp:txBody>
      <dsp:txXfrm>
        <a:off x="9269779" y="1658045"/>
        <a:ext cx="1317461" cy="1973157"/>
      </dsp:txXfrm>
    </dsp:sp>
    <dsp:sp modelId="{04A09E42-E194-4F3E-B79D-CA7C7E8363A8}">
      <dsp:nvSpPr>
        <dsp:cNvPr id="0" name=""/>
        <dsp:cNvSpPr/>
      </dsp:nvSpPr>
      <dsp:spPr>
        <a:xfrm>
          <a:off x="10731512" y="1586774"/>
          <a:ext cx="1460003" cy="2115699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/>
            <a:t>הגדלת מאגר הנתונים בעזרת המערכת</a:t>
          </a:r>
          <a:endParaRPr lang="en-US" sz="1800" kern="1200" dirty="0"/>
        </a:p>
      </dsp:txBody>
      <dsp:txXfrm>
        <a:off x="10802783" y="1658045"/>
        <a:ext cx="1317461" cy="1973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96163857-7A6C-47C9-86D8-8B27BACE1786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3B1317E6-645E-44A5-995F-634DBE2C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14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חילוץ ידע אוטומטי מתיאורי התקפות.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317E6-645E-44A5-995F-634DBE2C19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67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זהו תרשים זרימת המערכת, בהתחלה המשתמש מתחבר על ידי שם משתמש וסיסמא.</a:t>
            </a:r>
          </a:p>
          <a:p>
            <a:r>
              <a:rPr lang="he-IL" dirty="0"/>
              <a:t>לאחר מכן הוא מבצע תיוג ידני ל</a:t>
            </a:r>
            <a:r>
              <a:rPr lang="en-US" dirty="0" err="1"/>
              <a:t>cve</a:t>
            </a:r>
            <a:r>
              <a:rPr lang="he-IL" dirty="0"/>
              <a:t> רנדומאלי שהוא מקבל. התיוג נשמר בבסיס הנתונים והמשתמש בתמורה מקבל את האפשרות לקבל תיוגים </a:t>
            </a:r>
            <a:r>
              <a:rPr lang="he-IL" dirty="0" err="1"/>
              <a:t>אוטמטיים</a:t>
            </a:r>
            <a:r>
              <a:rPr lang="he-IL" dirty="0"/>
              <a:t> מהאלגוריתם. לאחר קבלת תיוג אוטומטי מהאלגוריתם המשתמש יכול לתת פידבק לתוצאות ולשלוח לשרת.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317E6-645E-44A5-995F-634DBE2C19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67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="0" dirty="0"/>
              <a:t>כאמור ביצענו ניסוי להשוואת האלגוריתם לאלגוריתמים נוספים מהספרות. אלו הן 2 דוגמאות לתוצאות הניסוי. המדדים שחושבו הם </a:t>
            </a:r>
            <a:r>
              <a:rPr lang="en-US" b="0" dirty="0"/>
              <a:t>recall</a:t>
            </a:r>
            <a:r>
              <a:rPr lang="he-IL" b="0" dirty="0"/>
              <a:t>, </a:t>
            </a:r>
            <a:r>
              <a:rPr lang="en-US" b="0" dirty="0"/>
              <a:t>precision</a:t>
            </a:r>
            <a:r>
              <a:rPr lang="he-IL" b="0" dirty="0"/>
              <a:t> ו-</a:t>
            </a:r>
            <a:r>
              <a:rPr lang="en-US" b="0" dirty="0"/>
              <a:t> F1- score</a:t>
            </a:r>
            <a:r>
              <a:rPr lang="he-IL" b="0" dirty="0"/>
              <a:t>.</a:t>
            </a:r>
          </a:p>
          <a:p>
            <a:r>
              <a:rPr lang="he-IL" b="0" dirty="0"/>
              <a:t>בצבעים ירוק כחול וסגול ניתן לראות את התוצאות של אלגוריתמים קודמים שמימשנו</a:t>
            </a:r>
          </a:p>
          <a:p>
            <a:r>
              <a:rPr lang="he-IL" b="0" dirty="0"/>
              <a:t>בצבע אדום זהו האלגוריתם שפותח.</a:t>
            </a:r>
          </a:p>
          <a:p>
            <a:r>
              <a:rPr lang="he-IL" b="0" dirty="0"/>
              <a:t>ניתן לראות שהוא טוב יותר ברוב המקרים מהאלגוריתמים במדדים שנבדקו.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317E6-645E-44A5-995F-634DBE2C19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41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b="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317E6-645E-44A5-995F-634DBE2C19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62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המסקנות הן, האלגוריתם מחזיר תוצאות טובות יותר משאר האלגוריתמים ב- 91% מהמקרים.</a:t>
            </a:r>
            <a:endParaRPr lang="en-US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התיוג</a:t>
            </a:r>
            <a:r>
              <a:rPr lang="he-IL" baseline="0" dirty="0"/>
              <a:t> היחידי שמציג תוצאות פחות טובות משאר האלגוריתמים הוא ה- </a:t>
            </a:r>
            <a:r>
              <a:rPr lang="en-US" baseline="0" dirty="0"/>
              <a:t>port</a:t>
            </a:r>
            <a:r>
              <a:rPr lang="he-IL" baseline="0" dirty="0"/>
              <a:t>.</a:t>
            </a:r>
            <a:endParaRPr lang="en-US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בשאר המקרים האלגוריתם של הלקוח מחזיר תשובות הרבה יותר טובות משאר האלגוריתמים. </a:t>
            </a:r>
            <a:endParaRPr lang="en-US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עבור התיוג </a:t>
            </a:r>
            <a:r>
              <a:rPr lang="en-US" dirty="0"/>
              <a:t>Privilege</a:t>
            </a:r>
            <a:r>
              <a:rPr lang="he-IL" dirty="0"/>
              <a:t> האלגוריתם מספק תוצאות טובות יותר משאר האלגוריתמים באופן ניכר (כ-70%).</a:t>
            </a:r>
            <a:endParaRPr lang="en-US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ממוצע הדיוק של האלגוריתם שפיתח הלקוח הוא 86.3% לעומת 51%, 73.3% ו- 73%. </a:t>
            </a: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1317E6-645E-44A5-995F-634DBE2C19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7695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317E6-645E-44A5-995F-634DBE2C19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95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/>
              <a:t>מידע הקשור לעולם האבטחה נמצא במקורות מידע שונים ומגוונים.</a:t>
            </a:r>
            <a:endParaRPr lang="en-US" sz="1200" dirty="0"/>
          </a:p>
          <a:p>
            <a:r>
              <a:rPr lang="he-IL" dirty="0"/>
              <a:t>כמו </a:t>
            </a:r>
            <a:r>
              <a:rPr lang="he-IL"/>
              <a:t>בסיסי נתונים, </a:t>
            </a:r>
            <a:r>
              <a:rPr lang="he-IL" dirty="0"/>
              <a:t>בלוגים שקשורים לעולם האבטחה בהם ניתן למצוא מידע על התקפות שונות ולהוסיף מידע חדש, ואתרי התקפה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317E6-645E-44A5-995F-634DBE2C19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90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מאגר הנתונים הבולט ביותר הוא מאגר הנתונים של </a:t>
            </a:r>
            <a:r>
              <a:rPr lang="en-US" dirty="0"/>
              <a:t>NVD</a:t>
            </a:r>
            <a:r>
              <a:rPr lang="he-IL" dirty="0"/>
              <a:t>, שאתם רואים פה. הוא מכיל תיאורי התקפות הנקראים </a:t>
            </a:r>
            <a:r>
              <a:rPr lang="en-US" dirty="0"/>
              <a:t>CVE</a:t>
            </a:r>
            <a:r>
              <a:rPr lang="he-IL" dirty="0"/>
              <a:t>. 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/>
              <a:t>הבעיה העיקרית היא שהמידע החשוב הזה כתוב בשפה טבעית ללא מבנה מוגדר מה שגורם לקושי ניתוח אוטומטי של הטקסט.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317E6-645E-44A5-995F-634DBE2C19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46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פותח אלגוריתם למידה עמוקה במעבדות אבטחת המידע והסייבר של המחלקה.  </a:t>
            </a:r>
          </a:p>
          <a:p>
            <a:r>
              <a:rPr lang="he-IL" dirty="0"/>
              <a:t>הרעיון של האלגוריתם שבהינתן טקסט שכתוב בשפה טבעית מעולם אבטחת המידע, האלגוריתם מחלץ את הישויות בצורה אוטומטית.</a:t>
            </a:r>
          </a:p>
          <a:p>
            <a:r>
              <a:rPr lang="he-IL" sz="1200" dirty="0">
                <a:solidFill>
                  <a:schemeClr val="tx1"/>
                </a:solidFill>
              </a:rPr>
              <a:t>לדוגמא, ה </a:t>
            </a:r>
            <a:r>
              <a:rPr lang="en-US" sz="1200" dirty="0">
                <a:solidFill>
                  <a:schemeClr val="tx1"/>
                </a:solidFill>
              </a:rPr>
              <a:t>CVE</a:t>
            </a:r>
            <a:r>
              <a:rPr lang="he-IL" sz="1200" dirty="0">
                <a:solidFill>
                  <a:schemeClr val="tx1"/>
                </a:solidFill>
              </a:rPr>
              <a:t> הזה מכיל </a:t>
            </a:r>
            <a:r>
              <a:rPr lang="en-US" sz="1200" dirty="0">
                <a:solidFill>
                  <a:schemeClr val="tx1"/>
                </a:solidFill>
              </a:rPr>
              <a:t>ID</a:t>
            </a:r>
            <a:r>
              <a:rPr lang="he-IL" sz="1200" dirty="0">
                <a:solidFill>
                  <a:schemeClr val="tx1"/>
                </a:solidFill>
              </a:rPr>
              <a:t> של ה </a:t>
            </a:r>
            <a:r>
              <a:rPr lang="en-US" sz="1200" dirty="0">
                <a:solidFill>
                  <a:schemeClr val="tx1"/>
                </a:solidFill>
              </a:rPr>
              <a:t>CVE</a:t>
            </a:r>
            <a:r>
              <a:rPr lang="he-IL" sz="1200" dirty="0">
                <a:solidFill>
                  <a:schemeClr val="tx1"/>
                </a:solidFill>
              </a:rPr>
              <a:t>, ותיאור ההתקפה. </a:t>
            </a:r>
          </a:p>
          <a:p>
            <a:r>
              <a:rPr lang="he-IL" sz="1200" dirty="0">
                <a:solidFill>
                  <a:schemeClr val="tx1"/>
                </a:solidFill>
              </a:rPr>
              <a:t>כך למשל קרוס </a:t>
            </a:r>
            <a:r>
              <a:rPr lang="he-IL" sz="1200" dirty="0" err="1">
                <a:solidFill>
                  <a:schemeClr val="tx1"/>
                </a:solidFill>
              </a:rPr>
              <a:t>סייט</a:t>
            </a:r>
            <a:r>
              <a:rPr lang="he-IL" sz="1200" dirty="0">
                <a:solidFill>
                  <a:schemeClr val="tx1"/>
                </a:solidFill>
              </a:rPr>
              <a:t> </a:t>
            </a:r>
            <a:r>
              <a:rPr lang="he-IL" sz="1200" dirty="0" err="1">
                <a:solidFill>
                  <a:schemeClr val="tx1"/>
                </a:solidFill>
              </a:rPr>
              <a:t>סקריפטינג</a:t>
            </a:r>
            <a:r>
              <a:rPr lang="he-IL" sz="1200" dirty="0">
                <a:solidFill>
                  <a:schemeClr val="tx1"/>
                </a:solidFill>
              </a:rPr>
              <a:t> זה בעצם </a:t>
            </a:r>
            <a:r>
              <a:rPr lang="en-US" sz="1200" dirty="0">
                <a:solidFill>
                  <a:schemeClr val="tx1"/>
                </a:solidFill>
              </a:rPr>
              <a:t>mean</a:t>
            </a:r>
            <a:r>
              <a:rPr lang="he-IL" sz="1200" dirty="0">
                <a:solidFill>
                  <a:schemeClr val="tx1"/>
                </a:solidFill>
              </a:rPr>
              <a:t> – התקפה 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sz="1200" dirty="0"/>
            </a:br>
            <a:endParaRPr lang="he-IL" sz="1200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1200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317E6-645E-44A5-995F-634DBE2C19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00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sz="1200" dirty="0"/>
              <a:t>קיימות עבודות אשר הציעו פתרונות לבעיה זו,</a:t>
            </a:r>
            <a:r>
              <a:rPr lang="en-US" sz="1200" dirty="0"/>
              <a:t> </a:t>
            </a:r>
            <a:r>
              <a:rPr lang="he-IL" sz="1200" dirty="0"/>
              <a:t>כלומר חילוץ מאפיינים מתוך טקסט הכתוב בשפה טבעית בצורה אוטומטית. החידוש הוא להביא את</a:t>
            </a:r>
            <a:r>
              <a:rPr lang="en-US" sz="1200" dirty="0"/>
              <a:t> state-of-the-art  </a:t>
            </a:r>
            <a:r>
              <a:rPr lang="he-IL" sz="1200" dirty="0"/>
              <a:t>של תחום עיבוד שפה טבעית לעולם אבטחת המידע כלומר להשתמש בלמידה עמוקה על מנת לבנות מודל שיניב תוצאות</a:t>
            </a:r>
            <a:r>
              <a:rPr lang="en-US" sz="1200" dirty="0"/>
              <a:t> </a:t>
            </a:r>
            <a:r>
              <a:rPr lang="he-IL" sz="1200" dirty="0"/>
              <a:t>טובות יותר משאר המודלים שאומנו עבור התחום.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317E6-645E-44A5-995F-634DBE2C19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7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הפרויקט הוא פרויקט מחקרי המשלב בתוכו מערכת </a:t>
            </a:r>
            <a:r>
              <a:rPr lang="he-IL" dirty="0" err="1"/>
              <a:t>פיתוחית</a:t>
            </a:r>
            <a:r>
              <a:rPr lang="he-IL" dirty="0"/>
              <a:t> תומכת מחקר.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יש שתי מטרות עיקריות לפרויקט.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הראשונה, </a:t>
            </a:r>
            <a:r>
              <a:rPr lang="he-IL" sz="1200" dirty="0">
                <a:latin typeface="Gisha" panose="020B0502040204020203" pitchFamily="34" charset="-79"/>
                <a:cs typeface="Gisha" panose="020B0502040204020203" pitchFamily="34" charset="-79"/>
              </a:rPr>
              <a:t>ביצוע הערכה לאלגוריתם שפותח. לצורך כך מימשנו שלושה אלגוריתמים מתוך הספרות הקיימת בתחום וביצענו השוואה לאלגוריתם. </a:t>
            </a:r>
          </a:p>
          <a:p>
            <a:endParaRPr lang="he-IL" dirty="0"/>
          </a:p>
          <a:p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שנית, פיתחנו ממשק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אשר מאפשר לחוקרי אבטחה להתנסות באלגוריתם אותו פיתחו במעבדה. הממשק מאפשר למשתמש לתייג חולשות באופן ידני ובתמורה לקבל תיוגים אוטומטים מהאלגוריתם.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317E6-645E-44A5-995F-634DBE2C19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62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הטבלה הבאה מתארת השוואה בין אלגוריתמים שאנחנו מימשנו לבין האלגוריתם שפותח במעבדות. ניתן לראות שבכל המקרים האלגוריתם טוב יותר. נרחיב על כך בהמשך, זה חלק משמעותי מהתהליך המחקרי.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317E6-645E-44A5-995F-634DBE2C19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72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/>
              <a:t>נסכם את הנקודות העיקריות לפתרון הבעיה, פותח אלגוריתם מבוסס למידה עמוקה שמטרתו לתייג אוטומטית רשומות הקשורות לעולם האבטחה והסייבר.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/>
              <a:t>אנחנו מימשנו שלושה אלגוריתמים מתוך הספרות בתחום. 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/>
              <a:t>לאחר מכן ביצענו השוואה בין האלגוריתם שפותח לאלגוריתמים שמימשנו, על מנת לבדוק האם האלגוריתם אכן מספק תוצאות טובות יותר ולזהות חולשות באלגוריתם. 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/>
              <a:t>כמו כן, פיתחנו מערכת </a:t>
            </a:r>
            <a:r>
              <a:rPr lang="en-US" sz="1200" dirty="0"/>
              <a:t>web</a:t>
            </a:r>
            <a:r>
              <a:rPr lang="he-IL" sz="1200" dirty="0"/>
              <a:t> שמספקת תשתית לאלגוריתם שפותח.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317E6-645E-44A5-995F-634DBE2C19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16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dirty="0">
                <a:solidFill>
                  <a:srgbClr val="000000"/>
                </a:solidFill>
              </a:rPr>
              <a:t>מערכת ה</a:t>
            </a:r>
            <a:r>
              <a:rPr lang="en-US" sz="1200" dirty="0">
                <a:solidFill>
                  <a:srgbClr val="000000"/>
                </a:solidFill>
              </a:rPr>
              <a:t>web </a:t>
            </a:r>
            <a:r>
              <a:rPr lang="he-IL" sz="1200" dirty="0">
                <a:solidFill>
                  <a:srgbClr val="000000"/>
                </a:solidFill>
              </a:rPr>
              <a:t> היא מערכת תומכת מחקר המיועדת לקהילה המדעית אשר מאפשרת לחוקרי אבטחה להתנסות באלגוריתם</a:t>
            </a:r>
            <a:r>
              <a:rPr lang="en-US" sz="1200" dirty="0">
                <a:solidFill>
                  <a:srgbClr val="000000"/>
                </a:solidFill>
              </a:rPr>
              <a:t>.</a:t>
            </a:r>
            <a:endParaRPr lang="he-IL" sz="1200" dirty="0">
              <a:solidFill>
                <a:srgbClr val="000000"/>
              </a:solidFill>
            </a:endParaRPr>
          </a:p>
          <a:p>
            <a:r>
              <a:rPr lang="he-IL" sz="1200" dirty="0">
                <a:solidFill>
                  <a:srgbClr val="000000"/>
                </a:solidFill>
              </a:rPr>
              <a:t>מערכת מאובטחת, ניהול משתמשים מתבצע בבסיס נתונים מרוחק ומאובטח.</a:t>
            </a:r>
          </a:p>
          <a:p>
            <a:r>
              <a:rPr lang="he-IL" sz="1200" dirty="0">
                <a:solidFill>
                  <a:srgbClr val="000000"/>
                </a:solidFill>
              </a:rPr>
              <a:t>המערכת מכילה צד שרת, צד לקוח ושרת נוסף המריץ את האלגוריתם במעבד </a:t>
            </a:r>
            <a:r>
              <a:rPr lang="en-US" sz="1200">
                <a:solidFill>
                  <a:srgbClr val="000000"/>
                </a:solidFill>
              </a:rPr>
              <a:t>GPU</a:t>
            </a:r>
            <a:r>
              <a:rPr lang="he-IL" sz="1200">
                <a:solidFill>
                  <a:srgbClr val="000000"/>
                </a:solidFill>
              </a:rPr>
              <a:t>.</a:t>
            </a:r>
            <a:endParaRPr lang="he-IL" sz="1200" dirty="0">
              <a:solidFill>
                <a:srgbClr val="000000"/>
              </a:solidFill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>
                <a:solidFill>
                  <a:srgbClr val="000000"/>
                </a:solidFill>
              </a:rPr>
              <a:t>המערכת מבוססת על גישת "תן וקח"- כלומר הממשק מאפשר למשתמש לתייג חולשות באופן ידני ובתמורה לקבל תיוגים אוטומטים מהאלגוריתם, לבחון את התיוגים ולהציע שיפורים.</a:t>
            </a:r>
          </a:p>
          <a:p>
            <a:r>
              <a:rPr lang="he-IL" sz="1200" dirty="0">
                <a:solidFill>
                  <a:srgbClr val="000000"/>
                </a:solidFill>
              </a:rPr>
              <a:t>הפלטפורמה תעזור להגדיל את מאגר המידע הקיים ולשפר את האלגוריתם בהתאם.</a:t>
            </a:r>
            <a:br>
              <a:rPr lang="he-IL" sz="1200" dirty="0">
                <a:solidFill>
                  <a:srgbClr val="000000"/>
                </a:solidFill>
              </a:rPr>
            </a:br>
            <a:endParaRPr lang="he-IL" sz="12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317E6-645E-44A5-995F-634DBE2C19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43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1C1C4D-055D-4375-AB05-ADA00E963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8F270EF-B710-452B-A9E2-AF52D5A3B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287EE6E-D5D3-499B-866B-3C9408910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9046-D95E-4EB0-BF53-34349797CE3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4118CB1-583D-468E-9E0F-A195EB94B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BC1E190-F6C3-44FB-BEEC-16A72529F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DA11-5CAC-45DD-B6B5-C0C3B227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1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3492E9-AAB4-4C71-9F05-CB58C1E1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42868BC-C216-4317-9E6D-CFD784320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06D64AD-02E9-4569-82E3-36DF0341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9046-D95E-4EB0-BF53-34349797CE3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1B9098E-B8CA-4A41-9ECD-E7CE62A8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DB6D77F-DEC4-4399-BAF4-7D368EEB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DA11-5CAC-45DD-B6B5-C0C3B227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0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F62D3D1-E0AA-489F-A6B7-5CBAF8277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8019308-036D-4253-BB06-EBA2DA5A3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805EE8E-97B4-4CBD-8545-E687D7BE3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9046-D95E-4EB0-BF53-34349797CE3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01DE860-AB6A-4774-9FB1-AD8CB7DC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04582A1-6808-4045-BACC-6A72B536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DA11-5CAC-45DD-B6B5-C0C3B227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4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D9205A3-7195-4DA9-A3A7-3AAA35908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07ECE4C-7A53-41C8-9FAB-AF7FD0F45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E3DF087-9D72-49D2-93FE-6E3B3B89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9046-D95E-4EB0-BF53-34349797CE3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461FC2B-DF36-461C-A83A-5BE25AEF9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B7C856C-83A1-40D9-8189-289E7F532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DA11-5CAC-45DD-B6B5-C0C3B227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83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181E9C-254D-46E0-ADEC-3066D66DF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95F05C7-6DC5-4F64-BA46-6A6FB2583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F015E3B-0E05-4F69-9CAC-59457275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9046-D95E-4EB0-BF53-34349797CE3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3C847A7-B046-4EBB-B696-814A1DC8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5DE68A4-536D-4964-8A8F-FB7A42E5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DA11-5CAC-45DD-B6B5-C0C3B227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8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89CC03-76EF-493B-B692-C20CB0EC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C7D5268-5D3B-4C02-87FF-E4CAD9E27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EBB3C2F-193D-44B2-B438-E5DDBEE48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F2A03AF-08B8-456E-9D19-5CBB0862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9046-D95E-4EB0-BF53-34349797CE3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B724624-A90A-4731-AC0A-93711F81D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96E7926-8609-45C6-9033-DE0FCAE6E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DA11-5CAC-45DD-B6B5-C0C3B227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4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FB5197-7577-4F2F-93F1-DCC465FE7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0998B24-8C7A-4059-98E1-27634A120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1D4E27A-1E96-4799-8589-088E5C9D2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AD45CFE-B7D1-4B3F-86EB-8BC27677A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FACCF57-06FD-4015-B0AD-026F3411E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0312DF7-36B5-4D55-8E55-892F828E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9046-D95E-4EB0-BF53-34349797CE3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0DCF564-A557-4547-8F17-A8528C9E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16C37FA-717E-4CC1-9895-E7DB443A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DA11-5CAC-45DD-B6B5-C0C3B227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3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0B874E-62F0-4164-A801-E8FFE09C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90683AF-6C12-4BC1-B979-CF506D3E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9046-D95E-4EB0-BF53-34349797CE3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160ED03-F4C9-410B-A0F9-C85B69F34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CC407CF-D475-4CD5-AFDC-14B18063F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DA11-5CAC-45DD-B6B5-C0C3B227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0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182565D-3556-41E3-88E7-4DAC27681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9046-D95E-4EB0-BF53-34349797CE3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9932B7E-F8E5-482D-B67C-4189E4C1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C20F314-06DA-44F7-808E-F139A659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DA11-5CAC-45DD-B6B5-C0C3B227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4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197258-2144-465A-9393-828690AA2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B1A49E0-3216-410B-8BCB-86C65AE70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1DF9FC6-6AC6-4EDA-A040-E1178449F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F741896-61C9-4665-8E8C-D1D3173CE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9046-D95E-4EB0-BF53-34349797CE3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495F1F8-C8EA-497B-A514-58E0A992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0D0E777-33B4-4F6E-B915-3A4339B2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DA11-5CAC-45DD-B6B5-C0C3B227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1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F7D82B-7813-40E9-8F2B-17DEF6970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63C6C21-082C-46F8-AF72-9F46EC41B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F27B2F3-C029-45B4-A7C6-FDE7F4C11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B644F78-72E2-4878-AB40-48323DBE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9046-D95E-4EB0-BF53-34349797CE3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F9CD4FA-B2D9-4BDA-9D2B-ACE470EC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8A185CE-7313-4EC5-A6AB-90BDD747A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DA11-5CAC-45DD-B6B5-C0C3B227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EC013F8-0D44-4F02-A766-BD39FE41E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5701066-CCA5-460F-8FDB-B6E9E3116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2055600-85B8-4671-9D49-CCD1028DE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39046-D95E-4EB0-BF53-34349797CE3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63D8EC8-9A5F-4B2D-AB50-DCFF6F9E6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A84B491-DF75-40A1-B30F-F9D12FA47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BDA11-5CAC-45DD-B6B5-C0C3B227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3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jpg"/><Relationship Id="rId4" Type="http://schemas.openxmlformats.org/officeDocument/2006/relationships/image" Target="../media/image16.jpg"/><Relationship Id="rId9" Type="http://schemas.openxmlformats.org/officeDocument/2006/relationships/image" Target="../media/image2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ve.mitre.org/cgi-bin/cvename.cgi?name=CVE-2019-1068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תמונה 24">
            <a:extLst>
              <a:ext uri="{FF2B5EF4-FFF2-40B4-BE49-F238E27FC236}">
                <a16:creationId xmlns:a16="http://schemas.microsoft.com/office/drawing/2014/main" id="{24DD3346-23AA-4189-B033-B5D9757499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3" b="2823"/>
          <a:stretch/>
        </p:blipFill>
        <p:spPr>
          <a:xfrm>
            <a:off x="-1" y="10"/>
            <a:ext cx="12192000" cy="6857990"/>
          </a:xfrm>
          <a:prstGeom prst="rect">
            <a:avLst/>
          </a:prstGeom>
          <a:solidFill>
            <a:schemeClr val="bg1">
              <a:alpha val="68000"/>
            </a:schemeClr>
          </a:solidFill>
        </p:spPr>
      </p:pic>
      <p:sp>
        <p:nvSpPr>
          <p:cNvPr id="33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75A983B1-6660-4C7F-A8B3-58DD191262C8}"/>
              </a:ext>
            </a:extLst>
          </p:cNvPr>
          <p:cNvSpPr/>
          <p:nvPr/>
        </p:nvSpPr>
        <p:spPr>
          <a:xfrm>
            <a:off x="152400" y="1913950"/>
            <a:ext cx="5375564" cy="1342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cap="all" spc="200" baseline="0">
                <a:ln w="3175" cmpd="sng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Automatic knowledge extraction from attack descriptions</a:t>
            </a:r>
            <a:endParaRPr lang="en-US" sz="3200" cap="all" spc="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35" name="Straight Connector 33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כותרת משנה 2">
            <a:extLst>
              <a:ext uri="{FF2B5EF4-FFF2-40B4-BE49-F238E27FC236}">
                <a16:creationId xmlns:a16="http://schemas.microsoft.com/office/drawing/2014/main" id="{E18A82CD-8324-4719-810A-6DD70E752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68" y="3928087"/>
            <a:ext cx="6076532" cy="2619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en-US" sz="3200" b="1" cap="none" baseline="0">
                <a:effectLst/>
              </a:rPr>
              <a:t>Mentor</a:t>
            </a:r>
            <a:r>
              <a:rPr lang="en-US" sz="3200" b="1"/>
              <a:t>s</a:t>
            </a:r>
            <a:r>
              <a:rPr lang="en-US" sz="3200" b="1" cap="none" baseline="0">
                <a:effectLst/>
              </a:rPr>
              <a:t>: Ron Bitton</a:t>
            </a:r>
            <a:r>
              <a:rPr lang="en-US" sz="3200" b="1"/>
              <a:t>, </a:t>
            </a:r>
            <a:r>
              <a:rPr lang="en-US" sz="3200" b="1" cap="none" baseline="0">
                <a:effectLst/>
              </a:rPr>
              <a:t>Asaf Shabtai</a:t>
            </a:r>
          </a:p>
          <a:p>
            <a:pPr algn="l" rtl="0"/>
            <a:r>
              <a:rPr lang="en-US" sz="3200" b="1"/>
              <a:t>Participants: Shay Tayro, Eti Reznik</a:t>
            </a:r>
          </a:p>
          <a:p>
            <a:pPr algn="l" rtl="0"/>
            <a:r>
              <a:rPr lang="en-US" sz="3200" b="1" cap="none" baseline="0">
                <a:effectLst/>
              </a:rPr>
              <a:t>Customer: Ron Bitton</a:t>
            </a:r>
          </a:p>
          <a:p>
            <a:pPr indent="-228600" algn="l" rtl="0">
              <a:buFont typeface="Arial" panose="020B0604020202020204" pitchFamily="34" charset="0"/>
              <a:buChar char="•"/>
            </a:pPr>
            <a:endParaRPr lang="en-US" sz="1800" b="1" cap="none" baseline="0">
              <a:effectLst/>
            </a:endParaRPr>
          </a:p>
          <a:p>
            <a:pPr indent="-228600" algn="l" rtl="0">
              <a:buFont typeface="Arial" panose="020B0604020202020204" pitchFamily="34" charset="0"/>
              <a:buChar char="•"/>
            </a:pPr>
            <a:endParaRPr lang="en-US" sz="1800" b="1"/>
          </a:p>
          <a:p>
            <a:pPr indent="-228600" algn="l" rtl="0">
              <a:buFont typeface="Arial" panose="020B0604020202020204" pitchFamily="34" charset="0"/>
              <a:buChar char="•"/>
            </a:pPr>
            <a:endParaRPr lang="en-US" sz="1800" b="1" cap="none" baseline="0">
              <a:effectLst/>
            </a:endParaRPr>
          </a:p>
          <a:p>
            <a:pPr indent="-228600" algn="l" rtl="0">
              <a:buFont typeface="Arial" panose="020B0604020202020204" pitchFamily="34" charset="0"/>
              <a:buChar char="•"/>
            </a:pPr>
            <a:endParaRPr lang="en-US" sz="1800" b="1" cap="none" baseline="0" dirty="0">
              <a:effectLst/>
            </a:endParaRPr>
          </a:p>
        </p:txBody>
      </p:sp>
      <p:pic>
        <p:nvPicPr>
          <p:cNvPr id="37" name="תמונה 36">
            <a:extLst>
              <a:ext uri="{FF2B5EF4-FFF2-40B4-BE49-F238E27FC236}">
                <a16:creationId xmlns:a16="http://schemas.microsoft.com/office/drawing/2014/main" id="{25FDC52E-5AB2-4B56-B5B2-6624ED8E86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0" t="18370" r="61333" b="66477"/>
          <a:stretch/>
        </p:blipFill>
        <p:spPr>
          <a:xfrm>
            <a:off x="6204689" y="5379373"/>
            <a:ext cx="5987310" cy="138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3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תמונה 27">
            <a:extLst>
              <a:ext uri="{FF2B5EF4-FFF2-40B4-BE49-F238E27FC236}">
                <a16:creationId xmlns:a16="http://schemas.microsoft.com/office/drawing/2014/main" id="{900BE737-071B-4A3B-91E0-8FB8969E9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75" y="3689745"/>
            <a:ext cx="3300477" cy="1256931"/>
          </a:xfrm>
          <a:prstGeom prst="rect">
            <a:avLst/>
          </a:prstGeom>
        </p:spPr>
      </p:pic>
      <p:pic>
        <p:nvPicPr>
          <p:cNvPr id="27" name="תמונה 26" descr="תמונה שמכילה לבן, שולחן, עמידה, מחשב&#10;&#10;התיאור נוצר באופן אוטומטי">
            <a:extLst>
              <a:ext uri="{FF2B5EF4-FFF2-40B4-BE49-F238E27FC236}">
                <a16:creationId xmlns:a16="http://schemas.microsoft.com/office/drawing/2014/main" id="{55386813-1F30-420C-AEB1-E3F14AB95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018" y="3735525"/>
            <a:ext cx="1343774" cy="1296830"/>
          </a:xfrm>
          <a:prstGeom prst="rect">
            <a:avLst/>
          </a:prstGeom>
        </p:spPr>
      </p:pic>
      <p:pic>
        <p:nvPicPr>
          <p:cNvPr id="4" name="גרפיקה 3" descr="משתמש">
            <a:extLst>
              <a:ext uri="{FF2B5EF4-FFF2-40B4-BE49-F238E27FC236}">
                <a16:creationId xmlns:a16="http://schemas.microsoft.com/office/drawing/2014/main" id="{6988BF74-1951-4C94-8E80-89A5C6B367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4648" y="2013258"/>
            <a:ext cx="914400" cy="914400"/>
          </a:xfrm>
          <a:prstGeom prst="rect">
            <a:avLst/>
          </a:prstGeom>
        </p:spPr>
      </p:pic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B039119B-28A6-4D50-A393-EAA786D97276}"/>
              </a:ext>
            </a:extLst>
          </p:cNvPr>
          <p:cNvSpPr/>
          <p:nvPr/>
        </p:nvSpPr>
        <p:spPr>
          <a:xfrm>
            <a:off x="1410172" y="2138300"/>
            <a:ext cx="1568553" cy="549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AF60F63-54A8-4DAA-8925-3D4572B28BA7}"/>
              </a:ext>
            </a:extLst>
          </p:cNvPr>
          <p:cNvSpPr/>
          <p:nvPr/>
        </p:nvSpPr>
        <p:spPr>
          <a:xfrm>
            <a:off x="734899" y="1743783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ED29395B-0723-458F-ACDC-C3B87295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93"/>
            <a:ext cx="12191999" cy="1454051"/>
          </a:xfrm>
        </p:spPr>
        <p:txBody>
          <a:bodyPr>
            <a:normAutofit/>
          </a:bodyPr>
          <a:lstStyle/>
          <a:p>
            <a:pPr algn="ctr"/>
            <a:r>
              <a:rPr lang="he-IL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תרשים זרימת המערכת</a:t>
            </a:r>
            <a:endParaRPr lang="en-US" sz="6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9" name="תמונה 8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ADD11C4D-7371-4861-B186-17B05A14EC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59" y="1787399"/>
            <a:ext cx="1634760" cy="1800731"/>
          </a:xfrm>
          <a:prstGeom prst="rect">
            <a:avLst/>
          </a:prstGeom>
        </p:spPr>
      </p:pic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72584396-816F-42BA-8404-2803C3697F67}"/>
              </a:ext>
            </a:extLst>
          </p:cNvPr>
          <p:cNvSpPr/>
          <p:nvPr/>
        </p:nvSpPr>
        <p:spPr>
          <a:xfrm>
            <a:off x="4699328" y="2195725"/>
            <a:ext cx="1568553" cy="549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 CVE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6E65EA52-A069-4A53-BB68-0715A331D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719" y="1956942"/>
            <a:ext cx="3300477" cy="1256931"/>
          </a:xfrm>
          <a:prstGeom prst="rect">
            <a:avLst/>
          </a:prstGeom>
        </p:spPr>
      </p:pic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C1BDC3BD-D223-4E90-B3A9-1D81AD133832}"/>
              </a:ext>
            </a:extLst>
          </p:cNvPr>
          <p:cNvSpPr/>
          <p:nvPr/>
        </p:nvSpPr>
        <p:spPr>
          <a:xfrm>
            <a:off x="9773317" y="2195725"/>
            <a:ext cx="1568553" cy="549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CA9ABB64-B0A7-487D-9015-C98FA1229211}"/>
              </a:ext>
            </a:extLst>
          </p:cNvPr>
          <p:cNvGrpSpPr/>
          <p:nvPr/>
        </p:nvGrpSpPr>
        <p:grpSpPr>
          <a:xfrm>
            <a:off x="11341870" y="1743783"/>
            <a:ext cx="1121381" cy="1283732"/>
            <a:chOff x="7727324" y="2404520"/>
            <a:chExt cx="1121381" cy="1283732"/>
          </a:xfrm>
        </p:grpSpPr>
        <p:pic>
          <p:nvPicPr>
            <p:cNvPr id="14" name="גרפיקה 13" descr="מסד נתונים">
              <a:extLst>
                <a:ext uri="{FF2B5EF4-FFF2-40B4-BE49-F238E27FC236}">
                  <a16:creationId xmlns:a16="http://schemas.microsoft.com/office/drawing/2014/main" id="{39DDBBB0-2217-4D84-9A16-D67074485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09086" y="2773852"/>
              <a:ext cx="914400" cy="914400"/>
            </a:xfrm>
            <a:prstGeom prst="rect">
              <a:avLst/>
            </a:prstGeom>
          </p:spPr>
        </p:pic>
        <p:sp>
          <p:nvSpPr>
            <p:cNvPr id="15" name="תיבת טקסט 14">
              <a:extLst>
                <a:ext uri="{FF2B5EF4-FFF2-40B4-BE49-F238E27FC236}">
                  <a16:creationId xmlns:a16="http://schemas.microsoft.com/office/drawing/2014/main" id="{3CB4EFDE-C94B-45CC-A083-2AAEB54202DA}"/>
                </a:ext>
              </a:extLst>
            </p:cNvPr>
            <p:cNvSpPr txBox="1"/>
            <p:nvPr/>
          </p:nvSpPr>
          <p:spPr>
            <a:xfrm>
              <a:off x="7727324" y="2404520"/>
              <a:ext cx="1121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DB</a:t>
              </a:r>
            </a:p>
          </p:txBody>
        </p:sp>
      </p:grpSp>
      <p:sp>
        <p:nvSpPr>
          <p:cNvPr id="20" name="חץ: מעוקל למטה 19">
            <a:extLst>
              <a:ext uri="{FF2B5EF4-FFF2-40B4-BE49-F238E27FC236}">
                <a16:creationId xmlns:a16="http://schemas.microsoft.com/office/drawing/2014/main" id="{3FFD6377-1731-42B9-8DCA-98B6CB4236DF}"/>
              </a:ext>
            </a:extLst>
          </p:cNvPr>
          <p:cNvSpPr/>
          <p:nvPr/>
        </p:nvSpPr>
        <p:spPr>
          <a:xfrm rot="5400000">
            <a:off x="9216742" y="3303018"/>
            <a:ext cx="2012040" cy="849457"/>
          </a:xfrm>
          <a:prstGeom prst="curvedDownArrow">
            <a:avLst>
              <a:gd name="adj1" fmla="val 25000"/>
              <a:gd name="adj2" fmla="val 50000"/>
              <a:gd name="adj3" fmla="val 26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7AE8FD88-CB63-4FE1-85A2-A0EE64AB0866}"/>
              </a:ext>
            </a:extLst>
          </p:cNvPr>
          <p:cNvSpPr txBox="1"/>
          <p:nvPr/>
        </p:nvSpPr>
        <p:spPr>
          <a:xfrm>
            <a:off x="7970364" y="3940798"/>
            <a:ext cx="1827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Increment the number of tags the customer can receive</a:t>
            </a:r>
          </a:p>
        </p:txBody>
      </p:sp>
      <p:sp>
        <p:nvSpPr>
          <p:cNvPr id="23" name="חץ: ימינה 22">
            <a:extLst>
              <a:ext uri="{FF2B5EF4-FFF2-40B4-BE49-F238E27FC236}">
                <a16:creationId xmlns:a16="http://schemas.microsoft.com/office/drawing/2014/main" id="{9C07FA22-5AB1-441F-8937-4786F0ED3E06}"/>
              </a:ext>
            </a:extLst>
          </p:cNvPr>
          <p:cNvSpPr/>
          <p:nvPr/>
        </p:nvSpPr>
        <p:spPr>
          <a:xfrm rot="10800000">
            <a:off x="6188687" y="3937921"/>
            <a:ext cx="1768686" cy="1153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82384EF7-A1F7-4890-9CD1-5C6B5E9BC454}"/>
              </a:ext>
            </a:extLst>
          </p:cNvPr>
          <p:cNvSpPr txBox="1"/>
          <p:nvPr/>
        </p:nvSpPr>
        <p:spPr>
          <a:xfrm>
            <a:off x="6471056" y="4223701"/>
            <a:ext cx="1584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Get Tag from the algorithm</a:t>
            </a:r>
          </a:p>
          <a:p>
            <a:endParaRPr lang="en-US" dirty="0"/>
          </a:p>
        </p:txBody>
      </p:sp>
      <p:sp>
        <p:nvSpPr>
          <p:cNvPr id="29" name="חץ: ימינה 28">
            <a:extLst>
              <a:ext uri="{FF2B5EF4-FFF2-40B4-BE49-F238E27FC236}">
                <a16:creationId xmlns:a16="http://schemas.microsoft.com/office/drawing/2014/main" id="{E016F557-52BC-4A57-B5F0-4C07221DA1FB}"/>
              </a:ext>
            </a:extLst>
          </p:cNvPr>
          <p:cNvSpPr/>
          <p:nvPr/>
        </p:nvSpPr>
        <p:spPr>
          <a:xfrm rot="10800000">
            <a:off x="4023659" y="3960754"/>
            <a:ext cx="1145679" cy="908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5473BCF3-FF2F-43C6-920A-B4796D33D803}"/>
              </a:ext>
            </a:extLst>
          </p:cNvPr>
          <p:cNvSpPr txBox="1"/>
          <p:nvPr/>
        </p:nvSpPr>
        <p:spPr>
          <a:xfrm>
            <a:off x="4044681" y="4223306"/>
            <a:ext cx="1252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output</a:t>
            </a:r>
          </a:p>
          <a:p>
            <a:endParaRPr lang="en-US" dirty="0"/>
          </a:p>
        </p:txBody>
      </p:sp>
      <p:sp>
        <p:nvSpPr>
          <p:cNvPr id="32" name="חץ: מעוקל ימינה 31">
            <a:extLst>
              <a:ext uri="{FF2B5EF4-FFF2-40B4-BE49-F238E27FC236}">
                <a16:creationId xmlns:a16="http://schemas.microsoft.com/office/drawing/2014/main" id="{7B941ACD-D69F-4022-A19C-4F5EB9929CD5}"/>
              </a:ext>
            </a:extLst>
          </p:cNvPr>
          <p:cNvSpPr/>
          <p:nvPr/>
        </p:nvSpPr>
        <p:spPr>
          <a:xfrm>
            <a:off x="-123788" y="4126323"/>
            <a:ext cx="765934" cy="22332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חץ: ימינה 33">
            <a:extLst>
              <a:ext uri="{FF2B5EF4-FFF2-40B4-BE49-F238E27FC236}">
                <a16:creationId xmlns:a16="http://schemas.microsoft.com/office/drawing/2014/main" id="{D70942C3-D825-4715-8010-7B1E73E0E748}"/>
              </a:ext>
            </a:extLst>
          </p:cNvPr>
          <p:cNvSpPr/>
          <p:nvPr/>
        </p:nvSpPr>
        <p:spPr>
          <a:xfrm>
            <a:off x="2219008" y="5740500"/>
            <a:ext cx="1568553" cy="549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קבוצה 34">
            <a:extLst>
              <a:ext uri="{FF2B5EF4-FFF2-40B4-BE49-F238E27FC236}">
                <a16:creationId xmlns:a16="http://schemas.microsoft.com/office/drawing/2014/main" id="{2A7107E6-CBA9-4048-B249-BE89F09733FD}"/>
              </a:ext>
            </a:extLst>
          </p:cNvPr>
          <p:cNvGrpSpPr/>
          <p:nvPr/>
        </p:nvGrpSpPr>
        <p:grpSpPr>
          <a:xfrm>
            <a:off x="3787561" y="5288558"/>
            <a:ext cx="1121381" cy="1283732"/>
            <a:chOff x="7727324" y="2404520"/>
            <a:chExt cx="1121381" cy="1283732"/>
          </a:xfrm>
        </p:grpSpPr>
        <p:pic>
          <p:nvPicPr>
            <p:cNvPr id="36" name="גרפיקה 35" descr="מסד נתונים">
              <a:extLst>
                <a:ext uri="{FF2B5EF4-FFF2-40B4-BE49-F238E27FC236}">
                  <a16:creationId xmlns:a16="http://schemas.microsoft.com/office/drawing/2014/main" id="{E1D314F9-621B-4ECB-927D-47CB4A156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09086" y="2773852"/>
              <a:ext cx="914400" cy="914400"/>
            </a:xfrm>
            <a:prstGeom prst="rect">
              <a:avLst/>
            </a:prstGeom>
          </p:spPr>
        </p:pic>
        <p:sp>
          <p:nvSpPr>
            <p:cNvPr id="37" name="תיבת טקסט 36">
              <a:extLst>
                <a:ext uri="{FF2B5EF4-FFF2-40B4-BE49-F238E27FC236}">
                  <a16:creationId xmlns:a16="http://schemas.microsoft.com/office/drawing/2014/main" id="{06A7A4A9-88E9-4927-9157-4A6EBC83135A}"/>
                </a:ext>
              </a:extLst>
            </p:cNvPr>
            <p:cNvSpPr txBox="1"/>
            <p:nvPr/>
          </p:nvSpPr>
          <p:spPr>
            <a:xfrm>
              <a:off x="7727324" y="2404520"/>
              <a:ext cx="1121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DB</a:t>
              </a:r>
            </a:p>
          </p:txBody>
        </p:sp>
      </p:grpSp>
      <p:pic>
        <p:nvPicPr>
          <p:cNvPr id="39" name="תמונה 38" descr="תמונה שמכילה ציור&#10;&#10;התיאור נוצר באופן אוטומטי">
            <a:extLst>
              <a:ext uri="{FF2B5EF4-FFF2-40B4-BE49-F238E27FC236}">
                <a16:creationId xmlns:a16="http://schemas.microsoft.com/office/drawing/2014/main" id="{94D604AD-07C4-4A55-A9EA-67FEB8DFAE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0" y="5366265"/>
            <a:ext cx="1519878" cy="137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20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92EE7F31-97A8-4BC4-AEB9-85BD6800DFB6}"/>
              </a:ext>
            </a:extLst>
          </p:cNvPr>
          <p:cNvSpPr/>
          <p:nvPr/>
        </p:nvSpPr>
        <p:spPr>
          <a:xfrm>
            <a:off x="990600" y="338328"/>
            <a:ext cx="10210800" cy="1078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תוצאות</a:t>
            </a:r>
            <a:r>
              <a:rPr lang="en-US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6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הניסוי</a:t>
            </a:r>
            <a:endParaRPr lang="en-US" sz="6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תמונה 13" descr="תמונה שמכילה צילום מסך, ציור&#10;&#10;התיאור נוצר באופן אוטומטי">
            <a:extLst>
              <a:ext uri="{FF2B5EF4-FFF2-40B4-BE49-F238E27FC236}">
                <a16:creationId xmlns:a16="http://schemas.microsoft.com/office/drawing/2014/main" id="{81F00760-ED52-4D2E-A71B-BB03F4C56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649" y="2742397"/>
            <a:ext cx="1983333" cy="3291840"/>
          </a:xfrm>
          <a:prstGeom prst="rect">
            <a:avLst/>
          </a:prstGeom>
        </p:spPr>
      </p:pic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תמונה 14" descr="תמונה שמכילה מכשירי כתיבה&#10;&#10;התיאור נוצר באופן אוטומטי">
            <a:extLst>
              <a:ext uri="{FF2B5EF4-FFF2-40B4-BE49-F238E27FC236}">
                <a16:creationId xmlns:a16="http://schemas.microsoft.com/office/drawing/2014/main" id="{50CBDD03-0AAD-415C-8BB0-3BC40D2C34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712" r="87000"/>
          <a:stretch/>
        </p:blipFill>
        <p:spPr>
          <a:xfrm>
            <a:off x="8035560" y="2744731"/>
            <a:ext cx="2060247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4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92EE7F31-97A8-4BC4-AEB9-85BD6800DFB6}"/>
              </a:ext>
            </a:extLst>
          </p:cNvPr>
          <p:cNvSpPr/>
          <p:nvPr/>
        </p:nvSpPr>
        <p:spPr>
          <a:xfrm>
            <a:off x="990600" y="338328"/>
            <a:ext cx="10210800" cy="1078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תוצאות</a:t>
            </a:r>
            <a:r>
              <a:rPr lang="en-US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6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הניסוי</a:t>
            </a:r>
            <a:endParaRPr lang="en-US" sz="6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תמונה 13" descr="תמונה שמכילה צילום מסך, ציור&#10;&#10;התיאור נוצר באופן אוטומטי">
            <a:extLst>
              <a:ext uri="{FF2B5EF4-FFF2-40B4-BE49-F238E27FC236}">
                <a16:creationId xmlns:a16="http://schemas.microsoft.com/office/drawing/2014/main" id="{81F00760-ED52-4D2E-A71B-BB03F4C56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649" y="2742397"/>
            <a:ext cx="1983333" cy="3291840"/>
          </a:xfrm>
          <a:prstGeom prst="rect">
            <a:avLst/>
          </a:prstGeom>
        </p:spPr>
      </p:pic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תמונה 14" descr="תמונה שמכילה מכשירי כתיבה&#10;&#10;התיאור נוצר באופן אוטומטי">
            <a:extLst>
              <a:ext uri="{FF2B5EF4-FFF2-40B4-BE49-F238E27FC236}">
                <a16:creationId xmlns:a16="http://schemas.microsoft.com/office/drawing/2014/main" id="{50CBDD03-0AAD-415C-8BB0-3BC40D2C34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712" r="87000"/>
          <a:stretch/>
        </p:blipFill>
        <p:spPr>
          <a:xfrm>
            <a:off x="8035560" y="2744731"/>
            <a:ext cx="2060247" cy="3291840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85F6F329-2F9A-494A-ADDE-72B8286B2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39836" y="20008"/>
            <a:ext cx="12631836" cy="683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5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מלבן 13">
            <a:extLst>
              <a:ext uri="{FF2B5EF4-FFF2-40B4-BE49-F238E27FC236}">
                <a16:creationId xmlns:a16="http://schemas.microsoft.com/office/drawing/2014/main" id="{FD88A6F0-2AEC-4F5F-A5DE-6C98F13F42AB}"/>
              </a:ext>
            </a:extLst>
          </p:cNvPr>
          <p:cNvSpPr/>
          <p:nvPr/>
        </p:nvSpPr>
        <p:spPr>
          <a:xfrm rot="20140423">
            <a:off x="6613675" y="3019314"/>
            <a:ext cx="286843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PRIVILEGE</a:t>
            </a:r>
            <a:endParaRPr lang="he-IL" sz="4800" b="0" cap="none" spc="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F5A7B107-E890-48EF-95F0-21FCBBEF00E0}"/>
              </a:ext>
            </a:extLst>
          </p:cNvPr>
          <p:cNvSpPr/>
          <p:nvPr/>
        </p:nvSpPr>
        <p:spPr>
          <a:xfrm rot="20140423">
            <a:off x="4031606" y="3648442"/>
            <a:ext cx="213513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PORT</a:t>
            </a:r>
            <a:endParaRPr lang="he-IL" sz="5400" b="0" cap="none" spc="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2448193-B9E1-45FA-8286-44F18FCA5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12"/>
            <a:ext cx="12192000" cy="13797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he-IL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מסקנות</a:t>
            </a:r>
            <a:endParaRPr lang="en-US" sz="6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A13693D-250F-4E72-AFA8-8C7E67ACD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27" y="3099923"/>
            <a:ext cx="2898648" cy="2885765"/>
          </a:xfrm>
          <a:prstGeom prst="rect">
            <a:avLst/>
          </a:prstGeom>
        </p:spPr>
      </p:pic>
      <p:pic>
        <p:nvPicPr>
          <p:cNvPr id="21" name="תמונה 20">
            <a:extLst>
              <a:ext uri="{FF2B5EF4-FFF2-40B4-BE49-F238E27FC236}">
                <a16:creationId xmlns:a16="http://schemas.microsoft.com/office/drawing/2014/main" id="{BC7A76F6-4CE9-46CF-8054-B4820F3D729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61094" y="3099761"/>
            <a:ext cx="3556771" cy="2712698"/>
          </a:xfrm>
          <a:prstGeom prst="rect">
            <a:avLst/>
          </a:prstGeom>
          <a:noFill/>
        </p:spPr>
      </p:pic>
      <p:pic>
        <p:nvPicPr>
          <p:cNvPr id="20" name="תמונה 19" descr="תמונה שמכילה מכשירי כתיבה&#10;&#10;התיאור נוצר באופן אוטומטי">
            <a:extLst>
              <a:ext uri="{FF2B5EF4-FFF2-40B4-BE49-F238E27FC236}">
                <a16:creationId xmlns:a16="http://schemas.microsoft.com/office/drawing/2014/main" id="{C13BA882-B1DB-423E-BEEB-301B9100DC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7297" t="61616" r="24748"/>
          <a:stretch/>
        </p:blipFill>
        <p:spPr>
          <a:xfrm>
            <a:off x="7383807" y="2692183"/>
            <a:ext cx="1389396" cy="3636932"/>
          </a:xfrm>
          <a:prstGeom prst="rect">
            <a:avLst/>
          </a:prstGeom>
        </p:spPr>
      </p:pic>
      <p:pic>
        <p:nvPicPr>
          <p:cNvPr id="19" name="תמונה 18" descr="תמונה שמכילה מכשירי כתיבה&#10;&#10;התיאור נוצר באופן אוטומטי">
            <a:extLst>
              <a:ext uri="{FF2B5EF4-FFF2-40B4-BE49-F238E27FC236}">
                <a16:creationId xmlns:a16="http://schemas.microsoft.com/office/drawing/2014/main" id="{FD49987D-7FA5-4092-B1F2-2D8C0AC598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015" t="60808" r="32382"/>
          <a:stretch/>
        </p:blipFill>
        <p:spPr>
          <a:xfrm>
            <a:off x="4347014" y="2611936"/>
            <a:ext cx="1456521" cy="3599689"/>
          </a:xfrm>
          <a:prstGeom prst="rect">
            <a:avLst/>
          </a:prstGeom>
        </p:spPr>
      </p:pic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46C34716-C837-4A97-BFDD-3EB96237AE41}"/>
              </a:ext>
            </a:extLst>
          </p:cNvPr>
          <p:cNvCxnSpPr/>
          <p:nvPr/>
        </p:nvCxnSpPr>
        <p:spPr>
          <a:xfrm>
            <a:off x="3269673" y="2584227"/>
            <a:ext cx="0" cy="391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75">
            <a:extLst>
              <a:ext uri="{FF2B5EF4-FFF2-40B4-BE49-F238E27FC236}">
                <a16:creationId xmlns:a16="http://schemas.microsoft.com/office/drawing/2014/main" id="{E61DB78C-1155-499A-BE7D-1FA86405F7C1}"/>
              </a:ext>
            </a:extLst>
          </p:cNvPr>
          <p:cNvCxnSpPr/>
          <p:nvPr/>
        </p:nvCxnSpPr>
        <p:spPr>
          <a:xfrm>
            <a:off x="3422073" y="2584227"/>
            <a:ext cx="0" cy="391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76">
            <a:extLst>
              <a:ext uri="{FF2B5EF4-FFF2-40B4-BE49-F238E27FC236}">
                <a16:creationId xmlns:a16="http://schemas.microsoft.com/office/drawing/2014/main" id="{1CDEE2E2-7A95-482F-95B0-7E97442DAE79}"/>
              </a:ext>
            </a:extLst>
          </p:cNvPr>
          <p:cNvCxnSpPr/>
          <p:nvPr/>
        </p:nvCxnSpPr>
        <p:spPr>
          <a:xfrm>
            <a:off x="6470078" y="2556512"/>
            <a:ext cx="0" cy="391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77">
            <a:extLst>
              <a:ext uri="{FF2B5EF4-FFF2-40B4-BE49-F238E27FC236}">
                <a16:creationId xmlns:a16="http://schemas.microsoft.com/office/drawing/2014/main" id="{040FD430-8E45-4A85-93A1-3B83DEB4DEA0}"/>
              </a:ext>
            </a:extLst>
          </p:cNvPr>
          <p:cNvCxnSpPr/>
          <p:nvPr/>
        </p:nvCxnSpPr>
        <p:spPr>
          <a:xfrm>
            <a:off x="6622478" y="2556512"/>
            <a:ext cx="0" cy="391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מחבר ישר 78">
            <a:extLst>
              <a:ext uri="{FF2B5EF4-FFF2-40B4-BE49-F238E27FC236}">
                <a16:creationId xmlns:a16="http://schemas.microsoft.com/office/drawing/2014/main" id="{82BC36E5-8099-4BB6-9BE6-A132E85A71CD}"/>
              </a:ext>
            </a:extLst>
          </p:cNvPr>
          <p:cNvCxnSpPr/>
          <p:nvPr/>
        </p:nvCxnSpPr>
        <p:spPr>
          <a:xfrm>
            <a:off x="9180646" y="2568093"/>
            <a:ext cx="0" cy="391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מחבר ישר 79">
            <a:extLst>
              <a:ext uri="{FF2B5EF4-FFF2-40B4-BE49-F238E27FC236}">
                <a16:creationId xmlns:a16="http://schemas.microsoft.com/office/drawing/2014/main" id="{D57829F4-9383-42D7-8752-748505661378}"/>
              </a:ext>
            </a:extLst>
          </p:cNvPr>
          <p:cNvCxnSpPr/>
          <p:nvPr/>
        </p:nvCxnSpPr>
        <p:spPr>
          <a:xfrm>
            <a:off x="9333046" y="2568093"/>
            <a:ext cx="0" cy="391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6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CC65C38-C033-4789-88AF-5602FCB91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250" y="94671"/>
            <a:ext cx="12287250" cy="10146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en-US" sz="6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לסיכום</a:t>
            </a:r>
            <a:endParaRPr lang="en-US" sz="6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מציין מיקום תוכן 2">
            <a:extLst>
              <a:ext uri="{FF2B5EF4-FFF2-40B4-BE49-F238E27FC236}">
                <a16:creationId xmlns:a16="http://schemas.microsoft.com/office/drawing/2014/main" id="{0E97BA0C-1DB5-4EC9-B66B-7CE1B8B583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6250914"/>
              </p:ext>
            </p:extLst>
          </p:nvPr>
        </p:nvGraphicFramePr>
        <p:xfrm>
          <a:off x="2463166" y="1167648"/>
          <a:ext cx="6919232" cy="5088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3170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6FD45444-6D63-4CEA-87FF-CA9E410580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9743790"/>
              </p:ext>
            </p:extLst>
          </p:nvPr>
        </p:nvGraphicFramePr>
        <p:xfrm>
          <a:off x="0" y="719667"/>
          <a:ext cx="12192000" cy="5289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CF101DF4-02BB-494F-A67E-CE98CEBE0727}"/>
              </a:ext>
            </a:extLst>
          </p:cNvPr>
          <p:cNvSpPr txBox="1"/>
          <p:nvPr/>
        </p:nvSpPr>
        <p:spPr>
          <a:xfrm>
            <a:off x="-999966" y="1692544"/>
            <a:ext cx="304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לפני שהגענו</a:t>
            </a:r>
            <a:endParaRPr lang="en-US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4BEA8758-F996-45F0-AFF7-D0B6A5CA3B87}"/>
              </a:ext>
            </a:extLst>
          </p:cNvPr>
          <p:cNvSpPr txBox="1"/>
          <p:nvPr/>
        </p:nvSpPr>
        <p:spPr>
          <a:xfrm>
            <a:off x="4559968" y="1697020"/>
            <a:ext cx="3755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מה עשינו</a:t>
            </a:r>
            <a:endParaRPr lang="en-US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92A2A5C7-9833-42F0-8C78-824E10F39BCC}"/>
              </a:ext>
            </a:extLst>
          </p:cNvPr>
          <p:cNvSpPr txBox="1"/>
          <p:nvPr/>
        </p:nvSpPr>
        <p:spPr>
          <a:xfrm>
            <a:off x="9144198" y="1730459"/>
            <a:ext cx="267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מה ניתן לעשות בעתיד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87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05E4F47-B148-49E0-B472-BBF14931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2CE8EB-F719-4F84-9E91-F538438CA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258CA691-6C7E-46BA-9CB4-B62E0CB5F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1721" y="2436721"/>
            <a:ext cx="4766330" cy="1454051"/>
          </a:xfrm>
        </p:spPr>
        <p:txBody>
          <a:bodyPr>
            <a:normAutofit/>
          </a:bodyPr>
          <a:lstStyle/>
          <a:p>
            <a:r>
              <a:rPr lang="he-IL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שאלות?</a:t>
            </a:r>
            <a:endParaRPr lang="en-US" sz="6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7" name="Freeform 50">
            <a:extLst>
              <a:ext uri="{FF2B5EF4-FFF2-40B4-BE49-F238E27FC236}">
                <a16:creationId xmlns:a16="http://schemas.microsoft.com/office/drawing/2014/main" id="{684BF3E1-C321-4F38-85CF-FEBBEEC15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גרפיקה 7" descr="סימן שאלה">
            <a:extLst>
              <a:ext uri="{FF2B5EF4-FFF2-40B4-BE49-F238E27FC236}">
                <a16:creationId xmlns:a16="http://schemas.microsoft.com/office/drawing/2014/main" id="{F64E25A2-ADEC-431E-8472-A0315C48F9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328" y="1819656"/>
            <a:ext cx="4142232" cy="4142232"/>
          </a:xfrm>
          <a:prstGeom prst="rect">
            <a:avLst/>
          </a:pr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0960F77-596C-4A41-8A45-195A52AC8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072" y="2421683"/>
            <a:ext cx="4765949" cy="3353476"/>
          </a:xfrm>
        </p:spPr>
        <p:txBody>
          <a:bodyPr anchor="t">
            <a:normAutofit/>
          </a:bodyPr>
          <a:lstStyle/>
          <a:p>
            <a:pPr lvl="1"/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16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037DA2-804E-4B3D-A0EA-E21CA16E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18" y="790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בעיית המחקר</a:t>
            </a:r>
            <a:endParaRPr lang="en-US" sz="6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6" name="תמונה 5" descr="תמונה שמכילה מראה, משחק, שעון&#10;&#10;התיאור נוצר באופן אוטומטי">
            <a:extLst>
              <a:ext uri="{FF2B5EF4-FFF2-40B4-BE49-F238E27FC236}">
                <a16:creationId xmlns:a16="http://schemas.microsoft.com/office/drawing/2014/main" id="{F0178C1D-741A-431F-A3F1-1981EABA2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172" y="221434"/>
            <a:ext cx="2143125" cy="2143125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78AB371A-675C-4BFE-B051-607E6F47D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03" y="2151243"/>
            <a:ext cx="6507900" cy="3752730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155714C8-324B-465D-B7CC-60401E91E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9603" y="2508965"/>
            <a:ext cx="4115011" cy="39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9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037DA2-804E-4B3D-A0EA-E21CA16E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בעיית המחקר</a:t>
            </a:r>
            <a:endParaRPr lang="en-US" sz="6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2522C9CA-F1E1-48F0-9EC7-FE951C341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75" y="1502221"/>
            <a:ext cx="11678250" cy="445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2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8CA691-6C7E-46BA-9CB4-B62E0CB5F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5157"/>
            <a:ext cx="12107093" cy="10635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he-IL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מוטיבציה</a:t>
            </a:r>
            <a:endParaRPr lang="en-US" sz="6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0960F77-596C-4A41-8A45-195A52AC8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993" y="1412489"/>
            <a:ext cx="2926080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lvl="1" algn="l" rtl="0"/>
            <a:endParaRPr lang="en-US" sz="2000"/>
          </a:p>
          <a:p>
            <a:pPr algn="l" rtl="0"/>
            <a:endParaRPr lang="en-US" sz="200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EC440D1-3C14-487B-9005-E7E04F49E554}"/>
              </a:ext>
            </a:extLst>
          </p:cNvPr>
          <p:cNvSpPr txBox="1"/>
          <p:nvPr/>
        </p:nvSpPr>
        <p:spPr>
          <a:xfrm>
            <a:off x="4421331" y="1412489"/>
            <a:ext cx="7614149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28600" algn="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EBAA7A54-167C-4A9A-8A52-9833BB0C5C94}"/>
              </a:ext>
            </a:extLst>
          </p:cNvPr>
          <p:cNvSpPr/>
          <p:nvPr/>
        </p:nvSpPr>
        <p:spPr>
          <a:xfrm>
            <a:off x="1933731" y="2068644"/>
            <a:ext cx="8379501" cy="37076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600" b="1" dirty="0">
                <a:hlinkClick r:id="rId3"/>
              </a:rPr>
              <a:t>CVE-2019-10685</a:t>
            </a:r>
            <a:r>
              <a:rPr lang="en-US" sz="3600" b="1" dirty="0">
                <a:solidFill>
                  <a:schemeClr val="tx1"/>
                </a:solidFill>
              </a:rPr>
              <a:t>:</a:t>
            </a:r>
            <a:r>
              <a:rPr lang="en-US" sz="3600" b="1" dirty="0">
                <a:solidFill>
                  <a:schemeClr val="bg1"/>
                </a:solidFill>
              </a:rPr>
              <a:t>A Reflected Cross Site </a:t>
            </a:r>
          </a:p>
          <a:p>
            <a:pPr algn="l"/>
            <a:endParaRPr lang="en-US" sz="900" b="1" dirty="0">
              <a:solidFill>
                <a:schemeClr val="bg1"/>
              </a:solidFill>
            </a:endParaRPr>
          </a:p>
          <a:p>
            <a:pPr algn="l"/>
            <a:r>
              <a:rPr lang="en-US" sz="3600" b="1" dirty="0">
                <a:solidFill>
                  <a:schemeClr val="bg1"/>
                </a:solidFill>
              </a:rPr>
              <a:t>Scripting (XSS) Vulnerability was </a:t>
            </a:r>
          </a:p>
          <a:p>
            <a:pPr algn="l"/>
            <a:endParaRPr lang="en-US" sz="1000" b="1" dirty="0">
              <a:solidFill>
                <a:schemeClr val="bg1"/>
              </a:solidFill>
            </a:endParaRPr>
          </a:p>
          <a:p>
            <a:pPr algn="l"/>
            <a:r>
              <a:rPr lang="en-US" sz="3600" b="1" dirty="0">
                <a:solidFill>
                  <a:schemeClr val="bg1"/>
                </a:solidFill>
              </a:rPr>
              <a:t>discovered in Heidelberg </a:t>
            </a:r>
            <a:r>
              <a:rPr lang="en-US" sz="3600" b="1" dirty="0" err="1">
                <a:solidFill>
                  <a:schemeClr val="bg1"/>
                </a:solidFill>
              </a:rPr>
              <a:t>Prinect</a:t>
            </a:r>
            <a:endParaRPr lang="en-US" sz="3600" b="1" dirty="0">
              <a:solidFill>
                <a:schemeClr val="bg1"/>
              </a:solidFill>
            </a:endParaRPr>
          </a:p>
          <a:p>
            <a:pPr algn="l"/>
            <a:endParaRPr lang="en-US" sz="500" b="1" dirty="0">
              <a:solidFill>
                <a:schemeClr val="bg1"/>
              </a:solidFill>
            </a:endParaRPr>
          </a:p>
          <a:p>
            <a:pPr algn="l"/>
            <a:r>
              <a:rPr lang="en-US" sz="3600" b="1" dirty="0">
                <a:solidFill>
                  <a:schemeClr val="bg1"/>
                </a:solidFill>
              </a:rPr>
              <a:t> Archiver v2013 release 1.0.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978B640D-65AF-4629-821C-803A307623F4}"/>
              </a:ext>
            </a:extLst>
          </p:cNvPr>
          <p:cNvSpPr txBox="1"/>
          <p:nvPr/>
        </p:nvSpPr>
        <p:spPr>
          <a:xfrm>
            <a:off x="6619487" y="2405216"/>
            <a:ext cx="128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9999"/>
                </a:solidFill>
              </a:rPr>
              <a:t>Mean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30B38D47-A05B-4E72-AC47-5F51D12CB23A}"/>
              </a:ext>
            </a:extLst>
          </p:cNvPr>
          <p:cNvSpPr/>
          <p:nvPr/>
        </p:nvSpPr>
        <p:spPr>
          <a:xfrm>
            <a:off x="2233535" y="3422841"/>
            <a:ext cx="2630366" cy="369332"/>
          </a:xfrm>
          <a:prstGeom prst="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55E5BFE5-A490-49FD-BAD1-528D2C7C2151}"/>
              </a:ext>
            </a:extLst>
          </p:cNvPr>
          <p:cNvSpPr/>
          <p:nvPr/>
        </p:nvSpPr>
        <p:spPr>
          <a:xfrm>
            <a:off x="5839366" y="2730437"/>
            <a:ext cx="3679388" cy="355314"/>
          </a:xfrm>
          <a:prstGeom prst="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17D84781-B625-4843-9E2E-EC3EAE1AA208}"/>
              </a:ext>
            </a:extLst>
          </p:cNvPr>
          <p:cNvSpPr/>
          <p:nvPr/>
        </p:nvSpPr>
        <p:spPr>
          <a:xfrm>
            <a:off x="4863901" y="4129853"/>
            <a:ext cx="3470630" cy="392821"/>
          </a:xfrm>
          <a:prstGeom prst="rect">
            <a:avLst/>
          </a:prstGeom>
          <a:solidFill>
            <a:srgbClr val="00B0F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91A073EF-CA36-4EB9-90FF-2B463C143376}"/>
              </a:ext>
            </a:extLst>
          </p:cNvPr>
          <p:cNvSpPr txBox="1"/>
          <p:nvPr/>
        </p:nvSpPr>
        <p:spPr>
          <a:xfrm>
            <a:off x="5706735" y="3811865"/>
            <a:ext cx="128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Platform</a:t>
            </a: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130F6E7C-B2E2-4F39-8BE4-9039218A62F5}"/>
              </a:ext>
            </a:extLst>
          </p:cNvPr>
          <p:cNvSpPr txBox="1"/>
          <p:nvPr/>
        </p:nvSpPr>
        <p:spPr>
          <a:xfrm>
            <a:off x="3767427" y="4460536"/>
            <a:ext cx="128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Version</a:t>
            </a: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DD92A396-D3F5-4388-9D42-43618A65C562}"/>
              </a:ext>
            </a:extLst>
          </p:cNvPr>
          <p:cNvSpPr/>
          <p:nvPr/>
        </p:nvSpPr>
        <p:spPr>
          <a:xfrm>
            <a:off x="4005987" y="4763001"/>
            <a:ext cx="1121393" cy="369332"/>
          </a:xfrm>
          <a:prstGeom prst="rect">
            <a:avLst/>
          </a:prstGeom>
          <a:solidFill>
            <a:srgbClr val="92D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48E51209-DEC0-4627-85E3-3C5A215B5FCE}"/>
              </a:ext>
            </a:extLst>
          </p:cNvPr>
          <p:cNvSpPr/>
          <p:nvPr/>
        </p:nvSpPr>
        <p:spPr>
          <a:xfrm>
            <a:off x="6720407" y="4761610"/>
            <a:ext cx="550231" cy="355748"/>
          </a:xfrm>
          <a:prstGeom prst="rect">
            <a:avLst/>
          </a:prstGeom>
          <a:solidFill>
            <a:srgbClr val="92D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17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  <p:bldP spid="8" grpId="0" animBg="1"/>
      <p:bldP spid="9" grpId="0"/>
      <p:bldP spid="10" grpId="0" animBg="1"/>
      <p:bldP spid="11" grpId="0" animBg="1"/>
      <p:bldP spid="12" grpId="0" animBg="1"/>
      <p:bldP spid="13" grpId="0"/>
      <p:bldP spid="14" grpId="0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מציין מיקום תוכן 2">
            <a:extLst>
              <a:ext uri="{FF2B5EF4-FFF2-40B4-BE49-F238E27FC236}">
                <a16:creationId xmlns:a16="http://schemas.microsoft.com/office/drawing/2014/main" id="{E727D58E-E57D-43EA-843B-C63D7A515F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605788"/>
              </p:ext>
            </p:extLst>
          </p:nvPr>
        </p:nvGraphicFramePr>
        <p:xfrm>
          <a:off x="219077" y="1661161"/>
          <a:ext cx="11842748" cy="5015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0" name="מלבן 59">
            <a:extLst>
              <a:ext uri="{FF2B5EF4-FFF2-40B4-BE49-F238E27FC236}">
                <a16:creationId xmlns:a16="http://schemas.microsoft.com/office/drawing/2014/main" id="{7D3C166A-11FF-416D-A6EB-FB94D292D361}"/>
              </a:ext>
            </a:extLst>
          </p:cNvPr>
          <p:cNvSpPr/>
          <p:nvPr/>
        </p:nvSpPr>
        <p:spPr>
          <a:xfrm>
            <a:off x="25399" y="54944"/>
            <a:ext cx="1203642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החידוש</a:t>
            </a:r>
            <a:endParaRPr lang="he-IL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9151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D78705-2968-45BD-A9A2-CE224CD6B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00" y="978102"/>
            <a:ext cx="10212536" cy="10626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            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מטרת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הפרויקט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     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גרפיקה 4" descr="פגיעה במטרה">
            <a:extLst>
              <a:ext uri="{FF2B5EF4-FFF2-40B4-BE49-F238E27FC236}">
                <a16:creationId xmlns:a16="http://schemas.microsoft.com/office/drawing/2014/main" id="{56F3F85E-D53C-4B26-8322-0C7C6E777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100" y="119344"/>
            <a:ext cx="2203919" cy="2203919"/>
          </a:xfrm>
          <a:prstGeom prst="rect">
            <a:avLst/>
          </a:prstGeom>
        </p:spPr>
      </p:pic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9D6F65F-65BA-4B50-8E45-DA7484E4C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328" y="2682433"/>
            <a:ext cx="10903528" cy="3197463"/>
          </a:xfrm>
        </p:spPr>
        <p:txBody>
          <a:bodyPr vert="horz" lIns="91440" tIns="45720" rIns="91440" bIns="45720" rtlCol="0">
            <a:normAutofit/>
          </a:bodyPr>
          <a:lstStyle/>
          <a:p>
            <a:pPr marL="742950" indent="-742950" algn="r">
              <a:buAutoNum type="arabicPeriod"/>
            </a:pPr>
            <a:r>
              <a:rPr lang="he-IL" sz="4000" dirty="0">
                <a:latin typeface="Gisha" panose="020B0502040204020203" pitchFamily="34" charset="-79"/>
                <a:cs typeface="Gisha" panose="020B0502040204020203" pitchFamily="34" charset="-79"/>
              </a:rPr>
              <a:t>ביצוע הערכה לאלגוריתם שפותח על ידי השוואה לעבודות קודמות בתחום.</a:t>
            </a:r>
          </a:p>
          <a:p>
            <a:pPr algn="r"/>
            <a:endParaRPr lang="he-IL" sz="4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/>
            <a:r>
              <a:rPr lang="he-IL" sz="4000" dirty="0">
                <a:latin typeface="Gisha" panose="020B0502040204020203" pitchFamily="34" charset="-79"/>
                <a:cs typeface="Gisha" panose="020B0502040204020203" pitchFamily="34" charset="-79"/>
              </a:rPr>
              <a:t>2.   יצירת תשתית עבור האלגוריתם שפותח.</a:t>
            </a:r>
          </a:p>
          <a:p>
            <a:pPr marL="342900" indent="-228600" algn="r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114300" algn="r"/>
            <a:endParaRPr lang="en-US" sz="3600" dirty="0"/>
          </a:p>
          <a:p>
            <a:pPr marL="342900" indent="-228600" algn="r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82340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07313A64-B6AF-4425-AF63-D213A3908B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194854"/>
              </p:ext>
            </p:extLst>
          </p:nvPr>
        </p:nvGraphicFramePr>
        <p:xfrm>
          <a:off x="2117567" y="1370096"/>
          <a:ext cx="8196866" cy="4527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418">
                  <a:extLst>
                    <a:ext uri="{9D8B030D-6E8A-4147-A177-3AD203B41FA5}">
                      <a16:colId xmlns:a16="http://schemas.microsoft.com/office/drawing/2014/main" val="4190849787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211563043"/>
                    </a:ext>
                  </a:extLst>
                </a:gridCol>
                <a:gridCol w="1836432">
                  <a:extLst>
                    <a:ext uri="{9D8B030D-6E8A-4147-A177-3AD203B41FA5}">
                      <a16:colId xmlns:a16="http://schemas.microsoft.com/office/drawing/2014/main" val="2448630679"/>
                    </a:ext>
                  </a:extLst>
                </a:gridCol>
                <a:gridCol w="1600799">
                  <a:extLst>
                    <a:ext uri="{9D8B030D-6E8A-4147-A177-3AD203B41FA5}">
                      <a16:colId xmlns:a16="http://schemas.microsoft.com/office/drawing/2014/main" val="1740899435"/>
                    </a:ext>
                  </a:extLst>
                </a:gridCol>
                <a:gridCol w="1600799">
                  <a:extLst>
                    <a:ext uri="{9D8B030D-6E8A-4147-A177-3AD203B41FA5}">
                      <a16:colId xmlns:a16="http://schemas.microsoft.com/office/drawing/2014/main" val="1762746653"/>
                    </a:ext>
                  </a:extLst>
                </a:gridCol>
              </a:tblGrid>
              <a:tr h="847185">
                <a:tc>
                  <a:txBody>
                    <a:bodyPr/>
                    <a:lstStyle/>
                    <a:p>
                      <a:pPr algn="ctr"/>
                      <a:r>
                        <a:rPr lang="he-IL" sz="2000" u="none" dirty="0">
                          <a:solidFill>
                            <a:schemeClr val="bg1"/>
                          </a:solidFill>
                        </a:rPr>
                        <a:t>אלגוריתם הלקוח</a:t>
                      </a:r>
                      <a:endParaRPr lang="en-US" sz="20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</a:t>
                      </a:r>
                      <a:endParaRPr lang="en-US" sz="20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gazette</a:t>
                      </a:r>
                      <a:endParaRPr lang="en-US" sz="20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Stanford</a:t>
                      </a:r>
                      <a:endParaRPr lang="en-US" sz="18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376444"/>
                  </a:ext>
                </a:extLst>
              </a:tr>
              <a:tr h="662940">
                <a:tc>
                  <a:txBody>
                    <a:bodyPr/>
                    <a:lstStyle/>
                    <a:p>
                      <a:pPr algn="r"/>
                      <a:endParaRPr 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u="none"/>
                        <a:t>תיוג אוטומטי</a:t>
                      </a:r>
                      <a:endParaRPr lang="en-US" sz="16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72017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r"/>
                      <a:endParaRPr 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u="none"/>
                        <a:t>אימון על מאגר נתונים גדול</a:t>
                      </a:r>
                      <a:endParaRPr lang="en-US" sz="16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378147"/>
                  </a:ext>
                </a:extLst>
              </a:tr>
              <a:tr h="371551">
                <a:tc>
                  <a:txBody>
                    <a:bodyPr/>
                    <a:lstStyle/>
                    <a:p>
                      <a:pPr marL="285750" marR="0" lvl="0" indent="-28575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6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תהליך התיוג הוא יחסית מהיר</a:t>
                      </a:r>
                      <a:endParaRPr lang="en-US" sz="16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83725"/>
                  </a:ext>
                </a:extLst>
              </a:tr>
              <a:tr h="371551">
                <a:tc>
                  <a:txBody>
                    <a:bodyPr/>
                    <a:lstStyle/>
                    <a:p>
                      <a:pPr algn="ctr"/>
                      <a:endParaRPr 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6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התבססות על מאגר נתונים אמין</a:t>
                      </a:r>
                      <a:endParaRPr lang="en-US" sz="16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623530"/>
                  </a:ext>
                </a:extLst>
              </a:tr>
              <a:tr h="371551"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u="none"/>
                        <a:t>זיהוי התקפות פוטנציאליות</a:t>
                      </a:r>
                      <a:endParaRPr 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306504"/>
                  </a:ext>
                </a:extLst>
              </a:tr>
              <a:tr h="371551"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u="none" dirty="0"/>
                        <a:t>התמודדות עם דוגמאות חדשות</a:t>
                      </a:r>
                      <a:endParaRPr 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920132"/>
                  </a:ext>
                </a:extLst>
              </a:tr>
            </a:tbl>
          </a:graphicData>
        </a:graphic>
      </p:graphicFrame>
      <p:sp>
        <p:nvSpPr>
          <p:cNvPr id="72" name="מלבן 71">
            <a:extLst>
              <a:ext uri="{FF2B5EF4-FFF2-40B4-BE49-F238E27FC236}">
                <a16:creationId xmlns:a16="http://schemas.microsoft.com/office/drawing/2014/main" id="{6C89C426-1229-47CB-8C4C-538902236BEA}"/>
              </a:ext>
            </a:extLst>
          </p:cNvPr>
          <p:cNvSpPr/>
          <p:nvPr/>
        </p:nvSpPr>
        <p:spPr>
          <a:xfrm>
            <a:off x="3995905" y="115904"/>
            <a:ext cx="42001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עבודות קודמות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גרפיקה 2" descr="סימן ביקורת">
            <a:extLst>
              <a:ext uri="{FF2B5EF4-FFF2-40B4-BE49-F238E27FC236}">
                <a16:creationId xmlns:a16="http://schemas.microsoft.com/office/drawing/2014/main" id="{26AD12EA-A688-49BE-B9AF-2E23BA5C0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4250" y="2278252"/>
            <a:ext cx="552522" cy="552522"/>
          </a:xfrm>
          <a:prstGeom prst="rect">
            <a:avLst/>
          </a:prstGeom>
        </p:spPr>
      </p:pic>
      <p:pic>
        <p:nvPicPr>
          <p:cNvPr id="23" name="גרפיקה 22" descr="סימן ביקורת">
            <a:extLst>
              <a:ext uri="{FF2B5EF4-FFF2-40B4-BE49-F238E27FC236}">
                <a16:creationId xmlns:a16="http://schemas.microsoft.com/office/drawing/2014/main" id="{C9453B74-EFCF-4D1E-ABA0-36AE344E8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50165" y="2862843"/>
            <a:ext cx="552522" cy="552522"/>
          </a:xfrm>
          <a:prstGeom prst="rect">
            <a:avLst/>
          </a:prstGeom>
        </p:spPr>
      </p:pic>
      <p:pic>
        <p:nvPicPr>
          <p:cNvPr id="24" name="גרפיקה 23" descr="סימן ביקורת">
            <a:extLst>
              <a:ext uri="{FF2B5EF4-FFF2-40B4-BE49-F238E27FC236}">
                <a16:creationId xmlns:a16="http://schemas.microsoft.com/office/drawing/2014/main" id="{560DC07F-3BA8-4DBA-8198-6FCFCB619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50165" y="4114434"/>
            <a:ext cx="552522" cy="552522"/>
          </a:xfrm>
          <a:prstGeom prst="rect">
            <a:avLst/>
          </a:prstGeom>
        </p:spPr>
      </p:pic>
      <p:pic>
        <p:nvPicPr>
          <p:cNvPr id="25" name="גרפיקה 24" descr="סימן ביקורת">
            <a:extLst>
              <a:ext uri="{FF2B5EF4-FFF2-40B4-BE49-F238E27FC236}">
                <a16:creationId xmlns:a16="http://schemas.microsoft.com/office/drawing/2014/main" id="{C91C5DEC-7610-4390-A765-0909E96A5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50165" y="5361254"/>
            <a:ext cx="552522" cy="552522"/>
          </a:xfrm>
          <a:prstGeom prst="rect">
            <a:avLst/>
          </a:prstGeom>
        </p:spPr>
      </p:pic>
      <p:pic>
        <p:nvPicPr>
          <p:cNvPr id="26" name="גרפיקה 25" descr="סימן ביקורת">
            <a:extLst>
              <a:ext uri="{FF2B5EF4-FFF2-40B4-BE49-F238E27FC236}">
                <a16:creationId xmlns:a16="http://schemas.microsoft.com/office/drawing/2014/main" id="{594169B0-87AF-4B87-8E4D-332FC0AA7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92944" y="2273216"/>
            <a:ext cx="552522" cy="552522"/>
          </a:xfrm>
          <a:prstGeom prst="rect">
            <a:avLst/>
          </a:prstGeom>
        </p:spPr>
      </p:pic>
      <p:pic>
        <p:nvPicPr>
          <p:cNvPr id="27" name="גרפיקה 26" descr="סימן ביקורת">
            <a:extLst>
              <a:ext uri="{FF2B5EF4-FFF2-40B4-BE49-F238E27FC236}">
                <a16:creationId xmlns:a16="http://schemas.microsoft.com/office/drawing/2014/main" id="{64F1056B-E31D-4FDE-B413-B87D0E376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92944" y="2926035"/>
            <a:ext cx="552522" cy="552522"/>
          </a:xfrm>
          <a:prstGeom prst="rect">
            <a:avLst/>
          </a:prstGeom>
        </p:spPr>
      </p:pic>
      <p:pic>
        <p:nvPicPr>
          <p:cNvPr id="28" name="גרפיקה 27" descr="סימן ביקורת">
            <a:extLst>
              <a:ext uri="{FF2B5EF4-FFF2-40B4-BE49-F238E27FC236}">
                <a16:creationId xmlns:a16="http://schemas.microsoft.com/office/drawing/2014/main" id="{55397E82-7B8B-48B4-AEED-7A49593C7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92944" y="4114434"/>
            <a:ext cx="552522" cy="552522"/>
          </a:xfrm>
          <a:prstGeom prst="rect">
            <a:avLst/>
          </a:prstGeom>
        </p:spPr>
      </p:pic>
      <p:pic>
        <p:nvPicPr>
          <p:cNvPr id="29" name="גרפיקה 28" descr="סימן ביקורת">
            <a:extLst>
              <a:ext uri="{FF2B5EF4-FFF2-40B4-BE49-F238E27FC236}">
                <a16:creationId xmlns:a16="http://schemas.microsoft.com/office/drawing/2014/main" id="{47012C56-1C26-45CF-AB74-968175235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9738" y="5345219"/>
            <a:ext cx="552522" cy="552522"/>
          </a:xfrm>
          <a:prstGeom prst="rect">
            <a:avLst/>
          </a:prstGeom>
        </p:spPr>
      </p:pic>
      <p:pic>
        <p:nvPicPr>
          <p:cNvPr id="30" name="גרפיקה 29" descr="סימן ביקורת">
            <a:extLst>
              <a:ext uri="{FF2B5EF4-FFF2-40B4-BE49-F238E27FC236}">
                <a16:creationId xmlns:a16="http://schemas.microsoft.com/office/drawing/2014/main" id="{A933FE24-3958-4C20-979F-42D792449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9650" y="3473989"/>
            <a:ext cx="552522" cy="552522"/>
          </a:xfrm>
          <a:prstGeom prst="rect">
            <a:avLst/>
          </a:prstGeom>
        </p:spPr>
      </p:pic>
      <p:pic>
        <p:nvPicPr>
          <p:cNvPr id="31" name="גרפיקה 30" descr="סימן ביקורת">
            <a:extLst>
              <a:ext uri="{FF2B5EF4-FFF2-40B4-BE49-F238E27FC236}">
                <a16:creationId xmlns:a16="http://schemas.microsoft.com/office/drawing/2014/main" id="{08A84B6D-FAED-4C51-B459-8368B9E2F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9650" y="4069179"/>
            <a:ext cx="552522" cy="552522"/>
          </a:xfrm>
          <a:prstGeom prst="rect">
            <a:avLst/>
          </a:prstGeom>
        </p:spPr>
      </p:pic>
      <p:pic>
        <p:nvPicPr>
          <p:cNvPr id="32" name="גרפיקה 31" descr="סימן ביקורת">
            <a:extLst>
              <a:ext uri="{FF2B5EF4-FFF2-40B4-BE49-F238E27FC236}">
                <a16:creationId xmlns:a16="http://schemas.microsoft.com/office/drawing/2014/main" id="{9EBF9AA4-CE01-4C63-AE80-34B2E4712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7081" y="2273216"/>
            <a:ext cx="552522" cy="552522"/>
          </a:xfrm>
          <a:prstGeom prst="rect">
            <a:avLst/>
          </a:prstGeom>
        </p:spPr>
      </p:pic>
      <p:pic>
        <p:nvPicPr>
          <p:cNvPr id="33" name="גרפיקה 32" descr="סימן ביקורת">
            <a:extLst>
              <a:ext uri="{FF2B5EF4-FFF2-40B4-BE49-F238E27FC236}">
                <a16:creationId xmlns:a16="http://schemas.microsoft.com/office/drawing/2014/main" id="{B4933130-EFCE-4F80-B734-AFC5E0ADC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7081" y="2926035"/>
            <a:ext cx="552522" cy="552522"/>
          </a:xfrm>
          <a:prstGeom prst="rect">
            <a:avLst/>
          </a:prstGeom>
        </p:spPr>
      </p:pic>
      <p:pic>
        <p:nvPicPr>
          <p:cNvPr id="34" name="גרפיקה 33" descr="סימן ביקורת">
            <a:extLst>
              <a:ext uri="{FF2B5EF4-FFF2-40B4-BE49-F238E27FC236}">
                <a16:creationId xmlns:a16="http://schemas.microsoft.com/office/drawing/2014/main" id="{7892B434-CC36-4B4B-8410-00A0CB51D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7081" y="3473989"/>
            <a:ext cx="552522" cy="552522"/>
          </a:xfrm>
          <a:prstGeom prst="rect">
            <a:avLst/>
          </a:prstGeom>
        </p:spPr>
      </p:pic>
      <p:pic>
        <p:nvPicPr>
          <p:cNvPr id="35" name="גרפיקה 34" descr="סימן ביקורת">
            <a:extLst>
              <a:ext uri="{FF2B5EF4-FFF2-40B4-BE49-F238E27FC236}">
                <a16:creationId xmlns:a16="http://schemas.microsoft.com/office/drawing/2014/main" id="{AF60ED21-4752-4BEB-8EC5-E0F3FD873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7081" y="4143222"/>
            <a:ext cx="552522" cy="552522"/>
          </a:xfrm>
          <a:prstGeom prst="rect">
            <a:avLst/>
          </a:prstGeom>
        </p:spPr>
      </p:pic>
      <p:pic>
        <p:nvPicPr>
          <p:cNvPr id="36" name="גרפיקה 35" descr="סימן ביקורת">
            <a:extLst>
              <a:ext uri="{FF2B5EF4-FFF2-40B4-BE49-F238E27FC236}">
                <a16:creationId xmlns:a16="http://schemas.microsoft.com/office/drawing/2014/main" id="{E8FD1B51-AA50-4CA0-934F-A879428B7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7081" y="4717747"/>
            <a:ext cx="552522" cy="552522"/>
          </a:xfrm>
          <a:prstGeom prst="rect">
            <a:avLst/>
          </a:prstGeom>
        </p:spPr>
      </p:pic>
      <p:pic>
        <p:nvPicPr>
          <p:cNvPr id="37" name="גרפיקה 36" descr="סימן ביקורת">
            <a:extLst>
              <a:ext uri="{FF2B5EF4-FFF2-40B4-BE49-F238E27FC236}">
                <a16:creationId xmlns:a16="http://schemas.microsoft.com/office/drawing/2014/main" id="{E25ECF1B-BD3A-4128-B2C1-7C0A78017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7081" y="5342935"/>
            <a:ext cx="552522" cy="55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22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8CA691-6C7E-46BA-9CB4-B62E0CB5F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5086"/>
            <a:ext cx="12107093" cy="10635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פתרון</a:t>
            </a:r>
            <a:r>
              <a:rPr lang="en-US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6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הבעיה</a:t>
            </a:r>
            <a:endParaRPr lang="en-US" sz="6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0960F77-596C-4A41-8A45-195A52AC8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993" y="1412489"/>
            <a:ext cx="2926080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lvl="1" algn="l" rtl="0"/>
            <a:endParaRPr lang="en-US" sz="2000"/>
          </a:p>
          <a:p>
            <a:pPr algn="l" rtl="0"/>
            <a:endParaRPr lang="en-US" sz="200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EC440D1-3C14-487B-9005-E7E04F49E554}"/>
              </a:ext>
            </a:extLst>
          </p:cNvPr>
          <p:cNvSpPr txBox="1"/>
          <p:nvPr/>
        </p:nvSpPr>
        <p:spPr>
          <a:xfrm>
            <a:off x="4421331" y="1412489"/>
            <a:ext cx="7614149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28600" algn="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3362778A-B1B3-4E45-9FDD-759B3072C217}"/>
              </a:ext>
            </a:extLst>
          </p:cNvPr>
          <p:cNvSpPr/>
          <p:nvPr/>
        </p:nvSpPr>
        <p:spPr>
          <a:xfrm>
            <a:off x="542668" y="1500719"/>
            <a:ext cx="115644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36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פותח אלגוריתם מבוסס למידה עמוקה.</a:t>
            </a:r>
            <a:br>
              <a:rPr lang="en-US" sz="36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</a:br>
            <a:endParaRPr lang="he-IL" sz="3600" dirty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36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מימוש אלגוריתמים דומים.</a:t>
            </a:r>
          </a:p>
          <a:p>
            <a:pPr algn="r" rtl="1"/>
            <a:endParaRPr lang="he-IL" sz="3600" dirty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36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ביצוע הערכה של האלגוריתם שפותח.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endParaRPr lang="he-IL" sz="3600" dirty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36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פיתוח מערכת </a:t>
            </a:r>
            <a:r>
              <a:rPr lang="en-US" sz="36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web</a:t>
            </a:r>
            <a:r>
              <a:rPr lang="he-IL" sz="36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המבוססת על גישת "תן וקח".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endParaRPr lang="he-IL" sz="3600" dirty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36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הגדלת מאגר הנתונים הקיים על ידי אפליקציית </a:t>
            </a:r>
            <a:r>
              <a:rPr lang="en-US" sz="36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web</a:t>
            </a:r>
            <a:r>
              <a:rPr lang="he-IL" sz="36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  <a:endParaRPr lang="he-IL" sz="2000" dirty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7" name="תמונה 6" descr="תמונה שמכילה מזון, ציור&#10;&#10;התיאור נוצר באופן אוטומטי">
            <a:extLst>
              <a:ext uri="{FF2B5EF4-FFF2-40B4-BE49-F238E27FC236}">
                <a16:creationId xmlns:a16="http://schemas.microsoft.com/office/drawing/2014/main" id="{74353044-643F-4CEA-86AE-C9046F855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62" y="2198079"/>
            <a:ext cx="5972848" cy="335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31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1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940FB161-C846-4C62-8634-BEAB46453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574" y="11593"/>
            <a:ext cx="6101425" cy="1454051"/>
          </a:xfrm>
        </p:spPr>
        <p:txBody>
          <a:bodyPr>
            <a:normAutofit/>
          </a:bodyPr>
          <a:lstStyle/>
          <a:p>
            <a:pPr algn="ctr"/>
            <a:r>
              <a:rPr lang="he-IL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מערכת </a:t>
            </a:r>
            <a:r>
              <a:rPr lang="en-US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Web</a:t>
            </a:r>
          </a:p>
        </p:txBody>
      </p:sp>
      <p:sp>
        <p:nvSpPr>
          <p:cNvPr id="3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D840A50-010E-40A3-888D-3C06797E84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AAC2F4A-B4B1-4C56-9BA7-DAB9B9233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945" y="1953491"/>
            <a:ext cx="7329054" cy="3982790"/>
          </a:xfrm>
        </p:spPr>
        <p:txBody>
          <a:bodyPr anchor="ctr">
            <a:noAutofit/>
          </a:bodyPr>
          <a:lstStyle/>
          <a:p>
            <a:pPr marL="457200" indent="-457200"/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מערכת תומכת מחקר המיועדת לקהילה המדעית הפועלת בשיטת "תן וקח"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  <a:endParaRPr lang="he-IL" sz="3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/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מערכת מאובטחת.</a:t>
            </a:r>
          </a:p>
          <a:p>
            <a:pPr marL="457200" indent="-457200"/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המערכת מכילה צד שרת, צד לקוח ושרת נוסף.</a:t>
            </a:r>
          </a:p>
          <a:p>
            <a:pPr marL="457200" indent="-457200"/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המערכת מאפשרת לתייג 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CVEs </a:t>
            </a: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 בצורה ידנית.</a:t>
            </a:r>
          </a:p>
          <a:p>
            <a:pPr marL="457200" indent="-457200"/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קבלת תיוג מהאלגוריתם והצעת שיפורים.</a:t>
            </a:r>
          </a:p>
        </p:txBody>
      </p:sp>
    </p:spTree>
    <p:extLst>
      <p:ext uri="{BB962C8B-B14F-4D97-AF65-F5344CB8AC3E}">
        <p14:creationId xmlns:p14="http://schemas.microsoft.com/office/powerpoint/2010/main" val="187141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1136</TotalTime>
  <Words>987</Words>
  <Application>Microsoft Office PowerPoint</Application>
  <PresentationFormat>מסך רחב</PresentationFormat>
  <Paragraphs>138</Paragraphs>
  <Slides>16</Slides>
  <Notes>14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Gisha</vt:lpstr>
      <vt:lpstr>ערכת נושא Office</vt:lpstr>
      <vt:lpstr>מצגת של PowerPoint‏</vt:lpstr>
      <vt:lpstr>בעיית המחקר</vt:lpstr>
      <vt:lpstr>בעיית המחקר</vt:lpstr>
      <vt:lpstr>מוטיבציה</vt:lpstr>
      <vt:lpstr>מצגת של PowerPoint‏</vt:lpstr>
      <vt:lpstr>             מטרת הפרויקט      </vt:lpstr>
      <vt:lpstr>מצגת של PowerPoint‏</vt:lpstr>
      <vt:lpstr>פתרון הבעיה</vt:lpstr>
      <vt:lpstr>מערכת Web</vt:lpstr>
      <vt:lpstr>תרשים זרימת המערכת</vt:lpstr>
      <vt:lpstr>מצגת של PowerPoint‏</vt:lpstr>
      <vt:lpstr>מצגת של PowerPoint‏</vt:lpstr>
      <vt:lpstr>מסקנות</vt:lpstr>
      <vt:lpstr>לסיכום</vt:lpstr>
      <vt:lpstr>מצגת של PowerPoint‏</vt:lpstr>
      <vt:lpstr>שאלות?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אתי רזניק</dc:creator>
  <cp:lastModifiedBy>שי טיירו</cp:lastModifiedBy>
  <cp:revision>25</cp:revision>
  <dcterms:created xsi:type="dcterms:W3CDTF">2020-06-09T10:42:11Z</dcterms:created>
  <dcterms:modified xsi:type="dcterms:W3CDTF">2020-11-08T17:15:23Z</dcterms:modified>
</cp:coreProperties>
</file>