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140" r:id="rId1"/>
  </p:sldMasterIdLst>
  <p:notesMasterIdLst>
    <p:notesMasterId r:id="rId17"/>
  </p:notesMasterIdLst>
  <p:sldIdLst>
    <p:sldId id="256" r:id="rId2"/>
    <p:sldId id="258" r:id="rId3"/>
    <p:sldId id="263" r:id="rId4"/>
    <p:sldId id="260" r:id="rId5"/>
    <p:sldId id="282" r:id="rId6"/>
    <p:sldId id="280" r:id="rId7"/>
    <p:sldId id="281" r:id="rId8"/>
    <p:sldId id="286" r:id="rId9"/>
    <p:sldId id="290" r:id="rId10"/>
    <p:sldId id="287" r:id="rId11"/>
    <p:sldId id="288" r:id="rId12"/>
    <p:sldId id="289" r:id="rId13"/>
    <p:sldId id="283" r:id="rId14"/>
    <p:sldId id="29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80081" autoAdjust="0"/>
  </p:normalViewPr>
  <p:slideViewPr>
    <p:cSldViewPr snapToGrid="0">
      <p:cViewPr varScale="1">
        <p:scale>
          <a:sx n="53" d="100"/>
          <a:sy n="53" d="100"/>
        </p:scale>
        <p:origin x="11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8D4E65FE-A62C-4397-BBDC-B4820EE4474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C234EA6C-46A1-4A77-BE95-5E8F38BD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1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חילוץ ידע בצורה אוטומטית מתיאורי התקפות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4EA6C-46A1-4A77-BE95-5E8F38BDA9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14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1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4EA6C-46A1-4A77-BE95-5E8F38BDA9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2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1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4EA6C-46A1-4A77-BE95-5E8F38BDA9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6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dirty="0"/>
              <a:t>זהו </a:t>
            </a:r>
            <a:r>
              <a:rPr lang="he-IL" sz="1200" dirty="0" err="1"/>
              <a:t>גיפט</a:t>
            </a:r>
            <a:r>
              <a:rPr lang="he-IL" sz="1200" dirty="0"/>
              <a:t>, ניתן להפעיל אותו ולראות המחשה.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4EA6C-46A1-4A77-BE95-5E8F38BDA9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81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1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4EA6C-46A1-4A77-BE95-5E8F38BDA9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39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1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4EA6C-46A1-4A77-BE95-5E8F38BDA9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9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המטרה העיקרית: פיתוח מערכת שמחלצת התקפות בצורה אוטומטית מתיאור ה- </a:t>
            </a:r>
            <a:r>
              <a:rPr lang="en-US" dirty="0"/>
              <a:t>CVE</a:t>
            </a:r>
            <a:endParaRPr lang="he-IL" dirty="0"/>
          </a:p>
          <a:p>
            <a:r>
              <a:rPr lang="he-IL" dirty="0"/>
              <a:t>יעד משני: השלמת המידע החסר בתיאור ה- </a:t>
            </a:r>
            <a:r>
              <a:rPr lang="en-US" dirty="0"/>
              <a:t>CVE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4EA6C-46A1-4A77-BE95-5E8F38BDA9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מידע הקשור לעולם אבטחת מידע נמצא במקורות מידע שונים ומגוונים</a:t>
            </a:r>
          </a:p>
          <a:p>
            <a:pPr algn="r" rtl="1"/>
            <a:r>
              <a:rPr lang="en-US" dirty="0"/>
              <a:t>NVD</a:t>
            </a:r>
            <a:r>
              <a:rPr lang="he-IL" dirty="0"/>
              <a:t> זה בעצם הגוף אשר מתחזק מידע על חולשות אבטחה באמצעות בסיס נתונים </a:t>
            </a:r>
          </a:p>
          <a:p>
            <a:pPr algn="r" rtl="1"/>
            <a:r>
              <a:rPr lang="he-IL" dirty="0"/>
              <a:t>הבעיה העיקרית שהמידע החשוב הזה כתוב בשפה טבעית ללא מבנה מיוחד מה שגורם לקושי ניתוח אוטומטי של הטקסט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4EA6C-46A1-4A77-BE95-5E8F38BDA9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97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dirty="0"/>
              <a:t>צריך להגיד שבדרך זאת נגדיל את </a:t>
            </a:r>
            <a:r>
              <a:rPr lang="he-IL" sz="1200" dirty="0" err="1"/>
              <a:t>הדטא</a:t>
            </a:r>
            <a:r>
              <a:rPr lang="he-IL" sz="1200" dirty="0"/>
              <a:t> סט , נשפר את האלגוריתם ונעזור למשתמשים לתייג טקסט באופן אוטומטי 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4EA6C-46A1-4A77-BE95-5E8F38BDA9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10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1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4EA6C-46A1-4A77-BE95-5E8F38BDA9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0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dirty="0"/>
              <a:t>ניתן לראות בגרף את הישויות השונות. עבור כל ישות יש כרגע שלושה אלגוריתמים שמימשנו (מעבודות קודמות) והמדדים השונים.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4EA6C-46A1-4A77-BE95-5E8F38BDA9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47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1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4EA6C-46A1-4A77-BE95-5E8F38BDA9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1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1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4EA6C-46A1-4A77-BE95-5E8F38BDA9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20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12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4EA6C-46A1-4A77-BE95-5E8F38BDA9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1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801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6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445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52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6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9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8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0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4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3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EA2F-D0EA-470D-87D5-A1A27CD7213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B14ACB-C7B4-4CBE-960E-C6D7B2AE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3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  <p:sldLayoutId id="2147484153" r:id="rId13"/>
    <p:sldLayoutId id="2147484154" r:id="rId14"/>
    <p:sldLayoutId id="2147484155" r:id="rId15"/>
    <p:sldLayoutId id="21474841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F8DD52D-B766-48B6-8989-C127FAB81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625366"/>
            <a:ext cx="6960759" cy="2849671"/>
          </a:xfrm>
        </p:spPr>
        <p:txBody>
          <a:bodyPr vert="horz" lIns="91440" tIns="45720" rIns="91440" bIns="45720" rtlCol="0"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sz="5100" b="1" kern="1200" cap="none" spc="0" baseline="0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Automatic knowledge extraction from attack descriptions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759803-1B2E-4377-8E3E-E80A9027F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136" y="4359946"/>
            <a:ext cx="6203795" cy="2171138"/>
          </a:xfrm>
        </p:spPr>
        <p:txBody>
          <a:bodyPr vert="horz" lIns="91440" tIns="45720" rIns="91440" bIns="45720" rtlCol="0">
            <a:normAutofit/>
          </a:bodyPr>
          <a:lstStyle/>
          <a:p>
            <a:pPr algn="ctr" rtl="1"/>
            <a:r>
              <a:rPr lang="en-US" sz="2400" b="1" kern="1200" cap="none" baseline="0" dirty="0">
                <a:solidFill>
                  <a:srgbClr val="FFFFFF">
                    <a:alpha val="70000"/>
                  </a:srgbClr>
                </a:solidFill>
                <a:effectLst/>
                <a:latin typeface="+mn-lt"/>
                <a:ea typeface="+mn-ea"/>
                <a:cs typeface="+mn-cs"/>
              </a:rPr>
              <a:t>Mentor</a:t>
            </a:r>
            <a:r>
              <a:rPr lang="en-US" sz="2400" b="1" dirty="0">
                <a:solidFill>
                  <a:srgbClr val="FFFFFF">
                    <a:alpha val="70000"/>
                  </a:srgbClr>
                </a:solidFill>
              </a:rPr>
              <a:t>s</a:t>
            </a:r>
            <a:r>
              <a:rPr lang="en-US" sz="2400" b="1" kern="1200" cap="none" baseline="0" dirty="0">
                <a:solidFill>
                  <a:srgbClr val="FFFFFF">
                    <a:alpha val="70000"/>
                  </a:srgbClr>
                </a:solidFill>
                <a:effectLst/>
                <a:latin typeface="+mn-lt"/>
                <a:ea typeface="+mn-ea"/>
                <a:cs typeface="+mn-cs"/>
              </a:rPr>
              <a:t>: Ron </a:t>
            </a:r>
            <a:r>
              <a:rPr lang="en-US" sz="2400" b="1" kern="1200" cap="none" baseline="0" dirty="0" err="1">
                <a:solidFill>
                  <a:srgbClr val="FFFFFF">
                    <a:alpha val="70000"/>
                  </a:srgbClr>
                </a:solidFill>
                <a:effectLst/>
                <a:latin typeface="+mn-lt"/>
                <a:ea typeface="+mn-ea"/>
                <a:cs typeface="+mn-cs"/>
              </a:rPr>
              <a:t>Bitton</a:t>
            </a:r>
            <a:r>
              <a:rPr lang="en-US" sz="2400" b="1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sz="2400" b="1" kern="1200" cap="none" baseline="0" dirty="0">
                <a:solidFill>
                  <a:srgbClr val="FFFFFF">
                    <a:alpha val="70000"/>
                  </a:srgbClr>
                </a:solidFill>
                <a:effectLst/>
                <a:latin typeface="+mn-lt"/>
                <a:ea typeface="+mn-ea"/>
                <a:cs typeface="+mn-cs"/>
              </a:rPr>
              <a:t>Asaf Shabtai</a:t>
            </a:r>
          </a:p>
          <a:p>
            <a:pPr algn="ctr" rtl="1"/>
            <a:r>
              <a:rPr lang="en-US" sz="2400" b="1" dirty="0">
                <a:solidFill>
                  <a:srgbClr val="FFFFFF">
                    <a:alpha val="70000"/>
                  </a:srgbClr>
                </a:solidFill>
              </a:rPr>
              <a:t>Participants: Shay </a:t>
            </a:r>
            <a:r>
              <a:rPr lang="en-US" sz="2400" b="1" dirty="0" err="1">
                <a:solidFill>
                  <a:srgbClr val="FFFFFF">
                    <a:alpha val="70000"/>
                  </a:srgbClr>
                </a:solidFill>
              </a:rPr>
              <a:t>Tayro</a:t>
            </a:r>
            <a:r>
              <a:rPr lang="en-US" sz="2400" b="1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sz="2400" b="1" dirty="0" err="1">
                <a:solidFill>
                  <a:srgbClr val="FFFFFF">
                    <a:alpha val="70000"/>
                  </a:srgbClr>
                </a:solidFill>
              </a:rPr>
              <a:t>Eti</a:t>
            </a:r>
            <a:r>
              <a:rPr lang="en-US" sz="2400" b="1" dirty="0">
                <a:solidFill>
                  <a:srgbClr val="FFFFFF">
                    <a:alpha val="70000"/>
                  </a:srgbClr>
                </a:solidFill>
              </a:rPr>
              <a:t> Reznik</a:t>
            </a:r>
          </a:p>
          <a:p>
            <a:pPr algn="ctr" rtl="1"/>
            <a:r>
              <a:rPr lang="en-US" sz="2400" b="1" kern="1200" cap="none" baseline="0" dirty="0">
                <a:solidFill>
                  <a:srgbClr val="FFFFFF">
                    <a:alpha val="70000"/>
                  </a:srgbClr>
                </a:solidFill>
                <a:effectLst/>
                <a:latin typeface="+mn-lt"/>
                <a:ea typeface="+mn-ea"/>
                <a:cs typeface="+mn-cs"/>
              </a:rPr>
              <a:t>Customer: Ron </a:t>
            </a:r>
            <a:r>
              <a:rPr lang="en-US" sz="2400" b="1" kern="1200" cap="none" baseline="0" dirty="0" err="1">
                <a:solidFill>
                  <a:srgbClr val="FFFFFF">
                    <a:alpha val="70000"/>
                  </a:srgbClr>
                </a:solidFill>
                <a:effectLst/>
                <a:latin typeface="+mn-lt"/>
                <a:ea typeface="+mn-ea"/>
                <a:cs typeface="+mn-cs"/>
              </a:rPr>
              <a:t>Bitton</a:t>
            </a:r>
            <a:endParaRPr lang="he-IL" sz="2400" b="1" kern="1200" cap="none" baseline="0" dirty="0">
              <a:solidFill>
                <a:srgbClr val="FFFFFF">
                  <a:alpha val="70000"/>
                </a:srgbClr>
              </a:solidFill>
              <a:effectLst/>
              <a:latin typeface="+mn-lt"/>
              <a:ea typeface="+mn-ea"/>
              <a:cs typeface="+mn-cs"/>
            </a:endParaRPr>
          </a:p>
          <a:p>
            <a:pPr algn="ctr" rtl="1"/>
            <a:endParaRPr lang="en-US" sz="2400" b="1" kern="1200" cap="none" baseline="0" dirty="0">
              <a:solidFill>
                <a:srgbClr val="FFFFFF">
                  <a:alpha val="70000"/>
                </a:srgbClr>
              </a:solidFill>
              <a:effectLst/>
              <a:latin typeface="+mn-lt"/>
              <a:ea typeface="+mn-ea"/>
              <a:cs typeface="+mn-cs"/>
            </a:endParaRPr>
          </a:p>
          <a:p>
            <a:pPr algn="ctr" rtl="1"/>
            <a:endParaRPr lang="en-US" sz="2400" b="1" dirty="0">
              <a:solidFill>
                <a:srgbClr val="FFFFFF">
                  <a:alpha val="70000"/>
                </a:srgbClr>
              </a:solidFill>
            </a:endParaRPr>
          </a:p>
          <a:p>
            <a:pPr algn="ctr" rtl="1"/>
            <a:endParaRPr lang="en-US" sz="2400" b="1" kern="1200" cap="none" baseline="0" dirty="0">
              <a:solidFill>
                <a:srgbClr val="FFFFFF">
                  <a:alpha val="70000"/>
                </a:srgbClr>
              </a:solidFill>
              <a:effectLst/>
              <a:latin typeface="+mn-lt"/>
              <a:ea typeface="+mn-ea"/>
              <a:cs typeface="+mn-cs"/>
            </a:endParaRPr>
          </a:p>
          <a:p>
            <a:pPr algn="ctr" rtl="1"/>
            <a:endParaRPr lang="en-US" sz="2400" b="1" kern="1200" cap="none" baseline="0" dirty="0">
              <a:solidFill>
                <a:srgbClr val="FFFFFF">
                  <a:alpha val="70000"/>
                </a:srgb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1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F8DD52D-B766-48B6-8989-C127FAB81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-8467"/>
            <a:ext cx="81283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צד לקוח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759803-1B2E-4377-8E3E-E80A9027F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63" y="1345340"/>
            <a:ext cx="9256324" cy="132079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rtl="1">
              <a:buFont typeface="Wingdings" panose="05000000000000000000" pitchFamily="2" charset="2"/>
              <a:buChar char="q"/>
            </a:pPr>
            <a:r>
              <a:rPr lang="he-IL" sz="2800" dirty="0"/>
              <a:t>זהו מסך ההרשמה הראשוני. (ישנם תאים נוספים)</a:t>
            </a:r>
          </a:p>
          <a:p>
            <a:pPr marL="457200" indent="-457200" rtl="1">
              <a:buFont typeface="Wingdings" panose="05000000000000000000" pitchFamily="2" charset="2"/>
              <a:buChar char="q"/>
            </a:pPr>
            <a:endParaRPr lang="he-IL" sz="2800" dirty="0"/>
          </a:p>
          <a:p>
            <a:pPr marL="457200" indent="-457200" rtl="1">
              <a:buFont typeface="Wingdings" panose="05000000000000000000" pitchFamily="2" charset="2"/>
              <a:buChar char="q"/>
            </a:pPr>
            <a:endParaRPr lang="he-IL" sz="2800" dirty="0"/>
          </a:p>
          <a:p>
            <a:pPr marL="342900" indent="-342900" rtl="1">
              <a:buFont typeface="Wingdings 3" charset="2"/>
              <a:buChar char=""/>
            </a:pPr>
            <a:endParaRPr lang="en-US" sz="2800" dirty="0"/>
          </a:p>
          <a:p>
            <a:pPr algn="l"/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50FC779-2CDD-4540-98E7-208AEDCB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831" y="2094078"/>
            <a:ext cx="5995457" cy="45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4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F8DD52D-B766-48B6-8989-C127FAB81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-8467"/>
            <a:ext cx="81283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צד לקוח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759803-1B2E-4377-8E3E-E80A9027F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63" y="1345340"/>
            <a:ext cx="9256324" cy="132079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rtl="1">
              <a:buFont typeface="Wingdings" panose="05000000000000000000" pitchFamily="2" charset="2"/>
              <a:buChar char="q"/>
            </a:pPr>
            <a:r>
              <a:rPr lang="he-IL" sz="2800" dirty="0"/>
              <a:t>זהו המסך בו ניתן להזין </a:t>
            </a:r>
            <a:r>
              <a:rPr lang="en-US" sz="2800" dirty="0"/>
              <a:t>CVE</a:t>
            </a:r>
            <a:r>
              <a:rPr lang="he-IL" sz="2800" dirty="0"/>
              <a:t> ולקבל עבור כל מילה את התיוג הרלוונטי, לפי האלגוריתם שפיתח הלקוח.</a:t>
            </a:r>
          </a:p>
          <a:p>
            <a:pPr marL="457200" indent="-457200" rtl="1">
              <a:buFont typeface="Wingdings" panose="05000000000000000000" pitchFamily="2" charset="2"/>
              <a:buChar char="q"/>
            </a:pPr>
            <a:endParaRPr lang="he-IL" sz="2800" dirty="0"/>
          </a:p>
          <a:p>
            <a:pPr marL="457200" indent="-457200" rtl="1">
              <a:buFont typeface="Wingdings" panose="05000000000000000000" pitchFamily="2" charset="2"/>
              <a:buChar char="q"/>
            </a:pPr>
            <a:endParaRPr lang="he-IL" sz="2800" dirty="0"/>
          </a:p>
          <a:p>
            <a:pPr marL="342900" indent="-342900" rtl="1">
              <a:buFont typeface="Wingdings 3" charset="2"/>
              <a:buChar char=""/>
            </a:pPr>
            <a:endParaRPr lang="en-US" sz="2800" dirty="0"/>
          </a:p>
          <a:p>
            <a:pPr algn="l"/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49EEF0CC-F536-4FA5-B234-C25AC9F9C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755" y="2354103"/>
            <a:ext cx="8634414" cy="40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F8DD52D-B766-48B6-8989-C127FAB81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-8467"/>
            <a:ext cx="81283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צד לקוח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759803-1B2E-4377-8E3E-E80A9027F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63" y="1345340"/>
            <a:ext cx="9256324" cy="132079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rtl="1">
              <a:buFont typeface="Wingdings" panose="05000000000000000000" pitchFamily="2" charset="2"/>
              <a:buChar char="q"/>
            </a:pPr>
            <a:r>
              <a:rPr lang="he-IL" sz="2800" dirty="0"/>
              <a:t>כך נרצה שיראה חלון התיוג העתידי (כרגע יש חלון תיוג ראשוני).</a:t>
            </a:r>
          </a:p>
          <a:p>
            <a:pPr marL="457200" indent="-457200" rtl="1">
              <a:buFont typeface="Wingdings" panose="05000000000000000000" pitchFamily="2" charset="2"/>
              <a:buChar char="q"/>
            </a:pPr>
            <a:endParaRPr lang="he-IL" sz="2800" dirty="0"/>
          </a:p>
          <a:p>
            <a:pPr marL="457200" indent="-457200" rtl="1">
              <a:buFont typeface="Wingdings" panose="05000000000000000000" pitchFamily="2" charset="2"/>
              <a:buChar char="q"/>
            </a:pPr>
            <a:endParaRPr lang="he-IL" sz="2800" dirty="0"/>
          </a:p>
          <a:p>
            <a:pPr marL="342900" indent="-342900" rtl="1">
              <a:buFont typeface="Wingdings 3" charset="2"/>
              <a:buChar char=""/>
            </a:pPr>
            <a:endParaRPr lang="en-US" sz="2800" dirty="0"/>
          </a:p>
          <a:p>
            <a:pPr algn="l"/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" name="תמונה 21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646CC0A8-D14F-42A5-85ED-9A4869A8A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57" y="2303012"/>
            <a:ext cx="7839213" cy="413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F8DD52D-B766-48B6-8989-C127FAB81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-8467"/>
            <a:ext cx="81283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צד לקוח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FDB3F5B1-321F-4D7E-88AC-91828C147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2" y="2504797"/>
            <a:ext cx="12029036" cy="3897981"/>
          </a:xfrm>
          <a:prstGeom prst="rect">
            <a:avLst/>
          </a:prstGeom>
        </p:spPr>
      </p:pic>
      <p:sp>
        <p:nvSpPr>
          <p:cNvPr id="21" name="כותרת משנה 2">
            <a:extLst>
              <a:ext uri="{FF2B5EF4-FFF2-40B4-BE49-F238E27FC236}">
                <a16:creationId xmlns:a16="http://schemas.microsoft.com/office/drawing/2014/main" id="{49FD9361-5F49-4E8B-9B79-126E1A5B3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872" y="1618348"/>
            <a:ext cx="9256324" cy="132079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rtl="1">
              <a:buFont typeface="Wingdings" panose="05000000000000000000" pitchFamily="2" charset="2"/>
              <a:buChar char="q"/>
            </a:pPr>
            <a:r>
              <a:rPr lang="he-IL" sz="2800" dirty="0"/>
              <a:t>כך נראה חלון התיוג הראשוני שבנינו.</a:t>
            </a:r>
          </a:p>
          <a:p>
            <a:pPr marL="457200" indent="-457200" rtl="1">
              <a:buFont typeface="Wingdings" panose="05000000000000000000" pitchFamily="2" charset="2"/>
              <a:buChar char="q"/>
            </a:pPr>
            <a:endParaRPr lang="he-IL" sz="2800" dirty="0"/>
          </a:p>
          <a:p>
            <a:pPr marL="457200" indent="-457200" rtl="1">
              <a:buFont typeface="Wingdings" panose="05000000000000000000" pitchFamily="2" charset="2"/>
              <a:buChar char="q"/>
            </a:pPr>
            <a:endParaRPr lang="he-IL" sz="2800" dirty="0"/>
          </a:p>
          <a:p>
            <a:pPr marL="342900" indent="-342900" rtl="1">
              <a:buFont typeface="Wingdings 3" charset="2"/>
              <a:buChar char=""/>
            </a:pPr>
            <a:endParaRPr lang="en-US" sz="2800" dirty="0"/>
          </a:p>
          <a:p>
            <a:pPr algn="l"/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85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F8DD52D-B766-48B6-8989-C127FAB81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-8467"/>
            <a:ext cx="81283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צד </a:t>
            </a:r>
            <a:r>
              <a:rPr lang="he-IL" sz="4800" dirty="0"/>
              <a:t>שרת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כותרת משנה 2">
            <a:extLst>
              <a:ext uri="{FF2B5EF4-FFF2-40B4-BE49-F238E27FC236}">
                <a16:creationId xmlns:a16="http://schemas.microsoft.com/office/drawing/2014/main" id="{49FD9361-5F49-4E8B-9B79-126E1A5B3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872" y="1618348"/>
            <a:ext cx="9256324" cy="4168841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rtl="1">
              <a:buFont typeface="Wingdings" panose="05000000000000000000" pitchFamily="2" charset="2"/>
              <a:buChar char="q"/>
            </a:pPr>
            <a:r>
              <a:rPr lang="he-IL" sz="2800" dirty="0"/>
              <a:t>השרת נכתב ב- </a:t>
            </a:r>
            <a:r>
              <a:rPr lang="en-US" sz="2800" dirty="0"/>
              <a:t>Node.js </a:t>
            </a:r>
            <a:r>
              <a:rPr lang="he-IL" sz="2800" dirty="0"/>
              <a:t> בארכיטקטורת </a:t>
            </a:r>
            <a:r>
              <a:rPr lang="en-US" sz="2800" dirty="0"/>
              <a:t>Rest </a:t>
            </a:r>
            <a:r>
              <a:rPr lang="en-US" sz="2800" dirty="0" err="1"/>
              <a:t>Api</a:t>
            </a:r>
            <a:r>
              <a:rPr lang="he-IL" sz="2800" dirty="0"/>
              <a:t>.</a:t>
            </a:r>
          </a:p>
          <a:p>
            <a:pPr marL="457200" indent="-457200" rtl="1">
              <a:buFont typeface="Wingdings" panose="05000000000000000000" pitchFamily="2" charset="2"/>
              <a:buChar char="q"/>
            </a:pPr>
            <a:r>
              <a:rPr lang="he-IL" sz="2800" dirty="0"/>
              <a:t>התוכנית מחולקת לשני מודולים: </a:t>
            </a:r>
          </a:p>
          <a:p>
            <a:pPr marL="457200" indent="-457200" rtl="1">
              <a:buFont typeface="Wingdings" panose="05000000000000000000" pitchFamily="2" charset="2"/>
              <a:buChar char="q"/>
            </a:pPr>
            <a:r>
              <a:rPr lang="en-US" sz="2800" dirty="0" err="1"/>
              <a:t>TagModule</a:t>
            </a:r>
            <a:r>
              <a:rPr lang="he-IL" sz="2800" dirty="0"/>
              <a:t>- ניהול תיוגים </a:t>
            </a:r>
          </a:p>
          <a:p>
            <a:pPr marL="457200" indent="-457200" rtl="1">
              <a:buFont typeface="Wingdings" panose="05000000000000000000" pitchFamily="2" charset="2"/>
              <a:buChar char="q"/>
            </a:pPr>
            <a:r>
              <a:rPr lang="en-US" sz="2800" dirty="0" err="1"/>
              <a:t>UserModul</a:t>
            </a:r>
            <a:r>
              <a:rPr lang="he-IL" sz="2800" dirty="0"/>
              <a:t>- ניהול משתמשים</a:t>
            </a:r>
          </a:p>
          <a:p>
            <a:pPr marL="457200" indent="-457200" rtl="1">
              <a:buFont typeface="Wingdings" panose="05000000000000000000" pitchFamily="2" charset="2"/>
              <a:buChar char="q"/>
            </a:pPr>
            <a:r>
              <a:rPr lang="he-IL" sz="2000" dirty="0"/>
              <a:t>מצורף קובץ תיעוד</a:t>
            </a:r>
          </a:p>
          <a:p>
            <a:pPr marL="457200" indent="-457200" rtl="1">
              <a:buFont typeface="Wingdings" panose="05000000000000000000" pitchFamily="2" charset="2"/>
              <a:buChar char="q"/>
            </a:pPr>
            <a:endParaRPr lang="he-IL" sz="2800" dirty="0"/>
          </a:p>
          <a:p>
            <a:pPr marL="342900" indent="-342900" rtl="1">
              <a:buFont typeface="Wingdings 3" charset="2"/>
              <a:buChar char=""/>
            </a:pPr>
            <a:endParaRPr lang="en-US" sz="2800" dirty="0"/>
          </a:p>
          <a:p>
            <a:pPr algn="l"/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98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איש&#10;&#10;התיאור נוצר באופן אוטומטי">
            <a:extLst>
              <a:ext uri="{FF2B5EF4-FFF2-40B4-BE49-F238E27FC236}">
                <a16:creationId xmlns:a16="http://schemas.microsoft.com/office/drawing/2014/main" id="{10692DA7-E507-4B17-B42E-16D2F5D35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0" y="337277"/>
            <a:ext cx="8350812" cy="55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1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8DD52D-B766-48B6-8989-C127FAB81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90320"/>
          </a:xfrm>
        </p:spPr>
        <p:txBody>
          <a:bodyPr/>
          <a:lstStyle/>
          <a:p>
            <a:pPr algn="ctr"/>
            <a:r>
              <a:rPr lang="he-IL" sz="4800" dirty="0"/>
              <a:t>מטרת הפרויקט</a:t>
            </a:r>
            <a:endParaRPr lang="en-US" sz="48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759803-1B2E-4377-8E3E-E80A9027F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75" y="2044057"/>
            <a:ext cx="9076245" cy="1384943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solidFill>
                  <a:schemeClr val="tx1"/>
                </a:solidFill>
              </a:rPr>
              <a:t>יצירת </a:t>
            </a:r>
            <a:r>
              <a:rPr lang="en-US" sz="2800" dirty="0">
                <a:solidFill>
                  <a:schemeClr val="tx1"/>
                </a:solidFill>
              </a:rPr>
              <a:t>framework</a:t>
            </a:r>
            <a:r>
              <a:rPr lang="he-IL" sz="2800" dirty="0">
                <a:solidFill>
                  <a:schemeClr val="tx1"/>
                </a:solidFill>
              </a:rPr>
              <a:t> לחילוץ אוטומטי של ישויות מתוך תיאור </a:t>
            </a:r>
            <a:r>
              <a:rPr lang="en-US" sz="2800" dirty="0">
                <a:solidFill>
                  <a:schemeClr val="tx1"/>
                </a:solidFill>
              </a:rPr>
              <a:t>CVE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D77E202-33CB-4516-85E3-20694B8BC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75" y="3372357"/>
            <a:ext cx="9569942" cy="1422473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1F1598E0-887F-4460-8771-5AF768E360E6}"/>
              </a:ext>
            </a:extLst>
          </p:cNvPr>
          <p:cNvSpPr/>
          <p:nvPr/>
        </p:nvSpPr>
        <p:spPr>
          <a:xfrm>
            <a:off x="494475" y="3103880"/>
            <a:ext cx="9569942" cy="1959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ציור&#10;&#10;התיאור נוצר באופן אוטומטי">
            <a:extLst>
              <a:ext uri="{FF2B5EF4-FFF2-40B4-BE49-F238E27FC236}">
                <a16:creationId xmlns:a16="http://schemas.microsoft.com/office/drawing/2014/main" id="{14F3F2A3-1FBF-4D28-A1B3-55CA72FADB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" b="20873"/>
          <a:stretch/>
        </p:blipFill>
        <p:spPr>
          <a:xfrm>
            <a:off x="6152468" y="-69428"/>
            <a:ext cx="6901948" cy="6927427"/>
          </a:xfrm>
          <a:custGeom>
            <a:avLst/>
            <a:gdLst>
              <a:gd name="connsiteX0" fmla="*/ 405750 w 7091044"/>
              <a:gd name="connsiteY0" fmla="*/ 0 h 6858001"/>
              <a:gd name="connsiteX1" fmla="*/ 7091044 w 7091044"/>
              <a:gd name="connsiteY1" fmla="*/ 0 h 6858001"/>
              <a:gd name="connsiteX2" fmla="*/ 7091044 w 7091044"/>
              <a:gd name="connsiteY2" fmla="*/ 6858001 h 6858001"/>
              <a:gd name="connsiteX3" fmla="*/ 53572 w 7091044"/>
              <a:gd name="connsiteY3" fmla="*/ 6858001 h 6858001"/>
              <a:gd name="connsiteX4" fmla="*/ 1828991 w 7091044"/>
              <a:gd name="connsiteY4" fmla="*/ 4521201 h 6858001"/>
              <a:gd name="connsiteX5" fmla="*/ 0 w 7091044"/>
              <a:gd name="connsiteY5" fmla="*/ 0 h 6858001"/>
              <a:gd name="connsiteX6" fmla="*/ 405750 w 7091044"/>
              <a:gd name="connsiteY6" fmla="*/ 0 h 6858001"/>
              <a:gd name="connsiteX7" fmla="*/ 0 w 7091044"/>
              <a:gd name="connsiteY7" fmla="*/ 43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15164F61-93E3-404A-81D3-A45A125BF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434" y="0"/>
            <a:ext cx="6624355" cy="1257404"/>
          </a:xfrm>
        </p:spPr>
        <p:txBody>
          <a:bodyPr>
            <a:normAutofit/>
          </a:bodyPr>
          <a:lstStyle/>
          <a:p>
            <a:r>
              <a:rPr lang="he-IL" sz="4800" dirty="0"/>
              <a:t>בעיית המחקר</a:t>
            </a:r>
            <a:endParaRPr lang="en-US" sz="48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759803-1B2E-4377-8E3E-E80A9027F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976" y="2196233"/>
            <a:ext cx="7251564" cy="3278737"/>
          </a:xfrm>
        </p:spPr>
        <p:txBody>
          <a:bodyPr>
            <a:normAutofit/>
          </a:bodyPr>
          <a:lstStyle/>
          <a:p>
            <a:pPr marL="342900" indent="-342900" rtl="1">
              <a:buFont typeface="Wingdings" panose="05000000000000000000" pitchFamily="2" charset="2"/>
              <a:buChar char="q"/>
            </a:pPr>
            <a:r>
              <a:rPr lang="he-IL" sz="2400" dirty="0"/>
              <a:t>מידע הקשור לעולם האבטחה נמצא במקורות מידע שונים ומגוונים.</a:t>
            </a:r>
          </a:p>
          <a:p>
            <a:pPr marL="342900" indent="-342900" rtl="1">
              <a:buFont typeface="Wingdings" panose="05000000000000000000" pitchFamily="2" charset="2"/>
              <a:buChar char="q"/>
            </a:pPr>
            <a:r>
              <a:rPr lang="en-US" sz="2400" dirty="0"/>
              <a:t>NVD</a:t>
            </a:r>
            <a:r>
              <a:rPr lang="he-IL" sz="2400" dirty="0"/>
              <a:t> – הגוף המרכזי אשר מתחזק מידע על חולשות אבטחה באמצעות בסיס נתונים.</a:t>
            </a:r>
          </a:p>
          <a:p>
            <a:pPr marL="342900" indent="-342900" rtl="1">
              <a:buFont typeface="Wingdings" panose="05000000000000000000" pitchFamily="2" charset="2"/>
              <a:buChar char="q"/>
            </a:pPr>
            <a:r>
              <a:rPr lang="he-IL" sz="2400" dirty="0"/>
              <a:t>הבעיה העיקרית היא שהמידע החשוב הזה כתוב בשפה טבעית ללא מבנה מיוחד מה שגורם לקושי ניתוח אוטומטי של הטקסט.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A85E05-9D34-4977-8352-DB3956997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D616-E554-4DB6-9F28-08F38A64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73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תמונה שמכילה אחזקה, חזית, ישיבה, איש&#10;&#10;התיאור נוצר באופן אוטומטי">
            <a:extLst>
              <a:ext uri="{FF2B5EF4-FFF2-40B4-BE49-F238E27FC236}">
                <a16:creationId xmlns:a16="http://schemas.microsoft.com/office/drawing/2014/main" id="{0FF81071-6F93-4DF1-A8A6-1E0C30037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3" y="463735"/>
            <a:ext cx="3432846" cy="520554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F8DD52D-B766-48B6-8989-C127FAB81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4221" y="-8467"/>
            <a:ext cx="12273045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פתרון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759803-1B2E-4377-8E3E-E80A9027F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121" y="1345340"/>
            <a:ext cx="7072366" cy="421843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 rtl="1">
              <a:buFont typeface="Wingdings" panose="05000000000000000000" pitchFamily="2" charset="2"/>
              <a:buChar char="q"/>
            </a:pPr>
            <a:r>
              <a:rPr lang="he-IL" sz="2800" dirty="0"/>
              <a:t>הגדלת נתוני האימון של הלקוח על ידי אפליקציית  </a:t>
            </a:r>
            <a:r>
              <a:rPr lang="en-US" sz="2800" dirty="0"/>
              <a:t>web</a:t>
            </a:r>
            <a:r>
              <a:rPr lang="he-IL" sz="2800" dirty="0"/>
              <a:t> אשר מאפשרת למשתמשים לתייג עבורנו </a:t>
            </a:r>
            <a:r>
              <a:rPr lang="en-US" sz="2800" dirty="0"/>
              <a:t>CVEs</a:t>
            </a:r>
            <a:r>
              <a:rPr lang="he-IL" sz="2800" dirty="0"/>
              <a:t> ובתמורה מקבלת תיוג מהמכונה הלומדת שפיתח הלקוח.</a:t>
            </a:r>
          </a:p>
          <a:p>
            <a:pPr marL="457200" indent="-457200" rtl="1">
              <a:buFont typeface="Wingdings" panose="05000000000000000000" pitchFamily="2" charset="2"/>
              <a:buChar char="q"/>
            </a:pPr>
            <a:r>
              <a:rPr lang="he-IL" sz="2800" dirty="0"/>
              <a:t>הערכה מחדש של האלגוריתם שפותח על ידי הלקוח.</a:t>
            </a:r>
          </a:p>
          <a:p>
            <a:pPr marL="457200" indent="-457200" rtl="1">
              <a:buFont typeface="Wingdings" panose="05000000000000000000" pitchFamily="2" charset="2"/>
              <a:buChar char="q"/>
            </a:pPr>
            <a:r>
              <a:rPr lang="he-IL" sz="2800" dirty="0"/>
              <a:t>מימוש אלגוריתמים דומים על מנת להשוות אותם לאלגוריתם של הלקוח ולשפר אותו.</a:t>
            </a:r>
          </a:p>
          <a:p>
            <a:pPr marL="457200" indent="-457200" rtl="1">
              <a:buFont typeface="Wingdings" panose="05000000000000000000" pitchFamily="2" charset="2"/>
              <a:buChar char="q"/>
            </a:pPr>
            <a:r>
              <a:rPr lang="he-IL" sz="2800" dirty="0"/>
              <a:t>פיתוח אלגוריתם להשלמת מידע חסר ב- </a:t>
            </a:r>
            <a:r>
              <a:rPr lang="en-US" sz="2800" dirty="0"/>
              <a:t>CVE</a:t>
            </a:r>
            <a:r>
              <a:rPr lang="he-IL" sz="2800" dirty="0"/>
              <a:t>.</a:t>
            </a:r>
          </a:p>
          <a:p>
            <a:pPr marL="342900" indent="-342900" rtl="1">
              <a:buFont typeface="Wingdings 3" charset="2"/>
              <a:buChar char=""/>
            </a:pPr>
            <a:endParaRPr lang="en-US" sz="2800" dirty="0"/>
          </a:p>
          <a:p>
            <a:pPr algn="l"/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BA47C0C-7DC2-4610-B5CC-20B4A14CC6F7}"/>
              </a:ext>
            </a:extLst>
          </p:cNvPr>
          <p:cNvSpPr/>
          <p:nvPr/>
        </p:nvSpPr>
        <p:spPr>
          <a:xfrm>
            <a:off x="2854437" y="1307643"/>
            <a:ext cx="7183120" cy="1778054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98BCE91D-8474-43DA-8B75-D3D28DBF7064}"/>
              </a:ext>
            </a:extLst>
          </p:cNvPr>
          <p:cNvSpPr/>
          <p:nvPr/>
        </p:nvSpPr>
        <p:spPr>
          <a:xfrm>
            <a:off x="2854437" y="3806695"/>
            <a:ext cx="7183120" cy="1038815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F8DD52D-B766-48B6-8989-C127FAB81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2560" y="-8467"/>
            <a:ext cx="666527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הבדלים בין עבודות קודמות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1D3CB59-83AF-4CAB-A2B4-00970DC66E23}"/>
              </a:ext>
            </a:extLst>
          </p:cNvPr>
          <p:cNvSpPr txBox="1"/>
          <p:nvPr/>
        </p:nvSpPr>
        <p:spPr>
          <a:xfrm>
            <a:off x="682410" y="2001559"/>
            <a:ext cx="892103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dirty="0"/>
              <a:t>בעבודות קיימות, השתמשו בשיטות של למידת מכונה. </a:t>
            </a:r>
            <a:endParaRPr lang="en-US" sz="2800" dirty="0"/>
          </a:p>
          <a:p>
            <a:pPr algn="r" rtl="1"/>
            <a:r>
              <a:rPr lang="he-IL" sz="2800" dirty="0"/>
              <a:t>נרצה להביא את </a:t>
            </a:r>
            <a:r>
              <a:rPr lang="en-US" sz="2800" dirty="0"/>
              <a:t>state-of-the-art </a:t>
            </a:r>
            <a:r>
              <a:rPr lang="he-IL" sz="2800" dirty="0"/>
              <a:t> של תחום עיבוד שפה</a:t>
            </a:r>
          </a:p>
          <a:p>
            <a:pPr algn="r" rtl="1"/>
            <a:r>
              <a:rPr lang="he-IL" sz="2800" dirty="0"/>
              <a:t>טבעית לעולם אבטחת המידע, בפרט לאמן מודל שיניב תוצאות</a:t>
            </a:r>
          </a:p>
          <a:p>
            <a:pPr algn="r" rtl="1"/>
            <a:r>
              <a:rPr lang="he-IL" sz="2800" dirty="0"/>
              <a:t> טובות יותר משאר המודלים שאומנו עבור התחום. </a:t>
            </a:r>
            <a:endParaRPr lang="en-US" sz="2800" dirty="0"/>
          </a:p>
          <a:p>
            <a:pPr algn="r" rt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912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F8DD52D-B766-48B6-8989-C127FAB81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-8467"/>
            <a:ext cx="81283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מה עשינו היום?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759803-1B2E-4377-8E3E-E80A9027F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63" y="1345341"/>
            <a:ext cx="9256324" cy="60040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rtl="1">
              <a:buFont typeface="Wingdings" panose="05000000000000000000" pitchFamily="2" charset="2"/>
              <a:buChar char="q"/>
            </a:pPr>
            <a:r>
              <a:rPr lang="he-IL" sz="2800" dirty="0"/>
              <a:t>סיימנו לממש שלושה אלגוריתמים מעבודות מחקר קודמות.</a:t>
            </a:r>
          </a:p>
          <a:p>
            <a:pPr marL="342900" indent="-342900" rtl="1">
              <a:buFont typeface="Wingdings 3" charset="2"/>
              <a:buChar char=""/>
            </a:pPr>
            <a:endParaRPr lang="en-US" sz="2800" dirty="0"/>
          </a:p>
          <a:p>
            <a:pPr algn="l"/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F490395-7EC4-4416-849E-1D0205A0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81" y="1816110"/>
            <a:ext cx="9879490" cy="504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4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F8DD52D-B766-48B6-8989-C127FAB81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-8467"/>
            <a:ext cx="81283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מה עשינו היום?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759803-1B2E-4377-8E3E-E80A9027F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872" y="2043907"/>
            <a:ext cx="9256324" cy="326813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rt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he-IL" sz="3400" dirty="0"/>
              <a:t>בנינו אפליקציית </a:t>
            </a:r>
            <a:r>
              <a:rPr lang="en-US" sz="3400" dirty="0"/>
              <a:t>web</a:t>
            </a:r>
            <a:r>
              <a:rPr lang="he-IL" sz="3400" dirty="0"/>
              <a:t> התחלתית. כך שבהינתן </a:t>
            </a:r>
            <a:r>
              <a:rPr lang="en-US" sz="3400" dirty="0"/>
              <a:t>CVE</a:t>
            </a:r>
            <a:r>
              <a:rPr lang="he-IL" sz="3400" dirty="0"/>
              <a:t> השרת מחזיר את התיוגים בהתאם לאלגוריתם שהלקוח סיפק.</a:t>
            </a:r>
          </a:p>
          <a:p>
            <a:pPr marL="457200" indent="-457200" rt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he-IL" sz="3400" dirty="0"/>
              <a:t>האפליקציה מאפשרת תיוג ידני על ידי המשתמשים ושמירת התיוגים שהתקבלו בבסיס הנתונים.</a:t>
            </a:r>
          </a:p>
          <a:p>
            <a:pPr marL="457200" indent="-457200" rtl="1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he-IL" sz="2800" dirty="0"/>
          </a:p>
          <a:p>
            <a:pPr marL="457200" indent="-457200" rtl="1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he-IL" sz="2800" dirty="0"/>
          </a:p>
          <a:p>
            <a:pPr marL="342900" indent="-342900" rtl="1">
              <a:lnSpc>
                <a:spcPct val="110000"/>
              </a:lnSpc>
              <a:buFont typeface="Wingdings 3" charset="2"/>
              <a:buChar char=""/>
            </a:pPr>
            <a:endParaRPr lang="en-US" sz="2800" dirty="0"/>
          </a:p>
          <a:p>
            <a:pPr algn="l">
              <a:lnSpc>
                <a:spcPct val="110000"/>
              </a:lnSpc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83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FFDB8D3F-143B-4917-8F51-5EBE8DA2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639" y="2699146"/>
            <a:ext cx="5991225" cy="381952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F8DD52D-B766-48B6-8989-C127FAB81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-8467"/>
            <a:ext cx="81283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צד לקוח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759803-1B2E-4377-8E3E-E80A9027F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63" y="1345340"/>
            <a:ext cx="9256324" cy="132079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 rtl="1">
              <a:buFont typeface="Wingdings" panose="05000000000000000000" pitchFamily="2" charset="2"/>
              <a:buChar char="q"/>
            </a:pPr>
            <a:r>
              <a:rPr lang="he-IL" sz="2800" dirty="0"/>
              <a:t>הלקוח נכתב ב </a:t>
            </a:r>
            <a:r>
              <a:rPr lang="he-IL" sz="2600" dirty="0" err="1"/>
              <a:t>AngularJS</a:t>
            </a:r>
            <a:r>
              <a:rPr lang="he-IL" sz="2600" dirty="0"/>
              <a:t> בשיטת </a:t>
            </a:r>
            <a:r>
              <a:rPr lang="en-US" sz="2600" dirty="0"/>
              <a:t>single page application</a:t>
            </a:r>
            <a:r>
              <a:rPr lang="he-IL" sz="2600" dirty="0"/>
              <a:t>.</a:t>
            </a:r>
            <a:endParaRPr lang="he-IL" dirty="0"/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he-IL" sz="2800" dirty="0"/>
              <a:t>כך יראה מסך ההתחברות העתידי (כרגע מימשנו מסך התחברות התחלתי). </a:t>
            </a:r>
          </a:p>
          <a:p>
            <a:pPr marL="457200" indent="-457200" rtl="1">
              <a:buFont typeface="Wingdings" panose="05000000000000000000" pitchFamily="2" charset="2"/>
              <a:buChar char="q"/>
            </a:pPr>
            <a:endParaRPr lang="he-IL" sz="2800" dirty="0"/>
          </a:p>
          <a:p>
            <a:pPr marL="457200" indent="-457200" rtl="1">
              <a:buFont typeface="Wingdings" panose="05000000000000000000" pitchFamily="2" charset="2"/>
              <a:buChar char="q"/>
            </a:pPr>
            <a:endParaRPr lang="he-IL" sz="2800" dirty="0"/>
          </a:p>
          <a:p>
            <a:pPr marL="342900" indent="-342900" rtl="1">
              <a:buFont typeface="Wingdings 3" charset="2"/>
              <a:buChar char=""/>
            </a:pPr>
            <a:endParaRPr lang="en-US" sz="2800" dirty="0"/>
          </a:p>
          <a:p>
            <a:pPr algn="l"/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61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F8DD52D-B766-48B6-8989-C127FAB81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-8467"/>
            <a:ext cx="81283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צד לקוח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759803-1B2E-4377-8E3E-E80A9027F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63" y="1345340"/>
            <a:ext cx="9256324" cy="132079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rtl="1">
              <a:buFont typeface="Wingdings" panose="05000000000000000000" pitchFamily="2" charset="2"/>
              <a:buChar char="q"/>
            </a:pPr>
            <a:r>
              <a:rPr lang="he-IL" sz="2800" dirty="0"/>
              <a:t>כך נראה מסך ההתחברות כרגע.</a:t>
            </a:r>
          </a:p>
          <a:p>
            <a:pPr marL="457200" indent="-457200" rtl="1">
              <a:buFont typeface="Wingdings" panose="05000000000000000000" pitchFamily="2" charset="2"/>
              <a:buChar char="q"/>
            </a:pPr>
            <a:endParaRPr lang="he-IL" sz="2800" dirty="0"/>
          </a:p>
          <a:p>
            <a:pPr marL="457200" indent="-457200" rtl="1">
              <a:buFont typeface="Wingdings" panose="05000000000000000000" pitchFamily="2" charset="2"/>
              <a:buChar char="q"/>
            </a:pPr>
            <a:endParaRPr lang="he-IL" sz="2800" dirty="0"/>
          </a:p>
          <a:p>
            <a:pPr marL="342900" indent="-342900" rtl="1">
              <a:buFont typeface="Wingdings 3" charset="2"/>
              <a:buChar char=""/>
            </a:pPr>
            <a:endParaRPr lang="en-US" sz="2800" dirty="0"/>
          </a:p>
          <a:p>
            <a:pPr algn="l"/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E071CA3-853C-47F5-AFF8-36A4163B4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76" y="2581231"/>
            <a:ext cx="4248226" cy="35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470</Words>
  <Application>Microsoft Office PowerPoint</Application>
  <PresentationFormat>מסך רחב</PresentationFormat>
  <Paragraphs>85</Paragraphs>
  <Slides>15</Slides>
  <Notes>14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פיאה</vt:lpstr>
      <vt:lpstr>Automatic knowledge extraction from attack descriptions</vt:lpstr>
      <vt:lpstr>מטרת הפרויקט</vt:lpstr>
      <vt:lpstr>בעיית המחקר</vt:lpstr>
      <vt:lpstr>פתרון</vt:lpstr>
      <vt:lpstr>הבדלים בין עבודות קודמות</vt:lpstr>
      <vt:lpstr>מה עשינו היום?</vt:lpstr>
      <vt:lpstr>מה עשינו היום?</vt:lpstr>
      <vt:lpstr>צד לקוח</vt:lpstr>
      <vt:lpstr>צד לקוח</vt:lpstr>
      <vt:lpstr>צד לקוח</vt:lpstr>
      <vt:lpstr>צד לקוח</vt:lpstr>
      <vt:lpstr>צד לקוח</vt:lpstr>
      <vt:lpstr>צד לקוח</vt:lpstr>
      <vt:lpstr>צד שרת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knowledge extraction from attack descriptions</dc:title>
  <dc:creator>אתי רזניק</dc:creator>
  <cp:lastModifiedBy>אתי רזניק</cp:lastModifiedBy>
  <cp:revision>20</cp:revision>
  <dcterms:created xsi:type="dcterms:W3CDTF">2020-01-09T12:24:50Z</dcterms:created>
  <dcterms:modified xsi:type="dcterms:W3CDTF">2020-01-12T11:48:01Z</dcterms:modified>
</cp:coreProperties>
</file>