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5015" r:id="rId1"/>
  </p:sldMasterIdLst>
  <p:notesMasterIdLst>
    <p:notesMasterId r:id="rId16"/>
  </p:notesMasterIdLst>
  <p:sldIdLst>
    <p:sldId id="256" r:id="rId2"/>
    <p:sldId id="257" r:id="rId3"/>
    <p:sldId id="269" r:id="rId4"/>
    <p:sldId id="264" r:id="rId5"/>
    <p:sldId id="259" r:id="rId6"/>
    <p:sldId id="265" r:id="rId7"/>
    <p:sldId id="260" r:id="rId8"/>
    <p:sldId id="267" r:id="rId9"/>
    <p:sldId id="271" r:id="rId10"/>
    <p:sldId id="261" r:id="rId11"/>
    <p:sldId id="266" r:id="rId12"/>
    <p:sldId id="268" r:id="rId13"/>
    <p:sldId id="262" r:id="rId14"/>
    <p:sldId id="263" r:id="rId15"/>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F"/>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79"/>
  </p:normalViewPr>
  <p:slideViewPr>
    <p:cSldViewPr snapToGrid="0" snapToObjects="1">
      <p:cViewPr>
        <p:scale>
          <a:sx n="100" d="100"/>
          <a:sy n="100" d="100"/>
        </p:scale>
        <p:origin x="142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56000" y="5145120"/>
            <a:ext cx="6043680" cy="42055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06" name="Shape 106"/>
          <p:cNvSpPr/>
          <p:nvPr/>
        </p:nvSpPr>
        <p:spPr>
          <a:xfrm>
            <a:off x="4282200" y="10155240"/>
            <a:ext cx="3271680" cy="5320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15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648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 name="Shape 174"/>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43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0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415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676957"/>
            <a:ext cx="7415017" cy="304175"/>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776" y="4678053"/>
            <a:ext cx="2544223" cy="305275"/>
          </a:xfrm>
          <a:prstGeom prst="rect">
            <a:avLst/>
          </a:prstGeom>
        </p:spPr>
      </p:pic>
      <p:sp>
        <p:nvSpPr>
          <p:cNvPr id="9" name="Rectangle 8"/>
          <p:cNvSpPr/>
          <p:nvPr/>
        </p:nvSpPr>
        <p:spPr>
          <a:xfrm>
            <a:off x="0" y="2855081"/>
            <a:ext cx="7415018" cy="183020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533775" y="2855081"/>
            <a:ext cx="2544225" cy="18302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62507" y="3013408"/>
            <a:ext cx="6690946" cy="1513555"/>
          </a:xfrm>
        </p:spPr>
        <p:txBody>
          <a:bodyPr anchor="b">
            <a:noAutofit/>
          </a:bodyPr>
          <a:lstStyle>
            <a:lvl1pPr algn="r">
              <a:defRPr sz="5291"/>
            </a:lvl1pPr>
          </a:lstStyle>
          <a:p>
            <a:r>
              <a:rPr lang="en-US" smtClean="0"/>
              <a:t>Click to edit Master title style</a:t>
            </a:r>
            <a:endParaRPr lang="en-US" dirty="0"/>
          </a:p>
        </p:txBody>
      </p:sp>
      <p:sp>
        <p:nvSpPr>
          <p:cNvPr id="3" name="Subtitle 2"/>
          <p:cNvSpPr>
            <a:spLocks noGrp="1"/>
          </p:cNvSpPr>
          <p:nvPr>
            <p:ph type="subTitle" idx="1"/>
          </p:nvPr>
        </p:nvSpPr>
        <p:spPr>
          <a:xfrm>
            <a:off x="562506" y="4843616"/>
            <a:ext cx="6733757" cy="1232043"/>
          </a:xfrm>
        </p:spPr>
        <p:txBody>
          <a:bodyPr>
            <a:normAutofit/>
          </a:bodyPr>
          <a:lstStyle>
            <a:lvl1pPr marL="0" indent="0" algn="r">
              <a:buNone/>
              <a:defRPr sz="2205"/>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4" name="Date Placeholder 3"/>
          <p:cNvSpPr>
            <a:spLocks noGrp="1"/>
          </p:cNvSpPr>
          <p:nvPr>
            <p:ph type="dt" sz="half" idx="10"/>
          </p:nvPr>
        </p:nvSpPr>
        <p:spPr>
          <a:xfrm>
            <a:off x="5022293" y="6543548"/>
            <a:ext cx="2268141" cy="402483"/>
          </a:xfrm>
        </p:spPr>
        <p:txBody>
          <a:bodyPr/>
          <a:lstStyle/>
          <a:p>
            <a:fld id="{48A87A34-81AB-432B-8DAE-1953F412C126}" type="datetimeFigureOut">
              <a:rPr lang="en-US" smtClean="0"/>
              <a:t>6/30/18</a:t>
            </a:fld>
            <a:endParaRPr lang="en-US" dirty="0"/>
          </a:p>
        </p:txBody>
      </p:sp>
      <p:sp>
        <p:nvSpPr>
          <p:cNvPr id="5" name="Footer Placeholder 4"/>
          <p:cNvSpPr>
            <a:spLocks noGrp="1"/>
          </p:cNvSpPr>
          <p:nvPr>
            <p:ph type="ftr" sz="quarter" idx="11"/>
          </p:nvPr>
        </p:nvSpPr>
        <p:spPr>
          <a:xfrm>
            <a:off x="588038" y="6543549"/>
            <a:ext cx="4433607" cy="402483"/>
          </a:xfrm>
        </p:spPr>
        <p:txBody>
          <a:bodyPr/>
          <a:lstStyle/>
          <a:p>
            <a:endParaRPr lang="en-US" dirty="0"/>
          </a:p>
        </p:txBody>
      </p:sp>
      <p:sp>
        <p:nvSpPr>
          <p:cNvPr id="6" name="Slide Number Placeholder 5"/>
          <p:cNvSpPr>
            <a:spLocks noGrp="1"/>
          </p:cNvSpPr>
          <p:nvPr>
            <p:ph type="sldNum" sz="quarter" idx="12"/>
          </p:nvPr>
        </p:nvSpPr>
        <p:spPr>
          <a:xfrm>
            <a:off x="7728479" y="3031737"/>
            <a:ext cx="1510653" cy="1495226"/>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5039784"/>
            <a:ext cx="10100435" cy="1848621"/>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88040" y="5193685"/>
            <a:ext cx="7601005" cy="600191"/>
          </a:xfrm>
        </p:spPr>
        <p:txBody>
          <a:bodyPr anchor="b">
            <a:normAutofit/>
          </a:bodyPr>
          <a:lstStyle>
            <a:lvl1pPr>
              <a:defRPr sz="2646"/>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86095" y="671969"/>
            <a:ext cx="7602950" cy="3956842"/>
          </a:xfrm>
          <a:noFill/>
          <a:ln>
            <a:noFill/>
          </a:ln>
          <a:effectLst>
            <a:outerShdw blurRad="76200" dist="63500" dir="5040000" algn="tl" rotWithShape="0">
              <a:srgbClr val="000000">
                <a:alpha val="41000"/>
              </a:srgbClr>
            </a:outerShdw>
          </a:effectLst>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588038" y="5793875"/>
            <a:ext cx="7601007" cy="603869"/>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661177" y="5193347"/>
            <a:ext cx="1267614" cy="1202393"/>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5039784"/>
            <a:ext cx="10100435" cy="1848621"/>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77955" y="671968"/>
            <a:ext cx="7602950" cy="3960342"/>
          </a:xfrm>
        </p:spPr>
        <p:txBody>
          <a:bodyPr anchor="ctr"/>
          <a:lstStyle>
            <a:lvl1pPr>
              <a:defRPr sz="3527"/>
            </a:lvl1pPr>
          </a:lstStyle>
          <a:p>
            <a:r>
              <a:rPr lang="en-US" smtClean="0"/>
              <a:t>Click to edit Master title style</a:t>
            </a:r>
            <a:endParaRPr lang="en-US" dirty="0"/>
          </a:p>
        </p:txBody>
      </p:sp>
      <p:sp>
        <p:nvSpPr>
          <p:cNvPr id="4" name="Text Placeholder 3"/>
          <p:cNvSpPr>
            <a:spLocks noGrp="1"/>
          </p:cNvSpPr>
          <p:nvPr>
            <p:ph type="body" sz="half" idx="2"/>
          </p:nvPr>
        </p:nvSpPr>
        <p:spPr>
          <a:xfrm>
            <a:off x="586094" y="5192277"/>
            <a:ext cx="7594811" cy="1214491"/>
          </a:xfrm>
        </p:spPr>
        <p:txBody>
          <a:bodyPr anchor="ct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661177" y="5193685"/>
            <a:ext cx="1267614" cy="1202393"/>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5039784"/>
            <a:ext cx="10100435" cy="1848621"/>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46580" y="680110"/>
            <a:ext cx="7083278" cy="3346695"/>
          </a:xfrm>
        </p:spPr>
        <p:txBody>
          <a:bodyPr anchor="ctr"/>
          <a:lstStyle>
            <a:lvl1pPr>
              <a:defRPr sz="3527"/>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90787" y="4035313"/>
            <a:ext cx="6601058"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4" name="Text Placeholder 3"/>
          <p:cNvSpPr>
            <a:spLocks noGrp="1"/>
          </p:cNvSpPr>
          <p:nvPr>
            <p:ph type="body" sz="half" idx="2"/>
          </p:nvPr>
        </p:nvSpPr>
        <p:spPr>
          <a:xfrm>
            <a:off x="586095" y="5192277"/>
            <a:ext cx="7611091" cy="1214491"/>
          </a:xfrm>
        </p:spPr>
        <p:txBody>
          <a:bodyPr anchor="ct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661177" y="5191822"/>
            <a:ext cx="1267614" cy="1202393"/>
          </a:xfrm>
        </p:spPr>
        <p:txBody>
          <a:bodyPr/>
          <a:lstStyle/>
          <a:p>
            <a:fld id="{6D22F896-40B5-4ADD-8801-0D06FADFA095}" type="slidenum">
              <a:rPr lang="en-US" smtClean="0"/>
              <a:pPr/>
              <a:t>‹#›</a:t>
            </a:fld>
            <a:endParaRPr lang="en-US" dirty="0"/>
          </a:p>
        </p:txBody>
      </p:sp>
      <p:sp>
        <p:nvSpPr>
          <p:cNvPr id="27" name="TextBox 26"/>
          <p:cNvSpPr txBox="1"/>
          <p:nvPr/>
        </p:nvSpPr>
        <p:spPr>
          <a:xfrm>
            <a:off x="298684" y="824659"/>
            <a:ext cx="588036"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37" dirty="0">
                <a:solidFill>
                  <a:schemeClr val="tx1"/>
                </a:solidFill>
                <a:effectLst/>
              </a:rPr>
              <a:t>“</a:t>
            </a:r>
          </a:p>
        </p:txBody>
      </p:sp>
      <p:sp>
        <p:nvSpPr>
          <p:cNvPr id="28" name="TextBox 27"/>
          <p:cNvSpPr txBox="1"/>
          <p:nvPr/>
        </p:nvSpPr>
        <p:spPr>
          <a:xfrm>
            <a:off x="7680844" y="3305372"/>
            <a:ext cx="504031" cy="644608"/>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37"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5039784"/>
            <a:ext cx="10100435" cy="1848621"/>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86094" y="5192277"/>
            <a:ext cx="7602950" cy="650159"/>
          </a:xfrm>
        </p:spPr>
        <p:txBody>
          <a:bodyPr anchor="b"/>
          <a:lstStyle>
            <a:lvl1pPr>
              <a:defRPr sz="3527"/>
            </a:lvl1pPr>
          </a:lstStyle>
          <a:p>
            <a:r>
              <a:rPr lang="en-US" smtClean="0"/>
              <a:t>Click to edit Master title style</a:t>
            </a:r>
            <a:endParaRPr lang="en-US" dirty="0"/>
          </a:p>
        </p:txBody>
      </p:sp>
      <p:sp>
        <p:nvSpPr>
          <p:cNvPr id="4" name="Text Placeholder 3"/>
          <p:cNvSpPr>
            <a:spLocks noGrp="1"/>
          </p:cNvSpPr>
          <p:nvPr>
            <p:ph type="body" sz="half" idx="2"/>
          </p:nvPr>
        </p:nvSpPr>
        <p:spPr>
          <a:xfrm>
            <a:off x="586095" y="5842434"/>
            <a:ext cx="7602950" cy="564334"/>
          </a:xfrm>
        </p:spPr>
        <p:txBody>
          <a:bodyPr anchor="t"/>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661177" y="5191822"/>
            <a:ext cx="1267614" cy="1202393"/>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71971"/>
            <a:ext cx="10100435" cy="1848621"/>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86095" y="830294"/>
            <a:ext cx="7602950" cy="119153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87186" y="2567830"/>
            <a:ext cx="2419350" cy="6352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8" name="Text Placeholder 3"/>
          <p:cNvSpPr>
            <a:spLocks noGrp="1"/>
          </p:cNvSpPr>
          <p:nvPr>
            <p:ph type="body" sz="half" idx="15"/>
          </p:nvPr>
        </p:nvSpPr>
        <p:spPr>
          <a:xfrm>
            <a:off x="595067" y="3323799"/>
            <a:ext cx="2419350" cy="3211609"/>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9" name="Text Placeholder 4"/>
          <p:cNvSpPr>
            <a:spLocks noGrp="1"/>
          </p:cNvSpPr>
          <p:nvPr>
            <p:ph type="body" sz="quarter" idx="3"/>
          </p:nvPr>
        </p:nvSpPr>
        <p:spPr>
          <a:xfrm>
            <a:off x="3173250" y="2575970"/>
            <a:ext cx="2419350" cy="6352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0" name="Text Placeholder 3"/>
          <p:cNvSpPr>
            <a:spLocks noGrp="1"/>
          </p:cNvSpPr>
          <p:nvPr>
            <p:ph type="body" sz="half" idx="16"/>
          </p:nvPr>
        </p:nvSpPr>
        <p:spPr>
          <a:xfrm>
            <a:off x="3174680" y="3315660"/>
            <a:ext cx="2419350" cy="3211609"/>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11" name="Text Placeholder 4"/>
          <p:cNvSpPr>
            <a:spLocks noGrp="1"/>
          </p:cNvSpPr>
          <p:nvPr>
            <p:ph type="body" sz="quarter" idx="13"/>
          </p:nvPr>
        </p:nvSpPr>
        <p:spPr>
          <a:xfrm>
            <a:off x="5761452" y="2575970"/>
            <a:ext cx="2419350" cy="6352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2" name="Text Placeholder 3"/>
          <p:cNvSpPr>
            <a:spLocks noGrp="1"/>
          </p:cNvSpPr>
          <p:nvPr>
            <p:ph type="body" sz="half" idx="17"/>
          </p:nvPr>
        </p:nvSpPr>
        <p:spPr>
          <a:xfrm>
            <a:off x="5769592" y="3315659"/>
            <a:ext cx="2419350" cy="3211609"/>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71971"/>
            <a:ext cx="10100435" cy="1848621"/>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86095" y="830294"/>
            <a:ext cx="7602950" cy="1191534"/>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86925" y="4737201"/>
            <a:ext cx="2416811" cy="6352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0" name="Picture Placeholder 2"/>
          <p:cNvSpPr>
            <a:spLocks noGrp="1" noChangeAspect="1"/>
          </p:cNvSpPr>
          <p:nvPr>
            <p:ph type="pic" idx="15"/>
          </p:nvPr>
        </p:nvSpPr>
        <p:spPr>
          <a:xfrm>
            <a:off x="586925" y="2575970"/>
            <a:ext cx="2416811" cy="1679928"/>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dirty="0" smtClean="0"/>
              <a:t>Drag picture to placeholder or click icon to add</a:t>
            </a:r>
            <a:endParaRPr lang="en-US" dirty="0"/>
          </a:p>
        </p:txBody>
      </p:sp>
      <p:sp>
        <p:nvSpPr>
          <p:cNvPr id="21" name="Text Placeholder 3"/>
          <p:cNvSpPr>
            <a:spLocks noGrp="1"/>
          </p:cNvSpPr>
          <p:nvPr>
            <p:ph type="body" sz="half" idx="18"/>
          </p:nvPr>
        </p:nvSpPr>
        <p:spPr>
          <a:xfrm>
            <a:off x="586925" y="5372423"/>
            <a:ext cx="2416811" cy="117112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2" name="Text Placeholder 4"/>
          <p:cNvSpPr>
            <a:spLocks noGrp="1"/>
          </p:cNvSpPr>
          <p:nvPr>
            <p:ph type="body" sz="quarter" idx="3"/>
          </p:nvPr>
        </p:nvSpPr>
        <p:spPr>
          <a:xfrm>
            <a:off x="3164524" y="4737201"/>
            <a:ext cx="2441961" cy="6352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3" name="Picture Placeholder 2"/>
          <p:cNvSpPr>
            <a:spLocks noGrp="1" noChangeAspect="1"/>
          </p:cNvSpPr>
          <p:nvPr>
            <p:ph type="pic" idx="21"/>
          </p:nvPr>
        </p:nvSpPr>
        <p:spPr>
          <a:xfrm>
            <a:off x="3164524" y="2575970"/>
            <a:ext cx="2441961" cy="1679928"/>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dirty="0" smtClean="0"/>
              <a:t>Drag picture to placeholder or click icon to add</a:t>
            </a:r>
            <a:endParaRPr lang="en-US" dirty="0"/>
          </a:p>
        </p:txBody>
      </p:sp>
      <p:sp>
        <p:nvSpPr>
          <p:cNvPr id="24" name="Text Placeholder 3"/>
          <p:cNvSpPr>
            <a:spLocks noGrp="1"/>
          </p:cNvSpPr>
          <p:nvPr>
            <p:ph type="body" sz="half" idx="19"/>
          </p:nvPr>
        </p:nvSpPr>
        <p:spPr>
          <a:xfrm>
            <a:off x="3163406" y="5372422"/>
            <a:ext cx="2445195" cy="117112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5" name="Text Placeholder 4"/>
          <p:cNvSpPr>
            <a:spLocks noGrp="1"/>
          </p:cNvSpPr>
          <p:nvPr>
            <p:ph type="body" sz="quarter" idx="13"/>
          </p:nvPr>
        </p:nvSpPr>
        <p:spPr>
          <a:xfrm>
            <a:off x="5766846" y="4737201"/>
            <a:ext cx="2419100" cy="6352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6" name="Picture Placeholder 2"/>
          <p:cNvSpPr>
            <a:spLocks noGrp="1" noChangeAspect="1"/>
          </p:cNvSpPr>
          <p:nvPr>
            <p:ph type="pic" idx="22"/>
          </p:nvPr>
        </p:nvSpPr>
        <p:spPr>
          <a:xfrm>
            <a:off x="5766844" y="2575970"/>
            <a:ext cx="2419100" cy="1679928"/>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dirty="0" smtClean="0"/>
              <a:t>Drag picture to placeholder or click icon to add</a:t>
            </a:r>
            <a:endParaRPr lang="en-US" dirty="0"/>
          </a:p>
        </p:txBody>
      </p:sp>
      <p:sp>
        <p:nvSpPr>
          <p:cNvPr id="27" name="Text Placeholder 3"/>
          <p:cNvSpPr>
            <a:spLocks noGrp="1"/>
          </p:cNvSpPr>
          <p:nvPr>
            <p:ph type="body" sz="half" idx="20"/>
          </p:nvPr>
        </p:nvSpPr>
        <p:spPr>
          <a:xfrm>
            <a:off x="5766742" y="5372420"/>
            <a:ext cx="2422303" cy="117112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71971"/>
            <a:ext cx="10100435" cy="1848621"/>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86095" y="830294"/>
            <a:ext cx="7602950" cy="1191534"/>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5044354" y="3028177"/>
            <a:ext cx="7564696" cy="1508344"/>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8229421" y="671968"/>
            <a:ext cx="1179162" cy="491845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62506" y="671969"/>
            <a:ext cx="7249979" cy="587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44282" y="6543548"/>
            <a:ext cx="2268141" cy="402483"/>
          </a:xfrm>
        </p:spPr>
        <p:txBody>
          <a:bodyPr/>
          <a:lstStyle/>
          <a:p>
            <a:fld id="{48A87A34-81AB-432B-8DAE-1953F412C126}" type="datetimeFigureOut">
              <a:rPr lang="en-US" smtClean="0"/>
              <a:t>6/30/18</a:t>
            </a:fld>
            <a:endParaRPr lang="en-US" dirty="0"/>
          </a:p>
        </p:txBody>
      </p:sp>
      <p:sp>
        <p:nvSpPr>
          <p:cNvPr id="5" name="Footer Placeholder 4"/>
          <p:cNvSpPr>
            <a:spLocks noGrp="1"/>
          </p:cNvSpPr>
          <p:nvPr>
            <p:ph type="ftr" sz="quarter" idx="11"/>
          </p:nvPr>
        </p:nvSpPr>
        <p:spPr>
          <a:xfrm>
            <a:off x="562506" y="6543549"/>
            <a:ext cx="4981838" cy="402483"/>
          </a:xfrm>
        </p:spPr>
        <p:txBody>
          <a:bodyPr/>
          <a:lstStyle/>
          <a:p>
            <a:endParaRPr lang="en-US" dirty="0"/>
          </a:p>
        </p:txBody>
      </p:sp>
      <p:sp>
        <p:nvSpPr>
          <p:cNvPr id="6" name="Slide Number Placeholder 5"/>
          <p:cNvSpPr>
            <a:spLocks noGrp="1"/>
          </p:cNvSpPr>
          <p:nvPr>
            <p:ph type="sldNum" sz="quarter" idx="12"/>
          </p:nvPr>
        </p:nvSpPr>
        <p:spPr>
          <a:xfrm>
            <a:off x="8192329" y="5988325"/>
            <a:ext cx="1267394" cy="1403357"/>
          </a:xfrm>
        </p:spPr>
        <p:txBody>
          <a:bodyPr anchor="t"/>
          <a:lstStyle>
            <a:lvl1pPr algn="ctr">
              <a:defRPr/>
            </a:lvl1pPr>
          </a:lstStyle>
          <a:p>
            <a:fld id="{6D22F896-40B5-4ADD-8801-0D06FADFA095}" type="slidenum">
              <a:rPr lang="en-US" smtClean="0"/>
              <a:t>‹#›</a:t>
            </a:fld>
            <a:endParaRPr lang="en-US" dirty="0"/>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71971"/>
            <a:ext cx="10100435" cy="1848621"/>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3007591"/>
            <a:ext cx="10100435" cy="1848621"/>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86095" y="3163528"/>
            <a:ext cx="7594809" cy="1202392"/>
          </a:xfrm>
        </p:spPr>
        <p:txBody>
          <a:bodyPr anchor="ctr">
            <a:normAutofit/>
          </a:bodyPr>
          <a:lstStyle>
            <a:lvl1pPr algn="r">
              <a:defRPr sz="3968"/>
            </a:lvl1pPr>
          </a:lstStyle>
          <a:p>
            <a:r>
              <a:rPr lang="en-US" smtClean="0"/>
              <a:t>Click to edit Master title style</a:t>
            </a:r>
            <a:endParaRPr lang="en-US" dirty="0"/>
          </a:p>
        </p:txBody>
      </p:sp>
      <p:sp>
        <p:nvSpPr>
          <p:cNvPr id="3" name="Text Placeholder 2"/>
          <p:cNvSpPr>
            <a:spLocks noGrp="1"/>
          </p:cNvSpPr>
          <p:nvPr>
            <p:ph type="body" idx="1"/>
          </p:nvPr>
        </p:nvSpPr>
        <p:spPr>
          <a:xfrm>
            <a:off x="586095" y="4665187"/>
            <a:ext cx="7594809" cy="1878363"/>
          </a:xfrm>
        </p:spPr>
        <p:txBody>
          <a:bodyPr>
            <a:normAutofit/>
          </a:bodyPr>
          <a:lstStyle>
            <a:lvl1pPr marL="0" indent="0" algn="r">
              <a:buNone/>
              <a:defRPr sz="2205">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915433" y="6543548"/>
            <a:ext cx="2268141" cy="402483"/>
          </a:xfrm>
        </p:spPr>
        <p:txBody>
          <a:bodyPr/>
          <a:lstStyle/>
          <a:p>
            <a:fld id="{48A87A34-81AB-432B-8DAE-1953F412C126}" type="datetimeFigureOut">
              <a:rPr lang="en-US" smtClean="0"/>
              <a:t>6/30/18</a:t>
            </a:fld>
            <a:endParaRPr lang="en-US" dirty="0"/>
          </a:p>
        </p:txBody>
      </p:sp>
      <p:sp>
        <p:nvSpPr>
          <p:cNvPr id="5" name="Footer Placeholder 4"/>
          <p:cNvSpPr>
            <a:spLocks noGrp="1"/>
          </p:cNvSpPr>
          <p:nvPr>
            <p:ph type="ftr" sz="quarter" idx="11"/>
          </p:nvPr>
        </p:nvSpPr>
        <p:spPr>
          <a:xfrm>
            <a:off x="588037" y="6543549"/>
            <a:ext cx="5329891" cy="402483"/>
          </a:xfrm>
        </p:spPr>
        <p:txBody>
          <a:bodyPr/>
          <a:lstStyle/>
          <a:p>
            <a:endParaRPr lang="en-US" dirty="0"/>
          </a:p>
        </p:txBody>
      </p:sp>
      <p:sp>
        <p:nvSpPr>
          <p:cNvPr id="6" name="Slide Number Placeholder 5"/>
          <p:cNvSpPr>
            <a:spLocks noGrp="1"/>
          </p:cNvSpPr>
          <p:nvPr>
            <p:ph type="sldNum" sz="quarter" idx="12"/>
          </p:nvPr>
        </p:nvSpPr>
        <p:spPr>
          <a:xfrm>
            <a:off x="8661177" y="3163529"/>
            <a:ext cx="1267614" cy="1202393"/>
          </a:xfrm>
        </p:spPr>
        <p:txBody>
          <a:bodyPr/>
          <a:lstStyle/>
          <a:p>
            <a:fld id="{6D22F896-40B5-4ADD-8801-0D06FADFA095}" type="slidenum">
              <a:rPr lang="en-US" smtClean="0"/>
              <a:t>‹#›</a:t>
            </a:fld>
            <a:endParaRPr lang="en-US" dirty="0"/>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71971"/>
            <a:ext cx="10100435" cy="1848621"/>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88037" y="830294"/>
            <a:ext cx="7592869" cy="1191534"/>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8037" y="2575970"/>
            <a:ext cx="3701850" cy="3967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77112" y="2575970"/>
            <a:ext cx="3703793" cy="3967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71971"/>
            <a:ext cx="10100435" cy="1848621"/>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86095" y="830297"/>
            <a:ext cx="7602950" cy="119153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8937" y="2575971"/>
            <a:ext cx="3467232" cy="764053"/>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586095" y="3340024"/>
            <a:ext cx="3711933" cy="32035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21320" y="2575970"/>
            <a:ext cx="3467725" cy="762886"/>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4477113" y="3340024"/>
            <a:ext cx="3711932" cy="32035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71971"/>
            <a:ext cx="10100435" cy="1848621"/>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8507696" y="2175156"/>
            <a:ext cx="1592739" cy="159031"/>
          </a:xfrm>
          <a:prstGeom prst="rect">
            <a:avLst/>
          </a:prstGeom>
        </p:spPr>
      </p:pic>
      <p:sp>
        <p:nvSpPr>
          <p:cNvPr id="14" name="Rectangle 13"/>
          <p:cNvSpPr/>
          <p:nvPr/>
        </p:nvSpPr>
        <p:spPr>
          <a:xfrm>
            <a:off x="8500588" y="671971"/>
            <a:ext cx="1580038" cy="15081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6/30/18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71971"/>
            <a:ext cx="10100435" cy="1848621"/>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86095" y="830293"/>
            <a:ext cx="7602950" cy="1191536"/>
          </a:xfrm>
        </p:spPr>
        <p:txBody>
          <a:bodyPr anchor="ctr">
            <a:normAutofit/>
          </a:bodyPr>
          <a:lstStyle>
            <a:lvl1pPr>
              <a:defRPr sz="3968"/>
            </a:lvl1pPr>
          </a:lstStyle>
          <a:p>
            <a:r>
              <a:rPr lang="en-US" smtClean="0"/>
              <a:t>Click to edit Master title style</a:t>
            </a:r>
            <a:endParaRPr lang="en-US" dirty="0"/>
          </a:p>
        </p:txBody>
      </p:sp>
      <p:sp>
        <p:nvSpPr>
          <p:cNvPr id="3" name="Content Placeholder 2"/>
          <p:cNvSpPr>
            <a:spLocks noGrp="1"/>
          </p:cNvSpPr>
          <p:nvPr>
            <p:ph idx="1"/>
          </p:nvPr>
        </p:nvSpPr>
        <p:spPr>
          <a:xfrm>
            <a:off x="3874366" y="2575971"/>
            <a:ext cx="4314679" cy="3967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8038" y="2575971"/>
            <a:ext cx="3082660" cy="3967580"/>
          </a:xfrm>
        </p:spPr>
        <p:txBody>
          <a:bodyPr anchor="ct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71971"/>
            <a:ext cx="10100435" cy="1848621"/>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86095" y="830294"/>
            <a:ext cx="7602950" cy="1191534"/>
          </a:xfrm>
        </p:spPr>
        <p:txBody>
          <a:bodyPr anchor="ctr">
            <a:normAutofit/>
          </a:bodyPr>
          <a:lstStyle>
            <a:lvl1pPr>
              <a:defRPr sz="396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70586" y="2575971"/>
            <a:ext cx="4318460" cy="3967575"/>
          </a:xfrm>
          <a:noFill/>
          <a:ln>
            <a:noFill/>
          </a:ln>
          <a:effectLst>
            <a:outerShdw blurRad="76200" dist="63500" dir="5040000" algn="tl" rotWithShape="0">
              <a:srgbClr val="000000">
                <a:alpha val="41000"/>
              </a:srgbClr>
            </a:outerShdw>
          </a:effectLst>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586094" y="2575972"/>
            <a:ext cx="3085138" cy="3967578"/>
          </a:xfrm>
        </p:spPr>
        <p:txBody>
          <a:bodyPr anchor="ct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6/30/18</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F"/>
        </a:solidFill>
        <a:effectLst/>
      </p:bgPr>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10080625" cy="7559675"/>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86095" y="830294"/>
            <a:ext cx="7602950" cy="11915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8037" y="2575970"/>
            <a:ext cx="7592868" cy="3967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17716" y="6543548"/>
            <a:ext cx="2268141" cy="402483"/>
          </a:xfrm>
          <a:prstGeom prst="rect">
            <a:avLst/>
          </a:prstGeom>
        </p:spPr>
        <p:txBody>
          <a:bodyPr vert="horz" lIns="91440" tIns="45720" rIns="91440" bIns="45720" rtlCol="0" anchor="ctr"/>
          <a:lstStyle>
            <a:lvl1pPr algn="r">
              <a:defRPr sz="1157">
                <a:solidFill>
                  <a:schemeClr val="tx1">
                    <a:tint val="75000"/>
                  </a:schemeClr>
                </a:solidFill>
              </a:defRPr>
            </a:lvl1pPr>
          </a:lstStyle>
          <a:p>
            <a:fld id="{48A87A34-81AB-432B-8DAE-1953F412C126}" type="datetimeFigureOut">
              <a:rPr lang="en-US" smtClean="0"/>
              <a:pPr/>
              <a:t>6/30/18</a:t>
            </a:fld>
            <a:endParaRPr lang="en-US" dirty="0"/>
          </a:p>
        </p:txBody>
      </p:sp>
      <p:sp>
        <p:nvSpPr>
          <p:cNvPr id="5" name="Footer Placeholder 4"/>
          <p:cNvSpPr>
            <a:spLocks noGrp="1"/>
          </p:cNvSpPr>
          <p:nvPr>
            <p:ph type="ftr" sz="quarter" idx="3"/>
          </p:nvPr>
        </p:nvSpPr>
        <p:spPr>
          <a:xfrm>
            <a:off x="588037" y="6543549"/>
            <a:ext cx="5329891" cy="402483"/>
          </a:xfrm>
          <a:prstGeom prst="rect">
            <a:avLst/>
          </a:prstGeom>
        </p:spPr>
        <p:txBody>
          <a:bodyPr vert="horz" lIns="91440" tIns="45720" rIns="91440" bIns="45720" rtlCol="0" anchor="ctr"/>
          <a:lstStyle>
            <a:lvl1pPr algn="l">
              <a:defRPr sz="115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52537" y="830295"/>
            <a:ext cx="1276255" cy="1202393"/>
          </a:xfrm>
          <a:prstGeom prst="rect">
            <a:avLst/>
          </a:prstGeom>
        </p:spPr>
        <p:txBody>
          <a:bodyPr vert="horz" lIns="91440" tIns="45720" rIns="91440" bIns="45720" rtlCol="0" anchor="ctr"/>
          <a:lstStyle>
            <a:lvl1pPr algn="l">
              <a:defRPr sz="396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7803100"/>
      </p:ext>
    </p:extLst>
  </p:cSld>
  <p:clrMap bg1="dk1" tx1="lt1" bg2="dk2" tx2="lt2" accent1="accent1" accent2="accent2" accent3="accent3" accent4="accent4" accent5="accent5" accent6="accent6" hlink="hlink" folHlink="folHlink"/>
  <p:sldLayoutIdLst>
    <p:sldLayoutId id="2147485016" r:id="rId1"/>
    <p:sldLayoutId id="2147485017" r:id="rId2"/>
    <p:sldLayoutId id="2147485018" r:id="rId3"/>
    <p:sldLayoutId id="2147485019" r:id="rId4"/>
    <p:sldLayoutId id="2147485020" r:id="rId5"/>
    <p:sldLayoutId id="2147485021" r:id="rId6"/>
    <p:sldLayoutId id="2147485022" r:id="rId7"/>
    <p:sldLayoutId id="2147485023" r:id="rId8"/>
    <p:sldLayoutId id="2147485024" r:id="rId9"/>
    <p:sldLayoutId id="2147485025" r:id="rId10"/>
    <p:sldLayoutId id="2147485026" r:id="rId11"/>
    <p:sldLayoutId id="2147485027" r:id="rId12"/>
    <p:sldLayoutId id="2147485028" r:id="rId13"/>
    <p:sldLayoutId id="2147485029" r:id="rId14"/>
    <p:sldLayoutId id="2147485030" r:id="rId15"/>
    <p:sldLayoutId id="2147485031" r:id="rId16"/>
    <p:sldLayoutId id="2147485032" r:id="rId17"/>
  </p:sldLayoutIdLst>
  <p:hf sldNum="0" hdr="0" ftr="0" dt="0"/>
  <p:txStyles>
    <p:titleStyle>
      <a:lvl1pPr algn="l" defTabSz="1007943" rtl="0" eaLnBrk="1" latinLnBrk="0" hangingPunct="1">
        <a:lnSpc>
          <a:spcPct val="90000"/>
        </a:lnSpc>
        <a:spcBef>
          <a:spcPct val="0"/>
        </a:spcBef>
        <a:buNone/>
        <a:defRPr sz="3968"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youtu.be/UqJnwbmMfk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github.com/shaz13/InnBo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p:nvPr/>
        </p:nvSpPr>
        <p:spPr>
          <a:xfrm>
            <a:off x="1295280" y="1039320"/>
            <a:ext cx="7481520" cy="5471280"/>
          </a:xfrm>
          <a:custGeom>
            <a:avLst/>
            <a:gdLst/>
            <a:ahLst/>
            <a:cxnLst/>
            <a:rect l="0" t="0" r="0" b="0"/>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10" name="Shape 110"/>
          <p:cNvSpPr/>
          <p:nvPr/>
        </p:nvSpPr>
        <p:spPr>
          <a:xfrm>
            <a:off x="-2160" y="129600"/>
            <a:ext cx="4378320" cy="566280"/>
          </a:xfrm>
          <a:custGeom>
            <a:avLst/>
            <a:gdLst/>
            <a:ahLst/>
            <a:cxnLst/>
            <a:rect l="0" t="0" r="0" b="0"/>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14" name="Shape 114"/>
          <p:cNvSpPr/>
          <p:nvPr/>
        </p:nvSpPr>
        <p:spPr>
          <a:xfrm>
            <a:off x="6925680" y="7239240"/>
            <a:ext cx="3143520" cy="200160"/>
          </a:xfrm>
          <a:custGeom>
            <a:avLst/>
            <a:gdLst/>
            <a:ahLst/>
            <a:cxnLst/>
            <a:rect l="0" t="0" r="0" b="0"/>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15" name="Shape 115"/>
          <p:cNvSpPr/>
          <p:nvPr/>
        </p:nvSpPr>
        <p:spPr>
          <a:xfrm>
            <a:off x="3975120" y="6341040"/>
            <a:ext cx="6094080" cy="713160"/>
          </a:xfrm>
          <a:custGeom>
            <a:avLst/>
            <a:gdLst/>
            <a:ahLst/>
            <a:cxnLst/>
            <a:rect l="0" t="0" r="0" b="0"/>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18" name="Shape 118"/>
          <p:cNvSpPr/>
          <p:nvPr/>
        </p:nvSpPr>
        <p:spPr>
          <a:xfrm>
            <a:off x="504000" y="2413000"/>
            <a:ext cx="9066240" cy="2324100"/>
          </a:xfrm>
          <a:prstGeom prst="rect">
            <a:avLst/>
          </a:prstGeom>
          <a:noFill/>
          <a:ln>
            <a:noFill/>
          </a:ln>
        </p:spPr>
        <p:txBody>
          <a:bodyPr spcFirstLastPara="1" wrap="square" lIns="0" tIns="0" rIns="0" bIns="0" anchor="ctr" anchorCtr="0">
            <a:noAutofit/>
          </a:bodyPr>
          <a:lstStyle/>
          <a:p>
            <a:pPr lvl="0" algn="ctr"/>
            <a:r>
              <a:rPr lang="en-IN" sz="4800" b="1" dirty="0">
                <a:solidFill>
                  <a:schemeClr val="tx1"/>
                </a:solidFill>
                <a:latin typeface="Arial" charset="0"/>
                <a:ea typeface="Arial" charset="0"/>
                <a:cs typeface="Arial" charset="0"/>
                <a:sym typeface="Century Schoolbook"/>
              </a:rPr>
              <a:t>Innominds </a:t>
            </a:r>
            <a:endParaRPr lang="en-IN" sz="4000" b="1" dirty="0" smtClean="0">
              <a:solidFill>
                <a:schemeClr val="tx1"/>
              </a:solidFill>
              <a:latin typeface="Arial" charset="0"/>
              <a:ea typeface="Arial" charset="0"/>
              <a:cs typeface="Arial" charset="0"/>
              <a:sym typeface="Century Schoolbook"/>
            </a:endParaRPr>
          </a:p>
          <a:p>
            <a:pPr lvl="0" algn="ctr"/>
            <a:r>
              <a:rPr lang="en-IN" sz="2400" b="1" dirty="0" smtClean="0">
                <a:solidFill>
                  <a:schemeClr val="tx1"/>
                </a:solidFill>
                <a:latin typeface="Arial" charset="0"/>
                <a:ea typeface="Arial" charset="0"/>
                <a:cs typeface="Arial" charset="0"/>
                <a:sym typeface="Century Schoolbook"/>
              </a:rPr>
              <a:t>Machine </a:t>
            </a:r>
            <a:r>
              <a:rPr lang="en-IN" sz="2400" b="1" dirty="0">
                <a:solidFill>
                  <a:schemeClr val="tx1"/>
                </a:solidFill>
                <a:latin typeface="Arial" charset="0"/>
                <a:ea typeface="Arial" charset="0"/>
                <a:cs typeface="Arial" charset="0"/>
                <a:sym typeface="Century Schoolbook"/>
              </a:rPr>
              <a:t>Learning </a:t>
            </a:r>
            <a:r>
              <a:rPr lang="en-IN" sz="2400" b="1" dirty="0" smtClean="0">
                <a:solidFill>
                  <a:schemeClr val="tx1"/>
                </a:solidFill>
                <a:latin typeface="Arial" charset="0"/>
                <a:ea typeface="Arial" charset="0"/>
                <a:cs typeface="Arial" charset="0"/>
                <a:sym typeface="Century Schoolbook"/>
              </a:rPr>
              <a:t>Hackathon</a:t>
            </a:r>
          </a:p>
          <a:p>
            <a:pPr lvl="0" algn="ctr"/>
            <a:endParaRPr lang="en-IN" sz="2400" b="1" dirty="0" smtClean="0">
              <a:solidFill>
                <a:schemeClr val="tx1"/>
              </a:solidFill>
              <a:latin typeface="Arial" charset="0"/>
              <a:ea typeface="Arial" charset="0"/>
              <a:cs typeface="Arial" charset="0"/>
              <a:sym typeface="Century Schoolbook"/>
            </a:endParaRPr>
          </a:p>
          <a:p>
            <a:pPr lvl="0" algn="ctr"/>
            <a:r>
              <a:rPr lang="en-US" sz="2000" b="1" i="1" dirty="0" smtClean="0">
                <a:solidFill>
                  <a:schemeClr val="tx1"/>
                </a:solidFill>
                <a:latin typeface="Calibri" charset="0"/>
                <a:ea typeface="Calibri" charset="0"/>
                <a:cs typeface="Calibri" charset="0"/>
                <a:sym typeface="Century Schoolbook"/>
              </a:rPr>
              <a:t>Develop </a:t>
            </a:r>
            <a:r>
              <a:rPr lang="en-US" sz="2000" b="1" i="1" dirty="0">
                <a:solidFill>
                  <a:schemeClr val="tx1"/>
                </a:solidFill>
                <a:latin typeface="Calibri" charset="0"/>
                <a:ea typeface="Calibri" charset="0"/>
                <a:cs typeface="Calibri" charset="0"/>
                <a:sym typeface="Century Schoolbook"/>
              </a:rPr>
              <a:t>an application that suggests best solution to a question based on past behavior &amp; available solutions.</a:t>
            </a:r>
            <a:endParaRPr sz="1050" b="0" i="1" u="none" strike="noStrike" cap="none" dirty="0">
              <a:solidFill>
                <a:schemeClr val="tx1"/>
              </a:solidFill>
              <a:latin typeface="Calibri" charset="0"/>
              <a:ea typeface="Calibri" charset="0"/>
              <a:cs typeface="Calibri" charset="0"/>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Shape 152"/>
          <p:cNvSpPr/>
          <p:nvPr/>
        </p:nvSpPr>
        <p:spPr>
          <a:xfrm>
            <a:off x="507940" y="806720"/>
            <a:ext cx="7912160" cy="11363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Prototype </a:t>
            </a:r>
            <a:r>
              <a:rPr lang="en-IN" sz="3600" b="1" i="0" u="none" strike="noStrike" cap="none" dirty="0" smtClean="0">
                <a:solidFill>
                  <a:srgbClr val="FFFFFF"/>
                </a:solidFill>
                <a:latin typeface="Arial"/>
                <a:ea typeface="Arial"/>
                <a:cs typeface="Arial"/>
                <a:sym typeface="Arial"/>
              </a:rPr>
              <a:t>Demo</a:t>
            </a:r>
          </a:p>
          <a:p>
            <a:r>
              <a:rPr lang="en-IN" dirty="0" smtClean="0">
                <a:solidFill>
                  <a:srgbClr val="FFFFFF"/>
                </a:solidFill>
              </a:rPr>
              <a:t>Add a video link of the workable solution. Please cover as many output scenario’s as you can show from the output excel provided. (Mandatory)</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2" name="Rectangle 1"/>
          <p:cNvSpPr/>
          <p:nvPr/>
        </p:nvSpPr>
        <p:spPr>
          <a:xfrm>
            <a:off x="1928577" y="3740250"/>
            <a:ext cx="6260047" cy="584775"/>
          </a:xfrm>
          <a:prstGeom prst="rect">
            <a:avLst/>
          </a:prstGeom>
        </p:spPr>
        <p:txBody>
          <a:bodyPr wrap="none">
            <a:spAutoFit/>
          </a:bodyPr>
          <a:lstStyle/>
          <a:p>
            <a:r>
              <a:rPr lang="en-US" sz="3200" b="1" dirty="0">
                <a:hlinkClick r:id="rId3"/>
              </a:rPr>
              <a:t>https://</a:t>
            </a:r>
            <a:r>
              <a:rPr lang="en-US" sz="3200" b="1" dirty="0" err="1">
                <a:hlinkClick r:id="rId3"/>
              </a:rPr>
              <a:t>youtu.be</a:t>
            </a:r>
            <a:r>
              <a:rPr lang="en-US" sz="3200" b="1" dirty="0">
                <a:hlinkClick r:id="rId3"/>
              </a:rPr>
              <a:t>/UqJnwbmMfk0</a:t>
            </a:r>
            <a:endParaRPr lang="en-US" sz="3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Shape 159"/>
          <p:cNvSpPr/>
          <p:nvPr/>
        </p:nvSpPr>
        <p:spPr>
          <a:xfrm>
            <a:off x="647640" y="903240"/>
            <a:ext cx="7766640" cy="9128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smtClean="0">
                <a:solidFill>
                  <a:srgbClr val="FFFFFF"/>
                </a:solidFill>
                <a:latin typeface="Arial"/>
                <a:ea typeface="Arial"/>
                <a:cs typeface="Arial"/>
                <a:sym typeface="Arial"/>
              </a:rPr>
              <a:t>Source Code</a:t>
            </a:r>
          </a:p>
          <a:p>
            <a:r>
              <a:rPr lang="en-IN" dirty="0" smtClean="0">
                <a:solidFill>
                  <a:srgbClr val="FFFFFF"/>
                </a:solidFill>
              </a:rPr>
              <a:t>GIT Link and Compile Instructions, Solution Hosted URL</a:t>
            </a:r>
            <a:endParaRPr lang="en-IN" dirty="0"/>
          </a:p>
          <a:p>
            <a:pPr marL="0" marR="0" lvl="0" indent="0" algn="l" rtl="0">
              <a:lnSpc>
                <a:spcPct val="100000"/>
              </a:lnSpc>
              <a:spcBef>
                <a:spcPts val="0"/>
              </a:spcBef>
              <a:spcAft>
                <a:spcPts val="0"/>
              </a:spcAft>
              <a:buNone/>
            </a:pPr>
            <a:endParaRPr sz="1800" b="0" i="0" u="none" strike="noStrike" cap="none" dirty="0" smtClean="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2" name="Rectangle 1"/>
          <p:cNvSpPr/>
          <p:nvPr/>
        </p:nvSpPr>
        <p:spPr>
          <a:xfrm>
            <a:off x="1930238" y="3498950"/>
            <a:ext cx="6904454" cy="646331"/>
          </a:xfrm>
          <a:prstGeom prst="rect">
            <a:avLst/>
          </a:prstGeom>
        </p:spPr>
        <p:txBody>
          <a:bodyPr wrap="none">
            <a:spAutoFit/>
          </a:bodyPr>
          <a:lstStyle/>
          <a:p>
            <a:r>
              <a:rPr lang="en-US" sz="3600" dirty="0">
                <a:hlinkClick r:id="rId3"/>
              </a:rPr>
              <a:t>https://</a:t>
            </a:r>
            <a:r>
              <a:rPr lang="en-US" sz="3600" dirty="0" err="1">
                <a:hlinkClick r:id="rId3"/>
              </a:rPr>
              <a:t>github.com</a:t>
            </a:r>
            <a:r>
              <a:rPr lang="en-US" sz="3600" dirty="0">
                <a:hlinkClick r:id="rId3"/>
              </a:rPr>
              <a:t>/shaz13/</a:t>
            </a:r>
            <a:r>
              <a:rPr lang="en-US" sz="3600" dirty="0" err="1">
                <a:hlinkClick r:id="rId3"/>
              </a:rPr>
              <a:t>InnBot</a:t>
            </a:r>
            <a:endParaRPr lang="en-US" sz="3600" dirty="0"/>
          </a:p>
        </p:txBody>
      </p:sp>
      <p:sp>
        <p:nvSpPr>
          <p:cNvPr id="3" name="Rectangle 2"/>
          <p:cNvSpPr/>
          <p:nvPr/>
        </p:nvSpPr>
        <p:spPr>
          <a:xfrm>
            <a:off x="2044700" y="4498410"/>
            <a:ext cx="7124700" cy="400110"/>
          </a:xfrm>
          <a:prstGeom prst="rect">
            <a:avLst/>
          </a:prstGeom>
        </p:spPr>
        <p:txBody>
          <a:bodyPr wrap="square">
            <a:spAutoFit/>
          </a:bodyPr>
          <a:lstStyle/>
          <a:p>
            <a:pPr algn="just"/>
            <a:r>
              <a:rPr lang="en-US" sz="2000" b="1" dirty="0" smtClean="0">
                <a:solidFill>
                  <a:schemeClr val="tx1"/>
                </a:solidFill>
                <a:latin typeface="Arial" charset="0"/>
                <a:ea typeface="Arial" charset="0"/>
                <a:cs typeface="Arial" charset="0"/>
              </a:rPr>
              <a:t>Instructions are written in the </a:t>
            </a:r>
            <a:r>
              <a:rPr lang="en-US" sz="2000" b="1" dirty="0" err="1" smtClean="0">
                <a:solidFill>
                  <a:schemeClr val="tx1"/>
                </a:solidFill>
                <a:latin typeface="Arial" charset="0"/>
                <a:ea typeface="Arial" charset="0"/>
                <a:cs typeface="Arial" charset="0"/>
              </a:rPr>
              <a:t>README.md</a:t>
            </a:r>
            <a:r>
              <a:rPr lang="en-US" sz="2000" b="1" dirty="0" smtClean="0">
                <a:solidFill>
                  <a:schemeClr val="tx1"/>
                </a:solidFill>
                <a:latin typeface="Arial" charset="0"/>
                <a:ea typeface="Arial" charset="0"/>
                <a:cs typeface="Arial" charset="0"/>
              </a:rPr>
              <a:t> of repo</a:t>
            </a:r>
            <a:endParaRPr lang="en-US" sz="2000" b="1"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29856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Shape 159"/>
          <p:cNvSpPr/>
          <p:nvPr/>
        </p:nvSpPr>
        <p:spPr>
          <a:xfrm>
            <a:off x="647640" y="903240"/>
            <a:ext cx="886466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smtClean="0">
                <a:solidFill>
                  <a:srgbClr val="FFFFFF"/>
                </a:solidFill>
                <a:latin typeface="Arial"/>
                <a:ea typeface="Arial"/>
                <a:cs typeface="Arial"/>
                <a:sym typeface="Arial"/>
              </a:rPr>
              <a:t>Completeness</a:t>
            </a:r>
          </a:p>
          <a:p>
            <a:r>
              <a:rPr lang="en-IN" dirty="0" smtClean="0">
                <a:solidFill>
                  <a:srgbClr val="FFFFFF"/>
                </a:solidFill>
              </a:rPr>
              <a:t>Mark the area’s which have been completed and tested. They will be a part of the evaluation parameters.</a:t>
            </a:r>
            <a:endParaRPr lang="en-IN" dirty="0"/>
          </a:p>
          <a:p>
            <a:pPr marL="0" marR="0" lvl="0" indent="0" algn="l" rtl="0">
              <a:lnSpc>
                <a:spcPct val="100000"/>
              </a:lnSpc>
              <a:spcBef>
                <a:spcPts val="0"/>
              </a:spcBef>
              <a:spcAft>
                <a:spcPts val="0"/>
              </a:spcAft>
              <a:buNone/>
            </a:pPr>
            <a:endParaRPr sz="1800" b="0" i="0" u="none" strike="noStrike" cap="none" smtClean="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557146253"/>
              </p:ext>
            </p:extLst>
          </p:nvPr>
        </p:nvGraphicFramePr>
        <p:xfrm>
          <a:off x="956204" y="2435240"/>
          <a:ext cx="8365596" cy="4085844"/>
        </p:xfrm>
        <a:graphic>
          <a:graphicData uri="http://schemas.openxmlformats.org/drawingml/2006/table">
            <a:tbl>
              <a:tblPr firstRow="1" bandRow="1">
                <a:tableStyleId>{073A0DAA-6AF3-43AB-8588-CEC1D06C72B9}</a:tableStyleId>
              </a:tblPr>
              <a:tblGrid>
                <a:gridCol w="4182798"/>
                <a:gridCol w="4182798"/>
              </a:tblGrid>
              <a:tr h="370840">
                <a:tc>
                  <a:txBody>
                    <a:bodyPr/>
                    <a:lstStyle/>
                    <a:p>
                      <a:pPr algn="ctr"/>
                      <a:r>
                        <a:rPr lang="en-US" dirty="0" smtClean="0"/>
                        <a:t>Area</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Performance </a:t>
                      </a:r>
                      <a:r>
                        <a:rPr lang="mr-IN" dirty="0" smtClean="0"/>
                        <a:t>–</a:t>
                      </a:r>
                      <a:r>
                        <a:rPr lang="en-US" dirty="0" smtClean="0"/>
                        <a:t> How did</a:t>
                      </a:r>
                      <a:r>
                        <a:rPr lang="en-US" baseline="0" dirty="0" smtClean="0"/>
                        <a:t> you measure the performance of this system.</a:t>
                      </a:r>
                      <a:endParaRPr lang="en-US" dirty="0"/>
                    </a:p>
                  </a:txBody>
                  <a:tcPr/>
                </a:tc>
                <a:tc>
                  <a:txBody>
                    <a:bodyPr/>
                    <a:lstStyle/>
                    <a:p>
                      <a:r>
                        <a:rPr lang="en-US" dirty="0" smtClean="0"/>
                        <a:t>The output was measured</a:t>
                      </a:r>
                      <a:r>
                        <a:rPr lang="en-US" baseline="0" dirty="0" smtClean="0"/>
                        <a:t> with the Sample output provided. If the results appear in predicted first 3 results then the model performs well for that case. </a:t>
                      </a:r>
                      <a:endParaRPr lang="en-US" dirty="0"/>
                    </a:p>
                  </a:txBody>
                  <a:tcPr/>
                </a:tc>
              </a:tr>
              <a:tr h="370840">
                <a:tc>
                  <a:txBody>
                    <a:bodyPr/>
                    <a:lstStyle/>
                    <a:p>
                      <a:r>
                        <a:rPr lang="en-US" dirty="0" smtClean="0"/>
                        <a:t>Usability </a:t>
                      </a:r>
                      <a:r>
                        <a:rPr lang="mr-IN" dirty="0" smtClean="0"/>
                        <a:t>–</a:t>
                      </a:r>
                      <a:r>
                        <a:rPr lang="en-US" dirty="0" smtClean="0"/>
                        <a:t> How usable is your solution</a:t>
                      </a:r>
                      <a:endParaRPr lang="en-US" dirty="0"/>
                    </a:p>
                  </a:txBody>
                  <a:tcPr/>
                </a:tc>
                <a:tc>
                  <a:txBody>
                    <a:bodyPr/>
                    <a:lstStyle/>
                    <a:p>
                      <a:r>
                        <a:rPr lang="en-US" dirty="0" smtClean="0"/>
                        <a:t>Its</a:t>
                      </a:r>
                      <a:r>
                        <a:rPr lang="en-US" baseline="0" dirty="0" smtClean="0"/>
                        <a:t> completely usable and deployable.</a:t>
                      </a:r>
                      <a:endParaRPr lang="en-US" dirty="0"/>
                    </a:p>
                  </a:txBody>
                  <a:tcPr/>
                </a:tc>
              </a:tr>
              <a:tr h="370840">
                <a:tc>
                  <a:txBody>
                    <a:bodyPr/>
                    <a:lstStyle/>
                    <a:p>
                      <a:r>
                        <a:rPr lang="en-US" dirty="0" smtClean="0"/>
                        <a:t>Completeness </a:t>
                      </a:r>
                      <a:r>
                        <a:rPr lang="mr-IN" dirty="0" smtClean="0"/>
                        <a:t>–</a:t>
                      </a:r>
                      <a:r>
                        <a:rPr lang="en-US" dirty="0" smtClean="0"/>
                        <a:t> What has been completed.</a:t>
                      </a:r>
                      <a:endParaRPr lang="en-US" dirty="0"/>
                    </a:p>
                  </a:txBody>
                  <a:tcPr/>
                </a:tc>
                <a:tc>
                  <a:txBody>
                    <a:bodyPr/>
                    <a:lstStyle/>
                    <a:p>
                      <a:r>
                        <a:rPr lang="en-US" dirty="0" smtClean="0"/>
                        <a:t>The search backend, deep</a:t>
                      </a:r>
                      <a:r>
                        <a:rPr lang="en-US" baseline="0" dirty="0" smtClean="0"/>
                        <a:t> learning model and front end is done.</a:t>
                      </a:r>
                      <a:endParaRPr lang="en-US" dirty="0"/>
                    </a:p>
                  </a:txBody>
                  <a:tcPr/>
                </a:tc>
              </a:tr>
              <a:tr h="370840">
                <a:tc>
                  <a:txBody>
                    <a:bodyPr/>
                    <a:lstStyle/>
                    <a:p>
                      <a:r>
                        <a:rPr lang="en-US" dirty="0" smtClean="0"/>
                        <a:t>Pending </a:t>
                      </a:r>
                      <a:r>
                        <a:rPr lang="mr-IN" dirty="0" smtClean="0"/>
                        <a:t>–</a:t>
                      </a:r>
                      <a:r>
                        <a:rPr lang="en-US" dirty="0" smtClean="0"/>
                        <a:t> What are the items which are pending</a:t>
                      </a:r>
                      <a:endParaRPr lang="en-US" dirty="0"/>
                    </a:p>
                  </a:txBody>
                  <a:tcPr/>
                </a:tc>
                <a:tc>
                  <a:txBody>
                    <a:bodyPr/>
                    <a:lstStyle/>
                    <a:p>
                      <a:r>
                        <a:rPr lang="en-US" dirty="0" smtClean="0"/>
                        <a:t>Scalable items</a:t>
                      </a:r>
                      <a:r>
                        <a:rPr lang="en-US" baseline="0" dirty="0" smtClean="0"/>
                        <a:t> that tracks events from front end are left over.</a:t>
                      </a:r>
                      <a:endParaRPr lang="en-US" dirty="0"/>
                    </a:p>
                  </a:txBody>
                  <a:tcPr/>
                </a:tc>
              </a:tr>
            </a:tbl>
          </a:graphicData>
        </a:graphic>
      </p:graphicFrame>
    </p:spTree>
    <p:extLst>
      <p:ext uri="{BB962C8B-B14F-4D97-AF65-F5344CB8AC3E}">
        <p14:creationId xmlns:p14="http://schemas.microsoft.com/office/powerpoint/2010/main" val="146184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Shape 159"/>
          <p:cNvSpPr/>
          <p:nvPr/>
        </p:nvSpPr>
        <p:spPr>
          <a:xfrm>
            <a:off x="647640" y="903240"/>
            <a:ext cx="7766640" cy="874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Possible </a:t>
            </a:r>
            <a:r>
              <a:rPr lang="en-IN" sz="3600" b="1" i="0" u="none" strike="noStrike" cap="none" dirty="0" smtClean="0">
                <a:solidFill>
                  <a:srgbClr val="FFFFFF"/>
                </a:solidFill>
                <a:latin typeface="Arial"/>
                <a:ea typeface="Arial"/>
                <a:cs typeface="Arial"/>
                <a:sym typeface="Arial"/>
              </a:rPr>
              <a:t>Improvement</a:t>
            </a:r>
          </a:p>
          <a:p>
            <a:r>
              <a:rPr lang="en-IN" dirty="0" smtClean="0">
                <a:solidFill>
                  <a:srgbClr val="FFFFFF"/>
                </a:solidFill>
              </a:rPr>
              <a:t>Any Improvements you want to add?</a:t>
            </a:r>
            <a:endParaRPr lang="en-IN" dirty="0"/>
          </a:p>
          <a:p>
            <a:pPr marL="0" marR="0" lvl="0" indent="0" algn="l" rtl="0">
              <a:lnSpc>
                <a:spcPct val="100000"/>
              </a:lnSpc>
              <a:spcBef>
                <a:spcPts val="0"/>
              </a:spcBef>
              <a:spcAft>
                <a:spcPts val="0"/>
              </a:spcAft>
              <a:buNone/>
            </a:pPr>
            <a:endParaRPr sz="1800" b="0" i="0" u="none" strike="noStrike" cap="none" dirty="0" smtClean="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6" name="Rectangle 5"/>
          <p:cNvSpPr/>
          <p:nvPr/>
        </p:nvSpPr>
        <p:spPr>
          <a:xfrm>
            <a:off x="503980" y="2298700"/>
            <a:ext cx="9097220" cy="3170099"/>
          </a:xfrm>
          <a:prstGeom prst="rect">
            <a:avLst/>
          </a:prstGeom>
        </p:spPr>
        <p:txBody>
          <a:bodyPr wrap="square">
            <a:spAutoFit/>
          </a:bodyPr>
          <a:lstStyle/>
          <a:p>
            <a:pPr algn="just"/>
            <a:r>
              <a:rPr lang="en-US" sz="2000" dirty="0" smtClean="0">
                <a:solidFill>
                  <a:schemeClr val="tx1"/>
                </a:solidFill>
                <a:latin typeface="Arial" charset="0"/>
                <a:ea typeface="Arial" charset="0"/>
                <a:cs typeface="Arial" charset="0"/>
              </a:rPr>
              <a:t>Sure, do. I wanted to take this implementation one step further in future as in </a:t>
            </a:r>
            <a:r>
              <a:rPr lang="mr-IN" sz="2000" dirty="0" smtClean="0">
                <a:solidFill>
                  <a:schemeClr val="tx1"/>
                </a:solidFill>
                <a:latin typeface="Arial" charset="0"/>
                <a:ea typeface="Arial" charset="0"/>
                <a:cs typeface="Arial" charset="0"/>
              </a:rPr>
              <a:t>–</a:t>
            </a:r>
            <a:endParaRPr lang="en-US" sz="2000" dirty="0" smtClean="0">
              <a:solidFill>
                <a:schemeClr val="tx1"/>
              </a:solidFill>
              <a:latin typeface="Arial" charset="0"/>
              <a:ea typeface="Arial" charset="0"/>
              <a:cs typeface="Arial" charset="0"/>
            </a:endParaRPr>
          </a:p>
          <a:p>
            <a:pPr algn="just"/>
            <a:endParaRPr lang="en-US" sz="2000" dirty="0">
              <a:solidFill>
                <a:schemeClr val="tx1"/>
              </a:solidFill>
              <a:latin typeface="Arial" charset="0"/>
              <a:ea typeface="Arial" charset="0"/>
              <a:cs typeface="Arial" charset="0"/>
            </a:endParaRPr>
          </a:p>
          <a:p>
            <a:pPr marL="342900" indent="-342900" algn="just">
              <a:buFont typeface="Arial" charset="0"/>
              <a:buChar char="•"/>
            </a:pPr>
            <a:r>
              <a:rPr lang="en-US" sz="2000" dirty="0" smtClean="0">
                <a:solidFill>
                  <a:schemeClr val="tx1"/>
                </a:solidFill>
                <a:latin typeface="Arial" charset="0"/>
                <a:ea typeface="Arial" charset="0"/>
                <a:cs typeface="Arial" charset="0"/>
              </a:rPr>
              <a:t>Predicting the follow up question to the asked question</a:t>
            </a:r>
          </a:p>
          <a:p>
            <a:pPr marL="342900" indent="-342900" algn="just">
              <a:buFont typeface="Arial" charset="0"/>
              <a:buChar char="•"/>
            </a:pPr>
            <a:r>
              <a:rPr lang="en-US" sz="2000" dirty="0" smtClean="0">
                <a:solidFill>
                  <a:schemeClr val="tx1"/>
                </a:solidFill>
                <a:latin typeface="Arial" charset="0"/>
                <a:ea typeface="Arial" charset="0"/>
                <a:cs typeface="Arial" charset="0"/>
              </a:rPr>
              <a:t>Personalization to user/technician level. And also query specific bots that excel in their domain. IT/Service/Hardware/Software</a:t>
            </a:r>
          </a:p>
          <a:p>
            <a:pPr marL="342900" indent="-342900" algn="just">
              <a:buFont typeface="Arial" charset="0"/>
              <a:buChar char="•"/>
            </a:pPr>
            <a:r>
              <a:rPr lang="en-US" sz="2000" dirty="0" smtClean="0">
                <a:solidFill>
                  <a:schemeClr val="tx1"/>
                </a:solidFill>
                <a:latin typeface="Arial" charset="0"/>
                <a:ea typeface="Arial" charset="0"/>
                <a:cs typeface="Arial" charset="0"/>
              </a:rPr>
              <a:t>Question Continuity. Example </a:t>
            </a:r>
            <a:r>
              <a:rPr lang="mr-IN" sz="2000" dirty="0" smtClean="0">
                <a:solidFill>
                  <a:schemeClr val="tx1"/>
                </a:solidFill>
                <a:latin typeface="Arial" charset="0"/>
                <a:ea typeface="Arial" charset="0"/>
                <a:cs typeface="Arial" charset="0"/>
              </a:rPr>
              <a:t>–</a:t>
            </a:r>
            <a:r>
              <a:rPr lang="en-US" sz="2000" dirty="0" smtClean="0">
                <a:solidFill>
                  <a:schemeClr val="tx1"/>
                </a:solidFill>
                <a:latin typeface="Arial" charset="0"/>
                <a:ea typeface="Arial" charset="0"/>
                <a:cs typeface="Arial" charset="0"/>
              </a:rPr>
              <a:t> My Ctrl key doesn't work. Next time user asks it, It works but seldom. Then the bot should be relating the query to the Ctrl key back</a:t>
            </a:r>
          </a:p>
          <a:p>
            <a:pPr marL="342900" indent="-342900" algn="just">
              <a:buFont typeface="Arial" charset="0"/>
              <a:buChar char="•"/>
            </a:pPr>
            <a:r>
              <a:rPr lang="en-US" sz="2000" dirty="0" smtClean="0">
                <a:solidFill>
                  <a:schemeClr val="tx1"/>
                </a:solidFill>
                <a:latin typeface="Arial" charset="0"/>
                <a:ea typeface="Arial" charset="0"/>
                <a:cs typeface="Arial" charset="0"/>
              </a:rPr>
              <a:t>Adding more data. With more data the model will perform with higher accuracies on past tickets.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 name="Shape 159"/>
          <p:cNvSpPr/>
          <p:nvPr/>
        </p:nvSpPr>
        <p:spPr>
          <a:xfrm>
            <a:off x="1854140" y="2655840"/>
            <a:ext cx="7766640" cy="874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4400" b="1" i="0" u="none" strike="noStrike" cap="none" dirty="0" smtClean="0">
                <a:solidFill>
                  <a:srgbClr val="FFFFFF"/>
                </a:solidFill>
                <a:latin typeface="Arial"/>
                <a:ea typeface="Arial"/>
                <a:cs typeface="Arial"/>
                <a:sym typeface="Arial"/>
              </a:rPr>
              <a:t>Thank You </a:t>
            </a:r>
            <a:r>
              <a:rPr lang="en-IN" sz="4400" b="1" i="0" u="none" strike="noStrike" cap="none" dirty="0" err="1" smtClean="0">
                <a:solidFill>
                  <a:srgbClr val="FFFFFF"/>
                </a:solidFill>
                <a:latin typeface="Arial"/>
                <a:ea typeface="Arial"/>
                <a:cs typeface="Arial"/>
                <a:sym typeface="Arial"/>
              </a:rPr>
              <a:t>InnoMinds</a:t>
            </a:r>
            <a:r>
              <a:rPr lang="en-IN" sz="4400" b="1" i="0" u="none" strike="noStrike" cap="none" dirty="0" smtClean="0">
                <a:solidFill>
                  <a:srgbClr val="FFFFFF"/>
                </a:solidFill>
                <a:latin typeface="Arial"/>
                <a:ea typeface="Arial"/>
                <a:cs typeface="Arial"/>
                <a:sym typeface="Arial"/>
              </a:rPr>
              <a:t>!</a:t>
            </a:r>
          </a:p>
          <a:p>
            <a:pPr marL="0" marR="0" lvl="0" indent="0" algn="l" rtl="0">
              <a:lnSpc>
                <a:spcPct val="100000"/>
              </a:lnSpc>
              <a:spcBef>
                <a:spcPts val="0"/>
              </a:spcBef>
              <a:spcAft>
                <a:spcPts val="0"/>
              </a:spcAft>
              <a:buNone/>
            </a:pPr>
            <a:endParaRPr lang="en-IN" sz="4400" b="1" i="0" u="none" strike="noStrike" cap="none" dirty="0" smtClean="0">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dirty="0" smtClean="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24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3" name="Rectangle 2"/>
          <p:cNvSpPr/>
          <p:nvPr/>
        </p:nvSpPr>
        <p:spPr>
          <a:xfrm>
            <a:off x="2530475" y="3667729"/>
            <a:ext cx="5038725" cy="677108"/>
          </a:xfrm>
          <a:prstGeom prst="rect">
            <a:avLst/>
          </a:prstGeom>
        </p:spPr>
        <p:txBody>
          <a:bodyPr>
            <a:spAutoFit/>
          </a:bodyPr>
          <a:lstStyle/>
          <a:p>
            <a:pPr lvl="0" algn="ctr"/>
            <a:r>
              <a:rPr lang="en-US" sz="2000" b="1" i="1" dirty="0" smtClean="0">
                <a:solidFill>
                  <a:schemeClr val="tx1"/>
                </a:solidFill>
                <a:latin typeface="Calibri" charset="0"/>
                <a:ea typeface="Calibri" charset="0"/>
                <a:cs typeface="Calibri" charset="0"/>
                <a:sym typeface="Century Schoolbook"/>
              </a:rPr>
              <a:t>You really got us innovating our minds again.</a:t>
            </a:r>
          </a:p>
          <a:p>
            <a:pPr lvl="0" algn="ctr"/>
            <a:r>
              <a:rPr lang="en-US" sz="1800" b="1" i="1" dirty="0" smtClean="0">
                <a:solidFill>
                  <a:schemeClr val="tx1"/>
                </a:solidFill>
                <a:latin typeface="Calibri" charset="0"/>
                <a:ea typeface="Calibri" charset="0"/>
                <a:cs typeface="Calibri" charset="0"/>
                <a:sym typeface="Century Schoolbook"/>
              </a:rPr>
              <a:t>~</a:t>
            </a:r>
            <a:r>
              <a:rPr lang="en-US" sz="1800" b="1" i="1" dirty="0" err="1" smtClean="0">
                <a:solidFill>
                  <a:schemeClr val="tx1"/>
                </a:solidFill>
                <a:latin typeface="Calibri" charset="0"/>
                <a:ea typeface="Calibri" charset="0"/>
                <a:cs typeface="Calibri" charset="0"/>
                <a:sym typeface="Century Schoolbook"/>
              </a:rPr>
              <a:t>Shaz</a:t>
            </a:r>
            <a:endParaRPr lang="en-US" sz="1800" i="1" dirty="0">
              <a:solidFill>
                <a:schemeClr val="tx1"/>
              </a:solidFill>
              <a:latin typeface="Calibri" charset="0"/>
              <a:ea typeface="Calibri" charset="0"/>
              <a:cs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p:nvPr/>
        </p:nvSpPr>
        <p:spPr>
          <a:xfrm>
            <a:off x="367190" y="369840"/>
            <a:ext cx="7766640" cy="90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smtClean="0">
                <a:solidFill>
                  <a:srgbClr val="FFFFFF"/>
                </a:solidFill>
                <a:latin typeface="Arial"/>
                <a:ea typeface="Arial"/>
                <a:cs typeface="Arial"/>
                <a:sym typeface="Arial"/>
              </a:rPr>
              <a:t>About You</a:t>
            </a:r>
          </a:p>
          <a:p>
            <a:r>
              <a:rPr lang="en-IN" dirty="0" smtClean="0">
                <a:solidFill>
                  <a:srgbClr val="FFFFFF"/>
                </a:solidFill>
              </a:rPr>
              <a:t>A few words about you. What do you do, Where do you work, what are your interests..</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2" name="TextBox 1"/>
          <p:cNvSpPr txBox="1"/>
          <p:nvPr/>
        </p:nvSpPr>
        <p:spPr>
          <a:xfrm>
            <a:off x="326210" y="1270000"/>
            <a:ext cx="8170090" cy="1200329"/>
          </a:xfrm>
          <a:prstGeom prst="rect">
            <a:avLst/>
          </a:prstGeom>
          <a:noFill/>
        </p:spPr>
        <p:txBody>
          <a:bodyPr wrap="square" rtlCol="0">
            <a:spAutoFit/>
          </a:bodyPr>
          <a:lstStyle/>
          <a:p>
            <a:pPr algn="just"/>
            <a:r>
              <a:rPr lang="en-IN" sz="1800" dirty="0" smtClean="0">
                <a:solidFill>
                  <a:srgbClr val="FFFFFF"/>
                </a:solidFill>
                <a:latin typeface="Calibri" charset="0"/>
                <a:ea typeface="Calibri" charset="0"/>
                <a:cs typeface="Calibri" charset="0"/>
              </a:rPr>
              <a:t>	Currently </a:t>
            </a:r>
            <a:r>
              <a:rPr lang="en-IN" sz="1800" dirty="0" smtClean="0">
                <a:solidFill>
                  <a:srgbClr val="FFFFFF"/>
                </a:solidFill>
                <a:latin typeface="Calibri" charset="0"/>
                <a:ea typeface="Calibri" charset="0"/>
                <a:cs typeface="Calibri" charset="0"/>
              </a:rPr>
              <a:t>an undergrad </a:t>
            </a:r>
            <a:r>
              <a:rPr lang="en-IN" sz="1800" dirty="0">
                <a:solidFill>
                  <a:srgbClr val="FFFFFF"/>
                </a:solidFill>
                <a:latin typeface="Calibri" charset="0"/>
                <a:ea typeface="Calibri" charset="0"/>
                <a:cs typeface="Calibri" charset="0"/>
              </a:rPr>
              <a:t>student at </a:t>
            </a:r>
            <a:endParaRPr lang="en-IN" sz="1800" dirty="0" smtClean="0">
              <a:solidFill>
                <a:srgbClr val="FFFFFF"/>
              </a:solidFill>
              <a:latin typeface="Calibri" charset="0"/>
              <a:ea typeface="Calibri" charset="0"/>
              <a:cs typeface="Calibri" charset="0"/>
            </a:endParaRPr>
          </a:p>
          <a:p>
            <a:pPr algn="just"/>
            <a:r>
              <a:rPr lang="en-IN" sz="1800" i="1" dirty="0" smtClean="0">
                <a:solidFill>
                  <a:srgbClr val="FFFFFF"/>
                </a:solidFill>
                <a:latin typeface="Calibri" charset="0"/>
                <a:ea typeface="Calibri" charset="0"/>
                <a:cs typeface="Calibri" charset="0"/>
              </a:rPr>
              <a:t>Jawaharlal </a:t>
            </a:r>
            <a:r>
              <a:rPr lang="en-IN" sz="1800" i="1" dirty="0" smtClean="0">
                <a:solidFill>
                  <a:srgbClr val="FFFFFF"/>
                </a:solidFill>
                <a:latin typeface="Calibri" charset="0"/>
                <a:ea typeface="Calibri" charset="0"/>
                <a:cs typeface="Calibri" charset="0"/>
              </a:rPr>
              <a:t>Nehru Technological University Hyderabad</a:t>
            </a:r>
            <a:r>
              <a:rPr lang="en-IN" sz="1800" dirty="0" smtClean="0">
                <a:solidFill>
                  <a:srgbClr val="FFFFFF"/>
                </a:solidFill>
                <a:latin typeface="Calibri" charset="0"/>
                <a:ea typeface="Calibri" charset="0"/>
                <a:cs typeface="Calibri" charset="0"/>
              </a:rPr>
              <a:t>. </a:t>
            </a:r>
            <a:r>
              <a:rPr lang="en-IN" sz="1800" dirty="0">
                <a:solidFill>
                  <a:srgbClr val="FFFFFF"/>
                </a:solidFill>
                <a:latin typeface="Calibri" charset="0"/>
                <a:ea typeface="Calibri" charset="0"/>
                <a:cs typeface="Calibri" charset="0"/>
              </a:rPr>
              <a:t> </a:t>
            </a:r>
            <a:r>
              <a:rPr lang="en-IN" sz="1800" dirty="0" smtClean="0">
                <a:solidFill>
                  <a:srgbClr val="FFFFFF"/>
                </a:solidFill>
                <a:latin typeface="Calibri" charset="0"/>
                <a:ea typeface="Calibri" charset="0"/>
                <a:cs typeface="Calibri" charset="0"/>
              </a:rPr>
              <a:t>At </a:t>
            </a:r>
            <a:r>
              <a:rPr lang="en-IN" sz="1800" dirty="0" smtClean="0">
                <a:solidFill>
                  <a:srgbClr val="FFFFFF"/>
                </a:solidFill>
                <a:latin typeface="Calibri" charset="0"/>
                <a:ea typeface="Calibri" charset="0"/>
                <a:cs typeface="Calibri" charset="0"/>
              </a:rPr>
              <a:t>the moment I </a:t>
            </a:r>
            <a:r>
              <a:rPr lang="en-IN" sz="1800" dirty="0" smtClean="0">
                <a:solidFill>
                  <a:srgbClr val="FFFFFF"/>
                </a:solidFill>
                <a:latin typeface="Calibri" charset="0"/>
                <a:ea typeface="Calibri" charset="0"/>
                <a:cs typeface="Calibri" charset="0"/>
              </a:rPr>
              <a:t>am</a:t>
            </a:r>
          </a:p>
          <a:p>
            <a:pPr algn="just"/>
            <a:r>
              <a:rPr lang="en-IN" sz="1800" dirty="0" smtClean="0">
                <a:solidFill>
                  <a:srgbClr val="FFFFFF"/>
                </a:solidFill>
                <a:latin typeface="Calibri" charset="0"/>
                <a:ea typeface="Calibri" charset="0"/>
                <a:cs typeface="Calibri" charset="0"/>
              </a:rPr>
              <a:t> </a:t>
            </a:r>
            <a:r>
              <a:rPr lang="en-IN" sz="1800" dirty="0" smtClean="0">
                <a:solidFill>
                  <a:srgbClr val="FFFFFF"/>
                </a:solidFill>
                <a:latin typeface="Calibri" charset="0"/>
                <a:ea typeface="Calibri" charset="0"/>
                <a:cs typeface="Calibri" charset="0"/>
              </a:rPr>
              <a:t>Data Science Intern at Analytics Vidhya where I am responsible building in house machine learning products for the company</a:t>
            </a:r>
          </a:p>
        </p:txBody>
      </p:sp>
      <p:sp>
        <p:nvSpPr>
          <p:cNvPr id="3" name="TextBox 2"/>
          <p:cNvSpPr txBox="1"/>
          <p:nvPr/>
        </p:nvSpPr>
        <p:spPr>
          <a:xfrm>
            <a:off x="367190" y="2959100"/>
            <a:ext cx="9551510" cy="3200876"/>
          </a:xfrm>
          <a:prstGeom prst="rect">
            <a:avLst/>
          </a:prstGeom>
          <a:noFill/>
        </p:spPr>
        <p:txBody>
          <a:bodyPr wrap="square" rtlCol="0">
            <a:spAutoFit/>
          </a:bodyPr>
          <a:lstStyle/>
          <a:p>
            <a:r>
              <a:rPr lang="en-IN" sz="2000" b="1" dirty="0">
                <a:solidFill>
                  <a:srgbClr val="FFFFFF"/>
                </a:solidFill>
                <a:latin typeface="Calibri" charset="0"/>
                <a:ea typeface="Calibri" charset="0"/>
                <a:cs typeface="Calibri" charset="0"/>
              </a:rPr>
              <a:t>Here’s list of my achievements</a:t>
            </a:r>
            <a:r>
              <a:rPr lang="en-IN" sz="2000" b="1" dirty="0" smtClean="0">
                <a:solidFill>
                  <a:srgbClr val="FFFFFF"/>
                </a:solidFill>
                <a:latin typeface="Calibri" charset="0"/>
                <a:ea typeface="Calibri" charset="0"/>
                <a:cs typeface="Calibri" charset="0"/>
              </a:rPr>
              <a:t>:</a:t>
            </a:r>
          </a:p>
          <a:p>
            <a:endParaRPr lang="en-IN" sz="2000" b="1" dirty="0">
              <a:solidFill>
                <a:srgbClr val="FFFFFF"/>
              </a:solidFill>
              <a:latin typeface="Calibri" charset="0"/>
              <a:ea typeface="Calibri" charset="0"/>
              <a:cs typeface="Calibri" charset="0"/>
            </a:endParaRPr>
          </a:p>
          <a:p>
            <a:pPr marL="285750" indent="-285750">
              <a:buClr>
                <a:schemeClr val="tx1"/>
              </a:buClr>
              <a:buSzPct val="107000"/>
              <a:buFont typeface="Arial" charset="0"/>
              <a:buChar char="•"/>
            </a:pPr>
            <a:r>
              <a:rPr lang="en-IN" sz="1800" dirty="0">
                <a:solidFill>
                  <a:schemeClr val="tx1"/>
                </a:solidFill>
                <a:latin typeface="Calibri" charset="0"/>
                <a:ea typeface="Calibri" charset="0"/>
                <a:cs typeface="Calibri" charset="0"/>
              </a:rPr>
              <a:t>1st Runner-up and winner of ₹1,00,000 prize at </a:t>
            </a:r>
            <a:r>
              <a:rPr lang="en-IN" sz="1800" b="1" dirty="0">
                <a:solidFill>
                  <a:schemeClr val="tx1"/>
                </a:solidFill>
                <a:latin typeface="Calibri" charset="0"/>
                <a:ea typeface="Calibri" charset="0"/>
                <a:cs typeface="Calibri" charset="0"/>
              </a:rPr>
              <a:t>TechGig</a:t>
            </a:r>
            <a:r>
              <a:rPr lang="en-IN" sz="1800" dirty="0">
                <a:solidFill>
                  <a:schemeClr val="tx1"/>
                </a:solidFill>
                <a:latin typeface="Calibri" charset="0"/>
                <a:ea typeface="Calibri" charset="0"/>
                <a:cs typeface="Calibri" charset="0"/>
              </a:rPr>
              <a:t> in Machine Learning Hackathon by </a:t>
            </a:r>
            <a:r>
              <a:rPr lang="en-IN" sz="1800" b="1" dirty="0">
                <a:solidFill>
                  <a:schemeClr val="tx1"/>
                </a:solidFill>
                <a:latin typeface="Calibri" charset="0"/>
                <a:ea typeface="Calibri" charset="0"/>
                <a:cs typeface="Calibri" charset="0"/>
              </a:rPr>
              <a:t>CreditSuisse</a:t>
            </a:r>
            <a:r>
              <a:rPr lang="en-IN" sz="1800" dirty="0">
                <a:solidFill>
                  <a:schemeClr val="tx1"/>
                </a:solidFill>
                <a:latin typeface="Calibri" charset="0"/>
                <a:ea typeface="Calibri" charset="0"/>
                <a:cs typeface="Calibri" charset="0"/>
              </a:rPr>
              <a:t>, 2018</a:t>
            </a:r>
          </a:p>
          <a:p>
            <a:pPr marL="285750" indent="-285750">
              <a:buClr>
                <a:schemeClr val="tx1"/>
              </a:buClr>
              <a:buSzPct val="107000"/>
              <a:buFont typeface="Arial" charset="0"/>
              <a:buChar char="•"/>
            </a:pPr>
            <a:r>
              <a:rPr lang="en-IN" sz="1800" dirty="0">
                <a:solidFill>
                  <a:schemeClr val="tx1"/>
                </a:solidFill>
                <a:latin typeface="Calibri" charset="0"/>
                <a:ea typeface="Calibri" charset="0"/>
                <a:cs typeface="Calibri" charset="0"/>
              </a:rPr>
              <a:t>Rank 2 with 1636 points at student rankings by Analytics Vidhya with just 27 </a:t>
            </a:r>
            <a:r>
              <a:rPr lang="en-IN" sz="1800" dirty="0" smtClean="0">
                <a:solidFill>
                  <a:schemeClr val="tx1"/>
                </a:solidFill>
                <a:latin typeface="Calibri" charset="0"/>
                <a:ea typeface="Calibri" charset="0"/>
                <a:cs typeface="Calibri" charset="0"/>
              </a:rPr>
              <a:t>hackathon participation</a:t>
            </a:r>
            <a:r>
              <a:rPr lang="en-IN" sz="1800" dirty="0">
                <a:solidFill>
                  <a:schemeClr val="tx1"/>
                </a:solidFill>
                <a:latin typeface="Calibri" charset="0"/>
                <a:ea typeface="Calibri" charset="0"/>
                <a:cs typeface="Calibri" charset="0"/>
              </a:rPr>
              <a:t>.</a:t>
            </a:r>
          </a:p>
          <a:p>
            <a:pPr marL="285750" indent="-285750">
              <a:buClr>
                <a:schemeClr val="tx1"/>
              </a:buClr>
              <a:buSzPct val="107000"/>
              <a:buFont typeface="Arial" charset="0"/>
              <a:buChar char="•"/>
            </a:pPr>
            <a:r>
              <a:rPr lang="en-IN" sz="1800" dirty="0">
                <a:solidFill>
                  <a:schemeClr val="tx1"/>
                </a:solidFill>
                <a:latin typeface="Calibri" charset="0"/>
                <a:ea typeface="Calibri" charset="0"/>
                <a:cs typeface="Calibri" charset="0"/>
              </a:rPr>
              <a:t>Rank 1 and ₹50,000 grand prize winner at national level data science hackathon by JNTUH </a:t>
            </a:r>
            <a:r>
              <a:rPr lang="en-IN" sz="1800" dirty="0" smtClean="0">
                <a:solidFill>
                  <a:schemeClr val="tx1"/>
                </a:solidFill>
                <a:latin typeface="Calibri" charset="0"/>
                <a:ea typeface="Calibri" charset="0"/>
                <a:cs typeface="Calibri" charset="0"/>
              </a:rPr>
              <a:t>and Colaberry </a:t>
            </a:r>
            <a:r>
              <a:rPr lang="en-IN" sz="1800" dirty="0">
                <a:solidFill>
                  <a:schemeClr val="tx1"/>
                </a:solidFill>
                <a:latin typeface="Calibri" charset="0"/>
                <a:ea typeface="Calibri" charset="0"/>
                <a:cs typeface="Calibri" charset="0"/>
              </a:rPr>
              <a:t>- USA, 2018</a:t>
            </a:r>
          </a:p>
          <a:p>
            <a:pPr marL="285750" indent="-285750">
              <a:buClr>
                <a:schemeClr val="tx1"/>
              </a:buClr>
              <a:buSzPct val="107000"/>
              <a:buFont typeface="Arial" charset="0"/>
              <a:buChar char="•"/>
            </a:pPr>
            <a:r>
              <a:rPr lang="en-IN" sz="1800" dirty="0">
                <a:solidFill>
                  <a:schemeClr val="tx1"/>
                </a:solidFill>
                <a:latin typeface="Calibri" charset="0"/>
                <a:ea typeface="Calibri" charset="0"/>
                <a:cs typeface="Calibri" charset="0"/>
              </a:rPr>
              <a:t>Rank 1 out of 200 applicants at Analytics Vidhya Hiring Hackathon, </a:t>
            </a:r>
            <a:r>
              <a:rPr lang="en-IN" sz="1800" dirty="0" smtClean="0">
                <a:solidFill>
                  <a:schemeClr val="tx1"/>
                </a:solidFill>
                <a:latin typeface="Calibri" charset="0"/>
                <a:ea typeface="Calibri" charset="0"/>
                <a:cs typeface="Calibri" charset="0"/>
              </a:rPr>
              <a:t>2018</a:t>
            </a:r>
            <a:endParaRPr lang="en-IN" sz="1800" dirty="0">
              <a:solidFill>
                <a:schemeClr val="tx1"/>
              </a:solidFill>
              <a:latin typeface="Calibri" charset="0"/>
              <a:ea typeface="Calibri" charset="0"/>
              <a:cs typeface="Calibri" charset="0"/>
            </a:endParaRPr>
          </a:p>
          <a:p>
            <a:pPr marL="285750" indent="-285750">
              <a:buClr>
                <a:schemeClr val="tx1"/>
              </a:buClr>
              <a:buSzPct val="107000"/>
              <a:buFont typeface="Arial" charset="0"/>
              <a:buChar char="•"/>
            </a:pPr>
            <a:r>
              <a:rPr lang="en-IN" sz="1800" dirty="0" smtClean="0">
                <a:solidFill>
                  <a:schemeClr val="tx1"/>
                </a:solidFill>
                <a:latin typeface="Calibri" charset="0"/>
                <a:ea typeface="Calibri" charset="0"/>
                <a:cs typeface="Calibri" charset="0"/>
              </a:rPr>
              <a:t>Rank </a:t>
            </a:r>
            <a:r>
              <a:rPr lang="en-IN" sz="1800" dirty="0">
                <a:solidFill>
                  <a:schemeClr val="tx1"/>
                </a:solidFill>
                <a:latin typeface="Calibri" charset="0"/>
                <a:ea typeface="Calibri" charset="0"/>
                <a:cs typeface="Calibri" charset="0"/>
              </a:rPr>
              <a:t>9 out of 261 participants at “Data Tales – Beyond Infinity” competition on Analytics </a:t>
            </a:r>
            <a:r>
              <a:rPr lang="en-IN" sz="1800" dirty="0" smtClean="0">
                <a:solidFill>
                  <a:schemeClr val="tx1"/>
                </a:solidFill>
                <a:latin typeface="Calibri" charset="0"/>
                <a:ea typeface="Calibri" charset="0"/>
                <a:cs typeface="Calibri" charset="0"/>
              </a:rPr>
              <a:t>Vidhya,2017</a:t>
            </a:r>
            <a:endParaRPr lang="en-IN" sz="1800" dirty="0">
              <a:solidFill>
                <a:schemeClr val="tx1"/>
              </a:solidFill>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Core </a:t>
            </a:r>
            <a:r>
              <a:rPr lang="en-IN" sz="3600" b="1" dirty="0">
                <a:solidFill>
                  <a:srgbClr val="FFFFFF"/>
                </a:solidFill>
              </a:rPr>
              <a:t>I</a:t>
            </a:r>
            <a:r>
              <a:rPr lang="en-IN" sz="3600" b="1" i="0" u="none" strike="noStrike" cap="none" dirty="0" smtClean="0">
                <a:solidFill>
                  <a:srgbClr val="FFFFFF"/>
                </a:solidFill>
                <a:latin typeface="Arial"/>
                <a:ea typeface="Arial"/>
                <a:cs typeface="Arial"/>
                <a:sym typeface="Arial"/>
              </a:rPr>
              <a:t>dea</a:t>
            </a:r>
          </a:p>
          <a:p>
            <a:r>
              <a:rPr lang="en-IN" dirty="0" smtClean="0">
                <a:solidFill>
                  <a:srgbClr val="FFFFFF"/>
                </a:solidFill>
              </a:rPr>
              <a:t>Explain the given problem statement in your words</a:t>
            </a:r>
            <a:endParaRPr lang="en-IN" dirty="0"/>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 name="TextBox 1"/>
          <p:cNvSpPr txBox="1"/>
          <p:nvPr/>
        </p:nvSpPr>
        <p:spPr>
          <a:xfrm>
            <a:off x="482540" y="2552860"/>
            <a:ext cx="9245660" cy="3416320"/>
          </a:xfrm>
          <a:prstGeom prst="rect">
            <a:avLst/>
          </a:prstGeom>
          <a:noFill/>
        </p:spPr>
        <p:txBody>
          <a:bodyPr wrap="square" rtlCol="0">
            <a:spAutoFit/>
          </a:bodyPr>
          <a:lstStyle/>
          <a:p>
            <a:pPr algn="just"/>
            <a:r>
              <a:rPr lang="en-US" sz="2400" dirty="0" smtClean="0">
                <a:solidFill>
                  <a:schemeClr val="tx1"/>
                </a:solidFill>
                <a:latin typeface="Arial" charset="0"/>
                <a:ea typeface="Arial" charset="0"/>
                <a:cs typeface="Arial" charset="0"/>
              </a:rPr>
              <a:t>As the reach of technology roots to new customers in the Internet era there is</a:t>
            </a:r>
            <a:r>
              <a:rPr lang="en-US" sz="2400" dirty="0">
                <a:solidFill>
                  <a:schemeClr val="tx1"/>
                </a:solidFill>
                <a:latin typeface="Arial" charset="0"/>
                <a:ea typeface="Arial" charset="0"/>
                <a:cs typeface="Arial" charset="0"/>
              </a:rPr>
              <a:t> </a:t>
            </a:r>
            <a:r>
              <a:rPr lang="en-US" sz="2400" dirty="0" smtClean="0">
                <a:solidFill>
                  <a:schemeClr val="tx1"/>
                </a:solidFill>
                <a:latin typeface="Arial" charset="0"/>
                <a:ea typeface="Arial" charset="0"/>
                <a:cs typeface="Arial" charset="0"/>
              </a:rPr>
              <a:t>increase in customer demands and queries. Current implementation requires L1 technician to go through the manuals and find the apt solution. </a:t>
            </a:r>
            <a:endParaRPr lang="en-US" sz="2400" dirty="0">
              <a:solidFill>
                <a:schemeClr val="tx1"/>
              </a:solidFill>
              <a:latin typeface="Arial" charset="0"/>
              <a:ea typeface="Arial" charset="0"/>
              <a:cs typeface="Arial" charset="0"/>
            </a:endParaRPr>
          </a:p>
          <a:p>
            <a:pPr algn="just"/>
            <a:endParaRPr lang="en-US" sz="2400" dirty="0" smtClean="0">
              <a:solidFill>
                <a:schemeClr val="tx1"/>
              </a:solidFill>
              <a:latin typeface="Arial" charset="0"/>
              <a:ea typeface="Arial" charset="0"/>
              <a:cs typeface="Arial" charset="0"/>
            </a:endParaRPr>
          </a:p>
          <a:p>
            <a:pPr algn="just"/>
            <a:r>
              <a:rPr lang="en-US" sz="2400" dirty="0" smtClean="0">
                <a:solidFill>
                  <a:schemeClr val="tx1"/>
                </a:solidFill>
                <a:latin typeface="Arial" charset="0"/>
                <a:ea typeface="Arial" charset="0"/>
                <a:cs typeface="Arial" charset="0"/>
              </a:rPr>
              <a:t>This is posing new problems when the requests are scaled at high demand and also the resolution is not correct. Due to this the company is loosing its loyal customers which is not good for a business.</a:t>
            </a:r>
          </a:p>
        </p:txBody>
      </p:sp>
    </p:spTree>
    <p:extLst>
      <p:ext uri="{BB962C8B-B14F-4D97-AF65-F5344CB8AC3E}">
        <p14:creationId xmlns:p14="http://schemas.microsoft.com/office/powerpoint/2010/main" val="893517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dirty="0" smtClean="0">
                <a:solidFill>
                  <a:srgbClr val="FFFFFF"/>
                </a:solidFill>
              </a:rPr>
              <a:t>Implementation</a:t>
            </a:r>
            <a:r>
              <a:rPr lang="en-IN" sz="3600" b="1" i="0" u="none" strike="noStrike" cap="none" dirty="0" smtClean="0">
                <a:solidFill>
                  <a:srgbClr val="FFFFFF"/>
                </a:solidFill>
                <a:latin typeface="Arial"/>
                <a:ea typeface="Arial"/>
                <a:cs typeface="Arial"/>
                <a:sym typeface="Arial"/>
              </a:rPr>
              <a:t> Overview</a:t>
            </a:r>
          </a:p>
          <a:p>
            <a:r>
              <a:rPr lang="en-IN" dirty="0" smtClean="0">
                <a:solidFill>
                  <a:srgbClr val="FFFFFF"/>
                </a:solidFill>
              </a:rPr>
              <a:t>Explain the solution submitted in your words</a:t>
            </a:r>
            <a:endParaRPr lang="en-IN" dirty="0"/>
          </a:p>
          <a:p>
            <a:pPr marL="0" marR="0" lvl="0" indent="0" algn="l" rtl="0">
              <a:lnSpc>
                <a:spcPct val="100000"/>
              </a:lnSpc>
              <a:spcBef>
                <a:spcPts val="0"/>
              </a:spcBef>
              <a:spcAft>
                <a:spcPts val="0"/>
              </a:spcAft>
              <a:buNone/>
            </a:pPr>
            <a:endParaRPr b="0" i="0" u="none" strike="noStrike" cap="none">
              <a:solidFill>
                <a:srgbClr val="000000"/>
              </a:solidFil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 name="TextBox 5"/>
          <p:cNvSpPr txBox="1"/>
          <p:nvPr/>
        </p:nvSpPr>
        <p:spPr>
          <a:xfrm>
            <a:off x="482540" y="2552860"/>
            <a:ext cx="9245660" cy="4154984"/>
          </a:xfrm>
          <a:prstGeom prst="rect">
            <a:avLst/>
          </a:prstGeom>
          <a:noFill/>
        </p:spPr>
        <p:txBody>
          <a:bodyPr wrap="square" rtlCol="0">
            <a:spAutoFit/>
          </a:bodyPr>
          <a:lstStyle/>
          <a:p>
            <a:pPr algn="just"/>
            <a:r>
              <a:rPr lang="en-US" sz="2400" dirty="0" smtClean="0">
                <a:solidFill>
                  <a:schemeClr val="tx1"/>
                </a:solidFill>
                <a:latin typeface="Arial" charset="0"/>
                <a:ea typeface="Arial" charset="0"/>
                <a:cs typeface="Arial" charset="0"/>
              </a:rPr>
              <a:t>The current project idea presents standard Natural Language Processing Techniques and use Deep learning model to train on the available data to better predict the use cases and resolutions.</a:t>
            </a:r>
          </a:p>
          <a:p>
            <a:pPr algn="just"/>
            <a:endParaRPr lang="en-US" sz="2400" dirty="0">
              <a:solidFill>
                <a:schemeClr val="tx1"/>
              </a:solidFill>
              <a:latin typeface="Arial" charset="0"/>
              <a:ea typeface="Arial" charset="0"/>
              <a:cs typeface="Arial" charset="0"/>
            </a:endParaRPr>
          </a:p>
          <a:p>
            <a:pPr algn="just"/>
            <a:r>
              <a:rPr lang="en-US" sz="2400" dirty="0" smtClean="0">
                <a:solidFill>
                  <a:schemeClr val="tx1"/>
                </a:solidFill>
                <a:latin typeface="Arial" charset="0"/>
                <a:ea typeface="Arial" charset="0"/>
                <a:cs typeface="Arial" charset="0"/>
              </a:rPr>
              <a:t>The data from the input files is cleaned and processed under </a:t>
            </a:r>
            <a:r>
              <a:rPr lang="en-US" sz="2400" dirty="0" smtClean="0">
                <a:solidFill>
                  <a:srgbClr val="00B0F0"/>
                </a:solidFill>
                <a:latin typeface="Arial" charset="0"/>
                <a:ea typeface="Arial" charset="0"/>
                <a:cs typeface="Arial" charset="0"/>
              </a:rPr>
              <a:t>data.csv </a:t>
            </a:r>
            <a:r>
              <a:rPr lang="en-US" sz="2400" dirty="0" smtClean="0">
                <a:solidFill>
                  <a:schemeClr val="tx1"/>
                </a:solidFill>
                <a:latin typeface="Arial" charset="0"/>
                <a:ea typeface="Arial" charset="0"/>
                <a:cs typeface="Arial" charset="0"/>
              </a:rPr>
              <a:t>in the root directory of back-end folder. The models are trained on this data to predict the resolution for a passed query.</a:t>
            </a:r>
          </a:p>
          <a:p>
            <a:pPr algn="just"/>
            <a:endParaRPr lang="en-US" sz="2400" dirty="0">
              <a:solidFill>
                <a:schemeClr val="tx1"/>
              </a:solidFill>
              <a:latin typeface="Arial" charset="0"/>
              <a:ea typeface="Arial" charset="0"/>
              <a:cs typeface="Arial" charset="0"/>
            </a:endParaRPr>
          </a:p>
          <a:p>
            <a:pPr algn="just"/>
            <a:r>
              <a:rPr lang="en-US" sz="2400" dirty="0" smtClean="0">
                <a:solidFill>
                  <a:schemeClr val="tx1"/>
                </a:solidFill>
                <a:latin typeface="Arial" charset="0"/>
                <a:ea typeface="Arial" charset="0"/>
                <a:cs typeface="Arial" charset="0"/>
              </a:rPr>
              <a:t>The </a:t>
            </a:r>
            <a:r>
              <a:rPr lang="en-US" sz="2400" dirty="0" err="1" smtClean="0">
                <a:solidFill>
                  <a:schemeClr val="tx1"/>
                </a:solidFill>
                <a:latin typeface="Arial" charset="0"/>
                <a:ea typeface="Arial" charset="0"/>
                <a:cs typeface="Arial" charset="0"/>
              </a:rPr>
              <a:t>data.csv</a:t>
            </a:r>
            <a:r>
              <a:rPr lang="en-US" sz="2400" dirty="0" smtClean="0">
                <a:solidFill>
                  <a:schemeClr val="tx1"/>
                </a:solidFill>
                <a:latin typeface="Arial" charset="0"/>
                <a:ea typeface="Arial" charset="0"/>
                <a:cs typeface="Arial" charset="0"/>
              </a:rPr>
              <a:t> is processed file which contains the resources from given data, FAQs, Tickets and summarized into a single .csv file for training purpose.</a:t>
            </a:r>
          </a:p>
        </p:txBody>
      </p:sp>
    </p:spTree>
    <p:extLst>
      <p:ext uri="{BB962C8B-B14F-4D97-AF65-F5344CB8AC3E}">
        <p14:creationId xmlns:p14="http://schemas.microsoft.com/office/powerpoint/2010/main" val="488164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Shape 138"/>
          <p:cNvSpPr/>
          <p:nvPr/>
        </p:nvSpPr>
        <p:spPr>
          <a:xfrm>
            <a:off x="647640" y="903240"/>
            <a:ext cx="8864660" cy="925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Technology/Tool/Components </a:t>
            </a:r>
            <a:r>
              <a:rPr lang="en-IN" sz="3600" b="1" i="0" u="none" strike="noStrike" cap="none" dirty="0" smtClean="0">
                <a:solidFill>
                  <a:srgbClr val="FFFFFF"/>
                </a:solidFill>
                <a:latin typeface="Arial"/>
                <a:ea typeface="Arial"/>
                <a:cs typeface="Arial"/>
                <a:sym typeface="Arial"/>
              </a:rPr>
              <a:t>used</a:t>
            </a:r>
          </a:p>
          <a:p>
            <a:r>
              <a:rPr lang="en-IN" dirty="0">
                <a:solidFill>
                  <a:srgbClr val="FFFFFF"/>
                </a:solidFill>
              </a:rPr>
              <a:t>Explain the </a:t>
            </a:r>
            <a:r>
              <a:rPr lang="en-IN" dirty="0" smtClean="0">
                <a:solidFill>
                  <a:srgbClr val="FFFFFF"/>
                </a:solidFill>
              </a:rPr>
              <a:t>Technologies, Languages used in your solution.</a:t>
            </a:r>
            <a:endParaRPr lang="en-IN" dirty="0"/>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 name="Rectangle 1"/>
          <p:cNvSpPr/>
          <p:nvPr/>
        </p:nvSpPr>
        <p:spPr>
          <a:xfrm>
            <a:off x="862755" y="2497476"/>
            <a:ext cx="5038725" cy="3416320"/>
          </a:xfrm>
          <a:prstGeom prst="rect">
            <a:avLst/>
          </a:prstGeom>
        </p:spPr>
        <p:txBody>
          <a:bodyPr>
            <a:spAutoFit/>
          </a:bodyPr>
          <a:lstStyle/>
          <a:p>
            <a:pPr algn="just"/>
            <a:r>
              <a:rPr lang="en-US" sz="2400" dirty="0" smtClean="0">
                <a:solidFill>
                  <a:schemeClr val="tx1"/>
                </a:solidFill>
                <a:latin typeface="Arial" charset="0"/>
                <a:ea typeface="Arial" charset="0"/>
                <a:cs typeface="Arial" charset="0"/>
              </a:rPr>
              <a:t>The tools used are:</a:t>
            </a:r>
          </a:p>
          <a:p>
            <a:pPr marL="457200" indent="-457200" algn="just">
              <a:buClr>
                <a:schemeClr val="tx1"/>
              </a:buClr>
              <a:buFont typeface="+mj-lt"/>
              <a:buAutoNum type="arabicPeriod"/>
            </a:pPr>
            <a:r>
              <a:rPr lang="en-US" sz="2400" dirty="0" smtClean="0">
                <a:solidFill>
                  <a:schemeClr val="tx1"/>
                </a:solidFill>
                <a:latin typeface="Arial" charset="0"/>
                <a:ea typeface="Arial" charset="0"/>
                <a:cs typeface="Arial" charset="0"/>
              </a:rPr>
              <a:t>NLTK</a:t>
            </a:r>
          </a:p>
          <a:p>
            <a:pPr marL="457200" indent="-457200" algn="just">
              <a:buClr>
                <a:schemeClr val="tx1"/>
              </a:buClr>
              <a:buFont typeface="+mj-lt"/>
              <a:buAutoNum type="arabicPeriod"/>
            </a:pPr>
            <a:r>
              <a:rPr lang="en-US" sz="2400" dirty="0" smtClean="0">
                <a:solidFill>
                  <a:schemeClr val="tx1"/>
                </a:solidFill>
                <a:latin typeface="Arial" charset="0"/>
                <a:ea typeface="Arial" charset="0"/>
                <a:cs typeface="Arial" charset="0"/>
              </a:rPr>
              <a:t>Doc2Vec Model</a:t>
            </a:r>
          </a:p>
          <a:p>
            <a:pPr marL="457200" indent="-457200" algn="just">
              <a:buClr>
                <a:schemeClr val="tx1"/>
              </a:buClr>
              <a:buFont typeface="+mj-lt"/>
              <a:buAutoNum type="arabicPeriod"/>
            </a:pPr>
            <a:r>
              <a:rPr lang="en-US" sz="2400" dirty="0" smtClean="0">
                <a:solidFill>
                  <a:schemeClr val="tx1"/>
                </a:solidFill>
                <a:latin typeface="Arial" charset="0"/>
                <a:ea typeface="Arial" charset="0"/>
                <a:cs typeface="Arial" charset="0"/>
              </a:rPr>
              <a:t>Flask</a:t>
            </a:r>
          </a:p>
          <a:p>
            <a:pPr marL="457200" indent="-457200" algn="just">
              <a:buClr>
                <a:schemeClr val="tx1"/>
              </a:buClr>
              <a:buFont typeface="+mj-lt"/>
              <a:buAutoNum type="arabicPeriod"/>
            </a:pPr>
            <a:r>
              <a:rPr lang="en-US" sz="2400" dirty="0" err="1" smtClean="0">
                <a:solidFill>
                  <a:schemeClr val="tx1"/>
                </a:solidFill>
                <a:latin typeface="Arial" charset="0"/>
                <a:ea typeface="Arial" charset="0"/>
                <a:cs typeface="Arial" charset="0"/>
              </a:rPr>
              <a:t>PostregSQL</a:t>
            </a:r>
            <a:endParaRPr lang="en-US" sz="2400" dirty="0" smtClean="0">
              <a:solidFill>
                <a:schemeClr val="tx1"/>
              </a:solidFill>
              <a:latin typeface="Arial" charset="0"/>
              <a:ea typeface="Arial" charset="0"/>
              <a:cs typeface="Arial" charset="0"/>
            </a:endParaRPr>
          </a:p>
          <a:p>
            <a:pPr marL="457200" indent="-457200" algn="just">
              <a:buClr>
                <a:schemeClr val="tx1"/>
              </a:buClr>
              <a:buFont typeface="+mj-lt"/>
              <a:buAutoNum type="arabicPeriod"/>
            </a:pPr>
            <a:r>
              <a:rPr lang="en-US" sz="2400" dirty="0" smtClean="0">
                <a:solidFill>
                  <a:schemeClr val="tx1"/>
                </a:solidFill>
                <a:latin typeface="Arial" charset="0"/>
                <a:ea typeface="Arial" charset="0"/>
                <a:cs typeface="Arial" charset="0"/>
              </a:rPr>
              <a:t>Flask Restful </a:t>
            </a:r>
          </a:p>
          <a:p>
            <a:pPr marL="457200" indent="-457200" algn="just">
              <a:buClr>
                <a:schemeClr val="tx1"/>
              </a:buClr>
              <a:buFont typeface="+mj-lt"/>
              <a:buAutoNum type="arabicPeriod"/>
            </a:pPr>
            <a:r>
              <a:rPr lang="en-US" sz="2400" dirty="0" smtClean="0">
                <a:solidFill>
                  <a:schemeClr val="tx1"/>
                </a:solidFill>
                <a:latin typeface="Arial" charset="0"/>
                <a:ea typeface="Arial" charset="0"/>
                <a:cs typeface="Arial" charset="0"/>
              </a:rPr>
              <a:t>Cross Origin Extension</a:t>
            </a:r>
          </a:p>
          <a:p>
            <a:pPr marL="457200" indent="-457200" algn="just">
              <a:buClr>
                <a:schemeClr val="tx1"/>
              </a:buClr>
              <a:buFont typeface="+mj-lt"/>
              <a:buAutoNum type="arabicPeriod"/>
            </a:pPr>
            <a:r>
              <a:rPr lang="en-US" sz="2400" dirty="0" err="1" smtClean="0">
                <a:solidFill>
                  <a:schemeClr val="tx1"/>
                </a:solidFill>
                <a:latin typeface="Arial" charset="0"/>
                <a:ea typeface="Arial" charset="0"/>
                <a:cs typeface="Arial" charset="0"/>
              </a:rPr>
              <a:t>Stopwords</a:t>
            </a:r>
            <a:endParaRPr lang="en-US" sz="2400" dirty="0" smtClean="0">
              <a:solidFill>
                <a:schemeClr val="tx1"/>
              </a:solidFill>
              <a:latin typeface="Arial" charset="0"/>
              <a:ea typeface="Arial" charset="0"/>
              <a:cs typeface="Arial" charset="0"/>
            </a:endParaRPr>
          </a:p>
          <a:p>
            <a:pPr marL="457200" indent="-457200" algn="just">
              <a:buClr>
                <a:schemeClr val="tx1"/>
              </a:buClr>
              <a:buFont typeface="+mj-lt"/>
              <a:buAutoNum type="arabicPeriod"/>
            </a:pPr>
            <a:r>
              <a:rPr lang="en-US" sz="2400" dirty="0" smtClean="0">
                <a:solidFill>
                  <a:schemeClr val="tx1"/>
                </a:solidFill>
                <a:latin typeface="Arial" charset="0"/>
                <a:ea typeface="Arial" charset="0"/>
                <a:cs typeface="Arial" charset="0"/>
              </a:rPr>
              <a:t>Deep Learning (</a:t>
            </a:r>
            <a:r>
              <a:rPr lang="en-US" sz="2400" dirty="0" err="1" smtClean="0">
                <a:solidFill>
                  <a:schemeClr val="tx1"/>
                </a:solidFill>
                <a:latin typeface="Arial" charset="0"/>
                <a:ea typeface="Arial" charset="0"/>
                <a:cs typeface="Arial" charset="0"/>
              </a:rPr>
              <a:t>Gensim</a:t>
            </a:r>
            <a:r>
              <a:rPr lang="en-US" sz="2400" dirty="0" smtClean="0">
                <a:solidFill>
                  <a:schemeClr val="tx1"/>
                </a:solidFill>
                <a:latin typeface="Arial" charset="0"/>
                <a:ea typeface="Arial" charset="0"/>
                <a:cs typeface="Arial" charset="0"/>
              </a:rPr>
              <a:t>)</a:t>
            </a:r>
            <a:endParaRPr lang="en-US" sz="2400" dirty="0">
              <a:solidFill>
                <a:schemeClr val="tx1"/>
              </a:solidFill>
              <a:latin typeface="Arial" charset="0"/>
              <a:ea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Shape 138"/>
          <p:cNvSpPr/>
          <p:nvPr/>
        </p:nvSpPr>
        <p:spPr>
          <a:xfrm>
            <a:off x="647640" y="903240"/>
            <a:ext cx="776664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smtClean="0">
                <a:solidFill>
                  <a:srgbClr val="FFFFFF"/>
                </a:solidFill>
                <a:latin typeface="Arial"/>
                <a:ea typeface="Arial"/>
                <a:cs typeface="Arial"/>
                <a:sym typeface="Arial"/>
              </a:rPr>
              <a:t>Architecture overview</a:t>
            </a:r>
          </a:p>
          <a:p>
            <a:r>
              <a:rPr lang="en-IN">
                <a:solidFill>
                  <a:srgbClr val="FFFFFF"/>
                </a:solidFill>
              </a:rPr>
              <a:t>Explain the </a:t>
            </a:r>
            <a:r>
              <a:rPr lang="en-IN" smtClean="0">
                <a:solidFill>
                  <a:srgbClr val="FFFFFF"/>
                </a:solidFill>
              </a:rPr>
              <a:t>Architecture you followed in your solution</a:t>
            </a:r>
            <a:endParaRPr lang="en-IN"/>
          </a:p>
          <a:p>
            <a:pPr marL="0" marR="0" lvl="0" indent="0" algn="l" rtl="0">
              <a:lnSpc>
                <a:spcPct val="100000"/>
              </a:lnSpc>
              <a:spcBef>
                <a:spcPts val="0"/>
              </a:spcBef>
              <a:spcAft>
                <a:spcPts val="0"/>
              </a:spcAft>
              <a:buNone/>
            </a:pPr>
            <a:endParaRPr b="0" i="0" u="none" strike="noStrike" cap="none">
              <a:solidFill>
                <a:srgbClr val="000000"/>
              </a:solidFil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 name="Rectangle 5"/>
          <p:cNvSpPr/>
          <p:nvPr/>
        </p:nvSpPr>
        <p:spPr>
          <a:xfrm>
            <a:off x="647640" y="2256176"/>
            <a:ext cx="8979745" cy="5016758"/>
          </a:xfrm>
          <a:prstGeom prst="rect">
            <a:avLst/>
          </a:prstGeom>
        </p:spPr>
        <p:txBody>
          <a:bodyPr wrap="square">
            <a:spAutoFit/>
          </a:bodyPr>
          <a:lstStyle/>
          <a:p>
            <a:pPr algn="just"/>
            <a:r>
              <a:rPr lang="en-US" sz="2000" dirty="0" smtClean="0">
                <a:solidFill>
                  <a:schemeClr val="tx1"/>
                </a:solidFill>
                <a:latin typeface="Arial" charset="0"/>
                <a:ea typeface="Arial" charset="0"/>
                <a:cs typeface="Arial" charset="0"/>
              </a:rPr>
              <a:t>The main approach adopted is generating a generalized </a:t>
            </a:r>
            <a:r>
              <a:rPr lang="en-US" sz="2000" dirty="0" smtClean="0">
                <a:solidFill>
                  <a:srgbClr val="00B0F0"/>
                </a:solidFill>
                <a:latin typeface="Arial" charset="0"/>
                <a:ea typeface="Arial" charset="0"/>
                <a:cs typeface="Arial" charset="0"/>
              </a:rPr>
              <a:t>Doc2Vec</a:t>
            </a:r>
            <a:r>
              <a:rPr lang="en-US" sz="2000" dirty="0" smtClean="0">
                <a:solidFill>
                  <a:schemeClr val="tx1"/>
                </a:solidFill>
                <a:latin typeface="Arial" charset="0"/>
                <a:ea typeface="Arial" charset="0"/>
                <a:cs typeface="Arial" charset="0"/>
              </a:rPr>
              <a:t> model. First the queries and the resolutions are tokenized. The sentences are later converted into </a:t>
            </a:r>
            <a:r>
              <a:rPr lang="en-US" sz="2000" dirty="0" smtClean="0">
                <a:solidFill>
                  <a:srgbClr val="00B0F0"/>
                </a:solidFill>
                <a:latin typeface="Arial" charset="0"/>
                <a:ea typeface="Arial" charset="0"/>
                <a:cs typeface="Arial" charset="0"/>
              </a:rPr>
              <a:t>TaggedDocuments </a:t>
            </a:r>
            <a:r>
              <a:rPr lang="en-US" sz="2000" dirty="0" smtClean="0">
                <a:solidFill>
                  <a:schemeClr val="tx1"/>
                </a:solidFill>
                <a:latin typeface="Arial" charset="0"/>
                <a:ea typeface="Arial" charset="0"/>
                <a:cs typeface="Arial" charset="0"/>
              </a:rPr>
              <a:t>with the help of gensim library. </a:t>
            </a:r>
          </a:p>
          <a:p>
            <a:pPr algn="just"/>
            <a:endParaRPr lang="en-US" sz="2000" dirty="0">
              <a:solidFill>
                <a:schemeClr val="tx1"/>
              </a:solidFill>
              <a:latin typeface="Arial" charset="0"/>
              <a:ea typeface="Arial" charset="0"/>
              <a:cs typeface="Arial" charset="0"/>
            </a:endParaRPr>
          </a:p>
          <a:p>
            <a:pPr algn="just"/>
            <a:r>
              <a:rPr lang="en-US" sz="2000" dirty="0" smtClean="0">
                <a:solidFill>
                  <a:schemeClr val="tx1"/>
                </a:solidFill>
                <a:latin typeface="Arial" charset="0"/>
                <a:ea typeface="Arial" charset="0"/>
                <a:cs typeface="Arial" charset="0"/>
              </a:rPr>
              <a:t>Later the tagging is applied from query to resolution. The gensim model is trained for 100 epochs for titles and 600 epochs for the body of document. The models individually are saved. The </a:t>
            </a:r>
            <a:r>
              <a:rPr lang="en-US" sz="2000" dirty="0" smtClean="0">
                <a:solidFill>
                  <a:srgbClr val="00B0F0"/>
                </a:solidFill>
                <a:latin typeface="Arial" charset="0"/>
                <a:ea typeface="Arial" charset="0"/>
                <a:cs typeface="Arial" charset="0"/>
              </a:rPr>
              <a:t>deep learning model</a:t>
            </a:r>
            <a:r>
              <a:rPr lang="en-US" sz="2000" dirty="0" smtClean="0">
                <a:solidFill>
                  <a:schemeClr val="tx1"/>
                </a:solidFill>
                <a:latin typeface="Arial" charset="0"/>
                <a:ea typeface="Arial" charset="0"/>
                <a:cs typeface="Arial" charset="0"/>
              </a:rPr>
              <a:t> is trained on the data and the models train in about </a:t>
            </a:r>
            <a:r>
              <a:rPr lang="en-US" sz="2000" dirty="0" smtClean="0">
                <a:solidFill>
                  <a:srgbClr val="00B0F0"/>
                </a:solidFill>
                <a:latin typeface="Arial" charset="0"/>
                <a:ea typeface="Arial" charset="0"/>
                <a:cs typeface="Arial" charset="0"/>
              </a:rPr>
              <a:t>1 min 58 seconds </a:t>
            </a:r>
          </a:p>
          <a:p>
            <a:pPr algn="just"/>
            <a:endParaRPr lang="en-US" sz="2000" dirty="0">
              <a:solidFill>
                <a:schemeClr val="tx1"/>
              </a:solidFill>
              <a:latin typeface="Arial" charset="0"/>
              <a:ea typeface="Arial" charset="0"/>
              <a:cs typeface="Arial" charset="0"/>
            </a:endParaRPr>
          </a:p>
          <a:p>
            <a:pPr algn="just"/>
            <a:r>
              <a:rPr lang="en-US" sz="2000" dirty="0" smtClean="0">
                <a:solidFill>
                  <a:schemeClr val="tx1"/>
                </a:solidFill>
                <a:latin typeface="Arial" charset="0"/>
                <a:ea typeface="Arial" charset="0"/>
                <a:cs typeface="Arial" charset="0"/>
              </a:rPr>
              <a:t>Later the query is taken as input from the front-end search / bot interface. At back-end, function </a:t>
            </a:r>
            <a:r>
              <a:rPr lang="en-US" sz="2000" dirty="0" err="1" smtClean="0">
                <a:solidFill>
                  <a:srgbClr val="00B0F0"/>
                </a:solidFill>
                <a:latin typeface="Arial" charset="0"/>
                <a:ea typeface="Arial" charset="0"/>
                <a:cs typeface="Arial" charset="0"/>
              </a:rPr>
              <a:t>GetSolution</a:t>
            </a:r>
            <a:r>
              <a:rPr lang="en-US" sz="2000" dirty="0" smtClean="0">
                <a:solidFill>
                  <a:srgbClr val="00B0F0"/>
                </a:solidFill>
                <a:latin typeface="Arial" charset="0"/>
                <a:ea typeface="Arial" charset="0"/>
                <a:cs typeface="Arial" charset="0"/>
              </a:rPr>
              <a:t> </a:t>
            </a:r>
            <a:r>
              <a:rPr lang="en-US" sz="2000" dirty="0" smtClean="0">
                <a:solidFill>
                  <a:schemeClr val="tx1"/>
                </a:solidFill>
                <a:latin typeface="Arial" charset="0"/>
                <a:ea typeface="Arial" charset="0"/>
                <a:cs typeface="Arial" charset="0"/>
              </a:rPr>
              <a:t>takes the query string and prepossess into tokenization and later inferred vectors. After the query string is </a:t>
            </a:r>
            <a:r>
              <a:rPr lang="en-US" sz="2000" dirty="0" err="1" smtClean="0">
                <a:solidFill>
                  <a:schemeClr val="tx1"/>
                </a:solidFill>
                <a:latin typeface="Arial" charset="0"/>
                <a:ea typeface="Arial" charset="0"/>
                <a:cs typeface="Arial" charset="0"/>
              </a:rPr>
              <a:t>vectorized</a:t>
            </a:r>
            <a:r>
              <a:rPr lang="en-US" sz="2000" dirty="0" smtClean="0">
                <a:solidFill>
                  <a:schemeClr val="tx1"/>
                </a:solidFill>
                <a:latin typeface="Arial" charset="0"/>
                <a:ea typeface="Arial" charset="0"/>
                <a:cs typeface="Arial" charset="0"/>
              </a:rPr>
              <a:t>. The cosine similarity of the query is compared with the existing documents. </a:t>
            </a:r>
          </a:p>
          <a:p>
            <a:pPr algn="just"/>
            <a:endParaRPr lang="en-US" sz="2000" dirty="0">
              <a:solidFill>
                <a:schemeClr val="tx1"/>
              </a:solidFill>
              <a:latin typeface="Arial" charset="0"/>
              <a:ea typeface="Arial" charset="0"/>
              <a:cs typeface="Arial" charset="0"/>
            </a:endParaRPr>
          </a:p>
          <a:p>
            <a:pPr algn="just"/>
            <a:r>
              <a:rPr lang="en-US" sz="2000" dirty="0" smtClean="0">
                <a:solidFill>
                  <a:schemeClr val="tx1"/>
                </a:solidFill>
                <a:latin typeface="Arial" charset="0"/>
                <a:ea typeface="Arial" charset="0"/>
                <a:cs typeface="Arial" charset="0"/>
              </a:rPr>
              <a:t>The items with highest similarities are then sorted and returned back to front-end</a:t>
            </a:r>
          </a:p>
        </p:txBody>
      </p:sp>
    </p:spTree>
    <p:extLst>
      <p:ext uri="{BB962C8B-B14F-4D97-AF65-F5344CB8AC3E}">
        <p14:creationId xmlns:p14="http://schemas.microsoft.com/office/powerpoint/2010/main" val="40223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Shape 145"/>
          <p:cNvSpPr/>
          <p:nvPr/>
        </p:nvSpPr>
        <p:spPr>
          <a:xfrm>
            <a:off x="622300" y="791640"/>
            <a:ext cx="776664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Elaboration of the </a:t>
            </a:r>
            <a:r>
              <a:rPr lang="en-IN" sz="3600" b="1" i="0" u="none" strike="noStrike" cap="none" dirty="0" smtClean="0">
                <a:solidFill>
                  <a:srgbClr val="FFFFFF"/>
                </a:solidFill>
                <a:latin typeface="Arial"/>
                <a:ea typeface="Arial"/>
                <a:cs typeface="Arial"/>
                <a:sym typeface="Arial"/>
              </a:rPr>
              <a:t>usage</a:t>
            </a:r>
          </a:p>
          <a:p>
            <a:pPr marL="0" marR="0" lvl="0" indent="0" algn="l" rtl="0">
              <a:lnSpc>
                <a:spcPct val="100000"/>
              </a:lnSpc>
              <a:spcBef>
                <a:spcPts val="0"/>
              </a:spcBef>
              <a:spcAft>
                <a:spcPts val="0"/>
              </a:spcAft>
              <a:buNone/>
            </a:pPr>
            <a:r>
              <a:rPr lang="en-US" b="0" i="0" u="none" strike="noStrike" cap="none" dirty="0" smtClean="0">
                <a:solidFill>
                  <a:schemeClr val="tx1"/>
                </a:solidFill>
                <a:latin typeface="Arial"/>
                <a:ea typeface="Arial"/>
                <a:cs typeface="Arial"/>
                <a:sym typeface="Arial"/>
              </a:rPr>
              <a:t>How does your application work.</a:t>
            </a:r>
            <a:endParaRPr b="0" i="0" u="none" strike="noStrike" cap="none" dirty="0">
              <a:solidFill>
                <a:schemeClr val="tx1"/>
              </a:solidFill>
              <a:latin typeface="Arial"/>
              <a:ea typeface="Arial"/>
              <a:cs typeface="Arial"/>
              <a:sym typeface="Arial"/>
            </a:endParaRPr>
          </a:p>
        </p:txBody>
      </p:sp>
      <p:sp>
        <p:nvSpPr>
          <p:cNvPr id="5" name="TextBox 4"/>
          <p:cNvSpPr txBox="1"/>
          <p:nvPr/>
        </p:nvSpPr>
        <p:spPr>
          <a:xfrm>
            <a:off x="723010" y="1921555"/>
            <a:ext cx="8699500" cy="3108543"/>
          </a:xfrm>
          <a:prstGeom prst="rect">
            <a:avLst/>
          </a:prstGeom>
          <a:noFill/>
        </p:spPr>
        <p:txBody>
          <a:bodyPr wrap="square" rtlCol="0">
            <a:spAutoFit/>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a:p>
            <a:endParaRPr lang="en-US" dirty="0" smtClean="0">
              <a:solidFill>
                <a:schemeClr val="bg1"/>
              </a:solidFill>
            </a:endParaRPr>
          </a:p>
          <a:p>
            <a:pPr algn="ctr"/>
            <a:endParaRPr lang="en-US" dirty="0">
              <a:solidFill>
                <a:schemeClr val="bg1"/>
              </a:solidFill>
            </a:endParaRPr>
          </a:p>
        </p:txBody>
      </p:sp>
      <p:sp>
        <p:nvSpPr>
          <p:cNvPr id="6" name="Rectangle 5"/>
          <p:cNvSpPr/>
          <p:nvPr/>
        </p:nvSpPr>
        <p:spPr>
          <a:xfrm>
            <a:off x="647640" y="2256176"/>
            <a:ext cx="8979745" cy="3785652"/>
          </a:xfrm>
          <a:prstGeom prst="rect">
            <a:avLst/>
          </a:prstGeom>
        </p:spPr>
        <p:txBody>
          <a:bodyPr wrap="square">
            <a:spAutoFit/>
          </a:bodyPr>
          <a:lstStyle/>
          <a:p>
            <a:pPr algn="just"/>
            <a:r>
              <a:rPr lang="en-US" sz="2000" dirty="0" smtClean="0">
                <a:solidFill>
                  <a:schemeClr val="tx1"/>
                </a:solidFill>
                <a:latin typeface="Arial" charset="0"/>
                <a:ea typeface="Arial" charset="0"/>
                <a:cs typeface="Arial" charset="0"/>
              </a:rPr>
              <a:t>The application currently takes keywords/tags or sentences in the search string and outputs relevant resolutions. </a:t>
            </a:r>
          </a:p>
          <a:p>
            <a:pPr algn="just"/>
            <a:endParaRPr lang="en-US" sz="2000" dirty="0">
              <a:solidFill>
                <a:schemeClr val="tx1"/>
              </a:solidFill>
              <a:latin typeface="Arial" charset="0"/>
              <a:ea typeface="Arial" charset="0"/>
              <a:cs typeface="Arial" charset="0"/>
            </a:endParaRPr>
          </a:p>
          <a:p>
            <a:pPr algn="just"/>
            <a:r>
              <a:rPr lang="en-US" sz="2000" dirty="0" smtClean="0">
                <a:solidFill>
                  <a:schemeClr val="tx1"/>
                </a:solidFill>
                <a:latin typeface="Arial" charset="0"/>
                <a:ea typeface="Arial" charset="0"/>
                <a:cs typeface="Arial" charset="0"/>
              </a:rPr>
              <a:t>The points to be noted are:</a:t>
            </a:r>
          </a:p>
          <a:p>
            <a:pPr algn="just"/>
            <a:endParaRPr lang="en-US" sz="2000" dirty="0">
              <a:solidFill>
                <a:schemeClr val="tx1"/>
              </a:solidFill>
              <a:latin typeface="Arial" charset="0"/>
              <a:ea typeface="Arial" charset="0"/>
              <a:cs typeface="Arial" charset="0"/>
            </a:endParaRPr>
          </a:p>
          <a:p>
            <a:pPr marL="342900" indent="-342900" algn="just">
              <a:buFont typeface="Arial" charset="0"/>
              <a:buChar char="•"/>
            </a:pPr>
            <a:r>
              <a:rPr lang="en-US" sz="2000" dirty="0" smtClean="0">
                <a:solidFill>
                  <a:schemeClr val="tx1"/>
                </a:solidFill>
                <a:latin typeface="Arial" charset="0"/>
                <a:ea typeface="Arial" charset="0"/>
                <a:cs typeface="Arial" charset="0"/>
              </a:rPr>
              <a:t>The keywords should not be misspelled</a:t>
            </a:r>
          </a:p>
          <a:p>
            <a:pPr marL="342900" indent="-342900" algn="just">
              <a:buFont typeface="Arial" charset="0"/>
              <a:buChar char="•"/>
            </a:pPr>
            <a:r>
              <a:rPr lang="en-US" sz="2000" dirty="0" smtClean="0">
                <a:solidFill>
                  <a:schemeClr val="tx1"/>
                </a:solidFill>
                <a:latin typeface="Arial" charset="0"/>
                <a:ea typeface="Arial" charset="0"/>
                <a:cs typeface="Arial" charset="0"/>
              </a:rPr>
              <a:t>Unambiguous search will lead to random results.</a:t>
            </a:r>
          </a:p>
          <a:p>
            <a:pPr marL="342900" indent="-342900" algn="just">
              <a:buFont typeface="Arial" charset="0"/>
              <a:buChar char="•"/>
            </a:pPr>
            <a:r>
              <a:rPr lang="en-US" sz="2000" dirty="0" smtClean="0">
                <a:solidFill>
                  <a:schemeClr val="tx1"/>
                </a:solidFill>
                <a:latin typeface="Arial" charset="0"/>
                <a:ea typeface="Arial" charset="0"/>
                <a:cs typeface="Arial" charset="0"/>
              </a:rPr>
              <a:t>The results are often ordered according to similarity scores. Hence, the solutions from the top 5 should be considerable.</a:t>
            </a:r>
          </a:p>
          <a:p>
            <a:pPr marL="342900" indent="-342900" algn="just">
              <a:buFont typeface="Arial" charset="0"/>
              <a:buChar char="•"/>
            </a:pPr>
            <a:r>
              <a:rPr lang="en-US" sz="2000" dirty="0" smtClean="0">
                <a:solidFill>
                  <a:schemeClr val="tx1"/>
                </a:solidFill>
                <a:latin typeface="Arial" charset="0"/>
                <a:ea typeface="Arial" charset="0"/>
                <a:cs typeface="Arial" charset="0"/>
              </a:rPr>
              <a:t>If the resolution is not expected. Click the magic button again to sent request again to process the vector. This should give more precise results with more data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Shape 159"/>
          <p:cNvSpPr/>
          <p:nvPr/>
        </p:nvSpPr>
        <p:spPr>
          <a:xfrm>
            <a:off x="647640" y="903240"/>
            <a:ext cx="889006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smtClean="0">
                <a:solidFill>
                  <a:srgbClr val="FFFFFF"/>
                </a:solidFill>
                <a:latin typeface="Arial"/>
                <a:ea typeface="Arial"/>
                <a:cs typeface="Arial"/>
                <a:sym typeface="Arial"/>
              </a:rPr>
              <a:t>Number of Output Questions </a:t>
            </a:r>
          </a:p>
          <a:p>
            <a:pPr marL="0" marR="0" lvl="0" indent="0" algn="l" rtl="0">
              <a:lnSpc>
                <a:spcPct val="100000"/>
              </a:lnSpc>
              <a:spcBef>
                <a:spcPts val="0"/>
              </a:spcBef>
              <a:spcAft>
                <a:spcPts val="0"/>
              </a:spcAft>
              <a:buNone/>
            </a:pPr>
            <a:r>
              <a:rPr lang="en-IN" sz="3600" b="1" i="0" u="none" strike="noStrike" cap="none" dirty="0" smtClean="0">
                <a:solidFill>
                  <a:srgbClr val="FFFFFF"/>
                </a:solidFill>
                <a:latin typeface="Arial"/>
                <a:ea typeface="Arial"/>
                <a:cs typeface="Arial"/>
                <a:sym typeface="Arial"/>
              </a:rPr>
              <a:t>Working</a:t>
            </a:r>
          </a:p>
          <a:p>
            <a:r>
              <a:rPr lang="en-IN" dirty="0" smtClean="0">
                <a:solidFill>
                  <a:srgbClr val="FFFFFF"/>
                </a:solidFill>
              </a:rPr>
              <a:t>In the output sheet we provided how many questions are showing the correct answers and what are those.</a:t>
            </a:r>
            <a:endParaRPr lang="en-IN" dirty="0"/>
          </a:p>
          <a:p>
            <a:pPr marL="0" marR="0" lvl="0" indent="0" algn="l" rtl="0">
              <a:lnSpc>
                <a:spcPct val="100000"/>
              </a:lnSpc>
              <a:spcBef>
                <a:spcPts val="0"/>
              </a:spcBef>
              <a:spcAft>
                <a:spcPts val="0"/>
              </a:spcAft>
              <a:buNone/>
            </a:pPr>
            <a:endParaRPr sz="1800" b="0" i="0" u="none" strike="noStrike" cap="none" dirty="0" smtClean="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4" name="Rectangle 3"/>
          <p:cNvSpPr/>
          <p:nvPr/>
        </p:nvSpPr>
        <p:spPr>
          <a:xfrm>
            <a:off x="557955" y="2662576"/>
            <a:ext cx="8979745" cy="1077218"/>
          </a:xfrm>
          <a:prstGeom prst="rect">
            <a:avLst/>
          </a:prstGeom>
        </p:spPr>
        <p:txBody>
          <a:bodyPr wrap="square">
            <a:spAutoFit/>
          </a:bodyPr>
          <a:lstStyle/>
          <a:p>
            <a:pPr algn="just"/>
            <a:r>
              <a:rPr lang="en-US" sz="1600" dirty="0" smtClean="0">
                <a:solidFill>
                  <a:schemeClr val="tx1"/>
                </a:solidFill>
                <a:latin typeface="Arial" charset="0"/>
                <a:ea typeface="Arial" charset="0"/>
                <a:cs typeface="Arial" charset="0"/>
              </a:rPr>
              <a:t>Almost all the question work. The deep learning model currently suffers due to lack of data of past handled tickets. In the challenge we have abundant data for computer queries which work 100% correctly. Due to less data the login and ticket issues require double checks on ”Magic Button” to get correct resolutions. Here are screen shorts of working demo.</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188" t="25788" r="1188" b="1245"/>
          <a:stretch/>
        </p:blipFill>
        <p:spPr>
          <a:xfrm>
            <a:off x="3300500" y="3739794"/>
            <a:ext cx="3774053" cy="3720690"/>
          </a:xfrm>
          <a:prstGeom prst="rect">
            <a:avLst/>
          </a:prstGeom>
        </p:spPr>
      </p:pic>
    </p:spTree>
    <p:extLst>
      <p:ext uri="{BB962C8B-B14F-4D97-AF65-F5344CB8AC3E}">
        <p14:creationId xmlns:p14="http://schemas.microsoft.com/office/powerpoint/2010/main" val="84533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8132"/>
          <a:stretch/>
        </p:blipFill>
        <p:spPr>
          <a:xfrm>
            <a:off x="209731" y="558800"/>
            <a:ext cx="4117522" cy="363374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0153"/>
          <a:stretch/>
        </p:blipFill>
        <p:spPr>
          <a:xfrm>
            <a:off x="6014106" y="2375670"/>
            <a:ext cx="3872405" cy="4981575"/>
          </a:xfrm>
          <a:prstGeom prst="rect">
            <a:avLst/>
          </a:prstGeom>
        </p:spPr>
      </p:pic>
    </p:spTree>
    <p:extLst>
      <p:ext uri="{BB962C8B-B14F-4D97-AF65-F5344CB8AC3E}">
        <p14:creationId xmlns:p14="http://schemas.microsoft.com/office/powerpoint/2010/main" val="631843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360</TotalTime>
  <Words>1010</Words>
  <Application>Microsoft Macintosh PowerPoint</Application>
  <PresentationFormat>Custom</PresentationFormat>
  <Paragraphs>118</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Schoolbook</vt:lpstr>
      <vt:lpstr>Mangal</vt:lpstr>
      <vt:lpstr>Trebuchet MS</vt:lpstr>
      <vt:lpstr>Arial</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23</cp:revision>
  <dcterms:modified xsi:type="dcterms:W3CDTF">2018-06-30T09:11:09Z</dcterms:modified>
</cp:coreProperties>
</file>