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4" r:id="rId3"/>
    <p:sldId id="257" r:id="rId4"/>
    <p:sldId id="258" r:id="rId5"/>
    <p:sldId id="269" r:id="rId6"/>
    <p:sldId id="264" r:id="rId7"/>
    <p:sldId id="266" r:id="rId8"/>
    <p:sldId id="267" r:id="rId9"/>
    <p:sldId id="268" r:id="rId10"/>
    <p:sldId id="259" r:id="rId11"/>
    <p:sldId id="270" r:id="rId12"/>
    <p:sldId id="260" r:id="rId13"/>
    <p:sldId id="261" r:id="rId14"/>
    <p:sldId id="262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shra, Anubhuti (CDC/CGH/DGHT) (CTR)" initials="MA((" lastIdx="3" clrIdx="0">
    <p:extLst>
      <p:ext uri="{19B8F6BF-5375-455C-9EA6-DF929625EA0E}">
        <p15:presenceInfo xmlns:p15="http://schemas.microsoft.com/office/powerpoint/2012/main" userId="S-1-5-21-1207783550-2075000910-922709458-6173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4" autoAdjust="0"/>
    <p:restoredTop sz="80522" autoAdjust="0"/>
  </p:normalViewPr>
  <p:slideViewPr>
    <p:cSldViewPr snapToGrid="0">
      <p:cViewPr varScale="1">
        <p:scale>
          <a:sx n="70" d="100"/>
          <a:sy n="7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2T19:46:53.672" idx="1">
    <p:pos x="10" y="10"/>
    <p:text>toggle to RStuidio interface here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2T19:47:26.340" idx="2">
    <p:pos x="5445" y="750"/>
    <p:text>demonstrate help fn, assigning values &amp; # commenting - have an adjacent Rstudio window open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13T01:26:55.263" idx="3">
    <p:pos x="10" y="10"/>
    <p:text>will show all these in R studio console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35F07-90B7-486E-BF5B-0C5BB25DF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8A8BC5-635F-4C57-BA74-7EC93F2059F3}">
      <dgm:prSet phldrT="[Text]" custT="1"/>
      <dgm:spPr/>
      <dgm:t>
        <a:bodyPr/>
        <a:lstStyle/>
        <a:p>
          <a:r>
            <a:rPr lang="en-US" sz="2800" dirty="0" smtClean="0"/>
            <a:t>Open Source</a:t>
          </a:r>
          <a:endParaRPr lang="en-US" sz="2800" dirty="0"/>
        </a:p>
      </dgm:t>
    </dgm:pt>
    <dgm:pt modelId="{B0E3D33A-CC8C-48D4-A573-6CBB2071543F}" type="parTrans" cxnId="{F1C02647-2D3A-4F44-90D0-0D1D05464A9D}">
      <dgm:prSet/>
      <dgm:spPr/>
      <dgm:t>
        <a:bodyPr/>
        <a:lstStyle/>
        <a:p>
          <a:endParaRPr lang="en-US"/>
        </a:p>
      </dgm:t>
    </dgm:pt>
    <dgm:pt modelId="{1B8E5F97-A4A4-4F8B-92BA-EFC148C7F90A}" type="sibTrans" cxnId="{F1C02647-2D3A-4F44-90D0-0D1D05464A9D}">
      <dgm:prSet/>
      <dgm:spPr/>
      <dgm:t>
        <a:bodyPr/>
        <a:lstStyle/>
        <a:p>
          <a:endParaRPr lang="en-US"/>
        </a:p>
      </dgm:t>
    </dgm:pt>
    <dgm:pt modelId="{37DE699B-6AB7-48F6-A395-EACBBA6DB1C1}">
      <dgm:prSet phldrT="[Text]"/>
      <dgm:spPr/>
      <dgm:t>
        <a:bodyPr/>
        <a:lstStyle/>
        <a:p>
          <a:r>
            <a:rPr lang="en-US" dirty="0" smtClean="0"/>
            <a:t>Usability</a:t>
          </a:r>
          <a:endParaRPr lang="en-US" dirty="0"/>
        </a:p>
      </dgm:t>
    </dgm:pt>
    <dgm:pt modelId="{A951BBCF-F1BA-4DC5-96ED-D857F061BC72}" type="parTrans" cxnId="{9E22E366-EDFE-48C2-BE05-A30CCB90B299}">
      <dgm:prSet/>
      <dgm:spPr/>
      <dgm:t>
        <a:bodyPr/>
        <a:lstStyle/>
        <a:p>
          <a:endParaRPr lang="en-US"/>
        </a:p>
      </dgm:t>
    </dgm:pt>
    <dgm:pt modelId="{8E451E00-195D-4E02-A49B-A16069AFD86E}" type="sibTrans" cxnId="{9E22E366-EDFE-48C2-BE05-A30CCB90B299}">
      <dgm:prSet/>
      <dgm:spPr/>
      <dgm:t>
        <a:bodyPr/>
        <a:lstStyle/>
        <a:p>
          <a:endParaRPr lang="en-US"/>
        </a:p>
      </dgm:t>
    </dgm:pt>
    <dgm:pt modelId="{1C086C62-5F34-47CD-863C-6E2F1510E40B}">
      <dgm:prSet phldrT="[Text]" custT="1"/>
      <dgm:spPr/>
      <dgm:t>
        <a:bodyPr/>
        <a:lstStyle/>
        <a:p>
          <a:r>
            <a:rPr lang="en-US" sz="2000" dirty="0" smtClean="0"/>
            <a:t>Intuitive coding syntax</a:t>
          </a:r>
          <a:endParaRPr lang="en-US" sz="2000" dirty="0"/>
        </a:p>
      </dgm:t>
    </dgm:pt>
    <dgm:pt modelId="{F26626E6-3CD0-4212-8717-6E3ECDDB4842}" type="parTrans" cxnId="{D402B029-E81E-4AEF-9F4D-2B1405EB85FB}">
      <dgm:prSet/>
      <dgm:spPr/>
      <dgm:t>
        <a:bodyPr/>
        <a:lstStyle/>
        <a:p>
          <a:endParaRPr lang="en-US"/>
        </a:p>
      </dgm:t>
    </dgm:pt>
    <dgm:pt modelId="{95E55753-406E-44C3-9C39-F61B35D2A37A}" type="sibTrans" cxnId="{D402B029-E81E-4AEF-9F4D-2B1405EB85FB}">
      <dgm:prSet/>
      <dgm:spPr/>
      <dgm:t>
        <a:bodyPr/>
        <a:lstStyle/>
        <a:p>
          <a:endParaRPr lang="en-US"/>
        </a:p>
      </dgm:t>
    </dgm:pt>
    <dgm:pt modelId="{D4D90ECA-2652-48D4-88FD-620CE3679957}">
      <dgm:prSet phldrT="[Text]"/>
      <dgm:spPr/>
      <dgm:t>
        <a:bodyPr/>
        <a:lstStyle/>
        <a:p>
          <a:r>
            <a:rPr lang="en-US" dirty="0" smtClean="0"/>
            <a:t>Extensibility</a:t>
          </a:r>
          <a:endParaRPr lang="en-US" dirty="0"/>
        </a:p>
      </dgm:t>
    </dgm:pt>
    <dgm:pt modelId="{D1A43E95-5FF2-472F-9974-EEC253CC03AB}" type="parTrans" cxnId="{D409A912-AFE2-4746-ADEC-941DEF63AD47}">
      <dgm:prSet/>
      <dgm:spPr/>
      <dgm:t>
        <a:bodyPr/>
        <a:lstStyle/>
        <a:p>
          <a:endParaRPr lang="en-US"/>
        </a:p>
      </dgm:t>
    </dgm:pt>
    <dgm:pt modelId="{2B5ED759-A95C-4C18-AD7E-8CB18697E601}" type="sibTrans" cxnId="{D409A912-AFE2-4746-ADEC-941DEF63AD47}">
      <dgm:prSet/>
      <dgm:spPr/>
      <dgm:t>
        <a:bodyPr/>
        <a:lstStyle/>
        <a:p>
          <a:endParaRPr lang="en-US"/>
        </a:p>
      </dgm:t>
    </dgm:pt>
    <dgm:pt modelId="{003C17D2-1FFC-46BE-AA03-BE461A7624B1}">
      <dgm:prSet phldrT="[Text]" custT="1"/>
      <dgm:spPr/>
      <dgm:t>
        <a:bodyPr/>
        <a:lstStyle/>
        <a:p>
          <a:r>
            <a:rPr lang="en-US" sz="2000" dirty="0" smtClean="0"/>
            <a:t>GIS</a:t>
          </a:r>
          <a:endParaRPr lang="en-US" sz="2000" dirty="0"/>
        </a:p>
      </dgm:t>
    </dgm:pt>
    <dgm:pt modelId="{BE75BDED-F4F3-407C-905B-F4898BCF5E42}" type="parTrans" cxnId="{E5A7EA2F-9236-4C45-9472-977175AFC67D}">
      <dgm:prSet/>
      <dgm:spPr/>
      <dgm:t>
        <a:bodyPr/>
        <a:lstStyle/>
        <a:p>
          <a:endParaRPr lang="en-US"/>
        </a:p>
      </dgm:t>
    </dgm:pt>
    <dgm:pt modelId="{A192AA4C-272C-415E-AD64-6846F49AE27A}" type="sibTrans" cxnId="{E5A7EA2F-9236-4C45-9472-977175AFC67D}">
      <dgm:prSet/>
      <dgm:spPr/>
      <dgm:t>
        <a:bodyPr/>
        <a:lstStyle/>
        <a:p>
          <a:endParaRPr lang="en-US"/>
        </a:p>
      </dgm:t>
    </dgm:pt>
    <dgm:pt modelId="{15BA6E81-A36D-44B2-910D-4A8F0297EE8E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000" b="0" dirty="0" smtClean="0"/>
            <a:t>Plethora of options for visualization, color, and formats</a:t>
          </a:r>
          <a:endParaRPr lang="en-US" sz="2000" b="0" dirty="0"/>
        </a:p>
      </dgm:t>
    </dgm:pt>
    <dgm:pt modelId="{CDDAF5C1-09B6-41F2-B2B8-9792FC101134}" type="parTrans" cxnId="{369FE714-2BBC-49B4-99DB-2D213A28CA2A}">
      <dgm:prSet/>
      <dgm:spPr/>
      <dgm:t>
        <a:bodyPr/>
        <a:lstStyle/>
        <a:p>
          <a:endParaRPr lang="en-US"/>
        </a:p>
      </dgm:t>
    </dgm:pt>
    <dgm:pt modelId="{609F46F5-EEA8-4FFD-8C3A-54659B4341AA}" type="sibTrans" cxnId="{369FE714-2BBC-49B4-99DB-2D213A28CA2A}">
      <dgm:prSet/>
      <dgm:spPr/>
      <dgm:t>
        <a:bodyPr/>
        <a:lstStyle/>
        <a:p>
          <a:endParaRPr lang="en-US"/>
        </a:p>
      </dgm:t>
    </dgm:pt>
    <dgm:pt modelId="{7D6C2B64-EEEF-4583-A909-68EC28DB893A}">
      <dgm:prSet phldrT="[Text]"/>
      <dgm:spPr/>
      <dgm:t>
        <a:bodyPr/>
        <a:lstStyle/>
        <a:p>
          <a:r>
            <a:rPr lang="en-US" b="0" dirty="0" smtClean="0"/>
            <a:t>Modularity</a:t>
          </a:r>
          <a:endParaRPr lang="en-US" b="0" dirty="0"/>
        </a:p>
      </dgm:t>
    </dgm:pt>
    <dgm:pt modelId="{DA501595-2D10-4BB5-B407-212C89F9B674}" type="parTrans" cxnId="{83171B26-EDDE-47B8-802A-B98110FA1CCB}">
      <dgm:prSet/>
      <dgm:spPr/>
      <dgm:t>
        <a:bodyPr/>
        <a:lstStyle/>
        <a:p>
          <a:endParaRPr lang="en-US"/>
        </a:p>
      </dgm:t>
    </dgm:pt>
    <dgm:pt modelId="{1E4DA15C-2445-4F7C-A66E-6C8EDDBDA5BC}" type="sibTrans" cxnId="{83171B26-EDDE-47B8-802A-B98110FA1CCB}">
      <dgm:prSet/>
      <dgm:spPr/>
      <dgm:t>
        <a:bodyPr/>
        <a:lstStyle/>
        <a:p>
          <a:endParaRPr lang="en-US"/>
        </a:p>
      </dgm:t>
    </dgm:pt>
    <dgm:pt modelId="{FB510D13-328D-4DED-9BC3-6872E129480E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000" dirty="0" smtClean="0"/>
            <a:t>Free!!!</a:t>
          </a:r>
          <a:endParaRPr lang="en-US" sz="2000" dirty="0"/>
        </a:p>
      </dgm:t>
    </dgm:pt>
    <dgm:pt modelId="{1459DF0D-2B3B-4F66-B925-60386F53E20A}" type="sibTrans" cxnId="{67EBDFD0-5EFB-421C-8F26-5D147E9A8ED1}">
      <dgm:prSet/>
      <dgm:spPr/>
      <dgm:t>
        <a:bodyPr/>
        <a:lstStyle/>
        <a:p>
          <a:endParaRPr lang="en-US"/>
        </a:p>
      </dgm:t>
    </dgm:pt>
    <dgm:pt modelId="{ECF1D55C-CEE2-48CF-B7F0-2CDD3BA8FC88}" type="parTrans" cxnId="{67EBDFD0-5EFB-421C-8F26-5D147E9A8ED1}">
      <dgm:prSet/>
      <dgm:spPr/>
      <dgm:t>
        <a:bodyPr/>
        <a:lstStyle/>
        <a:p>
          <a:endParaRPr lang="en-US"/>
        </a:p>
      </dgm:t>
    </dgm:pt>
    <dgm:pt modelId="{8AD4E128-7FFD-4227-952C-DA8E4576226A}">
      <dgm:prSet phldrT="[Text]" custT="1"/>
      <dgm:spPr/>
      <dgm:t>
        <a:bodyPr/>
        <a:lstStyle/>
        <a:p>
          <a:r>
            <a:rPr lang="en-US" sz="2000" dirty="0" smtClean="0"/>
            <a:t>SAS, STATA</a:t>
          </a:r>
          <a:endParaRPr lang="en-US" sz="2000" dirty="0"/>
        </a:p>
      </dgm:t>
    </dgm:pt>
    <dgm:pt modelId="{38119E3D-8959-4BF2-B64F-6F852FA13947}" type="parTrans" cxnId="{99B2F6EF-368C-4414-9F4B-3185F4614D0A}">
      <dgm:prSet/>
      <dgm:spPr/>
      <dgm:t>
        <a:bodyPr/>
        <a:lstStyle/>
        <a:p>
          <a:endParaRPr lang="en-US"/>
        </a:p>
      </dgm:t>
    </dgm:pt>
    <dgm:pt modelId="{B6BE6923-1CAC-445B-A7BC-B53453A9868F}" type="sibTrans" cxnId="{99B2F6EF-368C-4414-9F4B-3185F4614D0A}">
      <dgm:prSet/>
      <dgm:spPr/>
      <dgm:t>
        <a:bodyPr/>
        <a:lstStyle/>
        <a:p>
          <a:endParaRPr lang="en-US"/>
        </a:p>
      </dgm:t>
    </dgm:pt>
    <dgm:pt modelId="{FC26C3A8-4724-42A2-90D8-408333B8C4A4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000" dirty="0" smtClean="0"/>
            <a:t>Large community of developers</a:t>
          </a:r>
          <a:endParaRPr lang="en-US" sz="2000" dirty="0"/>
        </a:p>
      </dgm:t>
    </dgm:pt>
    <dgm:pt modelId="{70D956CD-714F-4029-A16E-0BFB467ED5C4}" type="parTrans" cxnId="{CDF36205-B443-4F07-8E8E-34FE777B2392}">
      <dgm:prSet/>
      <dgm:spPr/>
      <dgm:t>
        <a:bodyPr/>
        <a:lstStyle/>
        <a:p>
          <a:endParaRPr lang="en-US"/>
        </a:p>
      </dgm:t>
    </dgm:pt>
    <dgm:pt modelId="{9127FB77-5201-4C20-8E82-DD0333915CE4}" type="sibTrans" cxnId="{CDF36205-B443-4F07-8E8E-34FE777B2392}">
      <dgm:prSet/>
      <dgm:spPr/>
      <dgm:t>
        <a:bodyPr/>
        <a:lstStyle/>
        <a:p>
          <a:endParaRPr lang="en-US"/>
        </a:p>
      </dgm:t>
    </dgm:pt>
    <dgm:pt modelId="{66B91958-AF49-42AB-AD2D-603CAA331069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000" dirty="0" smtClean="0"/>
            <a:t>Continual evolution</a:t>
          </a:r>
          <a:endParaRPr lang="en-US" sz="2000" dirty="0"/>
        </a:p>
      </dgm:t>
    </dgm:pt>
    <dgm:pt modelId="{09FEBEE3-8D33-44C9-874D-564CB6B4B79E}" type="parTrans" cxnId="{32D58A5D-8CD6-4173-8092-1D7AF95A4BE3}">
      <dgm:prSet/>
      <dgm:spPr/>
      <dgm:t>
        <a:bodyPr/>
        <a:lstStyle/>
        <a:p>
          <a:endParaRPr lang="en-US"/>
        </a:p>
      </dgm:t>
    </dgm:pt>
    <dgm:pt modelId="{36486EF9-7D0D-4DF9-8AB8-24457229ABA0}" type="sibTrans" cxnId="{32D58A5D-8CD6-4173-8092-1D7AF95A4BE3}">
      <dgm:prSet/>
      <dgm:spPr/>
      <dgm:t>
        <a:bodyPr/>
        <a:lstStyle/>
        <a:p>
          <a:endParaRPr lang="en-US"/>
        </a:p>
      </dgm:t>
    </dgm:pt>
    <dgm:pt modelId="{1995ABC6-6AB0-4C06-B19C-F6E945E6A3CA}">
      <dgm:prSet phldrT="[Text]" custT="1"/>
      <dgm:spPr/>
      <dgm:t>
        <a:bodyPr/>
        <a:lstStyle/>
        <a:p>
          <a:r>
            <a:rPr lang="en-US" sz="2000" dirty="0" smtClean="0"/>
            <a:t>Good documentation of packages</a:t>
          </a:r>
          <a:endParaRPr lang="en-US" sz="2000" dirty="0"/>
        </a:p>
      </dgm:t>
    </dgm:pt>
    <dgm:pt modelId="{A1AC5CB3-FCE7-4A3F-A1AB-F09C689D96F0}" type="parTrans" cxnId="{556F03E1-0E7F-46D3-B330-A2ED9C09ADE2}">
      <dgm:prSet/>
      <dgm:spPr/>
      <dgm:t>
        <a:bodyPr/>
        <a:lstStyle/>
        <a:p>
          <a:endParaRPr lang="en-US"/>
        </a:p>
      </dgm:t>
    </dgm:pt>
    <dgm:pt modelId="{39792DAA-4EDD-4DBD-8702-79506BB28E71}" type="sibTrans" cxnId="{556F03E1-0E7F-46D3-B330-A2ED9C09ADE2}">
      <dgm:prSet/>
      <dgm:spPr/>
      <dgm:t>
        <a:bodyPr/>
        <a:lstStyle/>
        <a:p>
          <a:endParaRPr lang="en-US"/>
        </a:p>
      </dgm:t>
    </dgm:pt>
    <dgm:pt modelId="{1C77D342-E929-43B3-B301-81DA7F987B48}">
      <dgm:prSet phldrT="[Text]" custT="1"/>
      <dgm:spPr/>
      <dgm:t>
        <a:bodyPr/>
        <a:lstStyle/>
        <a:p>
          <a:endParaRPr lang="en-US" sz="2000" dirty="0"/>
        </a:p>
      </dgm:t>
    </dgm:pt>
    <dgm:pt modelId="{5F637A71-519E-4E96-B980-544D2782B62C}" type="parTrans" cxnId="{83B6584B-6EB9-4E8F-932B-660B91982946}">
      <dgm:prSet/>
      <dgm:spPr/>
      <dgm:t>
        <a:bodyPr/>
        <a:lstStyle/>
        <a:p>
          <a:endParaRPr lang="en-US"/>
        </a:p>
      </dgm:t>
    </dgm:pt>
    <dgm:pt modelId="{0C7BFD98-3EC9-43C3-82E9-AD283024A49F}" type="sibTrans" cxnId="{83B6584B-6EB9-4E8F-932B-660B91982946}">
      <dgm:prSet/>
      <dgm:spPr/>
      <dgm:t>
        <a:bodyPr/>
        <a:lstStyle/>
        <a:p>
          <a:endParaRPr lang="en-US"/>
        </a:p>
      </dgm:t>
    </dgm:pt>
    <dgm:pt modelId="{54FC5C27-5FEE-44E2-A441-2C3B9FFB8040}">
      <dgm:prSet phldrT="[Text]" custT="1"/>
      <dgm:spPr/>
      <dgm:t>
        <a:bodyPr/>
        <a:lstStyle/>
        <a:p>
          <a:r>
            <a:rPr lang="en-US" sz="2000" dirty="0" smtClean="0"/>
            <a:t>MS Excel</a:t>
          </a:r>
          <a:endParaRPr lang="en-US" sz="2000" dirty="0"/>
        </a:p>
      </dgm:t>
    </dgm:pt>
    <dgm:pt modelId="{CC0DAA0F-DC35-4591-80AE-7311A4D918DF}" type="parTrans" cxnId="{710B85E2-0E43-4933-A864-D656E158D3CB}">
      <dgm:prSet/>
      <dgm:spPr/>
      <dgm:t>
        <a:bodyPr/>
        <a:lstStyle/>
        <a:p>
          <a:endParaRPr lang="en-US"/>
        </a:p>
      </dgm:t>
    </dgm:pt>
    <dgm:pt modelId="{02BDE8E7-547E-4D67-BA21-D291B64A71A1}" type="sibTrans" cxnId="{710B85E2-0E43-4933-A864-D656E158D3CB}">
      <dgm:prSet/>
      <dgm:spPr/>
      <dgm:t>
        <a:bodyPr/>
        <a:lstStyle/>
        <a:p>
          <a:endParaRPr lang="en-US"/>
        </a:p>
      </dgm:t>
    </dgm:pt>
    <dgm:pt modelId="{03133F9A-F4B4-453A-A92F-CA6C9E79F30C}">
      <dgm:prSet phldrT="[Text]" custT="1"/>
      <dgm:spPr/>
      <dgm:t>
        <a:bodyPr/>
        <a:lstStyle/>
        <a:p>
          <a:r>
            <a:rPr lang="en-US" sz="2000" dirty="0" smtClean="0"/>
            <a:t>Oracle (ODBC)</a:t>
          </a:r>
          <a:endParaRPr lang="en-US" sz="2000" dirty="0"/>
        </a:p>
      </dgm:t>
    </dgm:pt>
    <dgm:pt modelId="{50DA4D56-4EF0-4EF5-B20A-771411B0054B}" type="parTrans" cxnId="{C0EF29D5-E652-4819-8A71-AD9589B4712E}">
      <dgm:prSet/>
      <dgm:spPr/>
      <dgm:t>
        <a:bodyPr/>
        <a:lstStyle/>
        <a:p>
          <a:endParaRPr lang="en-US"/>
        </a:p>
      </dgm:t>
    </dgm:pt>
    <dgm:pt modelId="{73A04DBF-B0A2-4E69-9256-16D0797BF49C}" type="sibTrans" cxnId="{C0EF29D5-E652-4819-8A71-AD9589B4712E}">
      <dgm:prSet/>
      <dgm:spPr/>
      <dgm:t>
        <a:bodyPr/>
        <a:lstStyle/>
        <a:p>
          <a:endParaRPr lang="en-US"/>
        </a:p>
      </dgm:t>
    </dgm:pt>
    <dgm:pt modelId="{1D0DF418-B554-4BC5-BE6A-61022F648178}">
      <dgm:prSet phldrT="[Text]" custT="1"/>
      <dgm:spPr/>
      <dgm:t>
        <a:bodyPr/>
        <a:lstStyle/>
        <a:p>
          <a:r>
            <a:rPr lang="en-US" sz="2000" dirty="0" smtClean="0"/>
            <a:t>C/C++, Java, Python, </a:t>
          </a:r>
          <a:r>
            <a:rPr lang="en-US" sz="2000" dirty="0" err="1" smtClean="0"/>
            <a:t>Fotran</a:t>
          </a:r>
          <a:endParaRPr lang="en-US" sz="2000" dirty="0"/>
        </a:p>
      </dgm:t>
    </dgm:pt>
    <dgm:pt modelId="{0DD628C3-0148-4D32-9FED-EACA8DD94F28}" type="parTrans" cxnId="{D1D49185-6883-4C14-BD1C-F9B29A3E0753}">
      <dgm:prSet/>
      <dgm:spPr/>
      <dgm:t>
        <a:bodyPr/>
        <a:lstStyle/>
        <a:p>
          <a:endParaRPr lang="en-US"/>
        </a:p>
      </dgm:t>
    </dgm:pt>
    <dgm:pt modelId="{E60E90EB-A72E-4FD8-958E-18735437195D}" type="sibTrans" cxnId="{D1D49185-6883-4C14-BD1C-F9B29A3E0753}">
      <dgm:prSet/>
      <dgm:spPr/>
      <dgm:t>
        <a:bodyPr/>
        <a:lstStyle/>
        <a:p>
          <a:endParaRPr lang="en-US"/>
        </a:p>
      </dgm:t>
    </dgm:pt>
    <dgm:pt modelId="{A62CB7FA-4187-4EBF-89B2-41FF4DCA1EE5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endParaRPr lang="en-US" sz="2000" b="0" dirty="0"/>
        </a:p>
      </dgm:t>
    </dgm:pt>
    <dgm:pt modelId="{0B494C89-3EDC-4516-9B81-B25DD731D8AA}" type="parTrans" cxnId="{0C458A5A-25F8-42EE-BA97-60C98A167E1C}">
      <dgm:prSet/>
      <dgm:spPr/>
      <dgm:t>
        <a:bodyPr/>
        <a:lstStyle/>
        <a:p>
          <a:endParaRPr lang="en-US"/>
        </a:p>
      </dgm:t>
    </dgm:pt>
    <dgm:pt modelId="{06352BA6-F94A-4990-8B8C-4B8B477C3972}" type="sibTrans" cxnId="{0C458A5A-25F8-42EE-BA97-60C98A167E1C}">
      <dgm:prSet/>
      <dgm:spPr/>
      <dgm:t>
        <a:bodyPr/>
        <a:lstStyle/>
        <a:p>
          <a:endParaRPr lang="en-US"/>
        </a:p>
      </dgm:t>
    </dgm:pt>
    <dgm:pt modelId="{C27FDC2B-F0FA-4935-8A5C-506DCE1A7177}">
      <dgm:prSet phldrT="[Text]" custT="1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sz="2000" b="0" dirty="0" smtClean="0"/>
            <a:t>All type of analysis</a:t>
          </a:r>
          <a:endParaRPr lang="en-US" sz="2000" b="0" dirty="0"/>
        </a:p>
      </dgm:t>
    </dgm:pt>
    <dgm:pt modelId="{D67E8A9A-EAEC-4AB1-A43C-80938CDDB610}" type="parTrans" cxnId="{825B28D0-A8D2-4816-8362-2E49607AC050}">
      <dgm:prSet/>
      <dgm:spPr/>
      <dgm:t>
        <a:bodyPr/>
        <a:lstStyle/>
        <a:p>
          <a:endParaRPr lang="en-US"/>
        </a:p>
      </dgm:t>
    </dgm:pt>
    <dgm:pt modelId="{F46B15CA-31BD-4F07-8025-F3702994F1AA}" type="sibTrans" cxnId="{825B28D0-A8D2-4816-8362-2E49607AC050}">
      <dgm:prSet/>
      <dgm:spPr/>
      <dgm:t>
        <a:bodyPr/>
        <a:lstStyle/>
        <a:p>
          <a:endParaRPr lang="en-US"/>
        </a:p>
      </dgm:t>
    </dgm:pt>
    <dgm:pt modelId="{B639B825-E1C0-43B2-9F54-02541285DDF2}" type="pres">
      <dgm:prSet presAssocID="{1C135F07-90B7-486E-BF5B-0C5BB25DFD3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F3CCBD-6980-45F2-A6C1-D735C0D84CFF}" type="pres">
      <dgm:prSet presAssocID="{808A8BC5-635F-4C57-BA74-7EC93F2059F3}" presName="composite" presStyleCnt="0"/>
      <dgm:spPr/>
    </dgm:pt>
    <dgm:pt modelId="{C3BFF8FF-DA0E-4FCE-A45E-1211EFF584B7}" type="pres">
      <dgm:prSet presAssocID="{808A8BC5-635F-4C57-BA74-7EC93F2059F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8EDC43-3CAA-4AB2-B985-7E1896747E0A}" type="pres">
      <dgm:prSet presAssocID="{808A8BC5-635F-4C57-BA74-7EC93F2059F3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91D13-BD47-4443-82EE-00351A6BBD27}" type="pres">
      <dgm:prSet presAssocID="{1B8E5F97-A4A4-4F8B-92BA-EFC148C7F90A}" presName="space" presStyleCnt="0"/>
      <dgm:spPr/>
    </dgm:pt>
    <dgm:pt modelId="{E7FBDC59-4048-4DB2-83BD-CB8022457271}" type="pres">
      <dgm:prSet presAssocID="{37DE699B-6AB7-48F6-A395-EACBBA6DB1C1}" presName="composite" presStyleCnt="0"/>
      <dgm:spPr/>
    </dgm:pt>
    <dgm:pt modelId="{5A66A716-2932-45FA-9EA5-60C5960F33BE}" type="pres">
      <dgm:prSet presAssocID="{37DE699B-6AB7-48F6-A395-EACBBA6DB1C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2A71ED-3FD6-459D-B02D-B4EB1E1A077E}" type="pres">
      <dgm:prSet presAssocID="{37DE699B-6AB7-48F6-A395-EACBBA6DB1C1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45DDE6-8BA5-4D4A-88DE-304168F59DD1}" type="pres">
      <dgm:prSet presAssocID="{8E451E00-195D-4E02-A49B-A16069AFD86E}" presName="space" presStyleCnt="0"/>
      <dgm:spPr/>
    </dgm:pt>
    <dgm:pt modelId="{7E7C9C28-89B7-418F-B4A1-9DD029FE275E}" type="pres">
      <dgm:prSet presAssocID="{7D6C2B64-EEEF-4583-A909-68EC28DB893A}" presName="composite" presStyleCnt="0"/>
      <dgm:spPr/>
    </dgm:pt>
    <dgm:pt modelId="{53FA7E72-1166-40D3-8EEF-FB7568EC7BC0}" type="pres">
      <dgm:prSet presAssocID="{7D6C2B64-EEEF-4583-A909-68EC28DB893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4B169-A876-4A41-B815-715C6054CFD9}" type="pres">
      <dgm:prSet presAssocID="{7D6C2B64-EEEF-4583-A909-68EC28DB893A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6AE3C-2207-401E-8644-8A633E5B3685}" type="pres">
      <dgm:prSet presAssocID="{1E4DA15C-2445-4F7C-A66E-6C8EDDBDA5BC}" presName="space" presStyleCnt="0"/>
      <dgm:spPr/>
    </dgm:pt>
    <dgm:pt modelId="{67F373B7-0259-4DA6-AC2E-48657082C188}" type="pres">
      <dgm:prSet presAssocID="{D4D90ECA-2652-48D4-88FD-620CE3679957}" presName="composite" presStyleCnt="0"/>
      <dgm:spPr/>
    </dgm:pt>
    <dgm:pt modelId="{C4116717-397C-4A56-943D-C5E08E711C5B}" type="pres">
      <dgm:prSet presAssocID="{D4D90ECA-2652-48D4-88FD-620CE367995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67975-C3D6-4EDE-8CF7-F1EEA3A4E577}" type="pres">
      <dgm:prSet presAssocID="{D4D90ECA-2652-48D4-88FD-620CE3679957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9EBB56-E387-448E-96C6-65B046DB1BED}" type="presOf" srcId="{66B91958-AF49-42AB-AD2D-603CAA331069}" destId="{508EDC43-3CAA-4AB2-B985-7E1896747E0A}" srcOrd="0" destOrd="2" presId="urn:microsoft.com/office/officeart/2005/8/layout/hList1"/>
    <dgm:cxn modelId="{F1C02647-2D3A-4F44-90D0-0D1D05464A9D}" srcId="{1C135F07-90B7-486E-BF5B-0C5BB25DFD38}" destId="{808A8BC5-635F-4C57-BA74-7EC93F2059F3}" srcOrd="0" destOrd="0" parTransId="{B0E3D33A-CC8C-48D4-A573-6CBB2071543F}" sibTransId="{1B8E5F97-A4A4-4F8B-92BA-EFC148C7F90A}"/>
    <dgm:cxn modelId="{369FE714-2BBC-49B4-99DB-2D213A28CA2A}" srcId="{7D6C2B64-EEEF-4583-A909-68EC28DB893A}" destId="{15BA6E81-A36D-44B2-910D-4A8F0297EE8E}" srcOrd="0" destOrd="0" parTransId="{CDDAF5C1-09B6-41F2-B2B8-9792FC101134}" sibTransId="{609F46F5-EEA8-4FFD-8C3A-54659B4341AA}"/>
    <dgm:cxn modelId="{67EBDFD0-5EFB-421C-8F26-5D147E9A8ED1}" srcId="{808A8BC5-635F-4C57-BA74-7EC93F2059F3}" destId="{FB510D13-328D-4DED-9BC3-6872E129480E}" srcOrd="0" destOrd="0" parTransId="{ECF1D55C-CEE2-48CF-B7F0-2CDD3BA8FC88}" sibTransId="{1459DF0D-2B3B-4F66-B925-60386F53E20A}"/>
    <dgm:cxn modelId="{83B6584B-6EB9-4E8F-932B-660B91982946}" srcId="{37DE699B-6AB7-48F6-A395-EACBBA6DB1C1}" destId="{1C77D342-E929-43B3-B301-81DA7F987B48}" srcOrd="2" destOrd="0" parTransId="{5F637A71-519E-4E96-B980-544D2782B62C}" sibTransId="{0C7BFD98-3EC9-43C3-82E9-AD283024A49F}"/>
    <dgm:cxn modelId="{556F03E1-0E7F-46D3-B330-A2ED9C09ADE2}" srcId="{37DE699B-6AB7-48F6-A395-EACBBA6DB1C1}" destId="{1995ABC6-6AB0-4C06-B19C-F6E945E6A3CA}" srcOrd="1" destOrd="0" parTransId="{A1AC5CB3-FCE7-4A3F-A1AB-F09C689D96F0}" sibTransId="{39792DAA-4EDD-4DBD-8702-79506BB28E71}"/>
    <dgm:cxn modelId="{550786E5-9EE1-46C1-A4A4-9EBB8DE86427}" type="presOf" srcId="{37DE699B-6AB7-48F6-A395-EACBBA6DB1C1}" destId="{5A66A716-2932-45FA-9EA5-60C5960F33BE}" srcOrd="0" destOrd="0" presId="urn:microsoft.com/office/officeart/2005/8/layout/hList1"/>
    <dgm:cxn modelId="{CDF36205-B443-4F07-8E8E-34FE777B2392}" srcId="{808A8BC5-635F-4C57-BA74-7EC93F2059F3}" destId="{FC26C3A8-4724-42A2-90D8-408333B8C4A4}" srcOrd="1" destOrd="0" parTransId="{70D956CD-714F-4029-A16E-0BFB467ED5C4}" sibTransId="{9127FB77-5201-4C20-8E82-DD0333915CE4}"/>
    <dgm:cxn modelId="{D409A912-AFE2-4746-ADEC-941DEF63AD47}" srcId="{1C135F07-90B7-486E-BF5B-0C5BB25DFD38}" destId="{D4D90ECA-2652-48D4-88FD-620CE3679957}" srcOrd="3" destOrd="0" parTransId="{D1A43E95-5FF2-472F-9974-EEC253CC03AB}" sibTransId="{2B5ED759-A95C-4C18-AD7E-8CB18697E601}"/>
    <dgm:cxn modelId="{7998BF58-0D23-4E05-87DA-FA7F388A24EB}" type="presOf" srcId="{1C77D342-E929-43B3-B301-81DA7F987B48}" destId="{EC2A71ED-3FD6-459D-B02D-B4EB1E1A077E}" srcOrd="0" destOrd="2" presId="urn:microsoft.com/office/officeart/2005/8/layout/hList1"/>
    <dgm:cxn modelId="{825B28D0-A8D2-4816-8362-2E49607AC050}" srcId="{7D6C2B64-EEEF-4583-A909-68EC28DB893A}" destId="{C27FDC2B-F0FA-4935-8A5C-506DCE1A7177}" srcOrd="1" destOrd="0" parTransId="{D67E8A9A-EAEC-4AB1-A43C-80938CDDB610}" sibTransId="{F46B15CA-31BD-4F07-8025-F3702994F1AA}"/>
    <dgm:cxn modelId="{7BC4351A-95FE-42DE-A866-4DC95595763B}" type="presOf" srcId="{8AD4E128-7FFD-4227-952C-DA8E4576226A}" destId="{A4067975-C3D6-4EDE-8CF7-F1EEA3A4E577}" srcOrd="0" destOrd="1" presId="urn:microsoft.com/office/officeart/2005/8/layout/hList1"/>
    <dgm:cxn modelId="{B8697BD6-CF59-4490-8892-A77BC173053D}" type="presOf" srcId="{1C135F07-90B7-486E-BF5B-0C5BB25DFD38}" destId="{B639B825-E1C0-43B2-9F54-02541285DDF2}" srcOrd="0" destOrd="0" presId="urn:microsoft.com/office/officeart/2005/8/layout/hList1"/>
    <dgm:cxn modelId="{F15BFE7C-75C5-4017-8391-DC7C54630E6B}" type="presOf" srcId="{7D6C2B64-EEEF-4583-A909-68EC28DB893A}" destId="{53FA7E72-1166-40D3-8EEF-FB7568EC7BC0}" srcOrd="0" destOrd="0" presId="urn:microsoft.com/office/officeart/2005/8/layout/hList1"/>
    <dgm:cxn modelId="{D1D49185-6883-4C14-BD1C-F9B29A3E0753}" srcId="{D4D90ECA-2652-48D4-88FD-620CE3679957}" destId="{1D0DF418-B554-4BC5-BE6A-61022F648178}" srcOrd="4" destOrd="0" parTransId="{0DD628C3-0148-4D32-9FED-EACA8DD94F28}" sibTransId="{E60E90EB-A72E-4FD8-958E-18735437195D}"/>
    <dgm:cxn modelId="{A4A34E5C-FC9E-4B80-8671-CF598D10CFF6}" type="presOf" srcId="{C27FDC2B-F0FA-4935-8A5C-506DCE1A7177}" destId="{D7F4B169-A876-4A41-B815-715C6054CFD9}" srcOrd="0" destOrd="1" presId="urn:microsoft.com/office/officeart/2005/8/layout/hList1"/>
    <dgm:cxn modelId="{9E22E366-EDFE-48C2-BE05-A30CCB90B299}" srcId="{1C135F07-90B7-486E-BF5B-0C5BB25DFD38}" destId="{37DE699B-6AB7-48F6-A395-EACBBA6DB1C1}" srcOrd="1" destOrd="0" parTransId="{A951BBCF-F1BA-4DC5-96ED-D857F061BC72}" sibTransId="{8E451E00-195D-4E02-A49B-A16069AFD86E}"/>
    <dgm:cxn modelId="{D402B029-E81E-4AEF-9F4D-2B1405EB85FB}" srcId="{37DE699B-6AB7-48F6-A395-EACBBA6DB1C1}" destId="{1C086C62-5F34-47CD-863C-6E2F1510E40B}" srcOrd="0" destOrd="0" parTransId="{F26626E6-3CD0-4212-8717-6E3ECDDB4842}" sibTransId="{95E55753-406E-44C3-9C39-F61B35D2A37A}"/>
    <dgm:cxn modelId="{767CC714-34EB-4918-9FA3-5E9ABF460434}" type="presOf" srcId="{03133F9A-F4B4-453A-A92F-CA6C9E79F30C}" destId="{A4067975-C3D6-4EDE-8CF7-F1EEA3A4E577}" srcOrd="0" destOrd="3" presId="urn:microsoft.com/office/officeart/2005/8/layout/hList1"/>
    <dgm:cxn modelId="{A0E308A6-F25A-443A-A7A7-2F58E6A2778A}" type="presOf" srcId="{808A8BC5-635F-4C57-BA74-7EC93F2059F3}" destId="{C3BFF8FF-DA0E-4FCE-A45E-1211EFF584B7}" srcOrd="0" destOrd="0" presId="urn:microsoft.com/office/officeart/2005/8/layout/hList1"/>
    <dgm:cxn modelId="{227E1F2D-AC26-4E9F-BBF6-5E4B738BBAF1}" type="presOf" srcId="{003C17D2-1FFC-46BE-AA03-BE461A7624B1}" destId="{A4067975-C3D6-4EDE-8CF7-F1EEA3A4E577}" srcOrd="0" destOrd="0" presId="urn:microsoft.com/office/officeart/2005/8/layout/hList1"/>
    <dgm:cxn modelId="{E5A7EA2F-9236-4C45-9472-977175AFC67D}" srcId="{D4D90ECA-2652-48D4-88FD-620CE3679957}" destId="{003C17D2-1FFC-46BE-AA03-BE461A7624B1}" srcOrd="0" destOrd="0" parTransId="{BE75BDED-F4F3-407C-905B-F4898BCF5E42}" sibTransId="{A192AA4C-272C-415E-AD64-6846F49AE27A}"/>
    <dgm:cxn modelId="{710B85E2-0E43-4933-A864-D656E158D3CB}" srcId="{D4D90ECA-2652-48D4-88FD-620CE3679957}" destId="{54FC5C27-5FEE-44E2-A441-2C3B9FFB8040}" srcOrd="2" destOrd="0" parTransId="{CC0DAA0F-DC35-4591-80AE-7311A4D918DF}" sibTransId="{02BDE8E7-547E-4D67-BA21-D291B64A71A1}"/>
    <dgm:cxn modelId="{0C458A5A-25F8-42EE-BA97-60C98A167E1C}" srcId="{7D6C2B64-EEEF-4583-A909-68EC28DB893A}" destId="{A62CB7FA-4187-4EBF-89B2-41FF4DCA1EE5}" srcOrd="2" destOrd="0" parTransId="{0B494C89-3EDC-4516-9B81-B25DD731D8AA}" sibTransId="{06352BA6-F94A-4990-8B8C-4B8B477C3972}"/>
    <dgm:cxn modelId="{099D45CA-9E99-4815-A386-F104AA3E4C8B}" type="presOf" srcId="{15BA6E81-A36D-44B2-910D-4A8F0297EE8E}" destId="{D7F4B169-A876-4A41-B815-715C6054CFD9}" srcOrd="0" destOrd="0" presId="urn:microsoft.com/office/officeart/2005/8/layout/hList1"/>
    <dgm:cxn modelId="{E9C118B8-9CBE-4F41-A54E-F1323ABAC9B1}" type="presOf" srcId="{D4D90ECA-2652-48D4-88FD-620CE3679957}" destId="{C4116717-397C-4A56-943D-C5E08E711C5B}" srcOrd="0" destOrd="0" presId="urn:microsoft.com/office/officeart/2005/8/layout/hList1"/>
    <dgm:cxn modelId="{FEFBA190-8C09-4231-9BB8-8C20ABD7C256}" type="presOf" srcId="{1C086C62-5F34-47CD-863C-6E2F1510E40B}" destId="{EC2A71ED-3FD6-459D-B02D-B4EB1E1A077E}" srcOrd="0" destOrd="0" presId="urn:microsoft.com/office/officeart/2005/8/layout/hList1"/>
    <dgm:cxn modelId="{953DCD57-9335-4F36-9958-89E75C781D50}" type="presOf" srcId="{1995ABC6-6AB0-4C06-B19C-F6E945E6A3CA}" destId="{EC2A71ED-3FD6-459D-B02D-B4EB1E1A077E}" srcOrd="0" destOrd="1" presId="urn:microsoft.com/office/officeart/2005/8/layout/hList1"/>
    <dgm:cxn modelId="{32D58A5D-8CD6-4173-8092-1D7AF95A4BE3}" srcId="{808A8BC5-635F-4C57-BA74-7EC93F2059F3}" destId="{66B91958-AF49-42AB-AD2D-603CAA331069}" srcOrd="2" destOrd="0" parTransId="{09FEBEE3-8D33-44C9-874D-564CB6B4B79E}" sibTransId="{36486EF9-7D0D-4DF9-8AB8-24457229ABA0}"/>
    <dgm:cxn modelId="{B5452C5F-E7D7-4EE6-8747-2CDFEBD6BA1B}" type="presOf" srcId="{FB510D13-328D-4DED-9BC3-6872E129480E}" destId="{508EDC43-3CAA-4AB2-B985-7E1896747E0A}" srcOrd="0" destOrd="0" presId="urn:microsoft.com/office/officeart/2005/8/layout/hList1"/>
    <dgm:cxn modelId="{C0EF29D5-E652-4819-8A71-AD9589B4712E}" srcId="{D4D90ECA-2652-48D4-88FD-620CE3679957}" destId="{03133F9A-F4B4-453A-A92F-CA6C9E79F30C}" srcOrd="3" destOrd="0" parTransId="{50DA4D56-4EF0-4EF5-B20A-771411B0054B}" sibTransId="{73A04DBF-B0A2-4E69-9256-16D0797BF49C}"/>
    <dgm:cxn modelId="{9E3E712F-9E3C-4094-A64C-CC5C0B5B978A}" type="presOf" srcId="{A62CB7FA-4187-4EBF-89B2-41FF4DCA1EE5}" destId="{D7F4B169-A876-4A41-B815-715C6054CFD9}" srcOrd="0" destOrd="2" presId="urn:microsoft.com/office/officeart/2005/8/layout/hList1"/>
    <dgm:cxn modelId="{99B2F6EF-368C-4414-9F4B-3185F4614D0A}" srcId="{D4D90ECA-2652-48D4-88FD-620CE3679957}" destId="{8AD4E128-7FFD-4227-952C-DA8E4576226A}" srcOrd="1" destOrd="0" parTransId="{38119E3D-8959-4BF2-B64F-6F852FA13947}" sibTransId="{B6BE6923-1CAC-445B-A7BC-B53453A9868F}"/>
    <dgm:cxn modelId="{83171B26-EDDE-47B8-802A-B98110FA1CCB}" srcId="{1C135F07-90B7-486E-BF5B-0C5BB25DFD38}" destId="{7D6C2B64-EEEF-4583-A909-68EC28DB893A}" srcOrd="2" destOrd="0" parTransId="{DA501595-2D10-4BB5-B407-212C89F9B674}" sibTransId="{1E4DA15C-2445-4F7C-A66E-6C8EDDBDA5BC}"/>
    <dgm:cxn modelId="{3AD0F74F-C38B-4C71-81DD-3B06F9481010}" type="presOf" srcId="{54FC5C27-5FEE-44E2-A441-2C3B9FFB8040}" destId="{A4067975-C3D6-4EDE-8CF7-F1EEA3A4E577}" srcOrd="0" destOrd="2" presId="urn:microsoft.com/office/officeart/2005/8/layout/hList1"/>
    <dgm:cxn modelId="{FCCEE883-FB6D-4259-A186-EE5D51A9744E}" type="presOf" srcId="{FC26C3A8-4724-42A2-90D8-408333B8C4A4}" destId="{508EDC43-3CAA-4AB2-B985-7E1896747E0A}" srcOrd="0" destOrd="1" presId="urn:microsoft.com/office/officeart/2005/8/layout/hList1"/>
    <dgm:cxn modelId="{3DC95E78-D59C-4569-9314-E344F2AE0AB9}" type="presOf" srcId="{1D0DF418-B554-4BC5-BE6A-61022F648178}" destId="{A4067975-C3D6-4EDE-8CF7-F1EEA3A4E577}" srcOrd="0" destOrd="4" presId="urn:microsoft.com/office/officeart/2005/8/layout/hList1"/>
    <dgm:cxn modelId="{A41A03DD-EFB6-44A2-B752-348650C24E0C}" type="presParOf" srcId="{B639B825-E1C0-43B2-9F54-02541285DDF2}" destId="{48F3CCBD-6980-45F2-A6C1-D735C0D84CFF}" srcOrd="0" destOrd="0" presId="urn:microsoft.com/office/officeart/2005/8/layout/hList1"/>
    <dgm:cxn modelId="{B307C4B5-44A2-4AAA-9F4E-E6095F8D6BEC}" type="presParOf" srcId="{48F3CCBD-6980-45F2-A6C1-D735C0D84CFF}" destId="{C3BFF8FF-DA0E-4FCE-A45E-1211EFF584B7}" srcOrd="0" destOrd="0" presId="urn:microsoft.com/office/officeart/2005/8/layout/hList1"/>
    <dgm:cxn modelId="{E14339D5-D5DF-439D-9D47-A0BFE2A36D46}" type="presParOf" srcId="{48F3CCBD-6980-45F2-A6C1-D735C0D84CFF}" destId="{508EDC43-3CAA-4AB2-B985-7E1896747E0A}" srcOrd="1" destOrd="0" presId="urn:microsoft.com/office/officeart/2005/8/layout/hList1"/>
    <dgm:cxn modelId="{C480E3CF-0833-47F2-B075-7A98A7304F95}" type="presParOf" srcId="{B639B825-E1C0-43B2-9F54-02541285DDF2}" destId="{62191D13-BD47-4443-82EE-00351A6BBD27}" srcOrd="1" destOrd="0" presId="urn:microsoft.com/office/officeart/2005/8/layout/hList1"/>
    <dgm:cxn modelId="{5F7B8442-088A-4A14-9CFE-E70C76D68113}" type="presParOf" srcId="{B639B825-E1C0-43B2-9F54-02541285DDF2}" destId="{E7FBDC59-4048-4DB2-83BD-CB8022457271}" srcOrd="2" destOrd="0" presId="urn:microsoft.com/office/officeart/2005/8/layout/hList1"/>
    <dgm:cxn modelId="{8BD88213-EBE8-42F5-97A2-D6388D7BBC90}" type="presParOf" srcId="{E7FBDC59-4048-4DB2-83BD-CB8022457271}" destId="{5A66A716-2932-45FA-9EA5-60C5960F33BE}" srcOrd="0" destOrd="0" presId="urn:microsoft.com/office/officeart/2005/8/layout/hList1"/>
    <dgm:cxn modelId="{745ED94E-F561-44F1-8E65-2A72F0AFFBB6}" type="presParOf" srcId="{E7FBDC59-4048-4DB2-83BD-CB8022457271}" destId="{EC2A71ED-3FD6-459D-B02D-B4EB1E1A077E}" srcOrd="1" destOrd="0" presId="urn:microsoft.com/office/officeart/2005/8/layout/hList1"/>
    <dgm:cxn modelId="{BE32A2D0-A9ED-4A80-95E0-8DE431D4070D}" type="presParOf" srcId="{B639B825-E1C0-43B2-9F54-02541285DDF2}" destId="{0D45DDE6-8BA5-4D4A-88DE-304168F59DD1}" srcOrd="3" destOrd="0" presId="urn:microsoft.com/office/officeart/2005/8/layout/hList1"/>
    <dgm:cxn modelId="{8E3FF4D1-DF20-4298-8B81-1A4D5792BD5E}" type="presParOf" srcId="{B639B825-E1C0-43B2-9F54-02541285DDF2}" destId="{7E7C9C28-89B7-418F-B4A1-9DD029FE275E}" srcOrd="4" destOrd="0" presId="urn:microsoft.com/office/officeart/2005/8/layout/hList1"/>
    <dgm:cxn modelId="{FF1BB9EE-23CA-4D7E-9DBF-884926486D57}" type="presParOf" srcId="{7E7C9C28-89B7-418F-B4A1-9DD029FE275E}" destId="{53FA7E72-1166-40D3-8EEF-FB7568EC7BC0}" srcOrd="0" destOrd="0" presId="urn:microsoft.com/office/officeart/2005/8/layout/hList1"/>
    <dgm:cxn modelId="{187B599C-B8BE-4B0A-8A98-52E237F4FC04}" type="presParOf" srcId="{7E7C9C28-89B7-418F-B4A1-9DD029FE275E}" destId="{D7F4B169-A876-4A41-B815-715C6054CFD9}" srcOrd="1" destOrd="0" presId="urn:microsoft.com/office/officeart/2005/8/layout/hList1"/>
    <dgm:cxn modelId="{3572DCBE-0C5C-4E98-AEF6-F3314607AC1F}" type="presParOf" srcId="{B639B825-E1C0-43B2-9F54-02541285DDF2}" destId="{1126AE3C-2207-401E-8644-8A633E5B3685}" srcOrd="5" destOrd="0" presId="urn:microsoft.com/office/officeart/2005/8/layout/hList1"/>
    <dgm:cxn modelId="{7DE25F92-3083-4B92-A853-2A47A6E9DBBA}" type="presParOf" srcId="{B639B825-E1C0-43B2-9F54-02541285DDF2}" destId="{67F373B7-0259-4DA6-AC2E-48657082C188}" srcOrd="6" destOrd="0" presId="urn:microsoft.com/office/officeart/2005/8/layout/hList1"/>
    <dgm:cxn modelId="{C43A3BDF-8804-49D9-8147-BC7073DC6B8B}" type="presParOf" srcId="{67F373B7-0259-4DA6-AC2E-48657082C188}" destId="{C4116717-397C-4A56-943D-C5E08E711C5B}" srcOrd="0" destOrd="0" presId="urn:microsoft.com/office/officeart/2005/8/layout/hList1"/>
    <dgm:cxn modelId="{646F2EFC-4FFB-42F2-A7B4-C74BD2C0A9C8}" type="presParOf" srcId="{67F373B7-0259-4DA6-AC2E-48657082C188}" destId="{A4067975-C3D6-4EDE-8CF7-F1EEA3A4E5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BFF8FF-DA0E-4FCE-A45E-1211EFF584B7}">
      <dsp:nvSpPr>
        <dsp:cNvPr id="0" name=""/>
        <dsp:cNvSpPr/>
      </dsp:nvSpPr>
      <dsp:spPr>
        <a:xfrm>
          <a:off x="3544" y="329528"/>
          <a:ext cx="213130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Open Source</a:t>
          </a:r>
          <a:endParaRPr lang="en-US" sz="2800" kern="1200" dirty="0"/>
        </a:p>
      </dsp:txBody>
      <dsp:txXfrm>
        <a:off x="3544" y="329528"/>
        <a:ext cx="2131301" cy="777600"/>
      </dsp:txXfrm>
    </dsp:sp>
    <dsp:sp modelId="{508EDC43-3CAA-4AB2-B985-7E1896747E0A}">
      <dsp:nvSpPr>
        <dsp:cNvPr id="0" name=""/>
        <dsp:cNvSpPr/>
      </dsp:nvSpPr>
      <dsp:spPr>
        <a:xfrm>
          <a:off x="3544" y="1107128"/>
          <a:ext cx="2131301" cy="2611395"/>
        </a:xfrm>
        <a:prstGeom prst="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Free!!!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Large community of developers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Continual evolution</a:t>
          </a:r>
          <a:endParaRPr lang="en-US" sz="2000" kern="1200" dirty="0"/>
        </a:p>
      </dsp:txBody>
      <dsp:txXfrm>
        <a:off x="3544" y="1107128"/>
        <a:ext cx="2131301" cy="2611395"/>
      </dsp:txXfrm>
    </dsp:sp>
    <dsp:sp modelId="{5A66A716-2932-45FA-9EA5-60C5960F33BE}">
      <dsp:nvSpPr>
        <dsp:cNvPr id="0" name=""/>
        <dsp:cNvSpPr/>
      </dsp:nvSpPr>
      <dsp:spPr>
        <a:xfrm>
          <a:off x="2433228" y="329528"/>
          <a:ext cx="213130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Usability</a:t>
          </a:r>
          <a:endParaRPr lang="en-US" sz="2700" kern="1200" dirty="0"/>
        </a:p>
      </dsp:txBody>
      <dsp:txXfrm>
        <a:off x="2433228" y="329528"/>
        <a:ext cx="2131301" cy="777600"/>
      </dsp:txXfrm>
    </dsp:sp>
    <dsp:sp modelId="{EC2A71ED-3FD6-459D-B02D-B4EB1E1A077E}">
      <dsp:nvSpPr>
        <dsp:cNvPr id="0" name=""/>
        <dsp:cNvSpPr/>
      </dsp:nvSpPr>
      <dsp:spPr>
        <a:xfrm>
          <a:off x="2433228" y="1107128"/>
          <a:ext cx="2131301" cy="26113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Intuitive coding syntax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Good documentation of packages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/>
        </a:p>
      </dsp:txBody>
      <dsp:txXfrm>
        <a:off x="2433228" y="1107128"/>
        <a:ext cx="2131301" cy="2611395"/>
      </dsp:txXfrm>
    </dsp:sp>
    <dsp:sp modelId="{53FA7E72-1166-40D3-8EEF-FB7568EC7BC0}">
      <dsp:nvSpPr>
        <dsp:cNvPr id="0" name=""/>
        <dsp:cNvSpPr/>
      </dsp:nvSpPr>
      <dsp:spPr>
        <a:xfrm>
          <a:off x="4862912" y="329528"/>
          <a:ext cx="213130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/>
            <a:t>Modularity</a:t>
          </a:r>
          <a:endParaRPr lang="en-US" sz="2700" b="0" kern="1200" dirty="0"/>
        </a:p>
      </dsp:txBody>
      <dsp:txXfrm>
        <a:off x="4862912" y="329528"/>
        <a:ext cx="2131301" cy="777600"/>
      </dsp:txXfrm>
    </dsp:sp>
    <dsp:sp modelId="{D7F4B169-A876-4A41-B815-715C6054CFD9}">
      <dsp:nvSpPr>
        <dsp:cNvPr id="0" name=""/>
        <dsp:cNvSpPr/>
      </dsp:nvSpPr>
      <dsp:spPr>
        <a:xfrm>
          <a:off x="4862912" y="1107128"/>
          <a:ext cx="2131301" cy="2611395"/>
        </a:xfrm>
        <a:prstGeom prst="rect">
          <a:avLst/>
        </a:prstGeom>
        <a:solidFill>
          <a:srgbClr val="FFC000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Plethora of options for visualization, color, and formats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kern="1200" dirty="0" smtClean="0"/>
            <a:t>All type of analysis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b="0" kern="1200" dirty="0"/>
        </a:p>
      </dsp:txBody>
      <dsp:txXfrm>
        <a:off x="4862912" y="1107128"/>
        <a:ext cx="2131301" cy="2611395"/>
      </dsp:txXfrm>
    </dsp:sp>
    <dsp:sp modelId="{C4116717-397C-4A56-943D-C5E08E711C5B}">
      <dsp:nvSpPr>
        <dsp:cNvPr id="0" name=""/>
        <dsp:cNvSpPr/>
      </dsp:nvSpPr>
      <dsp:spPr>
        <a:xfrm>
          <a:off x="7292595" y="329528"/>
          <a:ext cx="2131301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Extensibility</a:t>
          </a:r>
          <a:endParaRPr lang="en-US" sz="2700" kern="1200" dirty="0"/>
        </a:p>
      </dsp:txBody>
      <dsp:txXfrm>
        <a:off x="7292595" y="329528"/>
        <a:ext cx="2131301" cy="777600"/>
      </dsp:txXfrm>
    </dsp:sp>
    <dsp:sp modelId="{A4067975-C3D6-4EDE-8CF7-F1EEA3A4E577}">
      <dsp:nvSpPr>
        <dsp:cNvPr id="0" name=""/>
        <dsp:cNvSpPr/>
      </dsp:nvSpPr>
      <dsp:spPr>
        <a:xfrm>
          <a:off x="7292595" y="1107128"/>
          <a:ext cx="2131301" cy="26113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GIS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SAS, STATA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MS Excel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Oracle (ODBC)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C/C++, Java, Python, </a:t>
          </a:r>
          <a:r>
            <a:rPr lang="en-US" sz="2000" kern="1200" dirty="0" err="1" smtClean="0"/>
            <a:t>Fotran</a:t>
          </a:r>
          <a:endParaRPr lang="en-US" sz="2000" kern="1200" dirty="0"/>
        </a:p>
      </dsp:txBody>
      <dsp:txXfrm>
        <a:off x="7292595" y="1107128"/>
        <a:ext cx="2131301" cy="2611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A455C-74D4-448A-80E7-4633FD3F80CE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59263-10A5-4B13-B2A9-5C46FBA65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2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I’m going</a:t>
            </a:r>
            <a:r>
              <a:rPr lang="en-US" baseline="0" dirty="0" smtClean="0"/>
              <a:t> to try to sell you all R… it’s going to be hard to sell something that’s free, but I will try!</a:t>
            </a:r>
          </a:p>
          <a:p>
            <a:endParaRPr lang="en-US" baseline="0" dirty="0" smtClean="0"/>
          </a:p>
          <a:p>
            <a:r>
              <a:rPr lang="en-US" baseline="0" dirty="0" smtClean="0"/>
              <a:t>R evolved from S plus. Named the alphabet R based on the first initials of the a certain pair of gentlemen named Ross </a:t>
            </a:r>
            <a:r>
              <a:rPr lang="en-US" baseline="0" dirty="0" err="1" smtClean="0"/>
              <a:t>Ihaka</a:t>
            </a:r>
            <a:r>
              <a:rPr lang="en-US" baseline="0" dirty="0" smtClean="0"/>
              <a:t> and Robert Gentleman.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59263-10A5-4B13-B2A9-5C46FBA65B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4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has evolved considerably since</a:t>
            </a:r>
            <a:r>
              <a:rPr lang="en-US" baseline="0" dirty="0" smtClean="0"/>
              <a:t> it’s inception, from S plus, to basic statistical operations, to bioinformatics, plain graphing interface, to full dashboards in vibrant colors.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feel it has finally come of age, with 18,000 developers.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59263-10A5-4B13-B2A9-5C46FBA65B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24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59263-10A5-4B13-B2A9-5C46FBA65B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EPFAR Logo (JPG format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" y="54864"/>
            <a:ext cx="2174240" cy="1630680"/>
          </a:xfrm>
          <a:prstGeom prst="rect">
            <a:avLst/>
          </a:prstGeom>
        </p:spPr>
      </p:pic>
      <p:cxnSp>
        <p:nvCxnSpPr>
          <p:cNvPr id="8" name="AutoShape 3"/>
          <p:cNvCxnSpPr>
            <a:cxnSpLocks noChangeShapeType="1"/>
          </p:cNvCxnSpPr>
          <p:nvPr/>
        </p:nvCxnSpPr>
        <p:spPr bwMode="auto">
          <a:xfrm>
            <a:off x="2235200" y="1295400"/>
            <a:ext cx="9144000" cy="0"/>
          </a:xfrm>
          <a:prstGeom prst="straightConnector1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/>
        </p:nvCxnSpPr>
        <p:spPr bwMode="auto">
          <a:xfrm>
            <a:off x="2997200" y="1371600"/>
            <a:ext cx="8382000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sp>
        <p:nvSpPr>
          <p:cNvPr id="11" name="TextBox 10"/>
          <p:cNvSpPr txBox="1"/>
          <p:nvPr/>
        </p:nvSpPr>
        <p:spPr>
          <a:xfrm>
            <a:off x="2032000" y="408539"/>
            <a:ext cx="34544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800" baseline="0" dirty="0" smtClean="0">
                <a:solidFill>
                  <a:srgbClr val="002060"/>
                </a:solidFill>
              </a:rPr>
              <a:t>PEPFAR</a:t>
            </a:r>
          </a:p>
          <a:p>
            <a:pPr algn="ctr"/>
            <a:r>
              <a:rPr lang="en-US" sz="900" b="1" dirty="0" smtClean="0">
                <a:solidFill>
                  <a:srgbClr val="002060"/>
                </a:solidFill>
              </a:rPr>
              <a:t>U.S.</a:t>
            </a:r>
            <a:r>
              <a:rPr lang="en-US" sz="900" b="1" baseline="0" dirty="0" smtClean="0">
                <a:solidFill>
                  <a:srgbClr val="002060"/>
                </a:solidFill>
              </a:rPr>
              <a:t> President’s Emergency Plan for AIDS Relief</a:t>
            </a:r>
            <a:endParaRPr lang="en-US" sz="900" b="1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033" y="468115"/>
            <a:ext cx="2397768" cy="6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3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1013460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AutoShape 3"/>
          <p:cNvCxnSpPr>
            <a:cxnSpLocks noChangeShapeType="1"/>
          </p:cNvCxnSpPr>
          <p:nvPr/>
        </p:nvCxnSpPr>
        <p:spPr bwMode="auto">
          <a:xfrm>
            <a:off x="1447800" y="762000"/>
            <a:ext cx="10134600" cy="0"/>
          </a:xfrm>
          <a:prstGeom prst="straightConnector1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/>
        </p:nvCxnSpPr>
        <p:spPr bwMode="auto">
          <a:xfrm>
            <a:off x="2209800" y="838200"/>
            <a:ext cx="9372600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1"/>
            <a:ext cx="812800" cy="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0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3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10134600" cy="533400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0972800" cy="49831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AutoShape 3"/>
          <p:cNvCxnSpPr>
            <a:cxnSpLocks noChangeShapeType="1"/>
          </p:cNvCxnSpPr>
          <p:nvPr/>
        </p:nvCxnSpPr>
        <p:spPr bwMode="auto">
          <a:xfrm>
            <a:off x="1447800" y="762000"/>
            <a:ext cx="10134600" cy="0"/>
          </a:xfrm>
          <a:prstGeom prst="straightConnector1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9" name="AutoShape 4"/>
          <p:cNvCxnSpPr>
            <a:cxnSpLocks noChangeShapeType="1"/>
          </p:cNvCxnSpPr>
          <p:nvPr/>
        </p:nvCxnSpPr>
        <p:spPr bwMode="auto">
          <a:xfrm>
            <a:off x="2209800" y="838200"/>
            <a:ext cx="9372600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1"/>
            <a:ext cx="812800" cy="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9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7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1013460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AutoShape 3"/>
          <p:cNvCxnSpPr>
            <a:cxnSpLocks noChangeShapeType="1"/>
          </p:cNvCxnSpPr>
          <p:nvPr/>
        </p:nvCxnSpPr>
        <p:spPr bwMode="auto">
          <a:xfrm>
            <a:off x="1447800" y="762000"/>
            <a:ext cx="10134600" cy="0"/>
          </a:xfrm>
          <a:prstGeom prst="straightConnector1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10" name="AutoShape 4"/>
          <p:cNvCxnSpPr>
            <a:cxnSpLocks noChangeShapeType="1"/>
          </p:cNvCxnSpPr>
          <p:nvPr/>
        </p:nvCxnSpPr>
        <p:spPr bwMode="auto">
          <a:xfrm>
            <a:off x="2209800" y="838200"/>
            <a:ext cx="9372600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1"/>
            <a:ext cx="812800" cy="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8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1013460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AutoShape 3"/>
          <p:cNvCxnSpPr>
            <a:cxnSpLocks noChangeShapeType="1"/>
          </p:cNvCxnSpPr>
          <p:nvPr/>
        </p:nvCxnSpPr>
        <p:spPr bwMode="auto">
          <a:xfrm>
            <a:off x="1447800" y="762000"/>
            <a:ext cx="10134600" cy="0"/>
          </a:xfrm>
          <a:prstGeom prst="straightConnector1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12" name="AutoShape 4"/>
          <p:cNvCxnSpPr>
            <a:cxnSpLocks noChangeShapeType="1"/>
          </p:cNvCxnSpPr>
          <p:nvPr/>
        </p:nvCxnSpPr>
        <p:spPr bwMode="auto">
          <a:xfrm>
            <a:off x="2209800" y="838200"/>
            <a:ext cx="9372600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1"/>
            <a:ext cx="812800" cy="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3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10134600" cy="48736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AutoShape 3"/>
          <p:cNvCxnSpPr>
            <a:cxnSpLocks noChangeShapeType="1"/>
          </p:cNvCxnSpPr>
          <p:nvPr/>
        </p:nvCxnSpPr>
        <p:spPr bwMode="auto">
          <a:xfrm>
            <a:off x="1447800" y="762000"/>
            <a:ext cx="10134600" cy="0"/>
          </a:xfrm>
          <a:prstGeom prst="straightConnector1">
            <a:avLst/>
          </a:prstGeom>
          <a:noFill/>
          <a:ln w="25400">
            <a:solidFill>
              <a:srgbClr val="002060"/>
            </a:solidFill>
            <a:round/>
            <a:headEnd/>
            <a:tailEnd/>
          </a:ln>
        </p:spPr>
      </p:cxnSp>
      <p:cxnSp>
        <p:nvCxnSpPr>
          <p:cNvPr id="8" name="AutoShape 4"/>
          <p:cNvCxnSpPr>
            <a:cxnSpLocks noChangeShapeType="1"/>
          </p:cNvCxnSpPr>
          <p:nvPr/>
        </p:nvCxnSpPr>
        <p:spPr bwMode="auto">
          <a:xfrm>
            <a:off x="2209800" y="838200"/>
            <a:ext cx="9372600" cy="0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</p:spPr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1"/>
            <a:ext cx="812800" cy="90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8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9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0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81182-F31C-4136-9072-821044E5615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1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81182-F31C-4136-9072-821044E5615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F9D2-8660-4662-94F3-8414B91A7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9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dx.org/course/explore-statistics-r-kix-kiexplorx-0#.U7reOf6HaR8" TargetMode="External"/><Relationship Id="rId3" Type="http://schemas.openxmlformats.org/officeDocument/2006/relationships/hyperlink" Target="http://www.r-bloggers.com/" TargetMode="External"/><Relationship Id="rId7" Type="http://schemas.openxmlformats.org/officeDocument/2006/relationships/hyperlink" Target="https://www.datacamp.com/courses/free-introduction-to-r" TargetMode="External"/><Relationship Id="rId2" Type="http://schemas.openxmlformats.org/officeDocument/2006/relationships/hyperlink" Target="https://www.rdocumentati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owingdata.com/2012/12/17/getting-started-with-charts-in-r/" TargetMode="External"/><Relationship Id="rId5" Type="http://schemas.openxmlformats.org/officeDocument/2006/relationships/hyperlink" Target="http://www.r-statistics.com/" TargetMode="External"/><Relationship Id="rId4" Type="http://schemas.openxmlformats.org/officeDocument/2006/relationships/hyperlink" Target="http://www.r4stats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Introduction to R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9591" y="3866322"/>
            <a:ext cx="8534400" cy="1752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26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</a:t>
            </a:r>
            <a:r>
              <a:rPr lang="en-US" dirty="0" err="1"/>
              <a:t>R</a:t>
            </a:r>
            <a:r>
              <a:rPr lang="en-US" dirty="0" err="1" smtClean="0"/>
              <a:t>angling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.csv, .txt, .</a:t>
            </a:r>
            <a:r>
              <a:rPr lang="en-US" dirty="0" err="1" smtClean="0"/>
              <a:t>xlsx</a:t>
            </a:r>
            <a:r>
              <a:rPr lang="en-US" dirty="0" smtClean="0"/>
              <a:t> files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ead.csv, </a:t>
            </a:r>
            <a:r>
              <a:rPr lang="en-US" dirty="0" err="1" smtClean="0"/>
              <a:t>read.delim</a:t>
            </a:r>
            <a:r>
              <a:rPr lang="en-US" dirty="0" smtClean="0"/>
              <a:t>, read.xlsx, </a:t>
            </a:r>
            <a:r>
              <a:rPr lang="en-US" dirty="0" err="1" smtClean="0"/>
              <a:t>read.table</a:t>
            </a:r>
            <a:endParaRPr lang="en-US" dirty="0" smtClean="0"/>
          </a:p>
          <a:p>
            <a:pPr lvl="1"/>
            <a:r>
              <a:rPr lang="en-US" dirty="0" err="1"/>
              <a:t>df</a:t>
            </a:r>
            <a:r>
              <a:rPr lang="en-US" dirty="0"/>
              <a:t> &lt;- </a:t>
            </a:r>
            <a:r>
              <a:rPr lang="en-US" dirty="0" smtClean="0"/>
              <a:t>read.csv(“Users/folder/test.csv", </a:t>
            </a:r>
            <a:r>
              <a:rPr lang="en-US" dirty="0"/>
              <a:t>header = </a:t>
            </a:r>
            <a:r>
              <a:rPr lang="en-US" dirty="0" smtClean="0"/>
              <a:t>TRUE, </a:t>
            </a:r>
            <a:r>
              <a:rPr lang="en-US" dirty="0" err="1" smtClean="0"/>
              <a:t>stringsAsFactors</a:t>
            </a:r>
            <a:r>
              <a:rPr lang="en-US" dirty="0" smtClean="0"/>
              <a:t> = TRUE, </a:t>
            </a:r>
            <a:r>
              <a:rPr lang="en-US" dirty="0" err="1" smtClean="0"/>
              <a:t>sep</a:t>
            </a:r>
            <a:r>
              <a:rPr lang="en-US" dirty="0" smtClean="0"/>
              <a:t> =“\t”)</a:t>
            </a:r>
          </a:p>
          <a:p>
            <a:pPr lvl="1"/>
            <a:r>
              <a:rPr lang="en-US" dirty="0" smtClean="0"/>
              <a:t>Install packages to read large files faster – </a:t>
            </a:r>
            <a:r>
              <a:rPr lang="en-US" dirty="0" err="1" smtClean="0"/>
              <a:t>data.table</a:t>
            </a:r>
            <a:r>
              <a:rPr lang="en-US" dirty="0" smtClean="0"/>
              <a:t>, </a:t>
            </a:r>
            <a:r>
              <a:rPr lang="en-US" dirty="0" err="1" smtClean="0"/>
              <a:t>readr</a:t>
            </a:r>
            <a:endParaRPr lang="en-US" dirty="0"/>
          </a:p>
          <a:p>
            <a:r>
              <a:rPr lang="en-US" dirty="0" smtClean="0"/>
              <a:t>RODBC - Connect to database</a:t>
            </a:r>
          </a:p>
          <a:p>
            <a:pPr lvl="1"/>
            <a:r>
              <a:rPr lang="en-US" b="1" dirty="0"/>
              <a:t>library</a:t>
            </a:r>
            <a:r>
              <a:rPr lang="en-US" dirty="0"/>
              <a:t>(RODBC) connection &lt;- </a:t>
            </a:r>
            <a:r>
              <a:rPr lang="en-US" dirty="0" err="1"/>
              <a:t>odbcConnect</a:t>
            </a:r>
            <a:r>
              <a:rPr lang="en-US" dirty="0"/>
              <a:t>("&lt;DSN</a:t>
            </a:r>
            <a:r>
              <a:rPr lang="en-US" dirty="0" smtClean="0"/>
              <a:t>&gt;")</a:t>
            </a:r>
          </a:p>
          <a:p>
            <a:r>
              <a:rPr lang="en-US" dirty="0"/>
              <a:t>R data structures: scalar, vector and factor, array, data frame, </a:t>
            </a:r>
            <a:r>
              <a:rPr lang="en-US" dirty="0" smtClean="0"/>
              <a:t>list</a:t>
            </a:r>
          </a:p>
          <a:p>
            <a:r>
              <a:rPr lang="en-US" dirty="0" smtClean="0"/>
              <a:t>Data frames most common – matrix format – each column is a vector</a:t>
            </a:r>
          </a:p>
          <a:p>
            <a:r>
              <a:rPr lang="en-US" dirty="0" smtClean="0"/>
              <a:t>Vector types – character, numeric, factor, integer</a:t>
            </a:r>
          </a:p>
          <a:p>
            <a:r>
              <a:rPr lang="en-US" dirty="0" smtClean="0"/>
              <a:t>Call columns: </a:t>
            </a:r>
            <a:r>
              <a:rPr lang="en-US" dirty="0" err="1" smtClean="0"/>
              <a:t>df</a:t>
            </a:r>
            <a:r>
              <a:rPr lang="en-US" dirty="0" smtClean="0"/>
              <a:t>[[8]], </a:t>
            </a:r>
            <a:r>
              <a:rPr lang="en-US" dirty="0" err="1" smtClean="0"/>
              <a:t>df</a:t>
            </a:r>
            <a:r>
              <a:rPr lang="en-US" dirty="0" smtClean="0"/>
              <a:t>[[</a:t>
            </a:r>
            <a:r>
              <a:rPr lang="en-US" dirty="0" err="1" smtClean="0"/>
              <a:t>PSNUuid</a:t>
            </a:r>
            <a:r>
              <a:rPr lang="en-US" dirty="0" smtClean="0"/>
              <a:t>]], </a:t>
            </a:r>
            <a:r>
              <a:rPr lang="en-US" dirty="0" err="1" smtClean="0"/>
              <a:t>df$PSNUuid</a:t>
            </a:r>
            <a:r>
              <a:rPr lang="en-US" dirty="0" smtClean="0"/>
              <a:t>, </a:t>
            </a:r>
            <a:r>
              <a:rPr lang="en-US" dirty="0" err="1" smtClean="0"/>
              <a:t>df</a:t>
            </a:r>
            <a:r>
              <a:rPr lang="en-US" dirty="0" smtClean="0"/>
              <a:t>[,</a:t>
            </a:r>
            <a:r>
              <a:rPr lang="en-US" dirty="0" err="1" smtClean="0"/>
              <a:t>PSNUuid</a:t>
            </a:r>
            <a:r>
              <a:rPr lang="en-US" dirty="0" smtClean="0"/>
              <a:t>] or </a:t>
            </a:r>
            <a:r>
              <a:rPr lang="en-US" dirty="0" err="1" smtClean="0"/>
              <a:t>df</a:t>
            </a:r>
            <a:r>
              <a:rPr lang="en-US" dirty="0" smtClean="0"/>
              <a:t>[,8]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32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 data Export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</a:t>
            </a:r>
            <a:r>
              <a:rPr lang="en-US" dirty="0" smtClean="0"/>
              <a:t>csv, </a:t>
            </a:r>
            <a:r>
              <a:rPr lang="en-US" dirty="0"/>
              <a:t>txt, </a:t>
            </a:r>
            <a:r>
              <a:rPr lang="en-US" dirty="0" err="1"/>
              <a:t>xlsx</a:t>
            </a:r>
            <a:r>
              <a:rPr lang="en-US" dirty="0"/>
              <a:t> files from R</a:t>
            </a:r>
          </a:p>
          <a:p>
            <a:pPr lvl="1"/>
            <a:r>
              <a:rPr lang="en-US" dirty="0"/>
              <a:t>write.csv(</a:t>
            </a:r>
            <a:r>
              <a:rPr lang="en-US" dirty="0" err="1"/>
              <a:t>file_name</a:t>
            </a:r>
            <a:r>
              <a:rPr lang="en-US" dirty="0"/>
              <a:t>, “Users/folder/file_name.csv”, </a:t>
            </a:r>
            <a:r>
              <a:rPr lang="en-US" dirty="0" err="1"/>
              <a:t>row.names</a:t>
            </a:r>
            <a:r>
              <a:rPr lang="en-US" dirty="0"/>
              <a:t> = F, </a:t>
            </a:r>
            <a:r>
              <a:rPr lang="en-US" dirty="0" err="1"/>
              <a:t>na</a:t>
            </a:r>
            <a:r>
              <a:rPr lang="en-US" dirty="0"/>
              <a:t> = “NA”)</a:t>
            </a:r>
          </a:p>
          <a:p>
            <a:r>
              <a:rPr lang="en-US" dirty="0" smtClean="0"/>
              <a:t>Export plots from R</a:t>
            </a:r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x,y</a:t>
            </a:r>
            <a:r>
              <a:rPr lang="en-US" dirty="0" smtClean="0"/>
              <a:t>) </a:t>
            </a:r>
          </a:p>
          <a:p>
            <a:pPr lvl="2"/>
            <a:r>
              <a:rPr lang="en-US" dirty="0" err="1" smtClean="0"/>
              <a:t>dev.copy</a:t>
            </a:r>
            <a:r>
              <a:rPr lang="en-US" dirty="0" smtClean="0"/>
              <a:t>(</a:t>
            </a:r>
            <a:r>
              <a:rPr lang="en-US" dirty="0" err="1" smtClean="0"/>
              <a:t>jepg</a:t>
            </a:r>
            <a:r>
              <a:rPr lang="en-US" dirty="0" smtClean="0"/>
              <a:t>, filename = “plot.jpeg”)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699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Really easy </a:t>
            </a:r>
            <a:r>
              <a:rPr lang="en-US" dirty="0" smtClean="0"/>
              <a:t>way to do basic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 Keyboard Shortcut</a:t>
            </a:r>
          </a:p>
          <a:p>
            <a:pPr lvl="1"/>
            <a:r>
              <a:rPr lang="en-US" dirty="0" err="1" smtClean="0"/>
              <a:t>Ctrl+R</a:t>
            </a:r>
            <a:r>
              <a:rPr lang="en-US" dirty="0" smtClean="0"/>
              <a:t> </a:t>
            </a:r>
            <a:r>
              <a:rPr lang="en-US" dirty="0"/>
              <a:t>to run highlighted script in the editor </a:t>
            </a:r>
            <a:r>
              <a:rPr lang="en-US" dirty="0" smtClean="0"/>
              <a:t>window.</a:t>
            </a:r>
          </a:p>
          <a:p>
            <a:pPr lvl="1"/>
            <a:r>
              <a:rPr lang="en-US" dirty="0" err="1" smtClean="0"/>
              <a:t>Ctrl+L</a:t>
            </a:r>
            <a:r>
              <a:rPr lang="en-US" dirty="0" smtClean="0"/>
              <a:t> </a:t>
            </a:r>
            <a:r>
              <a:rPr lang="en-US" dirty="0"/>
              <a:t>to clear the console window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Esc </a:t>
            </a:r>
            <a:r>
              <a:rPr lang="en-US" dirty="0"/>
              <a:t>key to terminate a command submitted in R.</a:t>
            </a:r>
          </a:p>
          <a:p>
            <a:r>
              <a:rPr lang="en-US" dirty="0" smtClean="0"/>
              <a:t>Brackets </a:t>
            </a:r>
            <a:r>
              <a:rPr lang="en-US" dirty="0"/>
              <a:t>[] are used to extract elements from vectors.</a:t>
            </a:r>
          </a:p>
          <a:p>
            <a:pPr marL="457200" lvl="1" indent="0">
              <a:buNone/>
            </a:pPr>
            <a:r>
              <a:rPr lang="en-US" dirty="0"/>
              <a:t>&gt; v&lt;-</a:t>
            </a:r>
            <a:r>
              <a:rPr lang="en-US" dirty="0" smtClean="0"/>
              <a:t>1:30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 v[5:10]</a:t>
            </a:r>
          </a:p>
          <a:p>
            <a:pPr marL="457200" lvl="1" indent="0">
              <a:buNone/>
            </a:pPr>
            <a:r>
              <a:rPr lang="en-US" dirty="0"/>
              <a:t>[1] 5 6 7 8 9 </a:t>
            </a:r>
            <a:r>
              <a:rPr lang="en-US" dirty="0" smtClean="0"/>
              <a:t>10</a:t>
            </a:r>
          </a:p>
          <a:p>
            <a:r>
              <a:rPr lang="en-US" dirty="0" smtClean="0"/>
              <a:t>Data checks – </a:t>
            </a:r>
            <a:r>
              <a:rPr lang="en-US" dirty="0" err="1" smtClean="0"/>
              <a:t>colnames</a:t>
            </a:r>
            <a:r>
              <a:rPr lang="en-US" dirty="0" smtClean="0"/>
              <a:t>(), head(), subset()</a:t>
            </a:r>
          </a:p>
          <a:p>
            <a:r>
              <a:rPr lang="en-US" dirty="0" err="1" smtClean="0"/>
              <a:t>Descriptives</a:t>
            </a:r>
            <a:r>
              <a:rPr lang="en-US" dirty="0" smtClean="0"/>
              <a:t> – summary(), table(), aggregate()</a:t>
            </a:r>
          </a:p>
          <a:p>
            <a:r>
              <a:rPr lang="en-US" dirty="0" smtClean="0"/>
              <a:t>Data manipulation – </a:t>
            </a:r>
            <a:r>
              <a:rPr lang="en-US" dirty="0" err="1" smtClean="0"/>
              <a:t>cbind</a:t>
            </a:r>
            <a:r>
              <a:rPr lang="en-US" dirty="0" smtClean="0"/>
              <a:t>(), </a:t>
            </a:r>
            <a:r>
              <a:rPr lang="en-US" dirty="0" err="1" smtClean="0"/>
              <a:t>rbind</a:t>
            </a:r>
            <a:r>
              <a:rPr lang="en-US" dirty="0" smtClean="0"/>
              <a:t>(),  new variable (</a:t>
            </a:r>
            <a:r>
              <a:rPr lang="en-US" dirty="0" err="1" smtClean="0"/>
              <a:t>df$new_var</a:t>
            </a:r>
            <a:r>
              <a:rPr lang="en-US" dirty="0" smtClean="0"/>
              <a:t>), drop rows/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Ridiculous syntax </a:t>
            </a:r>
            <a:r>
              <a:rPr lang="en-US" dirty="0" smtClean="0"/>
              <a:t>quirks you’ll want to know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155561"/>
              </p:ext>
            </p:extLst>
          </p:nvPr>
        </p:nvGraphicFramePr>
        <p:xfrm>
          <a:off x="609600" y="1143000"/>
          <a:ext cx="10972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264191665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810151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Descriptio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9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/ 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r>
                        <a:rPr lang="en-US" baseline="0" dirty="0" smtClean="0"/>
                        <a:t> / greater than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3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 / 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 to / greater than or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Exactly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858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9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4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|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9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r>
                        <a:rPr lang="en-US" baseline="0" dirty="0" smtClean="0"/>
                        <a:t> &amp;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and</a:t>
                      </a:r>
                      <a:r>
                        <a:rPr lang="en-US" baseline="0" dirty="0" smtClean="0"/>
                        <a:t> y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60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isTrue</a:t>
                      </a:r>
                      <a:r>
                        <a:rPr lang="en-US" dirty="0" smtClean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if x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8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na.rm = T</a:t>
                      </a:r>
                      <a:r>
                        <a:rPr lang="en-US" baseline="0" dirty="0" smtClean="0"/>
                        <a:t> / 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 or</a:t>
                      </a:r>
                      <a:r>
                        <a:rPr lang="en-US" baseline="0" dirty="0" smtClean="0"/>
                        <a:t> keep </a:t>
                      </a:r>
                      <a:r>
                        <a:rPr lang="en-US" baseline="0" dirty="0" err="1" smtClean="0"/>
                        <a:t>na</a:t>
                      </a:r>
                      <a:r>
                        <a:rPr lang="en-US" baseline="0" dirty="0" smtClean="0"/>
                        <a:t> values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31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50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Resources you may find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1582400" cy="5486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Help </a:t>
            </a:r>
            <a:r>
              <a:rPr lang="en-US" dirty="0"/>
              <a:t>window </a:t>
            </a:r>
            <a:r>
              <a:rPr lang="en-US" dirty="0" smtClean="0"/>
              <a:t>or </a:t>
            </a:r>
            <a:r>
              <a:rPr lang="en-US" dirty="0" smtClean="0">
                <a:hlinkClick r:id="rId2"/>
              </a:rPr>
              <a:t>rdocumentation.org</a:t>
            </a:r>
            <a:r>
              <a:rPr lang="en-US" dirty="0" smtClean="0"/>
              <a:t> – provide </a:t>
            </a:r>
            <a:r>
              <a:rPr lang="en-US" dirty="0"/>
              <a:t>R resources and </a:t>
            </a:r>
            <a:r>
              <a:rPr lang="en-US" dirty="0" smtClean="0"/>
              <a:t>help </a:t>
            </a:r>
            <a:r>
              <a:rPr lang="en-US" dirty="0"/>
              <a:t>pages </a:t>
            </a:r>
            <a:r>
              <a:rPr lang="en-US" dirty="0" smtClean="0"/>
              <a:t>for </a:t>
            </a:r>
            <a:r>
              <a:rPr lang="en-US" dirty="0"/>
              <a:t>all base R functions </a:t>
            </a:r>
            <a:r>
              <a:rPr lang="en-US" dirty="0" smtClean="0"/>
              <a:t>and </a:t>
            </a:r>
            <a:r>
              <a:rPr lang="en-US" dirty="0"/>
              <a:t>packages.</a:t>
            </a:r>
            <a:endParaRPr lang="en-US" dirty="0" smtClean="0"/>
          </a:p>
          <a:p>
            <a:r>
              <a:rPr lang="en-US" dirty="0" smtClean="0"/>
              <a:t>Stack Overflow </a:t>
            </a:r>
            <a:r>
              <a:rPr lang="en-US" dirty="0"/>
              <a:t>for questions and answers</a:t>
            </a:r>
          </a:p>
          <a:p>
            <a:r>
              <a:rPr lang="en-US" dirty="0" smtClean="0">
                <a:hlinkClick r:id="rId3"/>
              </a:rPr>
              <a:t>R-bloggers</a:t>
            </a:r>
            <a:r>
              <a:rPr lang="en-US" dirty="0" smtClean="0"/>
              <a:t>, </a:t>
            </a:r>
            <a:r>
              <a:rPr lang="en-US" dirty="0" smtClean="0">
                <a:hlinkClick r:id="rId4"/>
              </a:rPr>
              <a:t>r4stats</a:t>
            </a:r>
            <a:r>
              <a:rPr lang="en-US" dirty="0" smtClean="0"/>
              <a:t>, </a:t>
            </a:r>
            <a:r>
              <a:rPr lang="en-US" dirty="0" smtClean="0">
                <a:hlinkClick r:id="rId5"/>
              </a:rPr>
              <a:t>r-statistics</a:t>
            </a:r>
            <a:r>
              <a:rPr lang="en-US" dirty="0" smtClean="0"/>
              <a:t> </a:t>
            </a:r>
            <a:r>
              <a:rPr lang="en-US" dirty="0"/>
              <a:t>for R news and </a:t>
            </a:r>
            <a:r>
              <a:rPr lang="en-US" dirty="0" smtClean="0"/>
              <a:t>tutorials</a:t>
            </a:r>
          </a:p>
          <a:p>
            <a:r>
              <a:rPr lang="en-US" dirty="0"/>
              <a:t>Data visualization </a:t>
            </a:r>
            <a:r>
              <a:rPr lang="en-US" dirty="0" smtClean="0"/>
              <a:t>- </a:t>
            </a:r>
            <a:r>
              <a:rPr lang="en-US" dirty="0" smtClean="0">
                <a:hlinkClick r:id="rId6"/>
              </a:rPr>
              <a:t>flowingdata.com</a:t>
            </a:r>
            <a:endParaRPr lang="en-US" dirty="0" smtClean="0"/>
          </a:p>
          <a:p>
            <a:r>
              <a:rPr lang="en-US" altLang="en-US" dirty="0" smtClean="0"/>
              <a:t>Free online courses: </a:t>
            </a:r>
            <a:r>
              <a:rPr lang="en-US" altLang="en-US" dirty="0" err="1" smtClean="0">
                <a:hlinkClick r:id="rId7"/>
              </a:rPr>
              <a:t>DataCamp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hlinkClick r:id="rId8"/>
              </a:rPr>
              <a:t>EdX</a:t>
            </a:r>
            <a:endParaRPr lang="en-US" altLang="en-US" dirty="0" smtClean="0"/>
          </a:p>
          <a:p>
            <a:r>
              <a:rPr lang="en-US" altLang="en-US" dirty="0" smtClean="0"/>
              <a:t>Fox</a:t>
            </a:r>
            <a:r>
              <a:rPr lang="en-US" altLang="en-US" dirty="0"/>
              <a:t>, J. (2005). R commander: A basic-statistics user interface to R. </a:t>
            </a:r>
            <a:r>
              <a:rPr lang="en-US" altLang="en-US" i="1" dirty="0"/>
              <a:t>Journal of Statistical  Software</a:t>
            </a:r>
            <a:r>
              <a:rPr lang="en-US" altLang="en-US" dirty="0"/>
              <a:t>. 14, (9), 1-42. </a:t>
            </a:r>
          </a:p>
          <a:p>
            <a:r>
              <a:rPr lang="en-US" altLang="en-US" dirty="0" err="1"/>
              <a:t>Teetor</a:t>
            </a:r>
            <a:r>
              <a:rPr lang="en-US" altLang="en-US" dirty="0"/>
              <a:t>, P. (2011).  </a:t>
            </a:r>
            <a:r>
              <a:rPr lang="en-US" altLang="en-US" i="1" dirty="0"/>
              <a:t>25 Recipes for Getting Started with R. </a:t>
            </a:r>
            <a:r>
              <a:rPr lang="en-US" altLang="en-US" dirty="0"/>
              <a:t>Sebastopol, CA: O</a:t>
            </a:r>
            <a:r>
              <a:rPr lang="ja-JP" altLang="en-US" dirty="0"/>
              <a:t>’</a:t>
            </a:r>
            <a:r>
              <a:rPr lang="en-US" altLang="ja-JP" dirty="0"/>
              <a:t>Reilly Media Inc. </a:t>
            </a:r>
          </a:p>
          <a:p>
            <a:r>
              <a:rPr lang="en-US" altLang="en-US" dirty="0" err="1"/>
              <a:t>Teetor</a:t>
            </a:r>
            <a:r>
              <a:rPr lang="en-US" altLang="en-US" dirty="0"/>
              <a:t>, P. (2011). </a:t>
            </a:r>
            <a:r>
              <a:rPr lang="en-US" altLang="en-US" i="1" dirty="0"/>
              <a:t>R cookbook. </a:t>
            </a:r>
            <a:r>
              <a:rPr lang="en-US" altLang="en-US" dirty="0"/>
              <a:t>Sebastopol, CA: O</a:t>
            </a:r>
            <a:r>
              <a:rPr lang="ja-JP" altLang="en-US" dirty="0"/>
              <a:t>’</a:t>
            </a:r>
            <a:r>
              <a:rPr lang="en-US" altLang="ja-JP" dirty="0"/>
              <a:t>Reilly Media Inc. </a:t>
            </a:r>
          </a:p>
          <a:p>
            <a:r>
              <a:rPr lang="en-US" altLang="en-US" dirty="0"/>
              <a:t>Crowley, M. J. (2007). </a:t>
            </a:r>
            <a:r>
              <a:rPr lang="en-US" altLang="en-US" i="1" dirty="0"/>
              <a:t>The R Book.</a:t>
            </a:r>
            <a:r>
              <a:rPr lang="en-US" altLang="en-US" dirty="0"/>
              <a:t> </a:t>
            </a:r>
            <a:r>
              <a:rPr lang="en-US" altLang="en-US" dirty="0" err="1"/>
              <a:t>Chichester</a:t>
            </a:r>
            <a:r>
              <a:rPr lang="en-US" altLang="en-US" dirty="0"/>
              <a:t>, New England: John Wiley &amp; Sons, Ltd.</a:t>
            </a:r>
          </a:p>
          <a:p>
            <a:r>
              <a:rPr lang="en-US" b="1" dirty="0"/>
              <a:t>A Google search will provide millions of sites for addition </a:t>
            </a:r>
            <a:r>
              <a:rPr lang="en-US" b="1" dirty="0" smtClean="0"/>
              <a:t>R resources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61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87" y="1531157"/>
            <a:ext cx="7214619" cy="45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20191" y="2940921"/>
            <a:ext cx="7772400" cy="147002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1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we ready?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5347" y="1375954"/>
            <a:ext cx="7027816" cy="47502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 is a powerful language and open-source software environment for statistical modeling, data management, and graphics.</a:t>
            </a:r>
          </a:p>
          <a:p>
            <a:r>
              <a:rPr lang="en-US" dirty="0"/>
              <a:t>R is available for all platforms Windows, Mac, and Unix/Linux.</a:t>
            </a:r>
          </a:p>
          <a:p>
            <a:r>
              <a:rPr lang="en-US" dirty="0"/>
              <a:t>It is supported by a worldwide repository system, The Comprehensive R Archive Network (CRAN), </a:t>
            </a:r>
            <a:r>
              <a:rPr lang="en-US" dirty="0">
                <a:hlinkClick r:id="rId3"/>
              </a:rPr>
              <a:t>https://cran.r-project.org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Why R? From S plus</a:t>
            </a:r>
            <a:r>
              <a:rPr lang="en-US" dirty="0"/>
              <a:t>, </a:t>
            </a:r>
            <a:r>
              <a:rPr lang="en-US" dirty="0" smtClean="0"/>
              <a:t>by </a:t>
            </a:r>
            <a:r>
              <a:rPr lang="en-US" b="1" i="1" dirty="0" smtClean="0"/>
              <a:t>R</a:t>
            </a:r>
            <a:r>
              <a:rPr lang="en-US" dirty="0" smtClean="0"/>
              <a:t>oss </a:t>
            </a:r>
            <a:r>
              <a:rPr lang="en-US" dirty="0" err="1" smtClean="0"/>
              <a:t>Ihaka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i="1" dirty="0"/>
              <a:t>R</a:t>
            </a:r>
            <a:r>
              <a:rPr lang="en-US" dirty="0"/>
              <a:t>obert </a:t>
            </a:r>
            <a:r>
              <a:rPr lang="en-US" dirty="0" smtClean="0"/>
              <a:t>Gentleman at </a:t>
            </a:r>
            <a:r>
              <a:rPr lang="en-US" dirty="0"/>
              <a:t>the University of Auckland, New </a:t>
            </a:r>
            <a:r>
              <a:rPr lang="en-US" dirty="0" smtClean="0"/>
              <a:t>Zealand</a:t>
            </a:r>
            <a:r>
              <a:rPr lang="en-US" dirty="0"/>
              <a:t>.</a:t>
            </a:r>
            <a:endParaRPr lang="en-US" dirty="0" smtClean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3074" name="Picture 2" descr="Image result for R softwar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7" y="1136612"/>
            <a:ext cx="1774825" cy="134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92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-evolution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969623"/>
            <a:ext cx="5921829" cy="3156541"/>
          </a:xfrm>
        </p:spPr>
        <p:txBody>
          <a:bodyPr>
            <a:normAutofit/>
          </a:bodyPr>
          <a:lstStyle/>
          <a:p>
            <a:r>
              <a:rPr lang="en-US" dirty="0" smtClean="0"/>
              <a:t>R software has come of age!</a:t>
            </a:r>
          </a:p>
          <a:p>
            <a:r>
              <a:rPr lang="en-US" dirty="0" smtClean="0"/>
              <a:t>More that 4400 add-on packages</a:t>
            </a:r>
          </a:p>
          <a:p>
            <a:r>
              <a:rPr lang="en-US" dirty="0" smtClean="0"/>
              <a:t>18,000 community members</a:t>
            </a:r>
          </a:p>
          <a:p>
            <a:r>
              <a:rPr lang="en-US" dirty="0" smtClean="0"/>
              <a:t>Sum total of human distributed intelligence powering R development</a:t>
            </a:r>
          </a:p>
          <a:p>
            <a:endParaRPr lang="en-US" dirty="0"/>
          </a:p>
        </p:txBody>
      </p:sp>
      <p:pic>
        <p:nvPicPr>
          <p:cNvPr id="1026" name="Picture 2" descr="Image result for retro computer inter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97" y="1667744"/>
            <a:ext cx="1483389" cy="83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048" y="1229473"/>
            <a:ext cx="1681952" cy="15950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616" y="1417579"/>
            <a:ext cx="1143273" cy="13347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931" y="1283016"/>
            <a:ext cx="2252525" cy="148794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306917" y="1915886"/>
            <a:ext cx="340489" cy="169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983319" y="1911528"/>
            <a:ext cx="340489" cy="169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8402933" y="1907170"/>
            <a:ext cx="340489" cy="1690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16655" y="1215629"/>
            <a:ext cx="1937769" cy="1681434"/>
          </a:xfrm>
          <a:prstGeom prst="rect">
            <a:avLst/>
          </a:prstGeom>
        </p:spPr>
      </p:pic>
      <p:pic>
        <p:nvPicPr>
          <p:cNvPr id="13" name="Picture 4" descr="Image result for intelligence ant hills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32" b="9333"/>
          <a:stretch/>
        </p:blipFill>
        <p:spPr bwMode="auto">
          <a:xfrm>
            <a:off x="9400215" y="3235234"/>
            <a:ext cx="1554209" cy="30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18193" y="4412896"/>
            <a:ext cx="691617" cy="66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an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08" y="3840479"/>
            <a:ext cx="363790" cy="2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Image result for an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408" y="3992879"/>
            <a:ext cx="363790" cy="2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Image result for an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387" y="4296015"/>
            <a:ext cx="363790" cy="2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Image result for an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235" y="5076970"/>
            <a:ext cx="363790" cy="2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ant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834" y="5402565"/>
            <a:ext cx="363790" cy="2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ight Arrow 22"/>
          <p:cNvSpPr/>
          <p:nvPr/>
        </p:nvSpPr>
        <p:spPr>
          <a:xfrm>
            <a:off x="8241413" y="4689303"/>
            <a:ext cx="786414" cy="192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4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Resistance. is. futile. you. will. be. assimilated </a:t>
            </a:r>
            <a:endParaRPr lang="en-US" dirty="0">
              <a:latin typeface="Agency FB" panose="020B0503020202020204" pitchFamily="34" charset="0"/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52904477"/>
              </p:ext>
            </p:extLst>
          </p:nvPr>
        </p:nvGraphicFramePr>
        <p:xfrm>
          <a:off x="1308463" y="2734492"/>
          <a:ext cx="9427442" cy="4048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879566" y="105686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Developers </a:t>
            </a:r>
            <a:r>
              <a:rPr lang="en-US" sz="2000" dirty="0"/>
              <a:t>can write software for R </a:t>
            </a:r>
            <a:r>
              <a:rPr lang="en-US" sz="2000" dirty="0" smtClean="0"/>
              <a:t>and </a:t>
            </a:r>
            <a:r>
              <a:rPr lang="en-US" sz="2000" dirty="0"/>
              <a:t>freely distribute it as add-on packages for </a:t>
            </a:r>
            <a:r>
              <a:rPr lang="en-US" sz="2000" dirty="0" smtClean="0"/>
              <a:t>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CRAN </a:t>
            </a:r>
            <a:r>
              <a:rPr lang="en-US" sz="2000" dirty="0"/>
              <a:t>contains thousands of user contributed R add-on packages to supplement the base R distribution, packages such as the sea package that will be used for subnational estimation.</a:t>
            </a:r>
            <a:endParaRPr lang="en-US" sz="2000" b="1" dirty="0"/>
          </a:p>
        </p:txBody>
      </p:sp>
      <p:pic>
        <p:nvPicPr>
          <p:cNvPr id="2056" name="Picture 8" descr="Image result for irobo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61" y="1100342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40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Extensibility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packages allow R to read and write data to SAS, </a:t>
            </a:r>
            <a:r>
              <a:rPr lang="en-US" dirty="0" smtClean="0"/>
              <a:t>SPSS, STATA</a:t>
            </a:r>
            <a:r>
              <a:rPr lang="en-US" dirty="0"/>
              <a:t>, Excel, and many other software.</a:t>
            </a:r>
          </a:p>
          <a:p>
            <a:r>
              <a:rPr lang="en-US" dirty="0" smtClean="0"/>
              <a:t>R </a:t>
            </a:r>
            <a:r>
              <a:rPr lang="en-US" dirty="0"/>
              <a:t>can be used to connect to Oracle databases using </a:t>
            </a:r>
            <a:r>
              <a:rPr lang="en-US" dirty="0" smtClean="0"/>
              <a:t>Open Database </a:t>
            </a:r>
            <a:r>
              <a:rPr lang="en-US" dirty="0"/>
              <a:t>Connectivity (ODBC) programming interface.</a:t>
            </a:r>
          </a:p>
          <a:p>
            <a:r>
              <a:rPr lang="en-US" dirty="0" smtClean="0"/>
              <a:t>Programming </a:t>
            </a:r>
            <a:r>
              <a:rPr lang="en-US" dirty="0"/>
              <a:t>languages such as C/C++, Java, Python, </a:t>
            </a:r>
            <a:r>
              <a:rPr lang="en-US" dirty="0" smtClean="0"/>
              <a:t>and Fortran </a:t>
            </a:r>
            <a:r>
              <a:rPr lang="en-US" dirty="0"/>
              <a:t>can be called from within R and can call R functions.</a:t>
            </a:r>
          </a:p>
          <a:p>
            <a:r>
              <a:rPr lang="en-US" dirty="0" smtClean="0"/>
              <a:t>SAS </a:t>
            </a:r>
            <a:r>
              <a:rPr lang="en-US" dirty="0"/>
              <a:t>and SPSS also have add-ons that allow for connecting </a:t>
            </a:r>
            <a:r>
              <a:rPr lang="en-US" dirty="0" smtClean="0"/>
              <a:t>to R.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8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</a:t>
            </a:r>
            <a:r>
              <a:rPr lang="en-US" u="sng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to use R software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11051177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Paradox of choice – decision paralysis!! </a:t>
            </a:r>
          </a:p>
          <a:p>
            <a:r>
              <a:rPr lang="en-US" dirty="0" smtClean="0"/>
              <a:t>Too many bright </a:t>
            </a:r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Shiny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Sound weird talking in R lingo with strange package names :</a:t>
            </a:r>
          </a:p>
          <a:p>
            <a:pPr marL="400050" lvl="1" indent="0">
              <a:buNone/>
            </a:pPr>
            <a:r>
              <a:rPr lang="en-US" dirty="0" smtClean="0"/>
              <a:t>“Did you </a:t>
            </a:r>
            <a:r>
              <a:rPr lang="en-US" i="1" dirty="0" err="1" smtClean="0"/>
              <a:t>geom_jitter</a:t>
            </a:r>
            <a:r>
              <a:rPr lang="en-US" dirty="0" smtClean="0"/>
              <a:t> that </a:t>
            </a:r>
            <a:r>
              <a:rPr lang="en-US" i="1" dirty="0" err="1" smtClean="0"/>
              <a:t>ggplot</a:t>
            </a:r>
            <a:r>
              <a:rPr lang="en-US" dirty="0" smtClean="0"/>
              <a:t> in </a:t>
            </a:r>
            <a:r>
              <a:rPr lang="en-US" i="1" dirty="0" err="1" smtClean="0"/>
              <a:t>plotly</a:t>
            </a:r>
            <a:r>
              <a:rPr lang="en-US" dirty="0" smtClean="0"/>
              <a:t>, and put it in a </a:t>
            </a:r>
            <a:r>
              <a:rPr lang="en-US" i="1" dirty="0" smtClean="0"/>
              <a:t>Shiny</a:t>
            </a:r>
            <a:r>
              <a:rPr lang="en-US" dirty="0" smtClean="0"/>
              <a:t> App?”</a:t>
            </a:r>
            <a:endParaRPr lang="en-US" dirty="0" smtClean="0">
              <a:solidFill>
                <a:prstClr val="black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Enables certain personality disorders: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Obsessive Compulsive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Addictive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Control </a:t>
            </a:r>
            <a:r>
              <a:rPr lang="en-US" dirty="0" err="1" smtClean="0">
                <a:solidFill>
                  <a:prstClr val="black"/>
                </a:solidFill>
              </a:rPr>
              <a:t>freqs</a:t>
            </a:r>
            <a:endParaRPr lang="en-US" dirty="0" smtClean="0">
              <a:solidFill>
                <a:prstClr val="black"/>
              </a:solidFill>
            </a:endParaRP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Megalomaniacal </a:t>
            </a:r>
          </a:p>
          <a:p>
            <a:pPr lvl="1"/>
            <a:r>
              <a:rPr lang="en-US" dirty="0" smtClean="0">
                <a:solidFill>
                  <a:prstClr val="black"/>
                </a:solidFill>
              </a:rPr>
              <a:t>Biostatisticians </a:t>
            </a:r>
          </a:p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 smtClean="0">
              <a:solidFill>
                <a:prstClr val="black"/>
              </a:solidFill>
            </a:endParaRPr>
          </a:p>
          <a:p>
            <a:pPr lvl="1"/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122" name="Picture 2" descr="Image result for paradox of cho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85849" y="925286"/>
            <a:ext cx="1731979" cy="12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Image result for mad scientist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74" y="3762102"/>
            <a:ext cx="1696177" cy="21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4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installation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556591" y="1083365"/>
            <a:ext cx="9654209" cy="450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en-US" sz="2000" dirty="0" smtClean="0"/>
              <a:t>To install R on your MAC or PC you first need to go to </a:t>
            </a:r>
            <a:r>
              <a:rPr lang="en-US" altLang="en-US" sz="2000" dirty="0" smtClean="0">
                <a:hlinkClick r:id="rId2"/>
              </a:rPr>
              <a:t>http://www.r-project.org/</a:t>
            </a:r>
            <a:r>
              <a:rPr lang="en-US" altLang="en-US" sz="2000" dirty="0" smtClean="0"/>
              <a:t>.</a:t>
            </a:r>
          </a:p>
          <a:p>
            <a:pPr marL="0" indent="0" eaLnBrk="1" hangingPunct="1">
              <a:buNone/>
            </a:pPr>
            <a:r>
              <a:rPr lang="en-US" altLang="en-US" sz="2000" dirty="0" smtClean="0"/>
              <a:t> </a:t>
            </a:r>
          </a:p>
          <a:p>
            <a:pPr eaLnBrk="1" hangingPunct="1"/>
            <a:endParaRPr lang="en-US" altLang="en-US" sz="20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87" y="1490610"/>
            <a:ext cx="8759511" cy="510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62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r>
              <a:rPr lang="en-US" dirty="0" smtClean="0"/>
              <a:t>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38" y="1143001"/>
            <a:ext cx="11390245" cy="54863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RStudio</a:t>
            </a:r>
            <a:r>
              <a:rPr lang="en-US" dirty="0"/>
              <a:t> provides a user-friendly working environment for R.</a:t>
            </a:r>
          </a:p>
          <a:p>
            <a:r>
              <a:rPr lang="en-US" dirty="0" smtClean="0"/>
              <a:t>It </a:t>
            </a:r>
            <a:r>
              <a:rPr lang="en-US" dirty="0"/>
              <a:t>is available for Windows, Mac, and Unix/Linux.</a:t>
            </a:r>
          </a:p>
          <a:p>
            <a:r>
              <a:rPr lang="en-US" dirty="0" smtClean="0"/>
              <a:t>R </a:t>
            </a:r>
            <a:r>
              <a:rPr lang="en-US" dirty="0"/>
              <a:t>software must be installed </a:t>
            </a:r>
            <a:r>
              <a:rPr lang="en-US" dirty="0" smtClean="0"/>
              <a:t>first </a:t>
            </a:r>
            <a:r>
              <a:rPr lang="en-US" dirty="0"/>
              <a:t>before installing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  <a:p>
            <a:r>
              <a:rPr lang="en-US" dirty="0" smtClean="0"/>
              <a:t>You </a:t>
            </a:r>
            <a:r>
              <a:rPr lang="en-US" dirty="0"/>
              <a:t>cannot run </a:t>
            </a:r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smtClean="0"/>
              <a:t>without </a:t>
            </a:r>
            <a:r>
              <a:rPr lang="en-US" dirty="0"/>
              <a:t>a current R installation</a:t>
            </a:r>
            <a:r>
              <a:rPr lang="en-US" dirty="0" smtClean="0"/>
              <a:t>.</a:t>
            </a:r>
          </a:p>
          <a:p>
            <a:r>
              <a:rPr lang="en-US" dirty="0" err="1"/>
              <a:t>RStudio</a:t>
            </a:r>
            <a:r>
              <a:rPr lang="en-US" dirty="0"/>
              <a:t> is an integrated development environment (IDE) </a:t>
            </a:r>
            <a:r>
              <a:rPr lang="en-US" dirty="0" smtClean="0"/>
              <a:t>for R</a:t>
            </a:r>
            <a:r>
              <a:rPr lang="en-US" dirty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includes many useful features such as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four-panel layout that includes a console for interactive</a:t>
            </a:r>
          </a:p>
          <a:p>
            <a:pPr lvl="1"/>
            <a:r>
              <a:rPr lang="en-US" dirty="0"/>
              <a:t>R sessions, a source code editor, and panels with</a:t>
            </a:r>
          </a:p>
          <a:p>
            <a:pPr lvl="1"/>
            <a:r>
              <a:rPr lang="en-US" dirty="0"/>
              <a:t>notebooks to organize less central components</a:t>
            </a:r>
          </a:p>
          <a:p>
            <a:pPr lvl="1"/>
            <a:r>
              <a:rPr lang="en-US" dirty="0" smtClean="0"/>
              <a:t>tools </a:t>
            </a:r>
            <a:r>
              <a:rPr lang="en-US" dirty="0"/>
              <a:t>for plotting</a:t>
            </a:r>
          </a:p>
          <a:p>
            <a:pPr lvl="1"/>
            <a:r>
              <a:rPr lang="en-US" dirty="0" smtClean="0"/>
              <a:t>debugging </a:t>
            </a:r>
            <a:r>
              <a:rPr lang="en-US" dirty="0"/>
              <a:t>tools</a:t>
            </a:r>
          </a:p>
          <a:p>
            <a:r>
              <a:rPr lang="en-US" dirty="0" smtClean="0"/>
              <a:t>administrative </a:t>
            </a:r>
            <a:r>
              <a:rPr lang="en-US" dirty="0"/>
              <a:t>tools for managing packages, </a:t>
            </a:r>
            <a:r>
              <a:rPr lang="en-US" dirty="0" smtClean="0"/>
              <a:t>the workspace</a:t>
            </a:r>
            <a:r>
              <a:rPr lang="en-US" dirty="0"/>
              <a:t>, </a:t>
            </a:r>
            <a:r>
              <a:rPr lang="en-US" dirty="0" smtClean="0"/>
              <a:t>files</a:t>
            </a:r>
            <a:r>
              <a:rPr lang="en-US" dirty="0"/>
              <a:t>, and </a:t>
            </a:r>
            <a:r>
              <a:rPr lang="en-US" dirty="0" smtClean="0"/>
              <a:t>more.</a:t>
            </a:r>
          </a:p>
          <a:p>
            <a:r>
              <a:rPr lang="en-US" b="1" dirty="0" smtClean="0"/>
              <a:t>In </a:t>
            </a:r>
            <a:r>
              <a:rPr lang="en-US" b="1" dirty="0"/>
              <a:t>short, using </a:t>
            </a:r>
            <a:r>
              <a:rPr lang="en-US" b="1" dirty="0" err="1"/>
              <a:t>RStudio</a:t>
            </a:r>
            <a:r>
              <a:rPr lang="en-US" b="1" dirty="0"/>
              <a:t> can make using R a lot easier for </a:t>
            </a:r>
            <a:r>
              <a:rPr lang="en-US" b="1" dirty="0" smtClean="0"/>
              <a:t>first time </a:t>
            </a:r>
            <a:r>
              <a:rPr lang="en-US" b="1" dirty="0"/>
              <a:t>R users.</a:t>
            </a:r>
          </a:p>
        </p:txBody>
      </p:sp>
    </p:spTree>
    <p:extLst>
      <p:ext uri="{BB962C8B-B14F-4D97-AF65-F5344CB8AC3E}">
        <p14:creationId xmlns:p14="http://schemas.microsoft.com/office/powerpoint/2010/main" val="209679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R</a:t>
            </a:r>
            <a:r>
              <a:rPr lang="en-US" dirty="0" smtClean="0"/>
              <a:t>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help(function name) or ?"function name" to get</a:t>
            </a:r>
          </a:p>
          <a:p>
            <a:r>
              <a:rPr lang="en-US" dirty="0"/>
              <a:t>documentation on a function (e.g., help(mean) or ?mean).</a:t>
            </a:r>
          </a:p>
          <a:p>
            <a:r>
              <a:rPr lang="en-US" dirty="0" smtClean="0"/>
              <a:t>R </a:t>
            </a:r>
            <a:r>
              <a:rPr lang="en-US" dirty="0"/>
              <a:t>is case-sensitive</a:t>
            </a:r>
          </a:p>
          <a:p>
            <a:r>
              <a:rPr lang="en-US" dirty="0" smtClean="0"/>
              <a:t>Values </a:t>
            </a:r>
            <a:r>
              <a:rPr lang="en-US" dirty="0"/>
              <a:t>are assigned to variables in R using </a:t>
            </a:r>
            <a:r>
              <a:rPr lang="en-US" dirty="0" smtClean="0"/>
              <a:t>\&lt;-.</a:t>
            </a:r>
            <a:endParaRPr lang="en-US" dirty="0"/>
          </a:p>
          <a:p>
            <a:r>
              <a:rPr lang="en-US" dirty="0" smtClean="0"/>
              <a:t>Anything </a:t>
            </a:r>
            <a:r>
              <a:rPr lang="en-US" dirty="0"/>
              <a:t>entered after #, before being submitted for execution, </a:t>
            </a:r>
            <a:r>
              <a:rPr lang="en-US" dirty="0" smtClean="0"/>
              <a:t>is interpreted </a:t>
            </a:r>
            <a:r>
              <a:rPr lang="en-US" dirty="0"/>
              <a:t>as a comment.</a:t>
            </a:r>
          </a:p>
          <a:p>
            <a:r>
              <a:rPr lang="en-US" dirty="0" smtClean="0"/>
              <a:t>When </a:t>
            </a:r>
            <a:r>
              <a:rPr lang="en-US" dirty="0"/>
              <a:t>copying code from this document, remove the command \&gt;"</a:t>
            </a:r>
          </a:p>
          <a:p>
            <a:r>
              <a:rPr lang="en-US" dirty="0"/>
              <a:t>and continuation \+" prompts from the script before running in R.</a:t>
            </a:r>
          </a:p>
        </p:txBody>
      </p:sp>
    </p:spTree>
    <p:extLst>
      <p:ext uri="{BB962C8B-B14F-4D97-AF65-F5344CB8AC3E}">
        <p14:creationId xmlns:p14="http://schemas.microsoft.com/office/powerpoint/2010/main" val="1099472921"/>
      </p:ext>
    </p:extLst>
  </p:cSld>
  <p:clrMapOvr>
    <a:masterClrMapping/>
  </p:clrMapOvr>
</p:sld>
</file>

<file path=ppt/theme/theme1.xml><?xml version="1.0" encoding="utf-8"?>
<a:theme xmlns:a="http://schemas.openxmlformats.org/drawingml/2006/main" name="1. Introduction to ICPI Analytic Datasets FINAL">
  <a:themeElements>
    <a:clrScheme name="OGAC/PEPFA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1A2"/>
      </a:accent1>
      <a:accent2>
        <a:srgbClr val="D72400"/>
      </a:accent2>
      <a:accent3>
        <a:srgbClr val="A7A9A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6032B37-26FF-4872-8D62-46E3211C687B}" vid="{F98F9A07-826A-4D91-B088-18791FA650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 Introduction to ICPI Analytic Datasets FINAL</Template>
  <TotalTime>824</TotalTime>
  <Words>1174</Words>
  <Application>Microsoft Office PowerPoint</Application>
  <PresentationFormat>Widescreen</PresentationFormat>
  <Paragraphs>145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Agency FB</vt:lpstr>
      <vt:lpstr>Arial</vt:lpstr>
      <vt:lpstr>Calibri</vt:lpstr>
      <vt:lpstr>Wingdings</vt:lpstr>
      <vt:lpstr>1. Introduction to ICPI Analytic Datasets FINAL</vt:lpstr>
      <vt:lpstr>Introduction to R</vt:lpstr>
      <vt:lpstr>R we ready?</vt:lpstr>
      <vt:lpstr>R-evolution</vt:lpstr>
      <vt:lpstr>Resistance. is. futile. you. will. be. assimilated </vt:lpstr>
      <vt:lpstr>R Extensibility</vt:lpstr>
      <vt:lpstr>Reasons not to use R software</vt:lpstr>
      <vt:lpstr>R installation</vt:lpstr>
      <vt:lpstr>RStudio Interface</vt:lpstr>
      <vt:lpstr>Remember</vt:lpstr>
      <vt:lpstr>wRangling data</vt:lpstr>
      <vt:lpstr>R data Export</vt:lpstr>
      <vt:lpstr>Really easy way to do basic analysis</vt:lpstr>
      <vt:lpstr>Ridiculous syntax quirks you’ll want to know</vt:lpstr>
      <vt:lpstr>Resources you may find useful</vt:lpstr>
      <vt:lpstr>PowerPoint Presentation</vt:lpstr>
      <vt:lpstr>QUESTIONS?</vt:lpstr>
    </vt:vector>
  </TitlesOfParts>
  <Company>Centers for Disease Control and Prevention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Agedew, Abraham (CDC/CGH/DGHT) (CTR)</dc:creator>
  <cp:lastModifiedBy>Ahmed, Shazad (CDC/CGH/DGHT) (CTR)</cp:lastModifiedBy>
  <cp:revision>43</cp:revision>
  <dcterms:created xsi:type="dcterms:W3CDTF">2017-06-12T20:41:21Z</dcterms:created>
  <dcterms:modified xsi:type="dcterms:W3CDTF">2018-08-02T21:35:02Z</dcterms:modified>
</cp:coreProperties>
</file>