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9" r:id="rId7"/>
    <p:sldId id="295" r:id="rId8"/>
    <p:sldId id="296" r:id="rId9"/>
    <p:sldId id="299" r:id="rId10"/>
    <p:sldId id="300" r:id="rId11"/>
    <p:sldId id="302" r:id="rId12"/>
    <p:sldId id="276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0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7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C354F9-AF4C-4E7A-BDE9-E5C83DA8C78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2022/8/25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891011-CD72-45B7-A8BE-48AB53A0B3AA}" type="datetime1">
              <a:rPr lang="zh-CN" altLang="en-US" noProof="0" smtClean="0"/>
              <a:t>2022/8/25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09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261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01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60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15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76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73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259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09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1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金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algn="l"/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zh-CN" altLang="en-US" dirty="0"/>
              <a:t>人脸表情识别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tx1"/>
                </a:solidFill>
              </a:rPr>
              <a:t>小组成员：陈湛、陈静雪、李瑜涵、沙华铃</a:t>
            </a:r>
            <a:endParaRPr lang="en-US" altLang="zh-CN" dirty="0">
              <a:solidFill>
                <a:schemeClr val="tx1"/>
              </a:solidFill>
            </a:endParaRPr>
          </a:p>
          <a:p>
            <a:pPr rtl="0"/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287A1A9-75A9-69C0-88F7-9BA6EA8A5141}"/>
              </a:ext>
            </a:extLst>
          </p:cNvPr>
          <p:cNvSpPr txBox="1">
            <a:spLocks/>
          </p:cNvSpPr>
          <p:nvPr/>
        </p:nvSpPr>
        <p:spPr>
          <a:xfrm>
            <a:off x="6416040" y="5983550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汇报人：沙华铃</a:t>
            </a:r>
            <a:endParaRPr lang="en-US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zh-CN" altLang="en-US" dirty="0"/>
              <a:t>关于数据集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562600" cy="305505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我们使用了</a:t>
            </a:r>
            <a:r>
              <a:rPr lang="en-US" altLang="zh-CN" dirty="0"/>
              <a:t>CK+</a:t>
            </a:r>
            <a:r>
              <a:rPr lang="zh-CN" altLang="en-US" dirty="0"/>
              <a:t>以及</a:t>
            </a:r>
            <a:r>
              <a:rPr lang="en-US" altLang="zh-CN" dirty="0"/>
              <a:t>fer2013</a:t>
            </a:r>
            <a:r>
              <a:rPr lang="zh-CN" altLang="en-US" dirty="0"/>
              <a:t>数据集，在</a:t>
            </a:r>
            <a:r>
              <a:rPr lang="en-US" altLang="zh-CN" dirty="0"/>
              <a:t>Fer2013</a:t>
            </a:r>
            <a:r>
              <a:rPr lang="zh-CN" altLang="en-US" dirty="0"/>
              <a:t>数据集</a:t>
            </a:r>
            <a:r>
              <a:rPr lang="en-US" altLang="zh-CN" dirty="0"/>
              <a:t>"</a:t>
            </a:r>
            <a:r>
              <a:rPr lang="zh-CN" altLang="en-US" dirty="0"/>
              <a:t>对人脸表情进行</a:t>
            </a:r>
            <a:r>
              <a:rPr lang="en-US" altLang="zh-CN" dirty="0"/>
              <a:t>7</a:t>
            </a:r>
            <a:r>
              <a:rPr lang="zh-CN" altLang="en-US" dirty="0"/>
              <a:t>分类实验</a:t>
            </a:r>
            <a:r>
              <a:rPr lang="en-US" altLang="zh-CN" dirty="0"/>
              <a:t>,</a:t>
            </a:r>
            <a:r>
              <a:rPr lang="zh-CN" altLang="en-US" dirty="0"/>
              <a:t>且在</a:t>
            </a:r>
            <a:r>
              <a:rPr lang="en-US" altLang="zh-CN" dirty="0"/>
              <a:t>CK+</a:t>
            </a:r>
            <a:r>
              <a:rPr lang="zh-CN" altLang="en-US" dirty="0"/>
              <a:t>数据集上也进行了</a:t>
            </a:r>
            <a:r>
              <a:rPr lang="en-US" altLang="zh-CN" dirty="0"/>
              <a:t>7</a:t>
            </a:r>
            <a:r>
              <a:rPr lang="zh-CN" altLang="en-US" dirty="0"/>
              <a:t>分类的实验。</a:t>
            </a:r>
          </a:p>
          <a:p>
            <a:pPr rtl="0"/>
            <a:r>
              <a:rPr lang="en-US" altLang="zh-CN" dirty="0"/>
              <a:t>Fer2013</a:t>
            </a:r>
            <a:r>
              <a:rPr lang="zh-CN" altLang="en-US" dirty="0"/>
              <a:t>数据集总共有</a:t>
            </a:r>
            <a:r>
              <a:rPr lang="en-US" altLang="zh-CN" dirty="0"/>
              <a:t>35886</a:t>
            </a:r>
            <a:r>
              <a:rPr lang="zh-CN" altLang="en-US" dirty="0"/>
              <a:t>张人脸表情图片</a:t>
            </a:r>
            <a:r>
              <a:rPr lang="en-US" altLang="zh-CN" dirty="0"/>
              <a:t>.</a:t>
            </a:r>
            <a:r>
              <a:rPr lang="zh-CN" altLang="en-US" dirty="0"/>
              <a:t>其中</a:t>
            </a:r>
            <a:r>
              <a:rPr lang="en-US" altLang="zh-CN" dirty="0"/>
              <a:t>,</a:t>
            </a:r>
            <a:r>
              <a:rPr lang="zh-CN" altLang="en-US" dirty="0"/>
              <a:t>训练集</a:t>
            </a:r>
            <a:r>
              <a:rPr lang="en-US" altLang="zh-CN" dirty="0"/>
              <a:t>28708</a:t>
            </a:r>
            <a:r>
              <a:rPr lang="zh-CN" altLang="en-US" dirty="0"/>
              <a:t>张</a:t>
            </a:r>
            <a:r>
              <a:rPr lang="en-US" altLang="zh-CN" dirty="0"/>
              <a:t>,</a:t>
            </a:r>
            <a:r>
              <a:rPr lang="zh-CN" altLang="en-US" dirty="0"/>
              <a:t>验证集和测试集都是</a:t>
            </a:r>
            <a:r>
              <a:rPr lang="en-US" altLang="zh-CN" dirty="0"/>
              <a:t>3589</a:t>
            </a:r>
            <a:r>
              <a:rPr lang="zh-CN" altLang="en-US" dirty="0"/>
              <a:t>张。每张图片都是</a:t>
            </a:r>
            <a:r>
              <a:rPr lang="en-US" altLang="zh-CN" dirty="0"/>
              <a:t>48*48</a:t>
            </a:r>
            <a:r>
              <a:rPr lang="zh-CN" altLang="en-US" dirty="0"/>
              <a:t>的灰度图，总共包含有</a:t>
            </a:r>
            <a:r>
              <a:rPr lang="en-US" altLang="zh-CN" dirty="0"/>
              <a:t>7</a:t>
            </a:r>
            <a:r>
              <a:rPr lang="zh-CN" altLang="en-US" dirty="0"/>
              <a:t>类表情，分别为愤怒</a:t>
            </a:r>
            <a:r>
              <a:rPr lang="en-US" altLang="zh-CN" dirty="0"/>
              <a:t>.</a:t>
            </a:r>
            <a:r>
              <a:rPr lang="zh-CN" altLang="en-US" dirty="0"/>
              <a:t>厌恶</a:t>
            </a:r>
            <a:r>
              <a:rPr lang="en-US" altLang="zh-CN" dirty="0"/>
              <a:t>.</a:t>
            </a:r>
            <a:r>
              <a:rPr lang="zh-CN" altLang="en-US" dirty="0"/>
              <a:t>恐惧、快乐、悲伤、惊讶、平静。</a:t>
            </a:r>
          </a:p>
          <a:p>
            <a:pPr rtl="0"/>
            <a:r>
              <a:rPr lang="en-US" altLang="zh-CN" dirty="0"/>
              <a:t>CK+</a:t>
            </a:r>
            <a:r>
              <a:rPr lang="zh-CN" altLang="en-US" dirty="0"/>
              <a:t>数据集是</a:t>
            </a:r>
            <a:r>
              <a:rPr lang="en-US" altLang="zh-CN" dirty="0"/>
              <a:t>123</a:t>
            </a:r>
            <a:r>
              <a:rPr lang="zh-CN" altLang="en-US" dirty="0"/>
              <a:t>名测试者录制的</a:t>
            </a:r>
            <a:r>
              <a:rPr lang="en-US" altLang="zh-CN" dirty="0"/>
              <a:t>593</a:t>
            </a:r>
            <a:r>
              <a:rPr lang="zh-CN" altLang="en-US" dirty="0"/>
              <a:t>个表情序列，带有标签的序列只有</a:t>
            </a:r>
            <a:r>
              <a:rPr lang="en-US" altLang="zh-CN" dirty="0"/>
              <a:t>327</a:t>
            </a:r>
            <a:r>
              <a:rPr lang="zh-CN" altLang="en-US" dirty="0"/>
              <a:t>个</a:t>
            </a:r>
            <a:r>
              <a:rPr lang="en-US" altLang="zh-CN" dirty="0"/>
              <a:t>,</a:t>
            </a:r>
            <a:r>
              <a:rPr lang="zh-CN" altLang="en-US" dirty="0"/>
              <a:t>且每一个表情都只对应一个标签</a:t>
            </a:r>
            <a:r>
              <a:rPr lang="en-US" altLang="zh-CN" dirty="0"/>
              <a:t>,</a:t>
            </a:r>
            <a:r>
              <a:rPr lang="zh-CN" altLang="en-US" dirty="0"/>
              <a:t>总共包含</a:t>
            </a:r>
            <a:r>
              <a:rPr lang="en-US" altLang="zh-CN" dirty="0"/>
              <a:t>7</a:t>
            </a:r>
            <a:r>
              <a:rPr lang="zh-CN" altLang="en-US" dirty="0"/>
              <a:t>类表情，分别为愤怒。蔑视</a:t>
            </a:r>
            <a:r>
              <a:rPr lang="en-US" altLang="zh-CN" dirty="0"/>
              <a:t>.</a:t>
            </a:r>
            <a:r>
              <a:rPr lang="zh-CN" altLang="en-US" dirty="0"/>
              <a:t>快乐，悲伤</a:t>
            </a:r>
            <a:r>
              <a:rPr lang="en-US" altLang="zh-CN" dirty="0"/>
              <a:t>.</a:t>
            </a:r>
            <a:r>
              <a:rPr lang="zh-CN" altLang="en-US" dirty="0"/>
              <a:t>恐惧</a:t>
            </a:r>
            <a:r>
              <a:rPr lang="en-US" altLang="zh-CN" dirty="0"/>
              <a:t>.</a:t>
            </a:r>
            <a:r>
              <a:rPr lang="zh-CN" altLang="en-US" dirty="0"/>
              <a:t>厌恶、惊讶。</a:t>
            </a:r>
          </a:p>
          <a:p>
            <a:pPr rtl="0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/>
              <a:t>2</a:t>
            </a:fld>
            <a:endParaRPr lang="zh-CN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CN" dirty="0"/>
              <a:t>VGG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 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9FC31AD-6A34-D414-5683-EAD5B279D1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273F7A4-B5CB-35A6-4A56-28705447AB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A5C0FE3-E07F-5072-D96E-D2D5DD59F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A3AFC7C4-83BA-8838-4F2C-3AEE4A6D0D4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523FFBFF-9E5A-CE7F-4E6C-6F963D2DAB7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061618" y="450249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VGG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的特点</a:t>
            </a:r>
          </a:p>
          <a:p>
            <a:endParaRPr lang="zh-CN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9941F592-DC25-742B-AE7B-430F304CC4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061618" y="5024746"/>
            <a:ext cx="5431971" cy="112519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vgg</a:t>
            </a:r>
            <a:r>
              <a:rPr lang="en-US" altLang="zh-CN" dirty="0"/>
              <a:t>-block</a:t>
            </a:r>
            <a:r>
              <a:rPr lang="zh-CN" altLang="en-US" dirty="0"/>
              <a:t>内的卷积层都是同结构的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池化层都得上一层的卷积层特征缩减一半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深度较深，参数量够大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较小的</a:t>
            </a:r>
            <a:r>
              <a:rPr lang="en-US" altLang="zh-CN" dirty="0"/>
              <a:t>filter size/kernel size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D4C889-82A1-2A9F-22E4-E831D7CB7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721" y="1805111"/>
            <a:ext cx="9518467" cy="248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zh-CN" altLang="en-US" dirty="0"/>
              <a:t>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CN" dirty="0"/>
              <a:t>VGG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 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9FC31AD-6A34-D414-5683-EAD5B279D1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3640" y="1925366"/>
            <a:ext cx="2925289" cy="406994"/>
          </a:xfrm>
        </p:spPr>
        <p:txBody>
          <a:bodyPr/>
          <a:lstStyle/>
          <a:p>
            <a:r>
              <a:rPr lang="en-US" altLang="zh-CN" dirty="0"/>
              <a:t>Ck+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273F7A4-B5CB-35A6-4A56-28705447AB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A5C0FE3-E07F-5072-D96E-D2D5DD59F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A3AFC7C4-83BA-8838-4F2C-3AEE4A6D0D4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523FFBFF-9E5A-CE7F-4E6C-6F963D2DAB7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9941F592-DC25-742B-AE7B-430F304CC4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E1F950-7318-7CA0-4706-B8958AF6C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540" y="2213428"/>
            <a:ext cx="3686175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CC4C54-9B75-42C1-F4EE-A4329631D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659" y="2299115"/>
            <a:ext cx="3733800" cy="2647950"/>
          </a:xfrm>
          <a:prstGeom prst="rect">
            <a:avLst/>
          </a:prstGeom>
        </p:spPr>
      </p:pic>
      <p:sp>
        <p:nvSpPr>
          <p:cNvPr id="10" name="文本占位符 11">
            <a:extLst>
              <a:ext uri="{FF2B5EF4-FFF2-40B4-BE49-F238E27FC236}">
                <a16:creationId xmlns:a16="http://schemas.microsoft.com/office/drawing/2014/main" id="{1792D89B-FCAF-206B-3997-D1E5A30868B2}"/>
              </a:ext>
            </a:extLst>
          </p:cNvPr>
          <p:cNvSpPr txBox="1">
            <a:spLocks/>
          </p:cNvSpPr>
          <p:nvPr/>
        </p:nvSpPr>
        <p:spPr>
          <a:xfrm>
            <a:off x="8141482" y="1924833"/>
            <a:ext cx="2925289" cy="40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r>
              <a:rPr lang="en-US" altLang="zh-CN" dirty="0"/>
              <a:t>fer2013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1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7438" y="500066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CN" dirty="0"/>
              <a:t>Capsule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 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5</a:t>
            </a:fld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9FC31AD-6A34-D414-5683-EAD5B279D1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0014" y="1042141"/>
            <a:ext cx="5431971" cy="93218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卷积神经网络首先学会识别边界和颜色，然后将这些信息用于识别形状和图形等更复杂的实体。比如在人脸识别上，他们学会从眼睛和嘴巴开始识别最终到整个面孔，最后根据脸部形状特征识别出是不是人的脸。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273F7A4-B5CB-35A6-4A56-28705447AB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A5C0FE3-E07F-5072-D96E-D2D5DD59F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A3AFC7C4-83BA-8838-4F2C-3AEE4A6D0D4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388922" y="4368927"/>
            <a:ext cx="5763987" cy="125745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胶囊网络是由胶囊组成的，而不是神经元。胶囊是一组神经元</a:t>
            </a:r>
            <a:r>
              <a:rPr lang="en-US" altLang="zh-CN" dirty="0"/>
              <a:t>,</a:t>
            </a:r>
            <a:r>
              <a:rPr lang="zh-CN" altLang="en-US" dirty="0"/>
              <a:t>它会学习检测给定区域</a:t>
            </a:r>
            <a:r>
              <a:rPr lang="en-US" altLang="zh-CN" dirty="0"/>
              <a:t>(</a:t>
            </a:r>
            <a:r>
              <a:rPr lang="zh-CN" altLang="en-US" dirty="0"/>
              <a:t>例如一个矩形</a:t>
            </a:r>
            <a:r>
              <a:rPr lang="en-US" altLang="zh-CN" dirty="0"/>
              <a:t>)</a:t>
            </a:r>
            <a:r>
              <a:rPr lang="zh-CN" altLang="en-US" dirty="0"/>
              <a:t>图像的特定目标</a:t>
            </a:r>
            <a:r>
              <a:rPr lang="en-US" altLang="zh-CN" dirty="0"/>
              <a:t>,</a:t>
            </a:r>
            <a:r>
              <a:rPr lang="zh-CN" altLang="en-US" dirty="0"/>
              <a:t>它输出一个向量</a:t>
            </a:r>
            <a:r>
              <a:rPr lang="en-US" altLang="zh-CN" dirty="0"/>
              <a:t>(</a:t>
            </a:r>
            <a:r>
              <a:rPr lang="zh-CN" altLang="en-US" dirty="0"/>
              <a:t>例如一个八维向量</a:t>
            </a:r>
            <a:r>
              <a:rPr lang="en-US" altLang="zh-CN" dirty="0"/>
              <a:t>)</a:t>
            </a:r>
            <a:r>
              <a:rPr lang="zh-CN" altLang="en-US" dirty="0"/>
              <a:t>，向量的长度代表目标存在的概率估计，而且它对姿态参数</a:t>
            </a:r>
            <a:r>
              <a:rPr lang="en-US" altLang="zh-CN" dirty="0"/>
              <a:t>(</a:t>
            </a:r>
            <a:r>
              <a:rPr lang="zh-CN" altLang="en-US" dirty="0"/>
              <a:t>例如精确的位置</a:t>
            </a:r>
            <a:r>
              <a:rPr lang="en-US" altLang="zh-CN" dirty="0"/>
              <a:t>,</a:t>
            </a:r>
            <a:r>
              <a:rPr lang="zh-CN" altLang="en-US" dirty="0"/>
              <a:t>旋转</a:t>
            </a:r>
            <a:r>
              <a:rPr lang="en-US" altLang="zh-CN" dirty="0"/>
              <a:t>,</a:t>
            </a:r>
            <a:r>
              <a:rPr lang="zh-CN" altLang="en-US" dirty="0"/>
              <a:t>等等</a:t>
            </a:r>
            <a:r>
              <a:rPr lang="en-US" altLang="zh-CN" dirty="0"/>
              <a:t>)</a:t>
            </a:r>
            <a:r>
              <a:rPr lang="zh-CN" altLang="en-US" dirty="0"/>
              <a:t>定向编码。如果对象有轻微的变化</a:t>
            </a:r>
            <a:r>
              <a:rPr lang="en-US" altLang="zh-CN" dirty="0"/>
              <a:t>(</a:t>
            </a:r>
            <a:r>
              <a:rPr lang="zh-CN" altLang="en-US" dirty="0"/>
              <a:t>例如移位、旋转、改变大小等</a:t>
            </a:r>
            <a:r>
              <a:rPr lang="en-US" altLang="zh-CN" dirty="0"/>
              <a:t>)</a:t>
            </a:r>
            <a:r>
              <a:rPr lang="zh-CN" altLang="en-US" dirty="0"/>
              <a:t>，那么胶囊将输出相同长度但方向略有不同的向量，因此</a:t>
            </a:r>
            <a:r>
              <a:rPr lang="en-US" altLang="zh-CN" dirty="0"/>
              <a:t>,</a:t>
            </a:r>
            <a:r>
              <a:rPr lang="zh-CN" altLang="en-US" dirty="0"/>
              <a:t>胶囊是等变化的。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1FE82-7291-2A97-2E3F-DF23B0C9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519" y="1920363"/>
            <a:ext cx="7258870" cy="219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8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zh-CN" altLang="en-US" dirty="0"/>
              <a:t>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CN" dirty="0"/>
              <a:t>Capsule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 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6</a:t>
            </a:fld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9FC31AD-6A34-D414-5683-EAD5B279D1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3640" y="1925366"/>
            <a:ext cx="2925289" cy="406994"/>
          </a:xfrm>
        </p:spPr>
        <p:txBody>
          <a:bodyPr/>
          <a:lstStyle/>
          <a:p>
            <a:r>
              <a:rPr lang="en-US" altLang="zh-CN" dirty="0"/>
              <a:t>Ck+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273F7A4-B5CB-35A6-4A56-28705447AB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A5C0FE3-E07F-5072-D96E-D2D5DD59F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A3AFC7C4-83BA-8838-4F2C-3AEE4A6D0D4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523FFBFF-9E5A-CE7F-4E6C-6F963D2DAB7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9941F592-DC25-742B-AE7B-430F304CC4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11">
            <a:extLst>
              <a:ext uri="{FF2B5EF4-FFF2-40B4-BE49-F238E27FC236}">
                <a16:creationId xmlns:a16="http://schemas.microsoft.com/office/drawing/2014/main" id="{1792D89B-FCAF-206B-3997-D1E5A30868B2}"/>
              </a:ext>
            </a:extLst>
          </p:cNvPr>
          <p:cNvSpPr txBox="1">
            <a:spLocks/>
          </p:cNvSpPr>
          <p:nvPr/>
        </p:nvSpPr>
        <p:spPr>
          <a:xfrm>
            <a:off x="8141482" y="1924833"/>
            <a:ext cx="2925289" cy="40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r>
              <a:rPr lang="en-US" altLang="zh-CN" dirty="0"/>
              <a:t>fer2013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236DDC-9F77-5E8D-47FE-A427BA6DC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0" y="2295887"/>
            <a:ext cx="3676650" cy="26479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9D06DE-9C4A-8CFE-91C9-AECB02A6D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548" y="2258699"/>
            <a:ext cx="36861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8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7438" y="500066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 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7</a:t>
            </a:fld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9FC31AD-6A34-D414-5683-EAD5B279D1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9505" y="1358212"/>
            <a:ext cx="3098693" cy="534760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273F7A4-B5CB-35A6-4A56-28705447AB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A3AFC7C4-83BA-8838-4F2C-3AEE4A6D0D4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388922" y="4368926"/>
            <a:ext cx="7096990" cy="1746865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深度残差网络。如果深层网络的后面那些层是恒等映射，那么模型就退化为一个浅层网络。那现在要解决的就是学习恒等映射函数了。 但是直接让一些层去拟合一个潜在的恒等映射函数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H(x) = 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，比较困难，这可能就是深层网络难以训练的原因。但是，如果把网络设计为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H(x) = F(x) + x,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如下图。我们可以转换为学习一个残差函数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F(x) = H(x) - x.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只要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F(x)=0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，就构成了一个恒等映射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H(x) = x.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而且，拟合残差肯定更加容易。</a:t>
            </a:r>
          </a:p>
          <a:p>
            <a:endParaRPr lang="zh-CN" altLang="en-US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2DC37564-E6EF-0B72-42F7-926D8ED40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87" y="984409"/>
            <a:ext cx="6994126" cy="316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87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zh-CN" altLang="en-US" dirty="0"/>
              <a:t>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CN" dirty="0" err="1"/>
              <a:t>ResNet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 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8</a:t>
            </a:fld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9FC31AD-6A34-D414-5683-EAD5B279D1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3640" y="1925366"/>
            <a:ext cx="2925289" cy="406994"/>
          </a:xfrm>
        </p:spPr>
        <p:txBody>
          <a:bodyPr/>
          <a:lstStyle/>
          <a:p>
            <a:r>
              <a:rPr lang="en-US" altLang="zh-CN" dirty="0"/>
              <a:t>Ck+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273F7A4-B5CB-35A6-4A56-28705447AB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EA5C0FE3-E07F-5072-D96E-D2D5DD59FA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A3AFC7C4-83BA-8838-4F2C-3AEE4A6D0D4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523FFBFF-9E5A-CE7F-4E6C-6F963D2DAB7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9941F592-DC25-742B-AE7B-430F304CC45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11">
            <a:extLst>
              <a:ext uri="{FF2B5EF4-FFF2-40B4-BE49-F238E27FC236}">
                <a16:creationId xmlns:a16="http://schemas.microsoft.com/office/drawing/2014/main" id="{1792D89B-FCAF-206B-3997-D1E5A30868B2}"/>
              </a:ext>
            </a:extLst>
          </p:cNvPr>
          <p:cNvSpPr txBox="1">
            <a:spLocks/>
          </p:cNvSpPr>
          <p:nvPr/>
        </p:nvSpPr>
        <p:spPr>
          <a:xfrm>
            <a:off x="8141482" y="1924833"/>
            <a:ext cx="2925289" cy="40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</a:lstStyle>
          <a:p>
            <a:r>
              <a:rPr lang="en-US" altLang="zh-CN" dirty="0"/>
              <a:t>fer2013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D55E68-4F7B-34D3-948B-7F7F0F1D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279" y="2344848"/>
            <a:ext cx="3676650" cy="264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CD2162-9C7C-84B0-C7CD-D6CE0E2FCA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05" t="7118" r="47462" b="-410"/>
          <a:stretch/>
        </p:blipFill>
        <p:spPr>
          <a:xfrm>
            <a:off x="7511392" y="2351119"/>
            <a:ext cx="2909455" cy="25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9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zh-CN" altLang="en-US" dirty="0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endParaRPr lang="zh-CN" altLang="en-US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10_TF22318419_Win32" id="{F141DCE7-A274-4EDC-95ED-DF4708842D42}" vid="{F34F8A2A-211F-40A8-A40C-3695F438F48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极简风格营销</Template>
  <TotalTime>853</TotalTime>
  <Words>576</Words>
  <Application>Microsoft Office PowerPoint</Application>
  <PresentationFormat>宽屏</PresentationFormat>
  <Paragraphs>61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 UI</vt:lpstr>
      <vt:lpstr>PingFang SC</vt:lpstr>
      <vt:lpstr>Arial</vt:lpstr>
      <vt:lpstr>Verdana</vt:lpstr>
      <vt:lpstr>单线</vt:lpstr>
      <vt:lpstr>人脸表情识别</vt:lpstr>
      <vt:lpstr>关于数据集</vt:lpstr>
      <vt:lpstr>概述</vt:lpstr>
      <vt:lpstr>对比</vt:lpstr>
      <vt:lpstr>概述</vt:lpstr>
      <vt:lpstr>对比</vt:lpstr>
      <vt:lpstr>概述</vt:lpstr>
      <vt:lpstr>对比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人脸表情识别</dc:title>
  <dc:creator>沙 华铃</dc:creator>
  <cp:lastModifiedBy>沙 华铃</cp:lastModifiedBy>
  <cp:revision>4</cp:revision>
  <dcterms:created xsi:type="dcterms:W3CDTF">2022-08-22T16:56:39Z</dcterms:created>
  <dcterms:modified xsi:type="dcterms:W3CDTF">2022-08-25T13:59:21Z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