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Thin"/>
      <p:regular r:id="rId20"/>
      <p:bold r:id="rId21"/>
      <p:italic r:id="rId22"/>
      <p:boldItalic r:id="rId23"/>
    </p:embeddedFont>
    <p:embeddedFont>
      <p:font typeface="Roboto"/>
      <p:regular r:id="rId24"/>
      <p:bold r:id="rId25"/>
      <p:italic r:id="rId26"/>
      <p:boldItalic r:id="rId27"/>
    </p:embeddedFont>
    <p:embeddedFont>
      <p:font typeface="Roboto Medium"/>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F72986-E111-4D20-8C80-C9A475CC4E3E}">
  <a:tblStyle styleId="{06F72986-E111-4D20-8C80-C9A475CC4E3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Thin-regular.fntdata"/><Relationship Id="rId22" Type="http://schemas.openxmlformats.org/officeDocument/2006/relationships/font" Target="fonts/RobotoThin-italic.fntdata"/><Relationship Id="rId21" Type="http://schemas.openxmlformats.org/officeDocument/2006/relationships/font" Target="fonts/RobotoThin-bold.fntdata"/><Relationship Id="rId24" Type="http://schemas.openxmlformats.org/officeDocument/2006/relationships/font" Target="fonts/Roboto-regular.fntdata"/><Relationship Id="rId23" Type="http://schemas.openxmlformats.org/officeDocument/2006/relationships/font" Target="fonts/RobotoThin-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RobotoMedium-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edium-boldItalic.fntdata"/><Relationship Id="rId30" Type="http://schemas.openxmlformats.org/officeDocument/2006/relationships/font" Target="fonts/RobotoMedium-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4af729b88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4af729b88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4ecd0ff8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4ecd0ff8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4ecd0ff87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4ecd0ff87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4ee7742ca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4ee7742ca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4af729b88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4af729b88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af729b88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af729b88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4af729b88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4af729b88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4af729b88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4af729b88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4ecd0ff879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4ecd0ff879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4ecd0ff87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4ecd0ff87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4af729b88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4af729b88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4ecd0ff8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4ecd0ff8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66400" y="1644775"/>
            <a:ext cx="7895700" cy="1362600"/>
          </a:xfrm>
          <a:prstGeom prst="rect">
            <a:avLst/>
          </a:prstGeom>
          <a:noFill/>
          <a:ln>
            <a:noFill/>
          </a:ln>
        </p:spPr>
        <p:txBody>
          <a:bodyPr anchorCtr="0" anchor="ctr" bIns="91425" lIns="91425" spcFirstLastPara="1" rIns="91425" wrap="square" tIns="91425">
            <a:normAutofit/>
          </a:bodyPr>
          <a:lstStyle/>
          <a:p>
            <a:pPr indent="0" lvl="0" marL="0" rtl="0" algn="l">
              <a:lnSpc>
                <a:spcPct val="150000"/>
              </a:lnSpc>
              <a:spcBef>
                <a:spcPts val="0"/>
              </a:spcBef>
              <a:spcAft>
                <a:spcPts val="0"/>
              </a:spcAft>
              <a:buNone/>
            </a:pPr>
            <a:r>
              <a:rPr b="1" lang="en-GB" sz="2500">
                <a:solidFill>
                  <a:schemeClr val="dk1"/>
                </a:solidFill>
                <a:latin typeface="Verdana"/>
                <a:ea typeface="Verdana"/>
                <a:cs typeface="Verdana"/>
                <a:sym typeface="Verdana"/>
              </a:rPr>
              <a:t>Analyzing and Visualizing Regional Sales Performance</a:t>
            </a:r>
            <a:endParaRPr b="1" sz="2500">
              <a:solidFill>
                <a:schemeClr val="dk1"/>
              </a:solidFill>
              <a:latin typeface="Verdana"/>
              <a:ea typeface="Verdana"/>
              <a:cs typeface="Verdana"/>
              <a:sym typeface="Verdana"/>
            </a:endParaRPr>
          </a:p>
        </p:txBody>
      </p:sp>
      <p:sp>
        <p:nvSpPr>
          <p:cNvPr id="55" name="Google Shape;55;p13"/>
          <p:cNvSpPr txBox="1"/>
          <p:nvPr/>
        </p:nvSpPr>
        <p:spPr>
          <a:xfrm>
            <a:off x="566400" y="2883138"/>
            <a:ext cx="8011200" cy="6156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1200"/>
              </a:spcBef>
              <a:spcAft>
                <a:spcPts val="1200"/>
              </a:spcAft>
              <a:buClr>
                <a:schemeClr val="dk1"/>
              </a:buClr>
              <a:buSzPts val="1100"/>
              <a:buFont typeface="Arial"/>
              <a:buNone/>
            </a:pPr>
            <a:r>
              <a:rPr lang="en-GB" sz="1200">
                <a:solidFill>
                  <a:schemeClr val="dk1"/>
                </a:solidFill>
              </a:rPr>
              <a:t>For ABC Electronics</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nvSpPr>
        <p:spPr>
          <a:xfrm>
            <a:off x="528250" y="1552975"/>
            <a:ext cx="7932600" cy="19257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GB" sz="1200"/>
              <a:t>Discounts can help boost sales, but their impact on profit is mixed, moderate discounts (around 12% to 25%) often lead to higher profits, while very high discounts (above 40%) tend to reduce profitability without consistently increasing sales. Overall, the analysis shows that carefully applied, mid-range discounts strike a balance between encouraging purchases and maintaining healthy profit margins, whereas deep discounting may hurt the bottom line without delivering proportional gains in revenue.</a:t>
            </a:r>
            <a:endParaRPr sz="1200"/>
          </a:p>
        </p:txBody>
      </p:sp>
      <p:sp>
        <p:nvSpPr>
          <p:cNvPr id="155" name="Google Shape;155;p22"/>
          <p:cNvSpPr txBox="1"/>
          <p:nvPr/>
        </p:nvSpPr>
        <p:spPr>
          <a:xfrm>
            <a:off x="528250" y="557200"/>
            <a:ext cx="4814100" cy="492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Clr>
                <a:schemeClr val="dk1"/>
              </a:buClr>
              <a:buSzPts val="1100"/>
              <a:buFont typeface="Arial"/>
              <a:buNone/>
            </a:pPr>
            <a:r>
              <a:rPr b="1" lang="en-GB" sz="1500">
                <a:solidFill>
                  <a:schemeClr val="dk1"/>
                </a:solidFill>
              </a:rPr>
              <a:t>I</a:t>
            </a:r>
            <a:r>
              <a:rPr b="1" lang="en-GB" sz="1500">
                <a:solidFill>
                  <a:schemeClr val="dk1"/>
                </a:solidFill>
              </a:rPr>
              <a:t>mpact of discounts on sales and profit margins.</a:t>
            </a:r>
            <a:endParaRPr b="1" sz="1500">
              <a:solidFill>
                <a:schemeClr val="dk1"/>
              </a:solidFill>
            </a:endParaRPr>
          </a:p>
          <a:p>
            <a:pPr indent="0" lvl="0" marL="0" rtl="0" algn="l">
              <a:lnSpc>
                <a:spcPct val="115000"/>
              </a:lnSpc>
              <a:spcBef>
                <a:spcPts val="1200"/>
              </a:spcBef>
              <a:spcAft>
                <a:spcPts val="1200"/>
              </a:spcAft>
              <a:buNone/>
            </a:pPr>
            <a:r>
              <a:t/>
            </a:r>
            <a:endParaRPr b="1" sz="1500">
              <a:solidFill>
                <a:schemeClr val="dk1"/>
              </a:solidFill>
            </a:endParaRPr>
          </a:p>
        </p:txBody>
      </p:sp>
      <p:grpSp>
        <p:nvGrpSpPr>
          <p:cNvPr id="156" name="Google Shape;156;p22"/>
          <p:cNvGrpSpPr/>
          <p:nvPr/>
        </p:nvGrpSpPr>
        <p:grpSpPr>
          <a:xfrm>
            <a:off x="0" y="0"/>
            <a:ext cx="9144000" cy="5143500"/>
            <a:chOff x="0" y="0"/>
            <a:chExt cx="9144000" cy="5143500"/>
          </a:xfrm>
        </p:grpSpPr>
        <p:sp>
          <p:nvSpPr>
            <p:cNvPr id="157" name="Google Shape;157;p22"/>
            <p:cNvSpPr/>
            <p:nvPr/>
          </p:nvSpPr>
          <p:spPr>
            <a:xfrm>
              <a:off x="0" y="0"/>
              <a:ext cx="804600" cy="1315500"/>
            </a:xfrm>
            <a:prstGeom prst="halfFrame">
              <a:avLst>
                <a:gd fmla="val 33333" name="adj1"/>
                <a:gd fmla="val 33333"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22"/>
            <p:cNvSpPr/>
            <p:nvPr/>
          </p:nvSpPr>
          <p:spPr>
            <a:xfrm>
              <a:off x="0" y="4862550"/>
              <a:ext cx="9144000" cy="280950"/>
            </a:xfrm>
            <a:prstGeom prst="flowChartProcess">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nvSpPr>
        <p:spPr>
          <a:xfrm>
            <a:off x="528250" y="557200"/>
            <a:ext cx="4814100" cy="49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GB" sz="1500">
                <a:solidFill>
                  <a:schemeClr val="dk1"/>
                </a:solidFill>
              </a:rPr>
              <a:t>Recommendation</a:t>
            </a:r>
            <a:endParaRPr b="1" sz="1500">
              <a:solidFill>
                <a:schemeClr val="dk1"/>
              </a:solidFill>
            </a:endParaRPr>
          </a:p>
        </p:txBody>
      </p:sp>
      <p:sp>
        <p:nvSpPr>
          <p:cNvPr id="164" name="Google Shape;164;p23"/>
          <p:cNvSpPr txBox="1"/>
          <p:nvPr/>
        </p:nvSpPr>
        <p:spPr>
          <a:xfrm>
            <a:off x="599550" y="1316925"/>
            <a:ext cx="7848600" cy="26937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200"/>
              </a:spcBef>
              <a:spcAft>
                <a:spcPts val="0"/>
              </a:spcAft>
              <a:buNone/>
            </a:pPr>
            <a:r>
              <a:rPr b="1" lang="en-GB" sz="1100">
                <a:solidFill>
                  <a:schemeClr val="dk1"/>
                </a:solidFill>
              </a:rPr>
              <a:t>1. Put More Ads in the East</a:t>
            </a:r>
            <a:br>
              <a:rPr b="1" lang="en-GB" sz="1100">
                <a:solidFill>
                  <a:schemeClr val="dk1"/>
                </a:solidFill>
              </a:rPr>
            </a:br>
            <a:r>
              <a:rPr lang="en-GB" sz="1100">
                <a:solidFill>
                  <a:schemeClr val="dk1"/>
                </a:solidFill>
              </a:rPr>
              <a:t> The East region is buying the most and making the most profit. So, it's a good idea to spend more on ads and offers for customers in this area.</a:t>
            </a:r>
            <a:endParaRPr sz="1100">
              <a:solidFill>
                <a:schemeClr val="dk1"/>
              </a:solidFill>
            </a:endParaRPr>
          </a:p>
          <a:p>
            <a:pPr indent="0" lvl="0" marL="0" rtl="0" algn="just">
              <a:lnSpc>
                <a:spcPct val="150000"/>
              </a:lnSpc>
              <a:spcBef>
                <a:spcPts val="1200"/>
              </a:spcBef>
              <a:spcAft>
                <a:spcPts val="0"/>
              </a:spcAft>
              <a:buNone/>
            </a:pPr>
            <a:r>
              <a:rPr b="1" lang="en-GB" sz="1100">
                <a:solidFill>
                  <a:schemeClr val="dk1"/>
                </a:solidFill>
              </a:rPr>
              <a:t>2. Keep Extra Stock of Clothing and Furniture</a:t>
            </a:r>
            <a:br>
              <a:rPr b="1" lang="en-GB" sz="1100">
                <a:solidFill>
                  <a:schemeClr val="dk1"/>
                </a:solidFill>
              </a:rPr>
            </a:br>
            <a:r>
              <a:rPr lang="en-GB" sz="1100">
                <a:solidFill>
                  <a:schemeClr val="dk1"/>
                </a:solidFill>
              </a:rPr>
              <a:t> Clothing and Furniture are the best-selling and most profitable products. Make sure you always have enough of these in stock, especially before busy months.</a:t>
            </a:r>
            <a:endParaRPr sz="1100">
              <a:solidFill>
                <a:schemeClr val="dk1"/>
              </a:solidFill>
            </a:endParaRPr>
          </a:p>
          <a:p>
            <a:pPr indent="0" lvl="0" marL="0" rtl="0" algn="just">
              <a:lnSpc>
                <a:spcPct val="150000"/>
              </a:lnSpc>
              <a:spcBef>
                <a:spcPts val="1200"/>
              </a:spcBef>
              <a:spcAft>
                <a:spcPts val="1200"/>
              </a:spcAft>
              <a:buNone/>
            </a:pPr>
            <a:r>
              <a:rPr b="1" lang="en-GB" sz="1100">
                <a:solidFill>
                  <a:schemeClr val="dk1"/>
                </a:solidFill>
              </a:rPr>
              <a:t>3. Use Medium Discounts</a:t>
            </a:r>
            <a:br>
              <a:rPr b="1" lang="en-GB" sz="1100">
                <a:solidFill>
                  <a:schemeClr val="dk1"/>
                </a:solidFill>
              </a:rPr>
            </a:br>
            <a:r>
              <a:rPr lang="en-GB" sz="1100">
                <a:solidFill>
                  <a:schemeClr val="dk1"/>
                </a:solidFill>
              </a:rPr>
              <a:t> Giving discounts between 10% and 25% helps you make good profit. Try not to give really big discounts unless you're clearing out old stock.</a:t>
            </a:r>
            <a:endParaRPr sz="1100">
              <a:solidFill>
                <a:schemeClr val="dk1"/>
              </a:solidFill>
            </a:endParaRPr>
          </a:p>
        </p:txBody>
      </p:sp>
      <p:grpSp>
        <p:nvGrpSpPr>
          <p:cNvPr id="165" name="Google Shape;165;p23"/>
          <p:cNvGrpSpPr/>
          <p:nvPr/>
        </p:nvGrpSpPr>
        <p:grpSpPr>
          <a:xfrm>
            <a:off x="0" y="0"/>
            <a:ext cx="9144000" cy="5143500"/>
            <a:chOff x="0" y="0"/>
            <a:chExt cx="9144000" cy="5143500"/>
          </a:xfrm>
        </p:grpSpPr>
        <p:sp>
          <p:nvSpPr>
            <p:cNvPr id="166" name="Google Shape;166;p23"/>
            <p:cNvSpPr/>
            <p:nvPr/>
          </p:nvSpPr>
          <p:spPr>
            <a:xfrm>
              <a:off x="0" y="0"/>
              <a:ext cx="804600" cy="1315500"/>
            </a:xfrm>
            <a:prstGeom prst="halfFrame">
              <a:avLst>
                <a:gd fmla="val 33333" name="adj1"/>
                <a:gd fmla="val 33333"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7" name="Google Shape;167;p23"/>
            <p:cNvSpPr/>
            <p:nvPr/>
          </p:nvSpPr>
          <p:spPr>
            <a:xfrm>
              <a:off x="0" y="4862550"/>
              <a:ext cx="9144000" cy="280950"/>
            </a:xfrm>
            <a:prstGeom prst="flowChartProcess">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nvSpPr>
        <p:spPr>
          <a:xfrm>
            <a:off x="602550" y="1478850"/>
            <a:ext cx="7938900" cy="21858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1200"/>
              </a:spcBef>
              <a:spcAft>
                <a:spcPts val="0"/>
              </a:spcAft>
              <a:buNone/>
            </a:pPr>
            <a:r>
              <a:rPr b="1" lang="en-GB" sz="1100">
                <a:solidFill>
                  <a:schemeClr val="dk1"/>
                </a:solidFill>
              </a:rPr>
              <a:t>4. Plan Sales for August to October</a:t>
            </a:r>
            <a:br>
              <a:rPr b="1" lang="en-GB" sz="1100">
                <a:solidFill>
                  <a:schemeClr val="dk1"/>
                </a:solidFill>
              </a:rPr>
            </a:br>
            <a:r>
              <a:rPr lang="en-GB" sz="1100">
                <a:solidFill>
                  <a:schemeClr val="dk1"/>
                </a:solidFill>
              </a:rPr>
              <a:t> Sales are highest in late summer and early fall. That’s the best time to run big promotions or new product launches.</a:t>
            </a:r>
            <a:endParaRPr b="1" sz="1100">
              <a:solidFill>
                <a:schemeClr val="dk1"/>
              </a:solidFill>
            </a:endParaRPr>
          </a:p>
          <a:p>
            <a:pPr indent="0" lvl="0" marL="0" marR="0" rtl="0" algn="just">
              <a:lnSpc>
                <a:spcPct val="150000"/>
              </a:lnSpc>
              <a:spcBef>
                <a:spcPts val="1200"/>
              </a:spcBef>
              <a:spcAft>
                <a:spcPts val="0"/>
              </a:spcAft>
              <a:buNone/>
            </a:pPr>
            <a:r>
              <a:rPr b="1" lang="en-GB" sz="1100">
                <a:solidFill>
                  <a:schemeClr val="dk1"/>
                </a:solidFill>
              </a:rPr>
              <a:t>5. Highlight Furniture as a Premium Product</a:t>
            </a:r>
            <a:br>
              <a:rPr b="1" lang="en-GB" sz="1100">
                <a:solidFill>
                  <a:schemeClr val="dk1"/>
                </a:solidFill>
              </a:rPr>
            </a:br>
            <a:r>
              <a:rPr b="1" lang="en-GB" sz="1100">
                <a:solidFill>
                  <a:schemeClr val="dk1"/>
                </a:solidFill>
              </a:rPr>
              <a:t> </a:t>
            </a:r>
            <a:r>
              <a:rPr lang="en-GB" sz="1100">
                <a:solidFill>
                  <a:schemeClr val="dk1"/>
                </a:solidFill>
              </a:rPr>
              <a:t>Furniture makes the most profit. Market it as a high-quality product and show people the value they get when they buy it.</a:t>
            </a:r>
            <a:endParaRPr b="1" sz="1100">
              <a:solidFill>
                <a:schemeClr val="dk1"/>
              </a:solidFill>
            </a:endParaRPr>
          </a:p>
          <a:p>
            <a:pPr indent="0" lvl="0" marL="0" marR="0" rtl="0" algn="just">
              <a:lnSpc>
                <a:spcPct val="150000"/>
              </a:lnSpc>
              <a:spcBef>
                <a:spcPts val="1200"/>
              </a:spcBef>
              <a:spcAft>
                <a:spcPts val="1200"/>
              </a:spcAft>
              <a:buNone/>
            </a:pPr>
            <a:r>
              <a:rPr b="1" lang="en-GB" sz="1100">
                <a:solidFill>
                  <a:schemeClr val="dk1"/>
                </a:solidFill>
              </a:rPr>
              <a:t>6. Restock Groceries Often, But Don’t Overdo It</a:t>
            </a:r>
            <a:br>
              <a:rPr b="1" lang="en-GB" sz="1100">
                <a:solidFill>
                  <a:schemeClr val="dk1"/>
                </a:solidFill>
              </a:rPr>
            </a:br>
            <a:r>
              <a:rPr lang="en-GB" sz="1100">
                <a:solidFill>
                  <a:schemeClr val="dk1"/>
                </a:solidFill>
              </a:rPr>
              <a:t>Groceries sell quickly, but they don’t make as much money. Restock them regularly, but be careful not to order too much at once.</a:t>
            </a:r>
            <a:endParaRPr sz="1100">
              <a:solidFill>
                <a:schemeClr val="dk1"/>
              </a:solidFill>
            </a:endParaRPr>
          </a:p>
        </p:txBody>
      </p:sp>
      <p:sp>
        <p:nvSpPr>
          <p:cNvPr id="173" name="Google Shape;173;p24"/>
          <p:cNvSpPr/>
          <p:nvPr/>
        </p:nvSpPr>
        <p:spPr>
          <a:xfrm>
            <a:off x="0" y="4862550"/>
            <a:ext cx="9144000" cy="280950"/>
          </a:xfrm>
          <a:prstGeom prst="flowChartProcess">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nvSpPr>
        <p:spPr>
          <a:xfrm>
            <a:off x="566400" y="1890450"/>
            <a:ext cx="8011200" cy="1362600"/>
          </a:xfrm>
          <a:prstGeom prst="rect">
            <a:avLst/>
          </a:prstGeom>
          <a:noFill/>
          <a:ln>
            <a:noFill/>
          </a:ln>
        </p:spPr>
        <p:txBody>
          <a:bodyPr anchorCtr="0" anchor="ctr" bIns="91425" lIns="91425" spcFirstLastPara="1" rIns="91425" wrap="square" tIns="91425">
            <a:normAutofit/>
          </a:bodyPr>
          <a:lstStyle/>
          <a:p>
            <a:pPr indent="0" lvl="0" marL="0" rtl="0" algn="ctr">
              <a:lnSpc>
                <a:spcPct val="150000"/>
              </a:lnSpc>
              <a:spcBef>
                <a:spcPts val="0"/>
              </a:spcBef>
              <a:spcAft>
                <a:spcPts val="0"/>
              </a:spcAft>
              <a:buNone/>
            </a:pPr>
            <a:r>
              <a:rPr lang="en-GB" sz="4000">
                <a:solidFill>
                  <a:schemeClr val="dk1"/>
                </a:solidFill>
                <a:latin typeface="Roboto"/>
                <a:ea typeface="Roboto"/>
                <a:cs typeface="Roboto"/>
                <a:sym typeface="Roboto"/>
              </a:rPr>
              <a:t>THANK YOU</a:t>
            </a:r>
            <a:endParaRPr sz="40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9" name="Shape 59"/>
        <p:cNvGrpSpPr/>
        <p:nvPr/>
      </p:nvGrpSpPr>
      <p:grpSpPr>
        <a:xfrm>
          <a:off x="0" y="0"/>
          <a:ext cx="0" cy="0"/>
          <a:chOff x="0" y="0"/>
          <a:chExt cx="0" cy="0"/>
        </a:xfrm>
      </p:grpSpPr>
      <p:sp>
        <p:nvSpPr>
          <p:cNvPr id="60" name="Google Shape;60;p14"/>
          <p:cNvSpPr txBox="1"/>
          <p:nvPr/>
        </p:nvSpPr>
        <p:spPr>
          <a:xfrm>
            <a:off x="528250" y="1971450"/>
            <a:ext cx="7907400" cy="1200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1200"/>
              </a:spcAft>
              <a:buNone/>
            </a:pPr>
            <a:r>
              <a:rPr lang="en-GB" sz="1200">
                <a:solidFill>
                  <a:schemeClr val="dk1"/>
                </a:solidFill>
              </a:rPr>
              <a:t>ABC Electronics wants to assess its sales performance across different regions and product categories. The management needs a summarized report with visual insights to identify top-performing regions, products, and trends. As a business analyst, your task is to clean the data, analyze it using formulas, and create a basic dashboard that provides actionable insights.</a:t>
            </a:r>
            <a:endParaRPr sz="1200"/>
          </a:p>
        </p:txBody>
      </p:sp>
      <p:sp>
        <p:nvSpPr>
          <p:cNvPr id="61" name="Google Shape;61;p14"/>
          <p:cNvSpPr txBox="1"/>
          <p:nvPr/>
        </p:nvSpPr>
        <p:spPr>
          <a:xfrm>
            <a:off x="528250" y="557200"/>
            <a:ext cx="20559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500">
                <a:solidFill>
                  <a:schemeClr val="dk1"/>
                </a:solidFill>
                <a:latin typeface="Roboto"/>
                <a:ea typeface="Roboto"/>
                <a:cs typeface="Roboto"/>
                <a:sym typeface="Roboto"/>
              </a:rPr>
              <a:t>Problem Statement</a:t>
            </a:r>
            <a:endParaRPr b="1" sz="1500">
              <a:solidFill>
                <a:schemeClr val="dk2"/>
              </a:solidFill>
            </a:endParaRPr>
          </a:p>
        </p:txBody>
      </p:sp>
      <p:grpSp>
        <p:nvGrpSpPr>
          <p:cNvPr id="62" name="Google Shape;62;p14"/>
          <p:cNvGrpSpPr/>
          <p:nvPr/>
        </p:nvGrpSpPr>
        <p:grpSpPr>
          <a:xfrm>
            <a:off x="0" y="0"/>
            <a:ext cx="9144000" cy="5143500"/>
            <a:chOff x="0" y="0"/>
            <a:chExt cx="9144000" cy="5143500"/>
          </a:xfrm>
        </p:grpSpPr>
        <p:sp>
          <p:nvSpPr>
            <p:cNvPr id="63" name="Google Shape;63;p14"/>
            <p:cNvSpPr/>
            <p:nvPr/>
          </p:nvSpPr>
          <p:spPr>
            <a:xfrm>
              <a:off x="0" y="0"/>
              <a:ext cx="804600" cy="1315500"/>
            </a:xfrm>
            <a:prstGeom prst="halfFrame">
              <a:avLst>
                <a:gd fmla="val 33333" name="adj1"/>
                <a:gd fmla="val 33333"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 name="Google Shape;64;p14"/>
            <p:cNvSpPr/>
            <p:nvPr/>
          </p:nvSpPr>
          <p:spPr>
            <a:xfrm>
              <a:off x="0" y="4862550"/>
              <a:ext cx="9144000" cy="280950"/>
            </a:xfrm>
            <a:prstGeom prst="flowChartProcess">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8" name="Shape 68"/>
        <p:cNvGrpSpPr/>
        <p:nvPr/>
      </p:nvGrpSpPr>
      <p:grpSpPr>
        <a:xfrm>
          <a:off x="0" y="0"/>
          <a:ext cx="0" cy="0"/>
          <a:chOff x="0" y="0"/>
          <a:chExt cx="0" cy="0"/>
        </a:xfrm>
      </p:grpSpPr>
      <p:sp>
        <p:nvSpPr>
          <p:cNvPr id="69" name="Google Shape;69;p15"/>
          <p:cNvSpPr txBox="1"/>
          <p:nvPr/>
        </p:nvSpPr>
        <p:spPr>
          <a:xfrm>
            <a:off x="546650" y="1503300"/>
            <a:ext cx="7938900" cy="2586000"/>
          </a:xfrm>
          <a:prstGeom prst="rect">
            <a:avLst/>
          </a:prstGeom>
          <a:noFill/>
          <a:ln>
            <a:noFill/>
          </a:ln>
        </p:spPr>
        <p:txBody>
          <a:bodyPr anchorCtr="0" anchor="t" bIns="91425" lIns="91425" spcFirstLastPara="1" rIns="91425" wrap="square" tIns="91425">
            <a:spAutoFit/>
          </a:bodyPr>
          <a:lstStyle/>
          <a:p>
            <a:pPr indent="-304800" lvl="0" marL="457200" rtl="0" algn="l">
              <a:lnSpc>
                <a:spcPct val="100000"/>
              </a:lnSpc>
              <a:spcBef>
                <a:spcPts val="1200"/>
              </a:spcBef>
              <a:spcAft>
                <a:spcPts val="0"/>
              </a:spcAft>
              <a:buClr>
                <a:schemeClr val="dk1"/>
              </a:buClr>
              <a:buSzPts val="1200"/>
              <a:buChar char="●"/>
            </a:pPr>
            <a:r>
              <a:rPr b="1" lang="en-GB" sz="1200">
                <a:solidFill>
                  <a:schemeClr val="dk1"/>
                </a:solidFill>
              </a:rPr>
              <a:t>Clean and prepare data</a:t>
            </a:r>
            <a:r>
              <a:rPr lang="en-GB" sz="1200">
                <a:solidFill>
                  <a:schemeClr val="dk1"/>
                </a:solidFill>
              </a:rPr>
              <a:t> for accurate analysis.</a:t>
            </a:r>
            <a:br>
              <a:rPr lang="en-GB" sz="1200">
                <a:solidFill>
                  <a:schemeClr val="dk1"/>
                </a:solidFill>
              </a:rPr>
            </a:b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b="1" lang="en-GB" sz="1200">
                <a:solidFill>
                  <a:schemeClr val="dk1"/>
                </a:solidFill>
              </a:rPr>
              <a:t>Analyze sales and profit</a:t>
            </a:r>
            <a:r>
              <a:rPr lang="en-GB" sz="1200">
                <a:solidFill>
                  <a:schemeClr val="dk1"/>
                </a:solidFill>
              </a:rPr>
              <a:t> by region and product category.</a:t>
            </a:r>
            <a:br>
              <a:rPr lang="en-GB" sz="1200">
                <a:solidFill>
                  <a:schemeClr val="dk1"/>
                </a:solidFill>
              </a:rPr>
            </a:b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b="1" lang="en-GB" sz="1200">
                <a:solidFill>
                  <a:schemeClr val="dk1"/>
                </a:solidFill>
              </a:rPr>
              <a:t>Evaluate discount impact</a:t>
            </a:r>
            <a:r>
              <a:rPr lang="en-GB" sz="1200">
                <a:solidFill>
                  <a:schemeClr val="dk1"/>
                </a:solidFill>
              </a:rPr>
              <a:t> on sales and margins.</a:t>
            </a:r>
            <a:br>
              <a:rPr lang="en-GB" sz="1200">
                <a:solidFill>
                  <a:schemeClr val="dk1"/>
                </a:solidFill>
              </a:rPr>
            </a:b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b="1" lang="en-GB" sz="1200">
                <a:solidFill>
                  <a:schemeClr val="dk1"/>
                </a:solidFill>
              </a:rPr>
              <a:t>Identify sales trends</a:t>
            </a:r>
            <a:r>
              <a:rPr lang="en-GB" sz="1200">
                <a:solidFill>
                  <a:schemeClr val="dk1"/>
                </a:solidFill>
              </a:rPr>
              <a:t> over time.</a:t>
            </a:r>
            <a:br>
              <a:rPr lang="en-GB" sz="1200">
                <a:solidFill>
                  <a:schemeClr val="dk1"/>
                </a:solidFill>
              </a:rPr>
            </a:b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b="1" lang="en-GB" sz="1200">
                <a:solidFill>
                  <a:schemeClr val="dk1"/>
                </a:solidFill>
              </a:rPr>
              <a:t>Track key metrics</a:t>
            </a:r>
            <a:r>
              <a:rPr lang="en-GB" sz="1200">
                <a:solidFill>
                  <a:schemeClr val="dk1"/>
                </a:solidFill>
              </a:rPr>
              <a:t> like total sales, profit, and quantity sold.</a:t>
            </a:r>
            <a:br>
              <a:rPr lang="en-GB" sz="1200">
                <a:solidFill>
                  <a:schemeClr val="dk1"/>
                </a:solidFill>
              </a:rPr>
            </a:b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b="1" lang="en-GB" sz="1200">
                <a:solidFill>
                  <a:schemeClr val="dk1"/>
                </a:solidFill>
              </a:rPr>
              <a:t>Provide insights</a:t>
            </a:r>
            <a:r>
              <a:rPr lang="en-GB" sz="1200">
                <a:solidFill>
                  <a:schemeClr val="dk1"/>
                </a:solidFill>
              </a:rPr>
              <a:t> for marketing and inventory decisions.</a:t>
            </a:r>
            <a:br>
              <a:rPr lang="en-GB" sz="1200">
                <a:solidFill>
                  <a:schemeClr val="dk1"/>
                </a:solidFill>
              </a:rPr>
            </a:b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b="1" lang="en-GB" sz="1200">
                <a:solidFill>
                  <a:schemeClr val="dk1"/>
                </a:solidFill>
              </a:rPr>
              <a:t>Create a simple dashboard</a:t>
            </a:r>
            <a:r>
              <a:rPr lang="en-GB" sz="1200">
                <a:solidFill>
                  <a:schemeClr val="dk1"/>
                </a:solidFill>
              </a:rPr>
              <a:t> with visuals for decision-making.</a:t>
            </a:r>
            <a:endParaRPr sz="1200">
              <a:solidFill>
                <a:schemeClr val="dk1"/>
              </a:solidFill>
              <a:latin typeface="Roboto"/>
              <a:ea typeface="Roboto"/>
              <a:cs typeface="Roboto"/>
              <a:sym typeface="Roboto"/>
            </a:endParaRPr>
          </a:p>
        </p:txBody>
      </p:sp>
      <p:sp>
        <p:nvSpPr>
          <p:cNvPr id="70" name="Google Shape;70;p1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a:p>
        </p:txBody>
      </p:sp>
      <p:sp>
        <p:nvSpPr>
          <p:cNvPr id="71" name="Google Shape;71;p15"/>
          <p:cNvSpPr txBox="1"/>
          <p:nvPr/>
        </p:nvSpPr>
        <p:spPr>
          <a:xfrm>
            <a:off x="528250" y="557200"/>
            <a:ext cx="2055900" cy="49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GB" sz="1500">
                <a:solidFill>
                  <a:schemeClr val="dk1"/>
                </a:solidFill>
              </a:rPr>
              <a:t>Objectives</a:t>
            </a:r>
            <a:endParaRPr b="1" sz="1500">
              <a:solidFill>
                <a:schemeClr val="dk2"/>
              </a:solidFill>
            </a:endParaRPr>
          </a:p>
        </p:txBody>
      </p:sp>
      <p:grpSp>
        <p:nvGrpSpPr>
          <p:cNvPr id="72" name="Google Shape;72;p15"/>
          <p:cNvGrpSpPr/>
          <p:nvPr/>
        </p:nvGrpSpPr>
        <p:grpSpPr>
          <a:xfrm>
            <a:off x="0" y="0"/>
            <a:ext cx="9144000" cy="5143500"/>
            <a:chOff x="0" y="0"/>
            <a:chExt cx="9144000" cy="5143500"/>
          </a:xfrm>
        </p:grpSpPr>
        <p:sp>
          <p:nvSpPr>
            <p:cNvPr id="73" name="Google Shape;73;p15"/>
            <p:cNvSpPr/>
            <p:nvPr/>
          </p:nvSpPr>
          <p:spPr>
            <a:xfrm>
              <a:off x="0" y="0"/>
              <a:ext cx="804600" cy="1315500"/>
            </a:xfrm>
            <a:prstGeom prst="halfFrame">
              <a:avLst>
                <a:gd fmla="val 33333" name="adj1"/>
                <a:gd fmla="val 33333"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 name="Google Shape;74;p15"/>
            <p:cNvSpPr/>
            <p:nvPr/>
          </p:nvSpPr>
          <p:spPr>
            <a:xfrm>
              <a:off x="0" y="4862550"/>
              <a:ext cx="9144000" cy="280950"/>
            </a:xfrm>
            <a:prstGeom prst="flowChartProcess">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8" name="Shape 78"/>
        <p:cNvGrpSpPr/>
        <p:nvPr/>
      </p:nvGrpSpPr>
      <p:grpSpPr>
        <a:xfrm>
          <a:off x="0" y="0"/>
          <a:ext cx="0" cy="0"/>
          <a:chOff x="0" y="0"/>
          <a:chExt cx="0" cy="0"/>
        </a:xfrm>
      </p:grpSpPr>
      <p:sp>
        <p:nvSpPr>
          <p:cNvPr id="79" name="Google Shape;79;p16"/>
          <p:cNvSpPr txBox="1"/>
          <p:nvPr/>
        </p:nvSpPr>
        <p:spPr>
          <a:xfrm>
            <a:off x="528250" y="557200"/>
            <a:ext cx="2055900" cy="49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GB" sz="1500">
                <a:solidFill>
                  <a:schemeClr val="dk1"/>
                </a:solidFill>
              </a:rPr>
              <a:t>Methodology</a:t>
            </a:r>
            <a:endParaRPr b="1" sz="1500">
              <a:solidFill>
                <a:schemeClr val="dk2"/>
              </a:solidFill>
            </a:endParaRPr>
          </a:p>
        </p:txBody>
      </p:sp>
      <p:sp>
        <p:nvSpPr>
          <p:cNvPr id="80" name="Google Shape;80;p16"/>
          <p:cNvSpPr txBox="1"/>
          <p:nvPr/>
        </p:nvSpPr>
        <p:spPr>
          <a:xfrm>
            <a:off x="528250" y="1049800"/>
            <a:ext cx="7932600" cy="3879000"/>
          </a:xfrm>
          <a:prstGeom prst="rect">
            <a:avLst/>
          </a:prstGeom>
          <a:noFill/>
          <a:ln>
            <a:noFill/>
          </a:ln>
        </p:spPr>
        <p:txBody>
          <a:bodyPr anchorCtr="0" anchor="t" bIns="91425" lIns="91425" spcFirstLastPara="1" rIns="91425" wrap="square" tIns="91425">
            <a:spAutoFit/>
          </a:bodyPr>
          <a:lstStyle/>
          <a:p>
            <a:pPr indent="-292100" lvl="0" marL="457200" rtl="0" algn="l">
              <a:lnSpc>
                <a:spcPct val="100000"/>
              </a:lnSpc>
              <a:spcBef>
                <a:spcPts val="1200"/>
              </a:spcBef>
              <a:spcAft>
                <a:spcPts val="0"/>
              </a:spcAft>
              <a:buClr>
                <a:schemeClr val="dk1"/>
              </a:buClr>
              <a:buSzPts val="1000"/>
              <a:buAutoNum type="arabicPeriod"/>
            </a:pPr>
            <a:r>
              <a:rPr b="1" lang="en-GB" sz="1000">
                <a:solidFill>
                  <a:schemeClr val="dk1"/>
                </a:solidFill>
              </a:rPr>
              <a:t>Clean and Prepare the Data</a:t>
            </a:r>
            <a:br>
              <a:rPr b="1" lang="en-GB" sz="1000">
                <a:solidFill>
                  <a:schemeClr val="dk1"/>
                </a:solidFill>
              </a:rPr>
            </a:br>
            <a:endParaRPr b="1" sz="1000">
              <a:solidFill>
                <a:schemeClr val="dk1"/>
              </a:solidFill>
            </a:endParaRPr>
          </a:p>
          <a:p>
            <a:pPr indent="-292100" lvl="1" marL="914400" rtl="0" algn="l">
              <a:lnSpc>
                <a:spcPct val="100000"/>
              </a:lnSpc>
              <a:spcBef>
                <a:spcPts val="0"/>
              </a:spcBef>
              <a:spcAft>
                <a:spcPts val="0"/>
              </a:spcAft>
              <a:buClr>
                <a:schemeClr val="dk1"/>
              </a:buClr>
              <a:buSzPts val="1000"/>
              <a:buChar char="○"/>
            </a:pPr>
            <a:r>
              <a:rPr lang="en-GB" sz="1000">
                <a:solidFill>
                  <a:schemeClr val="dk1"/>
                </a:solidFill>
              </a:rPr>
              <a:t>Remove duplicate entries and fix any errors or missing values.</a:t>
            </a:r>
            <a:br>
              <a:rPr lang="en-GB" sz="1000">
                <a:solidFill>
                  <a:schemeClr val="dk1"/>
                </a:solidFill>
              </a:rPr>
            </a:br>
            <a:endParaRPr sz="1000">
              <a:solidFill>
                <a:schemeClr val="dk1"/>
              </a:solidFill>
            </a:endParaRPr>
          </a:p>
          <a:p>
            <a:pPr indent="-292100" lvl="1" marL="914400" rtl="0" algn="l">
              <a:lnSpc>
                <a:spcPct val="100000"/>
              </a:lnSpc>
              <a:spcBef>
                <a:spcPts val="0"/>
              </a:spcBef>
              <a:spcAft>
                <a:spcPts val="0"/>
              </a:spcAft>
              <a:buClr>
                <a:schemeClr val="dk1"/>
              </a:buClr>
              <a:buSzPts val="1000"/>
              <a:buChar char="○"/>
            </a:pPr>
            <a:r>
              <a:rPr lang="en-GB" sz="1000">
                <a:solidFill>
                  <a:schemeClr val="dk1"/>
                </a:solidFill>
              </a:rPr>
              <a:t>Format the data properly (e.g., correct dates, numbers, and text formats).</a:t>
            </a:r>
            <a:br>
              <a:rPr lang="en-GB" sz="1000">
                <a:solidFill>
                  <a:schemeClr val="dk1"/>
                </a:solidFill>
              </a:rPr>
            </a:br>
            <a:endParaRPr sz="1000">
              <a:solidFill>
                <a:schemeClr val="dk1"/>
              </a:solidFill>
            </a:endParaRPr>
          </a:p>
          <a:p>
            <a:pPr indent="-292100" lvl="1" marL="914400" rtl="0" algn="l">
              <a:lnSpc>
                <a:spcPct val="100000"/>
              </a:lnSpc>
              <a:spcBef>
                <a:spcPts val="0"/>
              </a:spcBef>
              <a:spcAft>
                <a:spcPts val="0"/>
              </a:spcAft>
              <a:buClr>
                <a:schemeClr val="dk1"/>
              </a:buClr>
              <a:buSzPts val="1000"/>
              <a:buChar char="○"/>
            </a:pPr>
            <a:r>
              <a:rPr lang="en-GB" sz="1000">
                <a:solidFill>
                  <a:schemeClr val="dk1"/>
                </a:solidFill>
              </a:rPr>
              <a:t>Make sure all the data is consistent and ready for analysis.</a:t>
            </a:r>
            <a:br>
              <a:rPr lang="en-GB" sz="1000">
                <a:solidFill>
                  <a:schemeClr val="dk1"/>
                </a:solidFill>
              </a:rPr>
            </a:br>
            <a:endParaRPr sz="1000">
              <a:solidFill>
                <a:schemeClr val="dk1"/>
              </a:solidFill>
            </a:endParaRPr>
          </a:p>
          <a:p>
            <a:pPr indent="-292100" lvl="0" marL="457200" rtl="0" algn="l">
              <a:lnSpc>
                <a:spcPct val="100000"/>
              </a:lnSpc>
              <a:spcBef>
                <a:spcPts val="0"/>
              </a:spcBef>
              <a:spcAft>
                <a:spcPts val="0"/>
              </a:spcAft>
              <a:buClr>
                <a:schemeClr val="dk1"/>
              </a:buClr>
              <a:buSzPts val="1000"/>
              <a:buAutoNum type="arabicPeriod"/>
            </a:pPr>
            <a:r>
              <a:rPr b="1" lang="en-GB" sz="1000">
                <a:solidFill>
                  <a:schemeClr val="dk1"/>
                </a:solidFill>
              </a:rPr>
              <a:t>Analyze Sales and Profit by Region and Product Category</a:t>
            </a:r>
            <a:br>
              <a:rPr b="1" lang="en-GB" sz="1000">
                <a:solidFill>
                  <a:schemeClr val="dk1"/>
                </a:solidFill>
              </a:rPr>
            </a:br>
            <a:endParaRPr b="1" sz="1000">
              <a:solidFill>
                <a:schemeClr val="dk1"/>
              </a:solidFill>
            </a:endParaRPr>
          </a:p>
          <a:p>
            <a:pPr indent="-292100" lvl="1" marL="914400" rtl="0" algn="l">
              <a:lnSpc>
                <a:spcPct val="100000"/>
              </a:lnSpc>
              <a:spcBef>
                <a:spcPts val="0"/>
              </a:spcBef>
              <a:spcAft>
                <a:spcPts val="0"/>
              </a:spcAft>
              <a:buClr>
                <a:schemeClr val="dk1"/>
              </a:buClr>
              <a:buSzPts val="1000"/>
              <a:buChar char="○"/>
            </a:pPr>
            <a:r>
              <a:rPr lang="en-GB" sz="1000">
                <a:solidFill>
                  <a:schemeClr val="dk1"/>
                </a:solidFill>
              </a:rPr>
              <a:t>Group the data by region and product category.</a:t>
            </a:r>
            <a:br>
              <a:rPr lang="en-GB" sz="1000">
                <a:solidFill>
                  <a:schemeClr val="dk1"/>
                </a:solidFill>
              </a:rPr>
            </a:br>
            <a:endParaRPr sz="1000">
              <a:solidFill>
                <a:schemeClr val="dk1"/>
              </a:solidFill>
            </a:endParaRPr>
          </a:p>
          <a:p>
            <a:pPr indent="-292100" lvl="1" marL="914400" rtl="0" algn="l">
              <a:lnSpc>
                <a:spcPct val="100000"/>
              </a:lnSpc>
              <a:spcBef>
                <a:spcPts val="0"/>
              </a:spcBef>
              <a:spcAft>
                <a:spcPts val="0"/>
              </a:spcAft>
              <a:buClr>
                <a:schemeClr val="dk1"/>
              </a:buClr>
              <a:buSzPts val="1000"/>
              <a:buChar char="○"/>
            </a:pPr>
            <a:r>
              <a:rPr lang="en-GB" sz="1000">
                <a:solidFill>
                  <a:schemeClr val="dk1"/>
                </a:solidFill>
              </a:rPr>
              <a:t>Calculate total sales and profit for each group.</a:t>
            </a:r>
            <a:br>
              <a:rPr lang="en-GB" sz="1000">
                <a:solidFill>
                  <a:schemeClr val="dk1"/>
                </a:solidFill>
              </a:rPr>
            </a:br>
            <a:endParaRPr sz="1000">
              <a:solidFill>
                <a:schemeClr val="dk1"/>
              </a:solidFill>
            </a:endParaRPr>
          </a:p>
          <a:p>
            <a:pPr indent="-292100" lvl="1" marL="914400" rtl="0" algn="l">
              <a:lnSpc>
                <a:spcPct val="100000"/>
              </a:lnSpc>
              <a:spcBef>
                <a:spcPts val="0"/>
              </a:spcBef>
              <a:spcAft>
                <a:spcPts val="0"/>
              </a:spcAft>
              <a:buClr>
                <a:schemeClr val="dk1"/>
              </a:buClr>
              <a:buSzPts val="1000"/>
              <a:buChar char="○"/>
            </a:pPr>
            <a:r>
              <a:rPr lang="en-GB" sz="1000">
                <a:solidFill>
                  <a:schemeClr val="dk1"/>
                </a:solidFill>
              </a:rPr>
              <a:t>Compare performance across different regions and categories.</a:t>
            </a:r>
            <a:br>
              <a:rPr lang="en-GB" sz="1000">
                <a:solidFill>
                  <a:schemeClr val="dk1"/>
                </a:solidFill>
              </a:rPr>
            </a:br>
            <a:endParaRPr sz="1000">
              <a:solidFill>
                <a:schemeClr val="dk1"/>
              </a:solidFill>
            </a:endParaRPr>
          </a:p>
          <a:p>
            <a:pPr indent="-292100" lvl="0" marL="457200" rtl="0" algn="l">
              <a:lnSpc>
                <a:spcPct val="100000"/>
              </a:lnSpc>
              <a:spcBef>
                <a:spcPts val="0"/>
              </a:spcBef>
              <a:spcAft>
                <a:spcPts val="0"/>
              </a:spcAft>
              <a:buClr>
                <a:schemeClr val="dk1"/>
              </a:buClr>
              <a:buSzPts val="1000"/>
              <a:buAutoNum type="arabicPeriod"/>
            </a:pPr>
            <a:r>
              <a:rPr b="1" lang="en-GB" sz="1000">
                <a:solidFill>
                  <a:schemeClr val="dk1"/>
                </a:solidFill>
              </a:rPr>
              <a:t>Evaluate the Impact of Discount on Sales and Margins</a:t>
            </a:r>
            <a:br>
              <a:rPr b="1" lang="en-GB" sz="1000">
                <a:solidFill>
                  <a:schemeClr val="dk1"/>
                </a:solidFill>
              </a:rPr>
            </a:br>
            <a:endParaRPr b="1" sz="1000">
              <a:solidFill>
                <a:schemeClr val="dk1"/>
              </a:solidFill>
            </a:endParaRPr>
          </a:p>
          <a:p>
            <a:pPr indent="-292100" lvl="1" marL="914400" rtl="0" algn="l">
              <a:lnSpc>
                <a:spcPct val="100000"/>
              </a:lnSpc>
              <a:spcBef>
                <a:spcPts val="0"/>
              </a:spcBef>
              <a:spcAft>
                <a:spcPts val="0"/>
              </a:spcAft>
              <a:buClr>
                <a:schemeClr val="dk1"/>
              </a:buClr>
              <a:buSzPts val="1000"/>
              <a:buChar char="○"/>
            </a:pPr>
            <a:r>
              <a:rPr lang="en-GB" sz="1000">
                <a:solidFill>
                  <a:schemeClr val="dk1"/>
                </a:solidFill>
              </a:rPr>
              <a:t>Check how discounts affect sales volume.</a:t>
            </a:r>
            <a:br>
              <a:rPr lang="en-GB" sz="1000">
                <a:solidFill>
                  <a:schemeClr val="dk1"/>
                </a:solidFill>
              </a:rPr>
            </a:br>
            <a:endParaRPr sz="1000">
              <a:solidFill>
                <a:schemeClr val="dk1"/>
              </a:solidFill>
            </a:endParaRPr>
          </a:p>
          <a:p>
            <a:pPr indent="-292100" lvl="1" marL="914400" rtl="0" algn="l">
              <a:lnSpc>
                <a:spcPct val="100000"/>
              </a:lnSpc>
              <a:spcBef>
                <a:spcPts val="0"/>
              </a:spcBef>
              <a:spcAft>
                <a:spcPts val="0"/>
              </a:spcAft>
              <a:buClr>
                <a:schemeClr val="dk1"/>
              </a:buClr>
              <a:buSzPts val="1000"/>
              <a:buChar char="○"/>
            </a:pPr>
            <a:r>
              <a:rPr lang="en-GB" sz="1000">
                <a:solidFill>
                  <a:schemeClr val="dk1"/>
                </a:solidFill>
              </a:rPr>
              <a:t>Analyze whether higher discounts lead to lower or higher profit margins.</a:t>
            </a:r>
            <a:br>
              <a:rPr lang="en-GB" sz="1000">
                <a:solidFill>
                  <a:schemeClr val="dk1"/>
                </a:solidFill>
              </a:rPr>
            </a:br>
            <a:endParaRPr sz="1000">
              <a:solidFill>
                <a:schemeClr val="dk1"/>
              </a:solidFill>
            </a:endParaRPr>
          </a:p>
          <a:p>
            <a:pPr indent="-292100" lvl="1" marL="914400" rtl="0" algn="l">
              <a:lnSpc>
                <a:spcPct val="100000"/>
              </a:lnSpc>
              <a:spcBef>
                <a:spcPts val="0"/>
              </a:spcBef>
              <a:spcAft>
                <a:spcPts val="0"/>
              </a:spcAft>
              <a:buClr>
                <a:schemeClr val="dk1"/>
              </a:buClr>
              <a:buSzPts val="1000"/>
              <a:buChar char="○"/>
            </a:pPr>
            <a:r>
              <a:rPr lang="en-GB" sz="1000">
                <a:solidFill>
                  <a:schemeClr val="dk1"/>
                </a:solidFill>
              </a:rPr>
              <a:t>Look for patterns between discounts and overall business performance.</a:t>
            </a:r>
            <a:br>
              <a:rPr lang="en-GB" sz="1000">
                <a:solidFill>
                  <a:schemeClr val="dk1"/>
                </a:solidFill>
              </a:rPr>
            </a:br>
            <a:endParaRPr sz="1000">
              <a:solidFill>
                <a:schemeClr val="dk1"/>
              </a:solidFill>
            </a:endParaRPr>
          </a:p>
        </p:txBody>
      </p:sp>
      <p:grpSp>
        <p:nvGrpSpPr>
          <p:cNvPr id="81" name="Google Shape;81;p16"/>
          <p:cNvGrpSpPr/>
          <p:nvPr/>
        </p:nvGrpSpPr>
        <p:grpSpPr>
          <a:xfrm>
            <a:off x="0" y="0"/>
            <a:ext cx="9144000" cy="5143500"/>
            <a:chOff x="0" y="0"/>
            <a:chExt cx="9144000" cy="5143500"/>
          </a:xfrm>
        </p:grpSpPr>
        <p:sp>
          <p:nvSpPr>
            <p:cNvPr id="82" name="Google Shape;82;p16"/>
            <p:cNvSpPr/>
            <p:nvPr/>
          </p:nvSpPr>
          <p:spPr>
            <a:xfrm>
              <a:off x="0" y="0"/>
              <a:ext cx="804600" cy="1315500"/>
            </a:xfrm>
            <a:prstGeom prst="halfFrame">
              <a:avLst>
                <a:gd fmla="val 33333" name="adj1"/>
                <a:gd fmla="val 33333"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 name="Google Shape;83;p16"/>
            <p:cNvSpPr/>
            <p:nvPr/>
          </p:nvSpPr>
          <p:spPr>
            <a:xfrm>
              <a:off x="0" y="4862550"/>
              <a:ext cx="9144000" cy="280950"/>
            </a:xfrm>
            <a:prstGeom prst="flowChartProcess">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7" name="Shape 87"/>
        <p:cNvGrpSpPr/>
        <p:nvPr/>
      </p:nvGrpSpPr>
      <p:grpSpPr>
        <a:xfrm>
          <a:off x="0" y="0"/>
          <a:ext cx="0" cy="0"/>
          <a:chOff x="0" y="0"/>
          <a:chExt cx="0" cy="0"/>
        </a:xfrm>
      </p:grpSpPr>
      <p:sp>
        <p:nvSpPr>
          <p:cNvPr id="88" name="Google Shape;88;p17"/>
          <p:cNvSpPr txBox="1"/>
          <p:nvPr/>
        </p:nvSpPr>
        <p:spPr>
          <a:xfrm>
            <a:off x="472100" y="186350"/>
            <a:ext cx="7951200" cy="4648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GB" sz="1000">
                <a:solidFill>
                  <a:schemeClr val="dk1"/>
                </a:solidFill>
              </a:rPr>
              <a:t>4. </a:t>
            </a:r>
            <a:r>
              <a:rPr b="1" lang="en-GB" sz="1000">
                <a:solidFill>
                  <a:schemeClr val="dk1"/>
                </a:solidFill>
              </a:rPr>
              <a:t>Identify Sales Trends Over Time</a:t>
            </a:r>
            <a:br>
              <a:rPr b="1" lang="en-GB" sz="1000">
                <a:solidFill>
                  <a:schemeClr val="dk1"/>
                </a:solidFill>
              </a:rPr>
            </a:br>
            <a:endParaRPr b="1" sz="1000">
              <a:solidFill>
                <a:schemeClr val="dk1"/>
              </a:solidFill>
            </a:endParaRPr>
          </a:p>
          <a:p>
            <a:pPr indent="-292100" lvl="0" marL="457200" rtl="0" algn="l">
              <a:lnSpc>
                <a:spcPct val="100000"/>
              </a:lnSpc>
              <a:spcBef>
                <a:spcPts val="1200"/>
              </a:spcBef>
              <a:spcAft>
                <a:spcPts val="0"/>
              </a:spcAft>
              <a:buClr>
                <a:schemeClr val="dk1"/>
              </a:buClr>
              <a:buSzPts val="1000"/>
              <a:buChar char="●"/>
            </a:pPr>
            <a:r>
              <a:rPr lang="en-GB" sz="1000">
                <a:solidFill>
                  <a:schemeClr val="dk1"/>
                </a:solidFill>
              </a:rPr>
              <a:t>Organize sales data by time (monthly, quarterly, yearly).</a:t>
            </a:r>
            <a:br>
              <a:rPr lang="en-GB" sz="1000">
                <a:solidFill>
                  <a:schemeClr val="dk1"/>
                </a:solidFill>
              </a:rPr>
            </a:b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GB" sz="1000">
                <a:solidFill>
                  <a:schemeClr val="dk1"/>
                </a:solidFill>
              </a:rPr>
              <a:t>Use charts to see how sales change over time.</a:t>
            </a:r>
            <a:br>
              <a:rPr lang="en-GB" sz="1000">
                <a:solidFill>
                  <a:schemeClr val="dk1"/>
                </a:solidFill>
              </a:rPr>
            </a:b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GB" sz="1000">
                <a:solidFill>
                  <a:schemeClr val="dk1"/>
                </a:solidFill>
              </a:rPr>
              <a:t>Spot any seasonal trends or growth patterns.</a:t>
            </a:r>
            <a:br>
              <a:rPr lang="en-GB" sz="1000">
                <a:solidFill>
                  <a:schemeClr val="dk1"/>
                </a:solidFill>
              </a:rPr>
            </a:br>
            <a:endParaRPr sz="1000">
              <a:solidFill>
                <a:schemeClr val="dk1"/>
              </a:solidFill>
            </a:endParaRPr>
          </a:p>
          <a:p>
            <a:pPr indent="0" lvl="0" marL="0" rtl="0" algn="l">
              <a:lnSpc>
                <a:spcPct val="100000"/>
              </a:lnSpc>
              <a:spcBef>
                <a:spcPts val="1200"/>
              </a:spcBef>
              <a:spcAft>
                <a:spcPts val="0"/>
              </a:spcAft>
              <a:buNone/>
            </a:pPr>
            <a:r>
              <a:rPr b="1" lang="en-GB" sz="1000">
                <a:solidFill>
                  <a:schemeClr val="dk1"/>
                </a:solidFill>
              </a:rPr>
              <a:t>5. </a:t>
            </a:r>
            <a:r>
              <a:rPr b="1" lang="en-GB" sz="1000">
                <a:solidFill>
                  <a:schemeClr val="dk1"/>
                </a:solidFill>
              </a:rPr>
              <a:t>Track Key Metrics</a:t>
            </a:r>
            <a:br>
              <a:rPr b="1" lang="en-GB" sz="1000">
                <a:solidFill>
                  <a:schemeClr val="dk1"/>
                </a:solidFill>
              </a:rPr>
            </a:br>
            <a:endParaRPr b="1" sz="1000">
              <a:solidFill>
                <a:schemeClr val="dk1"/>
              </a:solidFill>
            </a:endParaRPr>
          </a:p>
          <a:p>
            <a:pPr indent="-292100" lvl="0" marL="457200" rtl="0" algn="l">
              <a:lnSpc>
                <a:spcPct val="100000"/>
              </a:lnSpc>
              <a:spcBef>
                <a:spcPts val="1200"/>
              </a:spcBef>
              <a:spcAft>
                <a:spcPts val="0"/>
              </a:spcAft>
              <a:buClr>
                <a:schemeClr val="dk1"/>
              </a:buClr>
              <a:buSzPts val="1000"/>
              <a:buChar char="●"/>
            </a:pPr>
            <a:r>
              <a:rPr lang="en-GB" sz="1000">
                <a:solidFill>
                  <a:schemeClr val="dk1"/>
                </a:solidFill>
              </a:rPr>
              <a:t>Monitor total sales, total profit, and quantity of items sold.</a:t>
            </a:r>
            <a:br>
              <a:rPr lang="en-GB" sz="1000">
                <a:solidFill>
                  <a:schemeClr val="dk1"/>
                </a:solidFill>
              </a:rPr>
            </a:b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GB" sz="1000">
                <a:solidFill>
                  <a:schemeClr val="dk1"/>
                </a:solidFill>
              </a:rPr>
              <a:t>Calculate average values for a better understanding.</a:t>
            </a:r>
            <a:br>
              <a:rPr lang="en-GB" sz="1000">
                <a:solidFill>
                  <a:schemeClr val="dk1"/>
                </a:solidFill>
              </a:rPr>
            </a:b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GB" sz="1000">
                <a:solidFill>
                  <a:schemeClr val="dk1"/>
                </a:solidFill>
              </a:rPr>
              <a:t>Use these metrics to measure overall business health.</a:t>
            </a:r>
            <a:br>
              <a:rPr lang="en-GB" sz="1000">
                <a:solidFill>
                  <a:schemeClr val="dk1"/>
                </a:solidFill>
              </a:rPr>
            </a:br>
            <a:endParaRPr sz="1000">
              <a:solidFill>
                <a:schemeClr val="dk1"/>
              </a:solidFill>
            </a:endParaRPr>
          </a:p>
          <a:p>
            <a:pPr indent="0" lvl="0" marL="0" rtl="0" algn="l">
              <a:lnSpc>
                <a:spcPct val="100000"/>
              </a:lnSpc>
              <a:spcBef>
                <a:spcPts val="1200"/>
              </a:spcBef>
              <a:spcAft>
                <a:spcPts val="0"/>
              </a:spcAft>
              <a:buNone/>
            </a:pPr>
            <a:r>
              <a:rPr b="1" lang="en-GB" sz="1000">
                <a:solidFill>
                  <a:schemeClr val="dk1"/>
                </a:solidFill>
              </a:rPr>
              <a:t>6. </a:t>
            </a:r>
            <a:r>
              <a:rPr b="1" lang="en-GB" sz="1000">
                <a:solidFill>
                  <a:schemeClr val="dk1"/>
                </a:solidFill>
              </a:rPr>
              <a:t>Provide Insights for Marketing and Inventory Decisions</a:t>
            </a:r>
            <a:br>
              <a:rPr b="1" lang="en-GB" sz="1000">
                <a:solidFill>
                  <a:schemeClr val="dk1"/>
                </a:solidFill>
              </a:rPr>
            </a:br>
            <a:endParaRPr b="1" sz="1000">
              <a:solidFill>
                <a:schemeClr val="dk1"/>
              </a:solidFill>
            </a:endParaRPr>
          </a:p>
          <a:p>
            <a:pPr indent="-292100" lvl="0" marL="457200" rtl="0" algn="l">
              <a:lnSpc>
                <a:spcPct val="100000"/>
              </a:lnSpc>
              <a:spcBef>
                <a:spcPts val="1200"/>
              </a:spcBef>
              <a:spcAft>
                <a:spcPts val="0"/>
              </a:spcAft>
              <a:buClr>
                <a:schemeClr val="dk1"/>
              </a:buClr>
              <a:buSzPts val="1000"/>
              <a:buChar char="●"/>
            </a:pPr>
            <a:r>
              <a:rPr lang="en-GB" sz="1000">
                <a:solidFill>
                  <a:schemeClr val="dk1"/>
                </a:solidFill>
              </a:rPr>
              <a:t>Use analysis to identify high-performing products and regions.</a:t>
            </a:r>
            <a:br>
              <a:rPr lang="en-GB" sz="1000">
                <a:solidFill>
                  <a:schemeClr val="dk1"/>
                </a:solidFill>
              </a:rPr>
            </a:b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GB" sz="1000">
                <a:solidFill>
                  <a:schemeClr val="dk1"/>
                </a:solidFill>
              </a:rPr>
              <a:t>Recommend where to increase marketing efforts.</a:t>
            </a:r>
            <a:br>
              <a:rPr lang="en-GB" sz="1000">
                <a:solidFill>
                  <a:schemeClr val="dk1"/>
                </a:solidFill>
              </a:rPr>
            </a:br>
            <a:endParaRPr sz="1000">
              <a:solidFill>
                <a:schemeClr val="dk1"/>
              </a:solidFill>
            </a:endParaRPr>
          </a:p>
          <a:p>
            <a:pPr indent="-292100" lvl="0" marL="457200" rtl="0" algn="l">
              <a:lnSpc>
                <a:spcPct val="100000"/>
              </a:lnSpc>
              <a:spcBef>
                <a:spcPts val="0"/>
              </a:spcBef>
              <a:spcAft>
                <a:spcPts val="0"/>
              </a:spcAft>
              <a:buClr>
                <a:schemeClr val="dk1"/>
              </a:buClr>
              <a:buSzPts val="1000"/>
              <a:buChar char="●"/>
            </a:pPr>
            <a:r>
              <a:rPr lang="en-GB" sz="1000">
                <a:solidFill>
                  <a:schemeClr val="dk1"/>
                </a:solidFill>
              </a:rPr>
              <a:t>Suggest inventory adjustments based on demand and sales patterns.</a:t>
            </a:r>
            <a:br>
              <a:rPr lang="en-GB" sz="1000">
                <a:solidFill>
                  <a:schemeClr val="dk1"/>
                </a:solidFill>
              </a:rPr>
            </a:br>
            <a:endParaRPr sz="1000">
              <a:solidFill>
                <a:schemeClr val="dk1"/>
              </a:solidFill>
            </a:endParaRPr>
          </a:p>
        </p:txBody>
      </p:sp>
      <p:sp>
        <p:nvSpPr>
          <p:cNvPr id="89" name="Google Shape;89;p17"/>
          <p:cNvSpPr/>
          <p:nvPr/>
        </p:nvSpPr>
        <p:spPr>
          <a:xfrm>
            <a:off x="0" y="4862550"/>
            <a:ext cx="9144000" cy="280950"/>
          </a:xfrm>
          <a:prstGeom prst="flowChartProcess">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grpSp>
        <p:nvGrpSpPr>
          <p:cNvPr id="94" name="Google Shape;94;p18"/>
          <p:cNvGrpSpPr/>
          <p:nvPr/>
        </p:nvGrpSpPr>
        <p:grpSpPr>
          <a:xfrm>
            <a:off x="1982150" y="1048650"/>
            <a:ext cx="5179688" cy="3046200"/>
            <a:chOff x="1982150" y="1048650"/>
            <a:chExt cx="5179688" cy="3046200"/>
          </a:xfrm>
        </p:grpSpPr>
        <p:grpSp>
          <p:nvGrpSpPr>
            <p:cNvPr id="95" name="Google Shape;95;p18"/>
            <p:cNvGrpSpPr/>
            <p:nvPr/>
          </p:nvGrpSpPr>
          <p:grpSpPr>
            <a:xfrm>
              <a:off x="1982163" y="1048650"/>
              <a:ext cx="2436000" cy="1410300"/>
              <a:chOff x="5877800" y="769000"/>
              <a:chExt cx="2436000" cy="1410300"/>
            </a:xfrm>
          </p:grpSpPr>
          <p:sp>
            <p:nvSpPr>
              <p:cNvPr id="96" name="Google Shape;96;p18"/>
              <p:cNvSpPr/>
              <p:nvPr/>
            </p:nvSpPr>
            <p:spPr>
              <a:xfrm>
                <a:off x="5877800" y="769000"/>
                <a:ext cx="2436000" cy="1410300"/>
              </a:xfrm>
              <a:prstGeom prst="rect">
                <a:avLst/>
              </a:prstGeom>
              <a:solidFill>
                <a:srgbClr val="FFFFFF"/>
              </a:solidFill>
              <a:ln cap="flat" cmpd="sng" w="19050">
                <a:solidFill>
                  <a:srgbClr val="1D7E75"/>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p:nvPr/>
            </p:nvSpPr>
            <p:spPr>
              <a:xfrm>
                <a:off x="6016436" y="883419"/>
                <a:ext cx="2158761" cy="25601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1D7E75"/>
                    </a:solidFill>
                    <a:latin typeface="Roboto Medium"/>
                    <a:ea typeface="Roboto Medium"/>
                    <a:cs typeface="Roboto Medium"/>
                    <a:sym typeface="Roboto Medium"/>
                  </a:rPr>
                  <a:t>Overall Sales</a:t>
                </a:r>
                <a:endParaRPr sz="1200">
                  <a:solidFill>
                    <a:srgbClr val="1D7E75"/>
                  </a:solidFill>
                  <a:latin typeface="Roboto Medium"/>
                  <a:ea typeface="Roboto Medium"/>
                  <a:cs typeface="Roboto Medium"/>
                  <a:sym typeface="Roboto Medium"/>
                </a:endParaRPr>
              </a:p>
            </p:txBody>
          </p:sp>
          <p:sp>
            <p:nvSpPr>
              <p:cNvPr id="98" name="Google Shape;98;p18"/>
              <p:cNvSpPr/>
              <p:nvPr/>
            </p:nvSpPr>
            <p:spPr>
              <a:xfrm>
                <a:off x="6016431" y="1139413"/>
                <a:ext cx="2158800" cy="6375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GB" sz="4000">
                    <a:solidFill>
                      <a:srgbClr val="1D7E75"/>
                    </a:solidFill>
                    <a:latin typeface="Roboto"/>
                    <a:ea typeface="Roboto"/>
                    <a:cs typeface="Roboto"/>
                    <a:sym typeface="Roboto"/>
                  </a:rPr>
                  <a:t>10.11</a:t>
                </a:r>
                <a:endParaRPr sz="4000">
                  <a:solidFill>
                    <a:srgbClr val="1D7E75"/>
                  </a:solidFill>
                  <a:latin typeface="Roboto Thin"/>
                  <a:ea typeface="Roboto Thin"/>
                  <a:cs typeface="Roboto Thin"/>
                  <a:sym typeface="Roboto Thin"/>
                </a:endParaRPr>
              </a:p>
            </p:txBody>
          </p:sp>
          <p:sp>
            <p:nvSpPr>
              <p:cNvPr id="99" name="Google Shape;99;p18"/>
              <p:cNvSpPr/>
              <p:nvPr/>
            </p:nvSpPr>
            <p:spPr>
              <a:xfrm>
                <a:off x="6016436" y="1776919"/>
                <a:ext cx="2158800" cy="2559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dk1"/>
                    </a:solidFill>
                    <a:latin typeface="Roboto Medium"/>
                    <a:ea typeface="Roboto Medium"/>
                    <a:cs typeface="Roboto Medium"/>
                    <a:sym typeface="Roboto Medium"/>
                  </a:rPr>
                  <a:t>Millions</a:t>
                </a:r>
                <a:endParaRPr sz="1200">
                  <a:solidFill>
                    <a:schemeClr val="dk1"/>
                  </a:solidFill>
                  <a:latin typeface="Roboto Medium"/>
                  <a:ea typeface="Roboto Medium"/>
                  <a:cs typeface="Roboto Medium"/>
                  <a:sym typeface="Roboto Medium"/>
                </a:endParaRPr>
              </a:p>
            </p:txBody>
          </p:sp>
        </p:grpSp>
        <p:grpSp>
          <p:nvGrpSpPr>
            <p:cNvPr id="100" name="Google Shape;100;p18"/>
            <p:cNvGrpSpPr/>
            <p:nvPr/>
          </p:nvGrpSpPr>
          <p:grpSpPr>
            <a:xfrm>
              <a:off x="4725838" y="1048650"/>
              <a:ext cx="2436000" cy="1410300"/>
              <a:chOff x="5877800" y="769000"/>
              <a:chExt cx="2436000" cy="1410300"/>
            </a:xfrm>
          </p:grpSpPr>
          <p:sp>
            <p:nvSpPr>
              <p:cNvPr id="101" name="Google Shape;101;p18"/>
              <p:cNvSpPr/>
              <p:nvPr/>
            </p:nvSpPr>
            <p:spPr>
              <a:xfrm>
                <a:off x="5877800" y="769000"/>
                <a:ext cx="2436000" cy="1410300"/>
              </a:xfrm>
              <a:prstGeom prst="rect">
                <a:avLst/>
              </a:prstGeom>
              <a:solidFill>
                <a:srgbClr val="FFFFFF"/>
              </a:solidFill>
              <a:ln cap="flat" cmpd="sng" w="19050">
                <a:solidFill>
                  <a:srgbClr val="1D7E75"/>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a:off x="6016436" y="883419"/>
                <a:ext cx="2158800" cy="2559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1D7E75"/>
                    </a:solidFill>
                    <a:latin typeface="Roboto Medium"/>
                    <a:ea typeface="Roboto Medium"/>
                    <a:cs typeface="Roboto Medium"/>
                    <a:sym typeface="Roboto Medium"/>
                  </a:rPr>
                  <a:t>OverAll </a:t>
                </a:r>
                <a:r>
                  <a:rPr lang="en-GB" sz="1200">
                    <a:solidFill>
                      <a:srgbClr val="1D7E75"/>
                    </a:solidFill>
                    <a:latin typeface="Roboto Medium"/>
                    <a:ea typeface="Roboto Medium"/>
                    <a:cs typeface="Roboto Medium"/>
                    <a:sym typeface="Roboto Medium"/>
                  </a:rPr>
                  <a:t>Profit</a:t>
                </a:r>
                <a:endParaRPr sz="1200">
                  <a:solidFill>
                    <a:srgbClr val="1D7E75"/>
                  </a:solidFill>
                  <a:latin typeface="Roboto Medium"/>
                  <a:ea typeface="Roboto Medium"/>
                  <a:cs typeface="Roboto Medium"/>
                  <a:sym typeface="Roboto Medium"/>
                </a:endParaRPr>
              </a:p>
            </p:txBody>
          </p:sp>
          <p:sp>
            <p:nvSpPr>
              <p:cNvPr id="103" name="Google Shape;103;p18"/>
              <p:cNvSpPr/>
              <p:nvPr/>
            </p:nvSpPr>
            <p:spPr>
              <a:xfrm>
                <a:off x="6016431" y="1139413"/>
                <a:ext cx="2158800" cy="6375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GB" sz="4000">
                    <a:solidFill>
                      <a:srgbClr val="1D7E75"/>
                    </a:solidFill>
                    <a:latin typeface="Roboto"/>
                    <a:ea typeface="Roboto"/>
                    <a:cs typeface="Roboto"/>
                    <a:sym typeface="Roboto"/>
                  </a:rPr>
                  <a:t>4.03</a:t>
                </a:r>
                <a:endParaRPr sz="4000">
                  <a:solidFill>
                    <a:srgbClr val="1D7E75"/>
                  </a:solidFill>
                  <a:latin typeface="Roboto Thin"/>
                  <a:ea typeface="Roboto Thin"/>
                  <a:cs typeface="Roboto Thin"/>
                  <a:sym typeface="Roboto Thin"/>
                </a:endParaRPr>
              </a:p>
            </p:txBody>
          </p:sp>
          <p:sp>
            <p:nvSpPr>
              <p:cNvPr id="104" name="Google Shape;104;p18"/>
              <p:cNvSpPr/>
              <p:nvPr/>
            </p:nvSpPr>
            <p:spPr>
              <a:xfrm>
                <a:off x="6016436" y="1776919"/>
                <a:ext cx="2158800" cy="2559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dk1"/>
                    </a:solidFill>
                    <a:latin typeface="Roboto Medium"/>
                    <a:ea typeface="Roboto Medium"/>
                    <a:cs typeface="Roboto Medium"/>
                    <a:sym typeface="Roboto Medium"/>
                  </a:rPr>
                  <a:t>Millions</a:t>
                </a:r>
                <a:endParaRPr sz="1200">
                  <a:solidFill>
                    <a:schemeClr val="dk1"/>
                  </a:solidFill>
                  <a:latin typeface="Roboto Medium"/>
                  <a:ea typeface="Roboto Medium"/>
                  <a:cs typeface="Roboto Medium"/>
                  <a:sym typeface="Roboto Medium"/>
                </a:endParaRPr>
              </a:p>
            </p:txBody>
          </p:sp>
        </p:grpSp>
        <p:grpSp>
          <p:nvGrpSpPr>
            <p:cNvPr id="105" name="Google Shape;105;p18"/>
            <p:cNvGrpSpPr/>
            <p:nvPr/>
          </p:nvGrpSpPr>
          <p:grpSpPr>
            <a:xfrm>
              <a:off x="1982150" y="2684550"/>
              <a:ext cx="2436000" cy="1410300"/>
              <a:chOff x="5877800" y="769000"/>
              <a:chExt cx="2436000" cy="1410300"/>
            </a:xfrm>
          </p:grpSpPr>
          <p:sp>
            <p:nvSpPr>
              <p:cNvPr id="106" name="Google Shape;106;p18"/>
              <p:cNvSpPr/>
              <p:nvPr/>
            </p:nvSpPr>
            <p:spPr>
              <a:xfrm>
                <a:off x="5877800" y="769000"/>
                <a:ext cx="2436000" cy="1410300"/>
              </a:xfrm>
              <a:prstGeom prst="rect">
                <a:avLst/>
              </a:prstGeom>
              <a:solidFill>
                <a:srgbClr val="FFFFFF"/>
              </a:solidFill>
              <a:ln cap="flat" cmpd="sng" w="19050">
                <a:solidFill>
                  <a:srgbClr val="1D7E75"/>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6016436" y="883419"/>
                <a:ext cx="2158800" cy="2559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1D7E75"/>
                    </a:solidFill>
                    <a:latin typeface="Roboto Medium"/>
                    <a:ea typeface="Roboto Medium"/>
                    <a:cs typeface="Roboto Medium"/>
                    <a:sym typeface="Roboto Medium"/>
                  </a:rPr>
                  <a:t>OverAll </a:t>
                </a:r>
                <a:r>
                  <a:rPr lang="en-GB" sz="1200">
                    <a:solidFill>
                      <a:srgbClr val="1D7E75"/>
                    </a:solidFill>
                    <a:latin typeface="Roboto Medium"/>
                    <a:ea typeface="Roboto Medium"/>
                    <a:cs typeface="Roboto Medium"/>
                    <a:sym typeface="Roboto Medium"/>
                  </a:rPr>
                  <a:t>Quantity</a:t>
                </a:r>
                <a:endParaRPr sz="1200">
                  <a:solidFill>
                    <a:srgbClr val="1D7E75"/>
                  </a:solidFill>
                  <a:latin typeface="Roboto Medium"/>
                  <a:ea typeface="Roboto Medium"/>
                  <a:cs typeface="Roboto Medium"/>
                  <a:sym typeface="Roboto Medium"/>
                </a:endParaRPr>
              </a:p>
            </p:txBody>
          </p:sp>
          <p:sp>
            <p:nvSpPr>
              <p:cNvPr id="108" name="Google Shape;108;p18"/>
              <p:cNvSpPr/>
              <p:nvPr/>
            </p:nvSpPr>
            <p:spPr>
              <a:xfrm>
                <a:off x="6016431" y="1139413"/>
                <a:ext cx="2158800" cy="6375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GB" sz="4000">
                    <a:solidFill>
                      <a:srgbClr val="1D7E75"/>
                    </a:solidFill>
                    <a:latin typeface="Roboto"/>
                    <a:ea typeface="Roboto"/>
                    <a:cs typeface="Roboto"/>
                    <a:sym typeface="Roboto"/>
                  </a:rPr>
                  <a:t>1.03</a:t>
                </a:r>
                <a:endParaRPr sz="4000">
                  <a:solidFill>
                    <a:srgbClr val="1D7E75"/>
                  </a:solidFill>
                  <a:latin typeface="Roboto Thin"/>
                  <a:ea typeface="Roboto Thin"/>
                  <a:cs typeface="Roboto Thin"/>
                  <a:sym typeface="Roboto Thin"/>
                </a:endParaRPr>
              </a:p>
            </p:txBody>
          </p:sp>
          <p:sp>
            <p:nvSpPr>
              <p:cNvPr id="109" name="Google Shape;109;p18"/>
              <p:cNvSpPr/>
              <p:nvPr/>
            </p:nvSpPr>
            <p:spPr>
              <a:xfrm>
                <a:off x="6016436" y="1776919"/>
                <a:ext cx="2158800" cy="2559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dk1"/>
                    </a:solidFill>
                    <a:latin typeface="Roboto Medium"/>
                    <a:ea typeface="Roboto Medium"/>
                    <a:cs typeface="Roboto Medium"/>
                    <a:sym typeface="Roboto Medium"/>
                  </a:rPr>
                  <a:t>Lakhs</a:t>
                </a:r>
                <a:endParaRPr sz="1200">
                  <a:solidFill>
                    <a:schemeClr val="dk1"/>
                  </a:solidFill>
                  <a:latin typeface="Roboto Medium"/>
                  <a:ea typeface="Roboto Medium"/>
                  <a:cs typeface="Roboto Medium"/>
                  <a:sym typeface="Roboto Medium"/>
                </a:endParaRPr>
              </a:p>
            </p:txBody>
          </p:sp>
        </p:grpSp>
        <p:grpSp>
          <p:nvGrpSpPr>
            <p:cNvPr id="110" name="Google Shape;110;p18"/>
            <p:cNvGrpSpPr/>
            <p:nvPr/>
          </p:nvGrpSpPr>
          <p:grpSpPr>
            <a:xfrm>
              <a:off x="4725825" y="2684550"/>
              <a:ext cx="2436000" cy="1410300"/>
              <a:chOff x="5877800" y="769000"/>
              <a:chExt cx="2436000" cy="1410300"/>
            </a:xfrm>
          </p:grpSpPr>
          <p:sp>
            <p:nvSpPr>
              <p:cNvPr id="111" name="Google Shape;111;p18"/>
              <p:cNvSpPr/>
              <p:nvPr/>
            </p:nvSpPr>
            <p:spPr>
              <a:xfrm>
                <a:off x="5877800" y="769000"/>
                <a:ext cx="2436000" cy="1410300"/>
              </a:xfrm>
              <a:prstGeom prst="rect">
                <a:avLst/>
              </a:prstGeom>
              <a:solidFill>
                <a:srgbClr val="FFFFFF"/>
              </a:solidFill>
              <a:ln cap="flat" cmpd="sng" w="19050">
                <a:solidFill>
                  <a:srgbClr val="1D7E75"/>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6016436" y="883419"/>
                <a:ext cx="2158800" cy="2559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1D7E75"/>
                    </a:solidFill>
                    <a:latin typeface="Roboto Medium"/>
                    <a:ea typeface="Roboto Medium"/>
                    <a:cs typeface="Roboto Medium"/>
                    <a:sym typeface="Roboto Medium"/>
                  </a:rPr>
                  <a:t>OverAll Orders</a:t>
                </a:r>
                <a:endParaRPr sz="1200">
                  <a:solidFill>
                    <a:srgbClr val="1D7E75"/>
                  </a:solidFill>
                  <a:latin typeface="Roboto Medium"/>
                  <a:ea typeface="Roboto Medium"/>
                  <a:cs typeface="Roboto Medium"/>
                  <a:sym typeface="Roboto Medium"/>
                </a:endParaRPr>
              </a:p>
            </p:txBody>
          </p:sp>
          <p:sp>
            <p:nvSpPr>
              <p:cNvPr id="113" name="Google Shape;113;p18"/>
              <p:cNvSpPr/>
              <p:nvPr/>
            </p:nvSpPr>
            <p:spPr>
              <a:xfrm>
                <a:off x="6016431" y="1139413"/>
                <a:ext cx="2158800" cy="6375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GB" sz="4000">
                    <a:solidFill>
                      <a:srgbClr val="1D7E75"/>
                    </a:solidFill>
                    <a:latin typeface="Roboto"/>
                    <a:ea typeface="Roboto"/>
                    <a:cs typeface="Roboto"/>
                    <a:sym typeface="Roboto"/>
                  </a:rPr>
                  <a:t>4001</a:t>
                </a:r>
                <a:endParaRPr sz="4000">
                  <a:solidFill>
                    <a:srgbClr val="1D7E75"/>
                  </a:solidFill>
                  <a:latin typeface="Roboto Thin"/>
                  <a:ea typeface="Roboto Thin"/>
                  <a:cs typeface="Roboto Thin"/>
                  <a:sym typeface="Roboto Thin"/>
                </a:endParaRPr>
              </a:p>
            </p:txBody>
          </p:sp>
          <p:sp>
            <p:nvSpPr>
              <p:cNvPr id="114" name="Google Shape;114;p18"/>
              <p:cNvSpPr/>
              <p:nvPr/>
            </p:nvSpPr>
            <p:spPr>
              <a:xfrm>
                <a:off x="6016436" y="1776919"/>
                <a:ext cx="2158800" cy="2559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dk1"/>
                    </a:solidFill>
                    <a:latin typeface="Roboto Medium"/>
                    <a:ea typeface="Roboto Medium"/>
                    <a:cs typeface="Roboto Medium"/>
                    <a:sym typeface="Roboto Medium"/>
                  </a:rPr>
                  <a:t>Thousand</a:t>
                </a:r>
                <a:endParaRPr sz="1200">
                  <a:solidFill>
                    <a:schemeClr val="dk1"/>
                  </a:solidFill>
                  <a:latin typeface="Roboto Medium"/>
                  <a:ea typeface="Roboto Medium"/>
                  <a:cs typeface="Roboto Medium"/>
                  <a:sym typeface="Roboto Medium"/>
                </a:endParaRPr>
              </a:p>
            </p:txBody>
          </p:sp>
        </p:grpSp>
      </p:grpSp>
      <p:grpSp>
        <p:nvGrpSpPr>
          <p:cNvPr id="115" name="Google Shape;115;p18"/>
          <p:cNvGrpSpPr/>
          <p:nvPr/>
        </p:nvGrpSpPr>
        <p:grpSpPr>
          <a:xfrm>
            <a:off x="0" y="0"/>
            <a:ext cx="9144000" cy="5143500"/>
            <a:chOff x="0" y="0"/>
            <a:chExt cx="9144000" cy="5143500"/>
          </a:xfrm>
        </p:grpSpPr>
        <p:sp>
          <p:nvSpPr>
            <p:cNvPr id="116" name="Google Shape;116;p18"/>
            <p:cNvSpPr/>
            <p:nvPr/>
          </p:nvSpPr>
          <p:spPr>
            <a:xfrm>
              <a:off x="0" y="0"/>
              <a:ext cx="804600" cy="1315500"/>
            </a:xfrm>
            <a:prstGeom prst="halfFrame">
              <a:avLst>
                <a:gd fmla="val 33333" name="adj1"/>
                <a:gd fmla="val 33333"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18"/>
            <p:cNvSpPr/>
            <p:nvPr/>
          </p:nvSpPr>
          <p:spPr>
            <a:xfrm>
              <a:off x="0" y="4862550"/>
              <a:ext cx="9144000" cy="280950"/>
            </a:xfrm>
            <a:prstGeom prst="flowChartProcess">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nvSpPr>
        <p:spPr>
          <a:xfrm>
            <a:off x="2020775" y="682000"/>
            <a:ext cx="2967900" cy="492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1200"/>
              </a:spcAft>
              <a:buClr>
                <a:schemeClr val="dk1"/>
              </a:buClr>
              <a:buSzPts val="1100"/>
              <a:buFont typeface="Arial"/>
              <a:buNone/>
            </a:pPr>
            <a:r>
              <a:t/>
            </a:r>
            <a:endParaRPr b="1" sz="1800">
              <a:solidFill>
                <a:schemeClr val="dk2"/>
              </a:solidFill>
            </a:endParaRPr>
          </a:p>
        </p:txBody>
      </p:sp>
      <p:sp>
        <p:nvSpPr>
          <p:cNvPr id="123" name="Google Shape;123;p19"/>
          <p:cNvSpPr txBox="1"/>
          <p:nvPr/>
        </p:nvSpPr>
        <p:spPr>
          <a:xfrm>
            <a:off x="528250" y="2294700"/>
            <a:ext cx="3994200" cy="5541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GB" sz="1200">
                <a:solidFill>
                  <a:schemeClr val="dk1"/>
                </a:solidFill>
              </a:rPr>
              <a:t>The </a:t>
            </a:r>
            <a:r>
              <a:rPr b="1" lang="en-GB" sz="1200">
                <a:solidFill>
                  <a:schemeClr val="dk1"/>
                </a:solidFill>
              </a:rPr>
              <a:t>East region</a:t>
            </a:r>
            <a:r>
              <a:rPr lang="en-GB" sz="1200">
                <a:solidFill>
                  <a:schemeClr val="dk1"/>
                </a:solidFill>
              </a:rPr>
              <a:t> had the highest sales and profit, with sales of around 2.59 million and profit over 1.05 million.</a:t>
            </a:r>
            <a:endParaRPr sz="1200"/>
          </a:p>
        </p:txBody>
      </p:sp>
      <p:graphicFrame>
        <p:nvGraphicFramePr>
          <p:cNvPr id="124" name="Google Shape;124;p19"/>
          <p:cNvGraphicFramePr/>
          <p:nvPr/>
        </p:nvGraphicFramePr>
        <p:xfrm>
          <a:off x="4901700" y="1521325"/>
          <a:ext cx="3000000" cy="3000000"/>
        </p:xfrm>
        <a:graphic>
          <a:graphicData uri="http://schemas.openxmlformats.org/drawingml/2006/table">
            <a:tbl>
              <a:tblPr>
                <a:noFill/>
                <a:tableStyleId>{06F72986-E111-4D20-8C80-C9A475CC4E3E}</a:tableStyleId>
              </a:tblPr>
              <a:tblGrid>
                <a:gridCol w="1167925"/>
                <a:gridCol w="1167925"/>
                <a:gridCol w="1167925"/>
              </a:tblGrid>
              <a:tr h="356525">
                <a:tc>
                  <a:txBody>
                    <a:bodyPr/>
                    <a:lstStyle/>
                    <a:p>
                      <a:pPr indent="0" lvl="0" marL="0" rtl="0" algn="ctr">
                        <a:lnSpc>
                          <a:spcPct val="115000"/>
                        </a:lnSpc>
                        <a:spcBef>
                          <a:spcPts val="0"/>
                        </a:spcBef>
                        <a:spcAft>
                          <a:spcPts val="0"/>
                        </a:spcAft>
                        <a:buNone/>
                      </a:pPr>
                      <a:r>
                        <a:rPr b="1" lang="en-GB" sz="1200"/>
                        <a:t>Region</a:t>
                      </a:r>
                      <a:endParaRPr b="1"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200"/>
                        <a:t>Sales Amount</a:t>
                      </a:r>
                      <a:endParaRPr b="1"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200"/>
                        <a:t>Profit</a:t>
                      </a:r>
                      <a:endParaRPr b="1"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4725">
                <a:tc>
                  <a:txBody>
                    <a:bodyPr/>
                    <a:lstStyle/>
                    <a:p>
                      <a:pPr indent="0" lvl="0" marL="0" rtl="0" algn="ctr">
                        <a:spcBef>
                          <a:spcPts val="0"/>
                        </a:spcBef>
                        <a:spcAft>
                          <a:spcPts val="0"/>
                        </a:spcAft>
                        <a:buNone/>
                      </a:pPr>
                      <a:r>
                        <a:rPr lang="en-GB" sz="1200"/>
                        <a:t>East</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200"/>
                        <a:t>2.59M</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200"/>
                        <a:t>1.05</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4725">
                <a:tc>
                  <a:txBody>
                    <a:bodyPr/>
                    <a:lstStyle/>
                    <a:p>
                      <a:pPr indent="0" lvl="0" marL="0" rtl="0" algn="ctr">
                        <a:spcBef>
                          <a:spcPts val="0"/>
                        </a:spcBef>
                        <a:spcAft>
                          <a:spcPts val="0"/>
                        </a:spcAft>
                        <a:buNone/>
                      </a:pPr>
                      <a:r>
                        <a:rPr lang="en-GB" sz="1200"/>
                        <a:t>North</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200"/>
                        <a:t>2.54M</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200"/>
                        <a:t>970</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4725">
                <a:tc>
                  <a:txBody>
                    <a:bodyPr/>
                    <a:lstStyle/>
                    <a:p>
                      <a:pPr indent="0" lvl="0" marL="0" rtl="0" algn="ctr">
                        <a:spcBef>
                          <a:spcPts val="0"/>
                        </a:spcBef>
                        <a:spcAft>
                          <a:spcPts val="0"/>
                        </a:spcAft>
                        <a:buNone/>
                      </a:pPr>
                      <a:r>
                        <a:rPr lang="en-GB" sz="1200"/>
                        <a:t>South</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200"/>
                        <a:t>2.49M</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200"/>
                        <a:t>1.01</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4725">
                <a:tc>
                  <a:txBody>
                    <a:bodyPr/>
                    <a:lstStyle/>
                    <a:p>
                      <a:pPr indent="0" lvl="0" marL="0" rtl="0" algn="ctr">
                        <a:spcBef>
                          <a:spcPts val="0"/>
                        </a:spcBef>
                        <a:spcAft>
                          <a:spcPts val="0"/>
                        </a:spcAft>
                        <a:buNone/>
                      </a:pPr>
                      <a:r>
                        <a:rPr lang="en-GB" sz="1200"/>
                        <a:t>West</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200"/>
                        <a:t>2.48M</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sz="1200"/>
                        <a:t>999</a:t>
                      </a:r>
                      <a:endParaRPr sz="1200"/>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25" name="Google Shape;125;p19"/>
          <p:cNvSpPr txBox="1"/>
          <p:nvPr/>
        </p:nvSpPr>
        <p:spPr>
          <a:xfrm>
            <a:off x="528250" y="557200"/>
            <a:ext cx="3000000" cy="492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Clr>
                <a:schemeClr val="dk1"/>
              </a:buClr>
              <a:buSzPts val="1100"/>
              <a:buFont typeface="Arial"/>
              <a:buNone/>
            </a:pPr>
            <a:r>
              <a:rPr b="1" lang="en-GB" sz="1500">
                <a:solidFill>
                  <a:schemeClr val="dk1"/>
                </a:solidFill>
              </a:rPr>
              <a:t> Top-Performing Regions</a:t>
            </a:r>
            <a:endParaRPr b="1" sz="1500">
              <a:solidFill>
                <a:schemeClr val="dk2"/>
              </a:solidFill>
            </a:endParaRPr>
          </a:p>
          <a:p>
            <a:pPr indent="0" lvl="0" marL="0" rtl="0" algn="l">
              <a:lnSpc>
                <a:spcPct val="115000"/>
              </a:lnSpc>
              <a:spcBef>
                <a:spcPts val="1200"/>
              </a:spcBef>
              <a:spcAft>
                <a:spcPts val="1200"/>
              </a:spcAft>
              <a:buNone/>
            </a:pPr>
            <a:r>
              <a:t/>
            </a:r>
            <a:endParaRPr sz="1500">
              <a:solidFill>
                <a:schemeClr val="dk1"/>
              </a:solidFill>
            </a:endParaRPr>
          </a:p>
        </p:txBody>
      </p:sp>
      <p:grpSp>
        <p:nvGrpSpPr>
          <p:cNvPr id="126" name="Google Shape;126;p19"/>
          <p:cNvGrpSpPr/>
          <p:nvPr/>
        </p:nvGrpSpPr>
        <p:grpSpPr>
          <a:xfrm>
            <a:off x="0" y="0"/>
            <a:ext cx="9144000" cy="5143500"/>
            <a:chOff x="0" y="0"/>
            <a:chExt cx="9144000" cy="5143500"/>
          </a:xfrm>
        </p:grpSpPr>
        <p:sp>
          <p:nvSpPr>
            <p:cNvPr id="127" name="Google Shape;127;p19"/>
            <p:cNvSpPr/>
            <p:nvPr/>
          </p:nvSpPr>
          <p:spPr>
            <a:xfrm>
              <a:off x="0" y="0"/>
              <a:ext cx="804600" cy="1315500"/>
            </a:xfrm>
            <a:prstGeom prst="halfFrame">
              <a:avLst>
                <a:gd fmla="val 33333" name="adj1"/>
                <a:gd fmla="val 33333"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19"/>
            <p:cNvSpPr/>
            <p:nvPr/>
          </p:nvSpPr>
          <p:spPr>
            <a:xfrm>
              <a:off x="0" y="4862550"/>
              <a:ext cx="9144000" cy="280950"/>
            </a:xfrm>
            <a:prstGeom prst="flowChartProcess">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nvSpPr>
        <p:spPr>
          <a:xfrm>
            <a:off x="528250" y="1691925"/>
            <a:ext cx="3621300" cy="1477500"/>
          </a:xfrm>
          <a:prstGeom prst="rect">
            <a:avLst/>
          </a:prstGeom>
          <a:noFill/>
          <a:ln>
            <a:noFill/>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GB" sz="1200">
                <a:solidFill>
                  <a:schemeClr val="dk1"/>
                </a:solidFill>
              </a:rPr>
              <a:t>Among all product categories, </a:t>
            </a:r>
            <a:r>
              <a:rPr b="1" lang="en-GB" sz="1200">
                <a:solidFill>
                  <a:schemeClr val="dk1"/>
                </a:solidFill>
              </a:rPr>
              <a:t>Clothing</a:t>
            </a:r>
            <a:r>
              <a:rPr lang="en-GB" sz="1200">
                <a:solidFill>
                  <a:schemeClr val="dk1"/>
                </a:solidFill>
              </a:rPr>
              <a:t> performed the best with sales reaching around 2.16 million and profit of about 856 thousand. It was followed closely by </a:t>
            </a:r>
            <a:r>
              <a:rPr b="1" lang="en-GB" sz="1200">
                <a:solidFill>
                  <a:schemeClr val="dk1"/>
                </a:solidFill>
              </a:rPr>
              <a:t>Furniture</a:t>
            </a:r>
            <a:r>
              <a:rPr lang="en-GB" sz="1200">
                <a:solidFill>
                  <a:schemeClr val="dk1"/>
                </a:solidFill>
              </a:rPr>
              <a:t> and </a:t>
            </a:r>
            <a:r>
              <a:rPr b="1" lang="en-GB" sz="1200">
                <a:solidFill>
                  <a:schemeClr val="dk1"/>
                </a:solidFill>
              </a:rPr>
              <a:t>Electronics</a:t>
            </a:r>
            <a:r>
              <a:rPr lang="en-GB" sz="1200">
                <a:solidFill>
                  <a:schemeClr val="dk1"/>
                </a:solidFill>
              </a:rPr>
              <a:t>, which also showed strong numbers.</a:t>
            </a:r>
            <a:endParaRPr sz="1200"/>
          </a:p>
        </p:txBody>
      </p:sp>
      <p:pic>
        <p:nvPicPr>
          <p:cNvPr id="134" name="Google Shape;134;p20"/>
          <p:cNvPicPr preferRelativeResize="0"/>
          <p:nvPr/>
        </p:nvPicPr>
        <p:blipFill>
          <a:blip r:embed="rId3">
            <a:alphaModFix/>
          </a:blip>
          <a:stretch>
            <a:fillRect/>
          </a:stretch>
        </p:blipFill>
        <p:spPr>
          <a:xfrm>
            <a:off x="4325800" y="1348250"/>
            <a:ext cx="4590600" cy="2447001"/>
          </a:xfrm>
          <a:prstGeom prst="rect">
            <a:avLst/>
          </a:prstGeom>
          <a:noFill/>
          <a:ln>
            <a:noFill/>
          </a:ln>
        </p:spPr>
      </p:pic>
      <p:sp>
        <p:nvSpPr>
          <p:cNvPr id="135" name="Google Shape;135;p20"/>
          <p:cNvSpPr txBox="1"/>
          <p:nvPr/>
        </p:nvSpPr>
        <p:spPr>
          <a:xfrm>
            <a:off x="3362550" y="619875"/>
            <a:ext cx="2967900" cy="492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1200"/>
              </a:spcAft>
              <a:buNone/>
            </a:pPr>
            <a:r>
              <a:t/>
            </a:r>
            <a:endParaRPr b="1" sz="1800">
              <a:solidFill>
                <a:schemeClr val="dk2"/>
              </a:solidFill>
            </a:endParaRPr>
          </a:p>
        </p:txBody>
      </p:sp>
      <p:sp>
        <p:nvSpPr>
          <p:cNvPr id="136" name="Google Shape;136;p20"/>
          <p:cNvSpPr txBox="1"/>
          <p:nvPr/>
        </p:nvSpPr>
        <p:spPr>
          <a:xfrm>
            <a:off x="528250" y="557200"/>
            <a:ext cx="3000000" cy="492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b="1" lang="en-GB" sz="1200">
                <a:solidFill>
                  <a:schemeClr val="dk1"/>
                </a:solidFill>
              </a:rPr>
              <a:t> </a:t>
            </a:r>
            <a:r>
              <a:rPr b="1" lang="en-GB" sz="1500">
                <a:solidFill>
                  <a:schemeClr val="dk1"/>
                </a:solidFill>
              </a:rPr>
              <a:t>Top-Performing Categories</a:t>
            </a:r>
            <a:endParaRPr b="1" sz="1500">
              <a:solidFill>
                <a:schemeClr val="dk2"/>
              </a:solidFill>
            </a:endParaRPr>
          </a:p>
          <a:p>
            <a:pPr indent="0" lvl="0" marL="0" rtl="0" algn="l">
              <a:lnSpc>
                <a:spcPct val="115000"/>
              </a:lnSpc>
              <a:spcBef>
                <a:spcPts val="1200"/>
              </a:spcBef>
              <a:spcAft>
                <a:spcPts val="1200"/>
              </a:spcAft>
              <a:buNone/>
            </a:pPr>
            <a:r>
              <a:t/>
            </a:r>
            <a:endParaRPr b="1" sz="1500">
              <a:solidFill>
                <a:schemeClr val="dk1"/>
              </a:solidFill>
            </a:endParaRPr>
          </a:p>
        </p:txBody>
      </p:sp>
      <p:grpSp>
        <p:nvGrpSpPr>
          <p:cNvPr id="137" name="Google Shape;137;p20"/>
          <p:cNvGrpSpPr/>
          <p:nvPr/>
        </p:nvGrpSpPr>
        <p:grpSpPr>
          <a:xfrm>
            <a:off x="0" y="0"/>
            <a:ext cx="9144000" cy="5143500"/>
            <a:chOff x="0" y="0"/>
            <a:chExt cx="9144000" cy="5143500"/>
          </a:xfrm>
        </p:grpSpPr>
        <p:sp>
          <p:nvSpPr>
            <p:cNvPr id="138" name="Google Shape;138;p20"/>
            <p:cNvSpPr/>
            <p:nvPr/>
          </p:nvSpPr>
          <p:spPr>
            <a:xfrm>
              <a:off x="0" y="0"/>
              <a:ext cx="804600" cy="1315500"/>
            </a:xfrm>
            <a:prstGeom prst="halfFrame">
              <a:avLst>
                <a:gd fmla="val 33333" name="adj1"/>
                <a:gd fmla="val 33333"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9" name="Google Shape;139;p20"/>
            <p:cNvSpPr/>
            <p:nvPr/>
          </p:nvSpPr>
          <p:spPr>
            <a:xfrm>
              <a:off x="0" y="4862550"/>
              <a:ext cx="9144000" cy="280950"/>
            </a:xfrm>
            <a:prstGeom prst="flowChartProcess">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nvSpPr>
        <p:spPr>
          <a:xfrm>
            <a:off x="528250" y="3019000"/>
            <a:ext cx="7994400" cy="20409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1200"/>
              </a:spcBef>
              <a:spcAft>
                <a:spcPts val="0"/>
              </a:spcAft>
              <a:buNone/>
            </a:pPr>
            <a:r>
              <a:rPr lang="en-GB" sz="1200"/>
              <a:t>This chart shows the total sales amount for each month from November 2022 to November 2024. The sales stayed mostly steady, with some months having higher sales, like February 2023 and August 2024.</a:t>
            </a:r>
            <a:endParaRPr sz="1200"/>
          </a:p>
          <a:p>
            <a:pPr indent="0" lvl="0" marL="0" rtl="0" algn="just">
              <a:lnSpc>
                <a:spcPct val="115000"/>
              </a:lnSpc>
              <a:spcBef>
                <a:spcPts val="1200"/>
              </a:spcBef>
              <a:spcAft>
                <a:spcPts val="1200"/>
              </a:spcAft>
              <a:buNone/>
            </a:pPr>
            <a:r>
              <a:rPr lang="en-GB" sz="1200"/>
              <a:t>In November 2024, sales dropped a lot, and there is also a blank month, which may mean the data is missing. Overall, sales were stable with a few ups and downs.</a:t>
            </a:r>
            <a:endParaRPr sz="1200"/>
          </a:p>
        </p:txBody>
      </p:sp>
      <p:pic>
        <p:nvPicPr>
          <p:cNvPr id="145" name="Google Shape;145;p21"/>
          <p:cNvPicPr preferRelativeResize="0"/>
          <p:nvPr/>
        </p:nvPicPr>
        <p:blipFill>
          <a:blip r:embed="rId3">
            <a:alphaModFix/>
          </a:blip>
          <a:stretch>
            <a:fillRect/>
          </a:stretch>
        </p:blipFill>
        <p:spPr>
          <a:xfrm>
            <a:off x="1869950" y="1049800"/>
            <a:ext cx="5311001" cy="2091225"/>
          </a:xfrm>
          <a:prstGeom prst="rect">
            <a:avLst/>
          </a:prstGeom>
          <a:noFill/>
          <a:ln>
            <a:noFill/>
          </a:ln>
        </p:spPr>
      </p:pic>
      <p:sp>
        <p:nvSpPr>
          <p:cNvPr id="146" name="Google Shape;146;p21"/>
          <p:cNvSpPr txBox="1"/>
          <p:nvPr/>
        </p:nvSpPr>
        <p:spPr>
          <a:xfrm>
            <a:off x="528250" y="557200"/>
            <a:ext cx="3000000" cy="49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GB" sz="1500">
                <a:solidFill>
                  <a:schemeClr val="dk1"/>
                </a:solidFill>
              </a:rPr>
              <a:t>Monthly Sales Trend</a:t>
            </a:r>
            <a:endParaRPr b="1" sz="1500">
              <a:solidFill>
                <a:schemeClr val="dk1"/>
              </a:solidFill>
            </a:endParaRPr>
          </a:p>
        </p:txBody>
      </p:sp>
      <p:grpSp>
        <p:nvGrpSpPr>
          <p:cNvPr id="147" name="Google Shape;147;p21"/>
          <p:cNvGrpSpPr/>
          <p:nvPr/>
        </p:nvGrpSpPr>
        <p:grpSpPr>
          <a:xfrm>
            <a:off x="0" y="0"/>
            <a:ext cx="9144000" cy="5143500"/>
            <a:chOff x="0" y="0"/>
            <a:chExt cx="9144000" cy="5143500"/>
          </a:xfrm>
        </p:grpSpPr>
        <p:sp>
          <p:nvSpPr>
            <p:cNvPr id="148" name="Google Shape;148;p21"/>
            <p:cNvSpPr/>
            <p:nvPr/>
          </p:nvSpPr>
          <p:spPr>
            <a:xfrm>
              <a:off x="0" y="0"/>
              <a:ext cx="804600" cy="1315500"/>
            </a:xfrm>
            <a:prstGeom prst="halfFrame">
              <a:avLst>
                <a:gd fmla="val 33333" name="adj1"/>
                <a:gd fmla="val 33333"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 name="Google Shape;149;p21"/>
            <p:cNvSpPr/>
            <p:nvPr/>
          </p:nvSpPr>
          <p:spPr>
            <a:xfrm>
              <a:off x="0" y="4862550"/>
              <a:ext cx="9144000" cy="280950"/>
            </a:xfrm>
            <a:prstGeom prst="flowChartProcess">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