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42808525" cy="30279975"/>
  <p:notesSz cx="6742113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16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  <a:srgbClr val="3B55A5"/>
    <a:srgbClr val="F37D31"/>
    <a:srgbClr val="728B39"/>
    <a:srgbClr val="6AC8F0"/>
    <a:srgbClr val="FFCCCC"/>
    <a:srgbClr val="0000FF"/>
    <a:srgbClr val="008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109" autoAdjust="0"/>
  </p:normalViewPr>
  <p:slideViewPr>
    <p:cSldViewPr>
      <p:cViewPr varScale="1">
        <p:scale>
          <a:sx n="29" d="100"/>
          <a:sy n="29" d="100"/>
        </p:scale>
        <p:origin x="162" y="288"/>
      </p:cViewPr>
      <p:guideLst>
        <p:guide orient="horz" pos="9537"/>
        <p:guide pos="16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4" rIns="94465" bIns="47234" numCol="1" anchor="t" anchorCtr="0" compatLnSpc="1">
            <a:prstTxWarp prst="textNoShape">
              <a:avLst/>
            </a:prstTxWarp>
          </a:bodyPr>
          <a:lstStyle>
            <a:lvl1pPr defTabSz="944807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4" rIns="94465" bIns="47234" numCol="1" anchor="t" anchorCtr="0" compatLnSpc="1">
            <a:prstTxWarp prst="textNoShape">
              <a:avLst/>
            </a:prstTxWarp>
          </a:bodyPr>
          <a:lstStyle>
            <a:lvl1pPr algn="r" defTabSz="944807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5650" y="741363"/>
            <a:ext cx="5230813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9475"/>
            <a:ext cx="53927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4" rIns="94465" bIns="472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4" rIns="94465" bIns="47234" numCol="1" anchor="b" anchorCtr="0" compatLnSpc="1">
            <a:prstTxWarp prst="textNoShape">
              <a:avLst/>
            </a:prstTxWarp>
          </a:bodyPr>
          <a:lstStyle>
            <a:lvl1pPr defTabSz="944807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7363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4" rIns="94465" bIns="47234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4FA487FC-E17F-4DC8-B514-483599868C4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692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2975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2975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2975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2975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D1A008-DB91-4DFC-9B58-DA45BD7E979F}" type="slidenum">
              <a:rPr lang="de-DE" altLang="en-US" sz="1200">
                <a:solidFill>
                  <a:schemeClr val="tx1"/>
                </a:solidFill>
              </a:rPr>
              <a:pPr/>
              <a:t>1</a:t>
            </a:fld>
            <a:endParaRPr lang="de-DE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8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73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4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9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154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0" y="1212727"/>
            <a:ext cx="38526326" cy="5046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81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6967" y="1212726"/>
            <a:ext cx="9630459" cy="2583555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1100" y="1212726"/>
            <a:ext cx="28680411" cy="2583555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49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225" y="1612900"/>
            <a:ext cx="36922075" cy="585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6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225" y="1612900"/>
            <a:ext cx="36922075" cy="585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2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69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0" y="1212727"/>
            <a:ext cx="38526326" cy="5046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82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29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0" y="1212727"/>
            <a:ext cx="38526326" cy="5046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0" y="1212727"/>
            <a:ext cx="38526326" cy="5046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1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0" y="1212727"/>
            <a:ext cx="38526326" cy="5046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0" y="0"/>
            <a:ext cx="42808525" cy="73991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500"/>
              </a:lnSpc>
              <a:spcBef>
                <a:spcPct val="100000"/>
              </a:spcBef>
              <a:defRPr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33910" y="1647196"/>
            <a:ext cx="8712968" cy="308633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05918" y="4959564"/>
            <a:ext cx="8640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Attributing global sea level rise to its component parts</a:t>
            </a:r>
            <a:endParaRPr lang="en-US" altLang="en-US" sz="4000" b="1" dirty="0" smtClean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7" descr="logo-ltr.tif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635" y="2869634"/>
            <a:ext cx="6299939" cy="1829193"/>
          </a:xfrm>
          <a:prstGeom prst="rect">
            <a:avLst/>
          </a:prstGeom>
          <a:noFill/>
          <a:ln>
            <a:noFill/>
          </a:ln>
          <a:extLst/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0" y="7363123"/>
            <a:ext cx="42808525" cy="47300"/>
          </a:xfrm>
          <a:prstGeom prst="line">
            <a:avLst/>
          </a:prstGeom>
          <a:ln w="127000">
            <a:solidFill>
              <a:srgbClr val="6AC8F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7482431"/>
            <a:ext cx="42808525" cy="47300"/>
          </a:xfrm>
          <a:prstGeom prst="line">
            <a:avLst/>
          </a:prstGeom>
          <a:ln w="127000">
            <a:solidFill>
              <a:srgbClr val="3B55A5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auto">
          <a:xfrm>
            <a:off x="-1" y="7610379"/>
            <a:ext cx="42808525" cy="47300"/>
          </a:xfrm>
          <a:prstGeom prst="line">
            <a:avLst/>
          </a:prstGeom>
          <a:ln w="127000">
            <a:solidFill>
              <a:srgbClr val="728B39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auto">
          <a:xfrm>
            <a:off x="-1" y="7729687"/>
            <a:ext cx="42808525" cy="47300"/>
          </a:xfrm>
          <a:prstGeom prst="line">
            <a:avLst/>
          </a:prstGeom>
          <a:ln w="127000">
            <a:solidFill>
              <a:srgbClr val="F37D3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32338445" y="20376821"/>
            <a:ext cx="9720000" cy="5112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0" b="1" baseline="0" dirty="0" smtClean="0">
                <a:latin typeface="Gill Sans MT" panose="020B0502020104020203" pitchFamily="34" charset="0"/>
              </a:rPr>
              <a:t>Acknowledgements</a:t>
            </a:r>
          </a:p>
          <a:p>
            <a:endParaRPr lang="en-GB" sz="3200" b="0" baseline="0" dirty="0" smtClean="0">
              <a:latin typeface="Gill Sans MT" panose="020B0502020104020203" pitchFamily="34" charset="0"/>
            </a:endParaRPr>
          </a:p>
          <a:p>
            <a:r>
              <a:rPr lang="en-GB" sz="3200" b="0" baseline="0" dirty="0" smtClean="0">
                <a:latin typeface="Gill Sans MT" panose="020B0502020104020203" pitchFamily="34" charset="0"/>
              </a:rPr>
              <a:t>Funded by the European Research Council (ERC) under the European Union's Horizon 2020 research and innovation programme under grant agreement No 69418</a:t>
            </a:r>
          </a:p>
          <a:p>
            <a:endParaRPr lang="en-GB" sz="3200" b="0" dirty="0">
              <a:latin typeface="Gill Sans MT" panose="020B05020201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52" y="23564923"/>
            <a:ext cx="2008261" cy="1343364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32338445" y="26173464"/>
            <a:ext cx="9720000" cy="292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0" b="1" baseline="0" dirty="0" smtClean="0">
                <a:latin typeface="Gill Sans MT" panose="020B0502020104020203" pitchFamily="34" charset="0"/>
              </a:rPr>
              <a:t>Keep in touch</a:t>
            </a:r>
          </a:p>
          <a:p>
            <a:endParaRPr lang="en-GB" sz="3200" b="0" baseline="0" dirty="0" smtClean="0">
              <a:latin typeface="Gill Sans MT" panose="020B05020201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3200" dirty="0" smtClean="0">
                <a:solidFill>
                  <a:srgbClr val="000000"/>
                </a:solidFill>
                <a:latin typeface="Gill Sans MT" panose="020B05020201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Website: www.globalmass.eu</a:t>
            </a:r>
          </a:p>
          <a:p>
            <a:pPr>
              <a:spcAft>
                <a:spcPts val="600"/>
              </a:spcAft>
            </a:pPr>
            <a:r>
              <a:rPr lang="en-GB" sz="3200" dirty="0" smtClean="0">
                <a:solidFill>
                  <a:srgbClr val="000000"/>
                </a:solidFill>
                <a:latin typeface="Gill Sans MT" panose="020B05020201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Email: globalmass-project@bristol.ac.uk</a:t>
            </a:r>
          </a:p>
          <a:p>
            <a:pPr>
              <a:spcAft>
                <a:spcPts val="600"/>
              </a:spcAft>
            </a:pPr>
            <a:r>
              <a:rPr lang="en-GB" sz="3200" dirty="0" smtClean="0">
                <a:solidFill>
                  <a:srgbClr val="000000"/>
                </a:solidFill>
                <a:latin typeface="Gill Sans MT" panose="020B05020201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 us on Twitter: @</a:t>
            </a:r>
            <a:r>
              <a:rPr lang="en-GB" sz="320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GlobalMassTeam</a:t>
            </a:r>
            <a:endParaRPr lang="en-GB" sz="3200" dirty="0" smtClean="0">
              <a:solidFill>
                <a:srgbClr val="000000"/>
              </a:solidFill>
              <a:latin typeface="Gill Sans MT" panose="020B05020201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4000" b="1" baseline="0" dirty="0" smtClean="0">
              <a:latin typeface="Gill Sans MT" panose="020B0502020104020203" pitchFamily="34" charset="0"/>
            </a:endParaRPr>
          </a:p>
          <a:p>
            <a:endParaRPr lang="en-GB" sz="3200" b="0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4054" y="23119051"/>
            <a:ext cx="2376264" cy="2273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36957990" y="23205123"/>
            <a:ext cx="0" cy="21600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2pPr>
      <a:lvl3pPr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3pPr>
      <a:lvl4pPr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4pPr>
      <a:lvl5pPr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5pPr>
      <a:lvl6pPr marL="457200"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6pPr>
      <a:lvl7pPr marL="914400"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7pPr>
      <a:lvl8pPr marL="1371600"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8pPr>
      <a:lvl9pPr marL="1828800"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9pPr>
    </p:titleStyle>
    <p:bodyStyle>
      <a:lvl1pPr marL="1566863" indent="-1566863" algn="l" defTabSz="4176713" rtl="0" eaLnBrk="1" fontAlgn="base" hangingPunct="1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1" fontAlgn="base" hangingPunct="1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1" fontAlgn="base" hangingPunct="1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1" fontAlgn="base" hangingPunct="1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46878" y="738387"/>
            <a:ext cx="26373806" cy="3636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sz="9600" dirty="0"/>
              <a:t> </a:t>
            </a:r>
            <a:r>
              <a:rPr lang="en-GB" sz="9600" dirty="0" err="1"/>
              <a:t>Spatio</a:t>
            </a:r>
            <a:r>
              <a:rPr lang="en-GB" sz="9600" dirty="0"/>
              <a:t>-temporal modelling for </a:t>
            </a:r>
            <a:endParaRPr lang="en-GB" sz="9600" dirty="0" smtClean="0"/>
          </a:p>
          <a:p>
            <a:pPr algn="ctr"/>
            <a:r>
              <a:rPr lang="en-GB" sz="9600" dirty="0" smtClean="0"/>
              <a:t>global </a:t>
            </a:r>
            <a:r>
              <a:rPr lang="en-GB" sz="9600" dirty="0"/>
              <a:t>sea level change</a:t>
            </a:r>
            <a:endParaRPr lang="en-GB" sz="96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46878" y="3906739"/>
            <a:ext cx="26373806" cy="29159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4800" b="1" dirty="0" smtClean="0">
                <a:latin typeface="Gill Sans MT" panose="020B0502020104020203" pitchFamily="34" charset="0"/>
              </a:rPr>
              <a:t>Zhe Sha,  </a:t>
            </a:r>
            <a:r>
              <a:rPr lang="en-GB" sz="4800" b="1" dirty="0" err="1" smtClean="0">
                <a:latin typeface="Gill Sans MT" panose="020B0502020104020203" pitchFamily="34" charset="0"/>
              </a:rPr>
              <a:t>Maike</a:t>
            </a:r>
            <a:r>
              <a:rPr lang="en-GB" sz="4800" b="1" dirty="0" smtClean="0">
                <a:latin typeface="Gill Sans MT" panose="020B0502020104020203" pitchFamily="34" charset="0"/>
              </a:rPr>
              <a:t> </a:t>
            </a:r>
            <a:r>
              <a:rPr lang="en-GB" sz="4800" b="1" dirty="0" err="1" smtClean="0">
                <a:latin typeface="Gill Sans MT" panose="020B0502020104020203" pitchFamily="34" charset="0"/>
              </a:rPr>
              <a:t>Schumancher</a:t>
            </a:r>
            <a:r>
              <a:rPr lang="en-GB" sz="4800" b="1" dirty="0" smtClean="0">
                <a:latin typeface="Gill Sans MT" panose="020B0502020104020203" pitchFamily="34" charset="0"/>
              </a:rPr>
              <a:t>,  William </a:t>
            </a:r>
            <a:r>
              <a:rPr lang="en-GB" sz="4800" b="1" dirty="0" err="1" smtClean="0">
                <a:latin typeface="Gill Sans MT" panose="020B0502020104020203" pitchFamily="34" charset="0"/>
              </a:rPr>
              <a:t>Llovel</a:t>
            </a:r>
            <a:r>
              <a:rPr lang="en-GB" sz="4800" b="1" dirty="0" smtClean="0">
                <a:latin typeface="Gill Sans MT" panose="020B0502020104020203" pitchFamily="34" charset="0"/>
              </a:rPr>
              <a:t>,  Jonathan </a:t>
            </a:r>
            <a:r>
              <a:rPr lang="en-GB" sz="4800" b="1" dirty="0" err="1" smtClean="0">
                <a:latin typeface="Gill Sans MT" panose="020B0502020104020203" pitchFamily="34" charset="0"/>
              </a:rPr>
              <a:t>Rougier</a:t>
            </a:r>
            <a:r>
              <a:rPr lang="en-GB" sz="4800" b="1" dirty="0">
                <a:latin typeface="Gill Sans MT" panose="020B0502020104020203" pitchFamily="34" charset="0"/>
              </a:rPr>
              <a:t> </a:t>
            </a:r>
            <a:r>
              <a:rPr lang="en-GB" sz="4800" b="1" dirty="0" smtClean="0">
                <a:latin typeface="Gill Sans MT" panose="020B0502020104020203" pitchFamily="34" charset="0"/>
              </a:rPr>
              <a:t>and Jonathan </a:t>
            </a:r>
            <a:r>
              <a:rPr lang="en-GB" sz="4800" b="1" dirty="0" err="1" smtClean="0">
                <a:latin typeface="Gill Sans MT" panose="020B0502020104020203" pitchFamily="34" charset="0"/>
              </a:rPr>
              <a:t>Bamber</a:t>
            </a:r>
            <a:endParaRPr lang="en-GB" sz="4800" b="1" baseline="0" dirty="0" smtClean="0">
              <a:latin typeface="Gill Sans MT" panose="020B0502020104020203" pitchFamily="34" charset="0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GB" sz="5400" dirty="0" smtClean="0">
                <a:latin typeface="Gill Sans MT" panose="020B0502020104020203" pitchFamily="34" charset="0"/>
              </a:rPr>
              <a:t>University of Bristol, UK</a:t>
            </a:r>
            <a:endParaRPr lang="en-GB" sz="5400" b="0" dirty="0"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974" y="9019307"/>
            <a:ext cx="9720000" cy="720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400" b="1" baseline="0" dirty="0" smtClean="0">
                <a:latin typeface="Gill Sans MT" panose="020B0502020104020203" pitchFamily="34" charset="0"/>
              </a:rPr>
              <a:t>[Sub-heading 1 e.g. Introduction]</a:t>
            </a:r>
            <a:endParaRPr lang="en-GB" sz="3600" b="1" baseline="0" dirty="0" smtClean="0">
              <a:latin typeface="Gill Sans MT" panose="020B0502020104020203" pitchFamily="34" charset="0"/>
            </a:endParaRPr>
          </a:p>
          <a:p>
            <a:endParaRPr lang="en-GB" sz="3600" b="1" baseline="0" dirty="0" smtClean="0">
              <a:latin typeface="Gill Sans MT" panose="020B0502020104020203" pitchFamily="34" charset="0"/>
            </a:endParaRPr>
          </a:p>
          <a:p>
            <a:r>
              <a:rPr lang="en-GB" sz="3600" b="0" baseline="0" dirty="0" smtClean="0">
                <a:latin typeface="Gill Sans MT" panose="020B0502020104020203" pitchFamily="34" charset="0"/>
              </a:rPr>
              <a:t>[Body text]</a:t>
            </a:r>
            <a:endParaRPr lang="en-GB" sz="3600" b="0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9403" y="9019307"/>
            <a:ext cx="9732029" cy="20090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400" b="1" baseline="0" dirty="0" smtClean="0">
                <a:latin typeface="Gill Sans MT" panose="020B0502020104020203" pitchFamily="34" charset="0"/>
              </a:rPr>
              <a:t>[Sub-heading 3 e.g. Method]</a:t>
            </a:r>
          </a:p>
          <a:p>
            <a:endParaRPr lang="en-GB" sz="4400" b="1" baseline="0" dirty="0" smtClean="0">
              <a:latin typeface="Gill Sans MT" panose="020B0502020104020203" pitchFamily="34" charset="0"/>
            </a:endParaRPr>
          </a:p>
          <a:p>
            <a:r>
              <a:rPr lang="en-GB" sz="3600" b="0" baseline="0" dirty="0" smtClean="0">
                <a:latin typeface="Gill Sans MT" panose="020B0502020104020203" pitchFamily="34" charset="0"/>
              </a:rPr>
              <a:t>[Body text]</a:t>
            </a:r>
            <a:endParaRPr lang="en-GB" sz="3600" b="0" dirty="0">
              <a:latin typeface="Gill Sans MT" panose="020B05020201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32892" y="9019308"/>
            <a:ext cx="9720000" cy="20090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400" b="1" baseline="0" dirty="0" smtClean="0">
                <a:latin typeface="Gill Sans MT" panose="020B0502020104020203" pitchFamily="34" charset="0"/>
              </a:rPr>
              <a:t>[Sub-heading 4 e.g. Results]</a:t>
            </a:r>
          </a:p>
          <a:p>
            <a:endParaRPr lang="en-GB" sz="4400" b="1" baseline="0" dirty="0" smtClean="0">
              <a:latin typeface="Gill Sans MT" panose="020B0502020104020203" pitchFamily="34" charset="0"/>
            </a:endParaRPr>
          </a:p>
          <a:p>
            <a:r>
              <a:rPr lang="en-GB" sz="3600" b="0" baseline="0" dirty="0" smtClean="0">
                <a:latin typeface="Gill Sans MT" panose="020B0502020104020203" pitchFamily="34" charset="0"/>
              </a:rPr>
              <a:t>[Body text]</a:t>
            </a:r>
            <a:endParaRPr lang="en-GB" sz="3600" b="0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4352" y="9019308"/>
            <a:ext cx="9720000" cy="10650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400" b="1" baseline="0" dirty="0" smtClean="0">
                <a:latin typeface="Gill Sans MT" panose="020B0502020104020203" pitchFamily="34" charset="0"/>
              </a:rPr>
              <a:t>[Sub-heading 5 e.g. Discussion]</a:t>
            </a:r>
          </a:p>
          <a:p>
            <a:endParaRPr lang="en-GB" sz="4400" b="1" baseline="0" dirty="0" smtClean="0">
              <a:latin typeface="Gill Sans MT" panose="020B0502020104020203" pitchFamily="34" charset="0"/>
            </a:endParaRPr>
          </a:p>
          <a:p>
            <a:r>
              <a:rPr lang="en-GB" sz="3600" b="0" baseline="0" dirty="0" smtClean="0">
                <a:latin typeface="Gill Sans MT" panose="020B0502020104020203" pitchFamily="34" charset="0"/>
              </a:rPr>
              <a:t>[Body text]</a:t>
            </a:r>
            <a:endParaRPr lang="en-GB" sz="3600" b="0" dirty="0"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974" y="16940187"/>
            <a:ext cx="9720000" cy="1216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400" b="1" baseline="0" dirty="0" smtClean="0">
                <a:latin typeface="Gill Sans MT" panose="020B0502020104020203" pitchFamily="34" charset="0"/>
              </a:rPr>
              <a:t>[Sub-heading 2 e.g.  Aims]</a:t>
            </a:r>
          </a:p>
          <a:p>
            <a:endParaRPr lang="en-GB" sz="3600" b="1" baseline="0" dirty="0" smtClean="0">
              <a:latin typeface="Gill Sans MT" panose="020B0502020104020203" pitchFamily="34" charset="0"/>
            </a:endParaRPr>
          </a:p>
          <a:p>
            <a:r>
              <a:rPr lang="en-GB" sz="3600" b="0" baseline="0" dirty="0" smtClean="0">
                <a:latin typeface="Gill Sans MT" panose="020B0502020104020203" pitchFamily="34" charset="0"/>
              </a:rPr>
              <a:t>[Body text]</a:t>
            </a:r>
            <a:endParaRPr lang="en-GB" sz="36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19" name="Group 118"/>
          <p:cNvGrpSpPr/>
          <p:nvPr/>
        </p:nvGrpSpPr>
        <p:grpSpPr>
          <a:xfrm>
            <a:off x="4266358" y="12547699"/>
            <a:ext cx="21746416" cy="11593288"/>
            <a:chOff x="1525074" y="12594308"/>
            <a:chExt cx="26096389" cy="16528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/>
                <p:cNvSpPr/>
                <p:nvPr/>
              </p:nvSpPr>
              <p:spPr>
                <a:xfrm>
                  <a:off x="8378504" y="16973720"/>
                  <a:ext cx="4032448" cy="381642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  <m:sub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𝑮𝑷𝑺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" name="Oval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04" y="16973720"/>
                  <a:ext cx="4032448" cy="3816424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14332543" y="16973720"/>
                  <a:ext cx="4032448" cy="381642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𝑮𝑰𝑨</m:t>
                            </m:r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800" b="1" i="1" dirty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𝑷𝑺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2543" y="16973720"/>
                  <a:ext cx="4032448" cy="381642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/>
                <p:cNvSpPr/>
                <p:nvPr/>
              </p:nvSpPr>
              <p:spPr>
                <a:xfrm>
                  <a:off x="8367796" y="22227733"/>
                  <a:ext cx="4032448" cy="381642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1" i="1" dirty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𝑮𝑹𝑨𝑪𝑬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796" y="22227733"/>
                  <a:ext cx="4032448" cy="381642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9669481" y="19550668"/>
                  <a:ext cx="4032448" cy="381642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sz="4800" b="1" i="1" dirty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𝑰𝑨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9481" y="19550668"/>
                  <a:ext cx="4032448" cy="381642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327494" y="24016927"/>
                  <a:ext cx="2499314" cy="2367819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494" y="24016927"/>
                  <a:ext cx="2499314" cy="23678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3260218" y="16904437"/>
                  <a:ext cx="2499314" cy="230490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𝜷</m:t>
                            </m:r>
                          </m:e>
                          <m:sub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218" y="16904437"/>
                  <a:ext cx="2499314" cy="230490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0217397" y="15492441"/>
                  <a:ext cx="2936616" cy="2705485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𝜽</m:t>
                        </m:r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7397" y="15492441"/>
                  <a:ext cx="2936616" cy="2705485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525074" y="20755468"/>
                  <a:ext cx="2616622" cy="157006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𝝈</m:t>
                            </m:r>
                          </m:e>
                          <m:sub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𝜷</m:t>
                            </m:r>
                          </m:sub>
                          <m:sup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074" y="20755468"/>
                  <a:ext cx="2616622" cy="157006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951789" y="20841483"/>
                  <a:ext cx="2616622" cy="153975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GB" sz="48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1789" y="20841483"/>
                  <a:ext cx="2616622" cy="15397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8722141" y="13696182"/>
                  <a:ext cx="3370546" cy="138733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l-GR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𝜮</m:t>
                            </m:r>
                          </m:e>
                          <m:sub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𝑮𝑷𝑺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141" y="13696182"/>
                  <a:ext cx="3370546" cy="138733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8709455" y="27730906"/>
                  <a:ext cx="3370546" cy="139151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48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𝑮𝑹𝑨𝑪𝑬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455" y="27730906"/>
                  <a:ext cx="3370546" cy="139151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14660364" y="13696182"/>
                  <a:ext cx="3376806" cy="138733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𝓐</m:t>
                            </m:r>
                          </m:e>
                          <m:sub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𝑮𝑷𝑺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0364" y="13696182"/>
                  <a:ext cx="3376806" cy="1387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14703448" y="27744563"/>
                  <a:ext cx="3376806" cy="137786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𝓐</m:t>
                            </m:r>
                          </m:e>
                          <m:sub>
                            <m:r>
                              <a:rPr lang="en-GB" sz="48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𝑹𝑨𝑪𝑬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3448" y="27744563"/>
                  <a:ext cx="3376806" cy="137786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14332543" y="22227733"/>
                  <a:ext cx="4032448" cy="381642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𝑮𝑰𝑨</m:t>
                            </m:r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800" b="1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𝑮𝑹𝑨𝑪𝑬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2543" y="22227733"/>
                  <a:ext cx="4032448" cy="3816424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2700406" y="24538443"/>
                  <a:ext cx="3052120" cy="14495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𝑮𝑰𝑨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0406" y="24538443"/>
                  <a:ext cx="3052120" cy="144953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0159645" y="12594308"/>
                  <a:ext cx="3052120" cy="144742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9645" y="12594308"/>
                  <a:ext cx="3052120" cy="144742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4739810" y="16136272"/>
                  <a:ext cx="2881653" cy="141782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lIns="288000" tIns="180000" rIns="252000" bIns="144000" spcCol="360000" rtlCol="0" anchor="ctr"/>
                <a:lstStyle/>
                <a:p>
                  <a:pPr algn="ctr"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  <m:sup>
                            <m:r>
                              <a:rPr lang="en-GB" sz="48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GB" sz="4800" b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9810" y="16136272"/>
                  <a:ext cx="2881653" cy="141782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9" idx="6"/>
              <a:endCxn id="19" idx="1"/>
            </p:cNvCxnSpPr>
            <p:nvPr/>
          </p:nvCxnSpPr>
          <p:spPr bwMode="auto">
            <a:xfrm flipV="1">
              <a:off x="23154013" y="16845183"/>
              <a:ext cx="1585797" cy="1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stCxn id="18" idx="2"/>
              <a:endCxn id="9" idx="0"/>
            </p:cNvCxnSpPr>
            <p:nvPr/>
          </p:nvCxnSpPr>
          <p:spPr bwMode="auto">
            <a:xfrm>
              <a:off x="21685705" y="14041732"/>
              <a:ext cx="0" cy="1450709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3" name="Straight Arrow Connector 32"/>
            <p:cNvCxnSpPr>
              <a:stCxn id="6" idx="5"/>
              <a:endCxn id="17" idx="0"/>
            </p:cNvCxnSpPr>
            <p:nvPr/>
          </p:nvCxnSpPr>
          <p:spPr bwMode="auto">
            <a:xfrm>
              <a:off x="23111391" y="22808190"/>
              <a:ext cx="1115075" cy="1730253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stCxn id="6" idx="0"/>
              <a:endCxn id="9" idx="4"/>
            </p:cNvCxnSpPr>
            <p:nvPr/>
          </p:nvCxnSpPr>
          <p:spPr bwMode="auto">
            <a:xfrm flipV="1">
              <a:off x="21685705" y="18197926"/>
              <a:ext cx="0" cy="1352742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stCxn id="4" idx="6"/>
              <a:endCxn id="6" idx="1"/>
            </p:cNvCxnSpPr>
            <p:nvPr/>
          </p:nvCxnSpPr>
          <p:spPr bwMode="auto">
            <a:xfrm>
              <a:off x="18364991" y="18881933"/>
              <a:ext cx="1895029" cy="1227637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stCxn id="16" idx="6"/>
            </p:cNvCxnSpPr>
            <p:nvPr/>
          </p:nvCxnSpPr>
          <p:spPr bwMode="auto">
            <a:xfrm flipV="1">
              <a:off x="18364991" y="22815055"/>
              <a:ext cx="1930792" cy="1320890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stCxn id="4" idx="0"/>
              <a:endCxn id="14" idx="2"/>
            </p:cNvCxnSpPr>
            <p:nvPr/>
          </p:nvCxnSpPr>
          <p:spPr bwMode="auto">
            <a:xfrm flipV="1">
              <a:off x="16348767" y="15083514"/>
              <a:ext cx="1" cy="1890206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stCxn id="3" idx="6"/>
              <a:endCxn id="4" idx="2"/>
            </p:cNvCxnSpPr>
            <p:nvPr/>
          </p:nvCxnSpPr>
          <p:spPr bwMode="auto">
            <a:xfrm>
              <a:off x="12410952" y="18881932"/>
              <a:ext cx="1921591" cy="0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stCxn id="5" idx="6"/>
              <a:endCxn id="16" idx="2"/>
            </p:cNvCxnSpPr>
            <p:nvPr/>
          </p:nvCxnSpPr>
          <p:spPr bwMode="auto">
            <a:xfrm>
              <a:off x="12400245" y="24135946"/>
              <a:ext cx="1932298" cy="0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67" name="Straight Arrow Connector 66"/>
            <p:cNvCxnSpPr>
              <a:stCxn id="3" idx="0"/>
              <a:endCxn id="12" idx="2"/>
            </p:cNvCxnSpPr>
            <p:nvPr/>
          </p:nvCxnSpPr>
          <p:spPr bwMode="auto">
            <a:xfrm flipV="1">
              <a:off x="10394728" y="15083514"/>
              <a:ext cx="12686" cy="1890206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71" name="Straight Arrow Connector 70"/>
            <p:cNvCxnSpPr>
              <a:stCxn id="5" idx="4"/>
              <a:endCxn id="13" idx="0"/>
            </p:cNvCxnSpPr>
            <p:nvPr/>
          </p:nvCxnSpPr>
          <p:spPr bwMode="auto">
            <a:xfrm>
              <a:off x="10384021" y="26044157"/>
              <a:ext cx="10707" cy="1686749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75" name="Straight Arrow Connector 74"/>
            <p:cNvCxnSpPr>
              <a:stCxn id="16" idx="4"/>
              <a:endCxn id="15" idx="0"/>
            </p:cNvCxnSpPr>
            <p:nvPr/>
          </p:nvCxnSpPr>
          <p:spPr bwMode="auto">
            <a:xfrm>
              <a:off x="16348767" y="26044157"/>
              <a:ext cx="43085" cy="1700406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80" name="Straight Arrow Connector 79"/>
            <p:cNvCxnSpPr>
              <a:stCxn id="5" idx="2"/>
              <a:endCxn id="7" idx="6"/>
            </p:cNvCxnSpPr>
            <p:nvPr/>
          </p:nvCxnSpPr>
          <p:spPr bwMode="auto">
            <a:xfrm flipH="1">
              <a:off x="5826808" y="24135946"/>
              <a:ext cx="2540989" cy="1064892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84" name="Straight Arrow Connector 83"/>
            <p:cNvCxnSpPr>
              <a:stCxn id="3" idx="2"/>
              <a:endCxn id="8" idx="6"/>
            </p:cNvCxnSpPr>
            <p:nvPr/>
          </p:nvCxnSpPr>
          <p:spPr bwMode="auto">
            <a:xfrm flipH="1" flipV="1">
              <a:off x="5759532" y="18056890"/>
              <a:ext cx="2618972" cy="825042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89" name="Straight Arrow Connector 88"/>
            <p:cNvCxnSpPr>
              <a:stCxn id="8" idx="3"/>
              <a:endCxn id="10" idx="0"/>
            </p:cNvCxnSpPr>
            <p:nvPr/>
          </p:nvCxnSpPr>
          <p:spPr bwMode="auto">
            <a:xfrm flipH="1">
              <a:off x="2833385" y="18871797"/>
              <a:ext cx="792849" cy="1883671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92" name="Straight Arrow Connector 91"/>
            <p:cNvCxnSpPr>
              <a:stCxn id="8" idx="5"/>
              <a:endCxn id="11" idx="0"/>
            </p:cNvCxnSpPr>
            <p:nvPr/>
          </p:nvCxnSpPr>
          <p:spPr bwMode="auto">
            <a:xfrm>
              <a:off x="5393516" y="18871797"/>
              <a:ext cx="866584" cy="1969686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99" name="Straight Arrow Connector 98"/>
            <p:cNvCxnSpPr>
              <a:stCxn id="7" idx="1"/>
              <a:endCxn id="10" idx="2"/>
            </p:cNvCxnSpPr>
            <p:nvPr/>
          </p:nvCxnSpPr>
          <p:spPr bwMode="auto">
            <a:xfrm flipH="1" flipV="1">
              <a:off x="2833385" y="22325535"/>
              <a:ext cx="860125" cy="2038151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stCxn id="7" idx="7"/>
              <a:endCxn id="11" idx="2"/>
            </p:cNvCxnSpPr>
            <p:nvPr/>
          </p:nvCxnSpPr>
          <p:spPr bwMode="auto">
            <a:xfrm flipV="1">
              <a:off x="5460792" y="22381237"/>
              <a:ext cx="799308" cy="1982449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073968"/>
      </p:ext>
    </p:extLst>
  </p:cSld>
  <p:clrMapOvr>
    <a:masterClrMapping/>
  </p:clrMapOvr>
</p:sld>
</file>

<file path=ppt/theme/theme1.xml><?xml version="1.0" encoding="utf-8"?>
<a:theme xmlns:a="http://schemas.openxmlformats.org/drawingml/2006/main" name="IGG - Institut für Geodäsie und Geoinformation">
  <a:themeElements>
    <a:clrScheme name="IGG - Institut für Geodäsie und Geoinformation 1">
      <a:dk1>
        <a:srgbClr val="000066"/>
      </a:dk1>
      <a:lt1>
        <a:srgbClr val="FFFFFF"/>
      </a:lt1>
      <a:dk2>
        <a:srgbClr val="FFFFFF"/>
      </a:dk2>
      <a:lt2>
        <a:srgbClr val="8B8A7D"/>
      </a:lt2>
      <a:accent1>
        <a:srgbClr val="E1EBF5"/>
      </a:accent1>
      <a:accent2>
        <a:srgbClr val="EE8A26"/>
      </a:accent2>
      <a:accent3>
        <a:srgbClr val="FFFFFF"/>
      </a:accent3>
      <a:accent4>
        <a:srgbClr val="000056"/>
      </a:accent4>
      <a:accent5>
        <a:srgbClr val="EEF3F9"/>
      </a:accent5>
      <a:accent6>
        <a:srgbClr val="D87D21"/>
      </a:accent6>
      <a:hlink>
        <a:srgbClr val="CC3300"/>
      </a:hlink>
      <a:folHlink>
        <a:srgbClr val="004291"/>
      </a:folHlink>
    </a:clrScheme>
    <a:fontScheme name="IGG - Institut für Geodäsie und Geoinform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effectLst>
          <a:outerShdw blurRad="50800" dist="101600" dir="2700000" algn="tl" rotWithShape="0">
            <a:prstClr val="black">
              <a:alpha val="40000"/>
            </a:prstClr>
          </a:outerShdw>
        </a:effectLst>
      </a:spPr>
      <a:bodyPr lIns="288000" tIns="180000" rIns="252000" bIns="144000" spcCol="360000"/>
      <a:lstStyle>
        <a:defPPr algn="just">
          <a:spcBef>
            <a:spcPts val="0"/>
          </a:spcBef>
          <a:defRPr dirty="0">
            <a:solidFill>
              <a:srgbClr val="FF0000"/>
            </a:solidFill>
            <a:latin typeface="+mj-lt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11520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4176713" rtl="0" eaLnBrk="1" fontAlgn="base" latinLnBrk="0" hangingPunct="1">
          <a:lnSpc>
            <a:spcPts val="4500"/>
          </a:lnSpc>
          <a:spcBef>
            <a:spcPct val="100000"/>
          </a:spcBef>
          <a:spcAft>
            <a:spcPct val="0"/>
          </a:spcAft>
          <a:buClrTx/>
          <a:buSzTx/>
          <a:buFontTx/>
          <a:buNone/>
          <a:tabLst/>
          <a:defRPr kumimoji="0" lang="de-DE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GG - Institut für Geodäsie und Geoinformation 1">
        <a:dk1>
          <a:srgbClr val="000066"/>
        </a:dk1>
        <a:lt1>
          <a:srgbClr val="FFFFFF"/>
        </a:lt1>
        <a:dk2>
          <a:srgbClr val="FFFFFF"/>
        </a:dk2>
        <a:lt2>
          <a:srgbClr val="8B8A7D"/>
        </a:lt2>
        <a:accent1>
          <a:srgbClr val="E1EBF5"/>
        </a:accent1>
        <a:accent2>
          <a:srgbClr val="EE8A26"/>
        </a:accent2>
        <a:accent3>
          <a:srgbClr val="FFFFFF"/>
        </a:accent3>
        <a:accent4>
          <a:srgbClr val="000056"/>
        </a:accent4>
        <a:accent5>
          <a:srgbClr val="EEF3F9"/>
        </a:accent5>
        <a:accent6>
          <a:srgbClr val="D87D21"/>
        </a:accent6>
        <a:hlink>
          <a:srgbClr val="CC3300"/>
        </a:hlink>
        <a:folHlink>
          <a:srgbClr val="0042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9F1774-9DED-4164-8B94-9CDAF6142A64}" vid="{7501F59C-D3EC-4043-9399-B855D48F37A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GlobalMass_poster-template-LANDSCAPE_Jun17</Template>
  <TotalTime>117</TotalTime>
  <Words>76</Words>
  <Application>Microsoft Office PowerPoint</Application>
  <PresentationFormat>Custom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Cambria Math</vt:lpstr>
      <vt:lpstr>Gill Sans MT</vt:lpstr>
      <vt:lpstr>Segoe UI</vt:lpstr>
      <vt:lpstr>IGG - Institut für Geodäsie und Geoinformation</vt:lpstr>
      <vt:lpstr>PowerPoint Presentation</vt:lpstr>
      <vt:lpstr>PowerPoint Presentation</vt:lpstr>
    </vt:vector>
  </TitlesOfParts>
  <Company>University of Bristol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 Sha</dc:creator>
  <cp:lastModifiedBy>Zhe Sha</cp:lastModifiedBy>
  <cp:revision>14</cp:revision>
  <dcterms:created xsi:type="dcterms:W3CDTF">2017-06-15T10:45:40Z</dcterms:created>
  <dcterms:modified xsi:type="dcterms:W3CDTF">2017-06-19T15:58:09Z</dcterms:modified>
</cp:coreProperties>
</file>