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2808525" cy="30279975"/>
  <p:notesSz cx="6742113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16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600"/>
    <a:srgbClr val="3B55A5"/>
    <a:srgbClr val="F37D31"/>
    <a:srgbClr val="728B39"/>
    <a:srgbClr val="6AC8F0"/>
    <a:srgbClr val="FFCCCC"/>
    <a:srgbClr val="0000FF"/>
    <a:srgbClr val="008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6" autoAdjust="0"/>
    <p:restoredTop sz="96866" autoAdjust="0"/>
  </p:normalViewPr>
  <p:slideViewPr>
    <p:cSldViewPr>
      <p:cViewPr>
        <p:scale>
          <a:sx n="48" d="100"/>
          <a:sy n="48" d="100"/>
        </p:scale>
        <p:origin x="42" y="-2754"/>
      </p:cViewPr>
      <p:guideLst>
        <p:guide orient="horz" pos="9537"/>
        <p:guide pos="16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t" anchorCtr="0" compatLnSpc="1">
            <a:prstTxWarp prst="textNoShape">
              <a:avLst/>
            </a:prstTxWarp>
          </a:bodyPr>
          <a:lstStyle>
            <a:lvl1pPr defTabSz="944807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t" anchorCtr="0" compatLnSpc="1">
            <a:prstTxWarp prst="textNoShape">
              <a:avLst/>
            </a:prstTxWarp>
          </a:bodyPr>
          <a:lstStyle>
            <a:lvl1pPr algn="r" defTabSz="944807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5650" y="741363"/>
            <a:ext cx="5230813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9475"/>
            <a:ext cx="5392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b" anchorCtr="0" compatLnSpc="1">
            <a:prstTxWarp prst="textNoShape">
              <a:avLst/>
            </a:prstTxWarp>
          </a:bodyPr>
          <a:lstStyle>
            <a:lvl1pPr defTabSz="944807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4" rIns="94465" bIns="47234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4FA487FC-E17F-4DC8-B514-483599868C4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692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2975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D1A008-DB91-4DFC-9B58-DA45BD7E979F}" type="slidenum">
              <a:rPr lang="de-DE" altLang="en-US" sz="1200">
                <a:solidFill>
                  <a:schemeClr val="tx1"/>
                </a:solidFill>
              </a:rPr>
              <a:pPr/>
              <a:t>1</a:t>
            </a:fld>
            <a:endParaRPr lang="de-DE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8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73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4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9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154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81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967" y="1212726"/>
            <a:ext cx="9630459" cy="2583555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1100" y="1212726"/>
            <a:ext cx="28680411" cy="2583555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49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25" y="1612900"/>
            <a:ext cx="36922075" cy="585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6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25" y="1612900"/>
            <a:ext cx="36922075" cy="5851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2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69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82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2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1100" y="1212727"/>
            <a:ext cx="38526326" cy="50462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0" y="0"/>
            <a:ext cx="42808525" cy="73991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500"/>
              </a:lnSpc>
              <a:spcBef>
                <a:spcPct val="100000"/>
              </a:spcBef>
              <a:defRPr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33910" y="1647196"/>
            <a:ext cx="8712968" cy="308633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05918" y="4959564"/>
            <a:ext cx="8640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Attributing global sea level rise to its component parts</a:t>
            </a:r>
            <a:endParaRPr lang="en-US" altLang="en-US" sz="4000" b="1" dirty="0" smtClean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7" descr="logo-ltr.tif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635" y="2869634"/>
            <a:ext cx="6299939" cy="1829193"/>
          </a:xfrm>
          <a:prstGeom prst="rect">
            <a:avLst/>
          </a:prstGeom>
          <a:noFill/>
          <a:ln>
            <a:noFill/>
          </a:ln>
          <a:extLst/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0" y="7363123"/>
            <a:ext cx="42808525" cy="47300"/>
          </a:xfrm>
          <a:prstGeom prst="line">
            <a:avLst/>
          </a:prstGeom>
          <a:ln w="127000">
            <a:solidFill>
              <a:srgbClr val="6AC8F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7482431"/>
            <a:ext cx="42808525" cy="47300"/>
          </a:xfrm>
          <a:prstGeom prst="line">
            <a:avLst/>
          </a:prstGeom>
          <a:ln w="127000">
            <a:solidFill>
              <a:srgbClr val="3B55A5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auto">
          <a:xfrm>
            <a:off x="-1" y="7610379"/>
            <a:ext cx="42808525" cy="47300"/>
          </a:xfrm>
          <a:prstGeom prst="line">
            <a:avLst/>
          </a:prstGeom>
          <a:ln w="127000">
            <a:solidFill>
              <a:srgbClr val="728B39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auto">
          <a:xfrm>
            <a:off x="-1" y="7729687"/>
            <a:ext cx="42808525" cy="47300"/>
          </a:xfrm>
          <a:prstGeom prst="line">
            <a:avLst/>
          </a:prstGeom>
          <a:ln w="127000">
            <a:solidFill>
              <a:srgbClr val="F37D3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32338445" y="20376821"/>
            <a:ext cx="9720000" cy="511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0" b="1" baseline="0" dirty="0" smtClean="0">
                <a:latin typeface="Gill Sans MT" panose="020B0502020104020203" pitchFamily="34" charset="0"/>
              </a:rPr>
              <a:t>Acknowledgements</a:t>
            </a:r>
          </a:p>
          <a:p>
            <a:endParaRPr lang="en-GB" sz="3200" b="0" baseline="0" dirty="0" smtClean="0">
              <a:latin typeface="Gill Sans MT" panose="020B0502020104020203" pitchFamily="34" charset="0"/>
            </a:endParaRPr>
          </a:p>
          <a:p>
            <a:r>
              <a:rPr lang="en-GB" sz="3200" b="0" baseline="0" dirty="0" smtClean="0">
                <a:latin typeface="Gill Sans MT" panose="020B0502020104020203" pitchFamily="34" charset="0"/>
              </a:rPr>
              <a:t>Funded by the European Research Council (ERC) under the European Union's Horizon 2020 research and innovation programme under grant agreement No 69418</a:t>
            </a:r>
          </a:p>
          <a:p>
            <a:endParaRPr lang="en-GB" sz="3200" b="0" dirty="0">
              <a:latin typeface="Gill Sans MT" panose="020B05020201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52" y="23564923"/>
            <a:ext cx="2008261" cy="1343364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32338445" y="26173464"/>
            <a:ext cx="9720000" cy="292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000" b="1" baseline="0" dirty="0" smtClean="0">
                <a:latin typeface="Gill Sans MT" panose="020B0502020104020203" pitchFamily="34" charset="0"/>
              </a:rPr>
              <a:t>Keep in touch</a:t>
            </a:r>
          </a:p>
          <a:p>
            <a:endParaRPr lang="en-GB" sz="3200" b="0" baseline="0" dirty="0" smtClean="0">
              <a:latin typeface="Gill Sans MT" panose="020B05020201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3200" dirty="0" smtClean="0">
                <a:solidFill>
                  <a:srgbClr val="000000"/>
                </a:solidFill>
                <a:latin typeface="Gill Sans MT" panose="020B05020201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Website: www.globalmass.eu</a:t>
            </a:r>
          </a:p>
          <a:p>
            <a:pPr>
              <a:spcAft>
                <a:spcPts val="600"/>
              </a:spcAft>
            </a:pPr>
            <a:r>
              <a:rPr lang="en-GB" sz="3200" dirty="0" smtClean="0">
                <a:solidFill>
                  <a:srgbClr val="000000"/>
                </a:solidFill>
                <a:latin typeface="Gill Sans MT" panose="020B05020201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Email: globalmass-project@bristol.ac.uk</a:t>
            </a:r>
          </a:p>
          <a:p>
            <a:pPr>
              <a:spcAft>
                <a:spcPts val="600"/>
              </a:spcAft>
            </a:pPr>
            <a:r>
              <a:rPr lang="en-GB" sz="3200" dirty="0" smtClean="0">
                <a:solidFill>
                  <a:srgbClr val="000000"/>
                </a:solidFill>
                <a:latin typeface="Gill Sans MT" panose="020B05020201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 us on Twitter: @</a:t>
            </a:r>
            <a:r>
              <a:rPr lang="en-GB" sz="3200" dirty="0" err="1" smtClean="0">
                <a:solidFill>
                  <a:srgbClr val="000000"/>
                </a:solidFill>
                <a:latin typeface="Gill Sans MT" panose="020B05020201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GlobalMassTeam</a:t>
            </a:r>
            <a:endParaRPr lang="en-GB" sz="3200" dirty="0" smtClean="0">
              <a:solidFill>
                <a:srgbClr val="000000"/>
              </a:solidFill>
              <a:latin typeface="Gill Sans MT" panose="020B05020201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4000" b="1" baseline="0" dirty="0" smtClean="0">
              <a:latin typeface="Gill Sans MT" panose="020B0502020104020203" pitchFamily="34" charset="0"/>
            </a:endParaRPr>
          </a:p>
          <a:p>
            <a:endParaRPr lang="en-GB" sz="3200" b="0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054" y="23119051"/>
            <a:ext cx="2376264" cy="2273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36957990" y="23205123"/>
            <a:ext cx="0" cy="216000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2pPr>
      <a:lvl3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3pPr>
      <a:lvl4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4pPr>
      <a:lvl5pPr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5pPr>
      <a:lvl6pPr marL="457200"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6pPr>
      <a:lvl7pPr marL="914400"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7pPr>
      <a:lvl8pPr marL="1371600"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8pPr>
      <a:lvl9pPr marL="1828800" algn="ctr" defTabSz="4176713" rtl="0" eaLnBrk="1" fontAlgn="base" hangingPunct="1">
        <a:lnSpc>
          <a:spcPts val="7500"/>
        </a:lnSpc>
        <a:spcBef>
          <a:spcPct val="0"/>
        </a:spcBef>
        <a:spcAft>
          <a:spcPct val="0"/>
        </a:spcAft>
        <a:defRPr sz="7000" b="1">
          <a:solidFill>
            <a:schemeClr val="bg1"/>
          </a:solidFill>
          <a:latin typeface="Arial" charset="0"/>
        </a:defRPr>
      </a:lvl9pPr>
    </p:titleStyle>
    <p:bodyStyle>
      <a:lvl1pPr marL="1566863" indent="-1566863" algn="l" defTabSz="4176713" rtl="0" eaLnBrk="1" fontAlgn="base" hangingPunct="1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1" fontAlgn="base" hangingPunct="1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1" fontAlgn="base" hangingPunct="1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1" fontAlgn="base" hangingPunct="1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46878" y="738387"/>
            <a:ext cx="26373806" cy="3636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sz="9600" dirty="0"/>
              <a:t> </a:t>
            </a:r>
            <a:r>
              <a:rPr lang="en-GB" sz="9600" dirty="0" err="1"/>
              <a:t>Spatio</a:t>
            </a:r>
            <a:r>
              <a:rPr lang="en-GB" sz="9600" dirty="0"/>
              <a:t>-temporal modelling for </a:t>
            </a:r>
            <a:endParaRPr lang="en-GB" sz="9600" dirty="0" smtClean="0"/>
          </a:p>
          <a:p>
            <a:pPr algn="ctr"/>
            <a:r>
              <a:rPr lang="en-GB" sz="9600" dirty="0" smtClean="0"/>
              <a:t>global </a:t>
            </a:r>
            <a:r>
              <a:rPr lang="en-GB" sz="9600" dirty="0"/>
              <a:t>sea level change</a:t>
            </a:r>
            <a:endParaRPr lang="en-GB" sz="96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46878" y="3906739"/>
            <a:ext cx="26373806" cy="29159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4800" b="1" dirty="0" smtClean="0">
                <a:latin typeface="Gill Sans MT" panose="020B0502020104020203" pitchFamily="34" charset="0"/>
              </a:rPr>
              <a:t>Zhe Sha,  </a:t>
            </a:r>
            <a:r>
              <a:rPr lang="en-GB" sz="4800" b="1" dirty="0" err="1" smtClean="0">
                <a:latin typeface="Gill Sans MT" panose="020B0502020104020203" pitchFamily="34" charset="0"/>
              </a:rPr>
              <a:t>Maike</a:t>
            </a:r>
            <a:r>
              <a:rPr lang="en-GB" sz="4800" b="1" dirty="0" smtClean="0">
                <a:latin typeface="Gill Sans MT" panose="020B0502020104020203" pitchFamily="34" charset="0"/>
              </a:rPr>
              <a:t> </a:t>
            </a:r>
            <a:r>
              <a:rPr lang="en-GB" sz="4800" b="1" dirty="0" err="1" smtClean="0">
                <a:latin typeface="Gill Sans MT" panose="020B0502020104020203" pitchFamily="34" charset="0"/>
              </a:rPr>
              <a:t>Schumancher</a:t>
            </a:r>
            <a:r>
              <a:rPr lang="en-GB" sz="4800" b="1" dirty="0" smtClean="0">
                <a:latin typeface="Gill Sans MT" panose="020B0502020104020203" pitchFamily="34" charset="0"/>
              </a:rPr>
              <a:t>,  William </a:t>
            </a:r>
            <a:r>
              <a:rPr lang="en-GB" sz="4800" b="1" dirty="0" err="1" smtClean="0">
                <a:latin typeface="Gill Sans MT" panose="020B0502020104020203" pitchFamily="34" charset="0"/>
              </a:rPr>
              <a:t>Llovel</a:t>
            </a:r>
            <a:r>
              <a:rPr lang="en-GB" sz="4800" b="1" dirty="0" smtClean="0">
                <a:latin typeface="Gill Sans MT" panose="020B0502020104020203" pitchFamily="34" charset="0"/>
              </a:rPr>
              <a:t>,  Jonathan </a:t>
            </a:r>
            <a:r>
              <a:rPr lang="en-GB" sz="4800" b="1" dirty="0" err="1" smtClean="0">
                <a:latin typeface="Gill Sans MT" panose="020B0502020104020203" pitchFamily="34" charset="0"/>
              </a:rPr>
              <a:t>Rougier</a:t>
            </a:r>
            <a:r>
              <a:rPr lang="en-GB" sz="4800" b="1" dirty="0">
                <a:latin typeface="Gill Sans MT" panose="020B0502020104020203" pitchFamily="34" charset="0"/>
              </a:rPr>
              <a:t> </a:t>
            </a:r>
            <a:r>
              <a:rPr lang="en-GB" sz="4800" b="1" dirty="0" smtClean="0">
                <a:latin typeface="Gill Sans MT" panose="020B0502020104020203" pitchFamily="34" charset="0"/>
              </a:rPr>
              <a:t>and Jonathan </a:t>
            </a:r>
            <a:r>
              <a:rPr lang="en-GB" sz="4800" b="1" dirty="0" err="1" smtClean="0">
                <a:latin typeface="Gill Sans MT" panose="020B0502020104020203" pitchFamily="34" charset="0"/>
              </a:rPr>
              <a:t>Bamber</a:t>
            </a:r>
            <a:endParaRPr lang="en-GB" sz="4800" b="1" baseline="0" dirty="0" smtClean="0">
              <a:latin typeface="Gill Sans MT" panose="020B0502020104020203" pitchFamily="34" charset="0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sz="5400" dirty="0" smtClean="0">
                <a:latin typeface="Gill Sans MT" panose="020B0502020104020203" pitchFamily="34" charset="0"/>
              </a:rPr>
              <a:t>University of Bristol, UK</a:t>
            </a:r>
            <a:endParaRPr lang="en-GB" sz="5400" b="0" dirty="0"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974" y="9019307"/>
            <a:ext cx="9720000" cy="720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1 e.g. Introduction]</a:t>
            </a:r>
            <a:endParaRPr lang="en-GB" sz="3600" b="1" baseline="0" dirty="0" smtClean="0">
              <a:latin typeface="Gill Sans MT" panose="020B0502020104020203" pitchFamily="34" charset="0"/>
            </a:endParaRPr>
          </a:p>
          <a:p>
            <a:endParaRPr lang="en-GB" sz="36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9403" y="9019307"/>
            <a:ext cx="9732029" cy="20090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3 e.g. Method]</a:t>
            </a:r>
          </a:p>
          <a:p>
            <a:endParaRPr lang="en-GB" sz="44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32892" y="9019308"/>
            <a:ext cx="9720000" cy="20090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4 e.g. Results]</a:t>
            </a:r>
          </a:p>
          <a:p>
            <a:endParaRPr lang="en-GB" sz="44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4352" y="9019308"/>
            <a:ext cx="9720000" cy="10650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5 e.g. Discussion]</a:t>
            </a:r>
          </a:p>
          <a:p>
            <a:endParaRPr lang="en-GB" sz="44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974" y="16940187"/>
            <a:ext cx="9720000" cy="12169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4400" b="1" baseline="0" dirty="0" smtClean="0">
                <a:latin typeface="Gill Sans MT" panose="020B0502020104020203" pitchFamily="34" charset="0"/>
              </a:rPr>
              <a:t>[Sub-heading 2 e.g.  Aims]</a:t>
            </a:r>
          </a:p>
          <a:p>
            <a:endParaRPr lang="en-GB" sz="3600" b="1" baseline="0" dirty="0" smtClean="0">
              <a:latin typeface="Gill Sans MT" panose="020B0502020104020203" pitchFamily="34" charset="0"/>
            </a:endParaRPr>
          </a:p>
          <a:p>
            <a:r>
              <a:rPr lang="en-GB" sz="3600" b="0" baseline="0" dirty="0" smtClean="0">
                <a:latin typeface="Gill Sans MT" panose="020B0502020104020203" pitchFamily="34" charset="0"/>
              </a:rPr>
              <a:t>[Body text]</a:t>
            </a:r>
            <a:endParaRPr lang="en-GB" sz="36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367678" y="10021145"/>
            <a:ext cx="31236126" cy="18065505"/>
            <a:chOff x="661635" y="9702784"/>
            <a:chExt cx="31236126" cy="18065505"/>
          </a:xfrm>
        </p:grpSpPr>
        <p:grpSp>
          <p:nvGrpSpPr>
            <p:cNvPr id="29" name="Group 28"/>
            <p:cNvGrpSpPr/>
            <p:nvPr/>
          </p:nvGrpSpPr>
          <p:grpSpPr>
            <a:xfrm>
              <a:off x="661635" y="9956766"/>
              <a:ext cx="31236126" cy="17032795"/>
              <a:chOff x="-4735131" y="8769771"/>
              <a:chExt cx="35060565" cy="19027175"/>
            </a:xfrm>
            <a:solidFill>
              <a:schemeClr val="accent5">
                <a:lumMod val="90000"/>
              </a:schemeClr>
            </a:solidFill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2"/>
              <a:stretch/>
            </p:blipFill>
            <p:spPr>
              <a:xfrm>
                <a:off x="19908202" y="9052279"/>
                <a:ext cx="10417232" cy="10351412"/>
              </a:xfrm>
              <a:prstGeom prst="rect">
                <a:avLst/>
              </a:prstGeom>
              <a:grpFill/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97143" y="19712005"/>
                <a:ext cx="9510353" cy="8051092"/>
              </a:xfrm>
              <a:prstGeom prst="rect">
                <a:avLst/>
              </a:prstGeom>
              <a:grpFill/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56" t="6857" r="3846" b="7159"/>
              <a:stretch/>
            </p:blipFill>
            <p:spPr>
              <a:xfrm>
                <a:off x="-4441163" y="8769771"/>
                <a:ext cx="16975932" cy="9043946"/>
              </a:xfrm>
              <a:prstGeom prst="rect">
                <a:avLst/>
              </a:prstGeom>
              <a:grpFill/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0" t="1692" r="996" b="4298"/>
              <a:stretch/>
            </p:blipFill>
            <p:spPr>
              <a:xfrm>
                <a:off x="-4735131" y="20643329"/>
                <a:ext cx="14348184" cy="7153617"/>
              </a:xfrm>
              <a:prstGeom prst="rect">
                <a:avLst/>
              </a:prstGeom>
              <a:grpFill/>
            </p:spPr>
          </p:pic>
          <p:grpSp>
            <p:nvGrpSpPr>
              <p:cNvPr id="119" name="Group 118"/>
              <p:cNvGrpSpPr/>
              <p:nvPr/>
            </p:nvGrpSpPr>
            <p:grpSpPr>
              <a:xfrm>
                <a:off x="4266358" y="12547699"/>
                <a:ext cx="21746416" cy="11593288"/>
                <a:chOff x="1525074" y="12594308"/>
                <a:chExt cx="26096389" cy="16528116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Oval 2"/>
                    <p:cNvSpPr/>
                    <p:nvPr/>
                  </p:nvSpPr>
                  <p:spPr>
                    <a:xfrm>
                      <a:off x="8378504" y="16973720"/>
                      <a:ext cx="4032448" cy="381642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𝑮𝑷𝑺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" name="Oval 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8504" y="16973720"/>
                      <a:ext cx="4032448" cy="3816424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14332543" y="16973720"/>
                      <a:ext cx="4032448" cy="381642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𝑮𝑰𝑨</m:t>
                                </m:r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4800" b="1" i="1" dirty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𝑷𝑺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Oval 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32543" y="16973720"/>
                      <a:ext cx="4032448" cy="3816424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8367796" y="22227733"/>
                      <a:ext cx="4032448" cy="381642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 dirty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𝑮𝑹𝑨𝑪𝑬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Oval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7796" y="22227733"/>
                      <a:ext cx="4032448" cy="3816424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9669481" y="19550668"/>
                      <a:ext cx="4032448" cy="381642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GB" sz="4800" b="1" i="1" dirty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𝑰𝑨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69481" y="19550668"/>
                      <a:ext cx="4032448" cy="3816424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3327494" y="24016927"/>
                      <a:ext cx="2499314" cy="2367819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7494" y="24016927"/>
                      <a:ext cx="2499314" cy="2367819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3260218" y="16904437"/>
                      <a:ext cx="2499314" cy="2304906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Oval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218" y="16904437"/>
                      <a:ext cx="2499314" cy="2304906"/>
                    </a:xfrm>
                    <a:prstGeom prst="ellipse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20217397" y="15492441"/>
                      <a:ext cx="2936616" cy="2705485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4800" b="1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Oval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17397" y="15492441"/>
                      <a:ext cx="2936616" cy="2705485"/>
                    </a:xfrm>
                    <a:prstGeom prst="ellipse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1525074" y="20755468"/>
                      <a:ext cx="2616622" cy="1570067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𝜷</m:t>
                                </m:r>
                              </m:sub>
                              <m:sup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5074" y="20755468"/>
                      <a:ext cx="2616622" cy="157006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951789" y="20841483"/>
                      <a:ext cx="2616622" cy="1539754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48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1789" y="20841483"/>
                      <a:ext cx="2616622" cy="153975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8722141" y="13696182"/>
                      <a:ext cx="3370546" cy="1387331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l-GR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𝑮𝑷𝑺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2141" y="13696182"/>
                      <a:ext cx="3370546" cy="1387331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8709455" y="27730906"/>
                      <a:ext cx="3370546" cy="1391517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𝑮𝑹𝑨𝑪𝑬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09455" y="27730906"/>
                      <a:ext cx="3370546" cy="1391517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4660364" y="13696182"/>
                      <a:ext cx="3376806" cy="1387331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𝓐</m:t>
                                </m:r>
                              </m:e>
                              <m:sub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𝑮𝑷𝑺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60364" y="13696182"/>
                      <a:ext cx="3376806" cy="1387331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4703448" y="27744563"/>
                      <a:ext cx="3376806" cy="1377861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𝓐</m:t>
                                </m:r>
                              </m:e>
                              <m:sub>
                                <m:r>
                                  <a:rPr lang="en-GB" sz="48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𝑹𝑨𝑪𝑬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Rectangle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03448" y="27744563"/>
                      <a:ext cx="3376806" cy="1377861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14332543" y="22227733"/>
                      <a:ext cx="4032448" cy="3816424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𝑮𝑰𝑨</m:t>
                                </m:r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4800" b="1" i="1" dirty="0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𝑮𝑹𝑨𝑪𝑬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32543" y="22227733"/>
                      <a:ext cx="4032448" cy="3816424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2700406" y="24538443"/>
                      <a:ext cx="3052120" cy="1449536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𝑮𝑰𝑨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Rectangle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00406" y="24538443"/>
                      <a:ext cx="3052120" cy="1449536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20159645" y="12594308"/>
                      <a:ext cx="3052120" cy="1447424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59645" y="12594308"/>
                      <a:ext cx="3052120" cy="1447424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4739810" y="16136272"/>
                      <a:ext cx="2881653" cy="1417822"/>
                    </a:xfrm>
                    <a:prstGeom prst="rect">
                      <a:avLst/>
                    </a:prstGeom>
                    <a:grpFill/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 lIns="288000" tIns="180000" rIns="252000" bIns="144000" spcCol="360000" rtlCol="0" anchor="ctr"/>
                    <a:lstStyle/>
                    <a:p>
                      <a:pPr algn="ctr">
                        <a:spcBef>
                          <a:spcPts val="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48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GB" sz="4800" b="1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  <m:sup>
                                <m:r>
                                  <a:rPr lang="en-GB" sz="4800" b="1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en-GB" sz="48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39810" y="16136272"/>
                      <a:ext cx="2881653" cy="141782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50000"/>
                        </a:schemeClr>
                      </a:solidFill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Arrow Connector 21"/>
                <p:cNvCxnSpPr>
                  <a:stCxn id="9" idx="6"/>
                  <a:endCxn id="19" idx="1"/>
                </p:cNvCxnSpPr>
                <p:nvPr/>
              </p:nvCxnSpPr>
              <p:spPr bwMode="auto">
                <a:xfrm flipV="1">
                  <a:off x="23154013" y="16845183"/>
                  <a:ext cx="1585797" cy="1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28" name="Straight Arrow Connector 27"/>
                <p:cNvCxnSpPr>
                  <a:stCxn id="18" idx="2"/>
                  <a:endCxn id="9" idx="0"/>
                </p:cNvCxnSpPr>
                <p:nvPr/>
              </p:nvCxnSpPr>
              <p:spPr bwMode="auto">
                <a:xfrm>
                  <a:off x="21685705" y="14041732"/>
                  <a:ext cx="0" cy="1450709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none" w="lg" len="lg"/>
                  <a:tailEnd type="triangle" w="lg" len="lg"/>
                </a:ln>
                <a:effectLst/>
              </p:spPr>
            </p:cxnSp>
            <p:cxnSp>
              <p:nvCxnSpPr>
                <p:cNvPr id="33" name="Straight Arrow Connector 32"/>
                <p:cNvCxnSpPr>
                  <a:stCxn id="6" idx="5"/>
                  <a:endCxn id="17" idx="0"/>
                </p:cNvCxnSpPr>
                <p:nvPr/>
              </p:nvCxnSpPr>
              <p:spPr bwMode="auto">
                <a:xfrm>
                  <a:off x="23111391" y="22808190"/>
                  <a:ext cx="1115075" cy="1730253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37" name="Straight Arrow Connector 36"/>
                <p:cNvCxnSpPr>
                  <a:stCxn id="6" idx="0"/>
                  <a:endCxn id="9" idx="4"/>
                </p:cNvCxnSpPr>
                <p:nvPr/>
              </p:nvCxnSpPr>
              <p:spPr bwMode="auto">
                <a:xfrm flipV="1">
                  <a:off x="21685705" y="18197926"/>
                  <a:ext cx="0" cy="1352742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51" name="Straight Arrow Connector 50"/>
                <p:cNvCxnSpPr>
                  <a:stCxn id="4" idx="6"/>
                  <a:endCxn id="6" idx="1"/>
                </p:cNvCxnSpPr>
                <p:nvPr/>
              </p:nvCxnSpPr>
              <p:spPr bwMode="auto">
                <a:xfrm>
                  <a:off x="18364991" y="18881933"/>
                  <a:ext cx="1895029" cy="1227637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54" name="Straight Arrow Connector 53"/>
                <p:cNvCxnSpPr>
                  <a:stCxn id="16" idx="6"/>
                </p:cNvCxnSpPr>
                <p:nvPr/>
              </p:nvCxnSpPr>
              <p:spPr bwMode="auto">
                <a:xfrm flipV="1">
                  <a:off x="18364991" y="22815055"/>
                  <a:ext cx="1930792" cy="1320890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57" name="Straight Arrow Connector 56"/>
                <p:cNvCxnSpPr>
                  <a:stCxn id="4" idx="0"/>
                  <a:endCxn id="14" idx="2"/>
                </p:cNvCxnSpPr>
                <p:nvPr/>
              </p:nvCxnSpPr>
              <p:spPr bwMode="auto">
                <a:xfrm flipV="1">
                  <a:off x="16348767" y="15083514"/>
                  <a:ext cx="1" cy="1890206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62" name="Straight Arrow Connector 61"/>
                <p:cNvCxnSpPr>
                  <a:stCxn id="3" idx="6"/>
                  <a:endCxn id="4" idx="2"/>
                </p:cNvCxnSpPr>
                <p:nvPr/>
              </p:nvCxnSpPr>
              <p:spPr bwMode="auto">
                <a:xfrm>
                  <a:off x="12410952" y="18881932"/>
                  <a:ext cx="1921591" cy="0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65" name="Straight Arrow Connector 64"/>
                <p:cNvCxnSpPr>
                  <a:stCxn id="5" idx="6"/>
                  <a:endCxn id="16" idx="2"/>
                </p:cNvCxnSpPr>
                <p:nvPr/>
              </p:nvCxnSpPr>
              <p:spPr bwMode="auto">
                <a:xfrm>
                  <a:off x="12400245" y="24135946"/>
                  <a:ext cx="1932298" cy="0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67" name="Straight Arrow Connector 66"/>
                <p:cNvCxnSpPr>
                  <a:stCxn id="3" idx="0"/>
                  <a:endCxn id="12" idx="2"/>
                </p:cNvCxnSpPr>
                <p:nvPr/>
              </p:nvCxnSpPr>
              <p:spPr bwMode="auto">
                <a:xfrm flipV="1">
                  <a:off x="10394728" y="15083514"/>
                  <a:ext cx="12686" cy="1890206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71" name="Straight Arrow Connector 70"/>
                <p:cNvCxnSpPr>
                  <a:stCxn id="5" idx="4"/>
                  <a:endCxn id="13" idx="0"/>
                </p:cNvCxnSpPr>
                <p:nvPr/>
              </p:nvCxnSpPr>
              <p:spPr bwMode="auto">
                <a:xfrm>
                  <a:off x="10384021" y="26044157"/>
                  <a:ext cx="10707" cy="1686749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75" name="Straight Arrow Connector 74"/>
                <p:cNvCxnSpPr>
                  <a:stCxn id="16" idx="4"/>
                  <a:endCxn id="15" idx="0"/>
                </p:cNvCxnSpPr>
                <p:nvPr/>
              </p:nvCxnSpPr>
              <p:spPr bwMode="auto">
                <a:xfrm>
                  <a:off x="16348767" y="26044157"/>
                  <a:ext cx="43085" cy="1700406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80" name="Straight Arrow Connector 79"/>
                <p:cNvCxnSpPr>
                  <a:stCxn id="5" idx="2"/>
                  <a:endCxn id="7" idx="6"/>
                </p:cNvCxnSpPr>
                <p:nvPr/>
              </p:nvCxnSpPr>
              <p:spPr bwMode="auto">
                <a:xfrm flipH="1">
                  <a:off x="5826808" y="24135946"/>
                  <a:ext cx="2540989" cy="1064892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84" name="Straight Arrow Connector 83"/>
                <p:cNvCxnSpPr>
                  <a:stCxn id="3" idx="2"/>
                  <a:endCxn id="8" idx="6"/>
                </p:cNvCxnSpPr>
                <p:nvPr/>
              </p:nvCxnSpPr>
              <p:spPr bwMode="auto">
                <a:xfrm flipH="1" flipV="1">
                  <a:off x="5759532" y="18056890"/>
                  <a:ext cx="2618972" cy="825042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lg" len="lg"/>
                </a:ln>
                <a:effectLst/>
              </p:spPr>
            </p:cxnSp>
            <p:cxnSp>
              <p:nvCxnSpPr>
                <p:cNvPr id="89" name="Straight Arrow Connector 88"/>
                <p:cNvCxnSpPr>
                  <a:stCxn id="8" idx="3"/>
                  <a:endCxn id="10" idx="0"/>
                </p:cNvCxnSpPr>
                <p:nvPr/>
              </p:nvCxnSpPr>
              <p:spPr bwMode="auto">
                <a:xfrm flipH="1">
                  <a:off x="2833385" y="18871797"/>
                  <a:ext cx="792849" cy="1883671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92" name="Straight Arrow Connector 91"/>
                <p:cNvCxnSpPr>
                  <a:stCxn id="8" idx="5"/>
                  <a:endCxn id="11" idx="0"/>
                </p:cNvCxnSpPr>
                <p:nvPr/>
              </p:nvCxnSpPr>
              <p:spPr bwMode="auto">
                <a:xfrm>
                  <a:off x="5393516" y="18871797"/>
                  <a:ext cx="866584" cy="1969686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99" name="Straight Arrow Connector 98"/>
                <p:cNvCxnSpPr>
                  <a:stCxn id="7" idx="1"/>
                  <a:endCxn id="10" idx="2"/>
                </p:cNvCxnSpPr>
                <p:nvPr/>
              </p:nvCxnSpPr>
              <p:spPr bwMode="auto">
                <a:xfrm flipH="1" flipV="1">
                  <a:off x="2833385" y="22325535"/>
                  <a:ext cx="860125" cy="2038151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  <p:cxnSp>
              <p:nvCxnSpPr>
                <p:cNvPr id="103" name="Straight Arrow Connector 102"/>
                <p:cNvCxnSpPr>
                  <a:stCxn id="7" idx="7"/>
                  <a:endCxn id="11" idx="2"/>
                </p:cNvCxnSpPr>
                <p:nvPr/>
              </p:nvCxnSpPr>
              <p:spPr bwMode="auto">
                <a:xfrm flipV="1">
                  <a:off x="5460792" y="22381237"/>
                  <a:ext cx="799308" cy="1982449"/>
                </a:xfrm>
                <a:prstGeom prst="straightConnector1">
                  <a:avLst/>
                </a:prstGeom>
                <a:grpFill/>
                <a:ln w="57150" cap="flat" cmpd="sng" algn="ctr">
                  <a:solidFill>
                    <a:schemeClr val="tx1">
                      <a:lumMod val="50000"/>
                    </a:schemeClr>
                  </a:solidFill>
                  <a:prstDash val="solid"/>
                  <a:round/>
                  <a:headEnd type="triangle" w="lg" len="lg"/>
                  <a:tailEnd type="none" w="med" len="med"/>
                </a:ln>
                <a:effectLst/>
              </p:spPr>
            </p:cxnSp>
          </p:grpSp>
        </p:grpSp>
        <p:sp>
          <p:nvSpPr>
            <p:cNvPr id="20" name="TextBox 19"/>
            <p:cNvSpPr txBox="1"/>
            <p:nvPr/>
          </p:nvSpPr>
          <p:spPr>
            <a:xfrm>
              <a:off x="3049362" y="9702784"/>
              <a:ext cx="112637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solidFill>
                    <a:srgbClr val="FF0000"/>
                  </a:solidFill>
                </a:rPr>
                <a:t>Global GPS Data – point observations</a:t>
              </a:r>
              <a:endParaRPr lang="en-GB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754" y="19433850"/>
              <a:ext cx="9771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Spatial resolution of Gravity Recovery And Climate </a:t>
              </a:r>
              <a:r>
                <a:rPr lang="en-GB" b="1" dirty="0" smtClean="0">
                  <a:solidFill>
                    <a:srgbClr val="FF0000"/>
                  </a:solidFill>
                </a:rPr>
                <a:t>Experiment (GRACE) </a:t>
              </a:r>
              <a:endParaRPr lang="en-GB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16012" y="9754576"/>
              <a:ext cx="85817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solidFill>
                    <a:srgbClr val="FF0000"/>
                  </a:solidFill>
                </a:rPr>
                <a:t>A semi-regular mesh for GIA </a:t>
              </a:r>
              <a:endParaRPr lang="en-GB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423440" y="27060403"/>
              <a:ext cx="7794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 smtClean="0">
                  <a:solidFill>
                    <a:srgbClr val="FF0000"/>
                  </a:solidFill>
                </a:rPr>
                <a:t>An adaptive mesh for GIA</a:t>
              </a:r>
              <a:endParaRPr lang="en-GB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60973" y="27277621"/>
            <a:ext cx="1311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The data are aggregated </a:t>
            </a:r>
            <a:r>
              <a:rPr lang="en-GB" b="1" dirty="0">
                <a:solidFill>
                  <a:srgbClr val="FF0000"/>
                </a:solidFill>
              </a:rPr>
              <a:t>over approx. 3°x3° grid cells with long range error correlation.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3968"/>
      </p:ext>
    </p:extLst>
  </p:cSld>
  <p:clrMapOvr>
    <a:masterClrMapping/>
  </p:clrMapOvr>
</p:sld>
</file>

<file path=ppt/theme/theme1.xml><?xml version="1.0" encoding="utf-8"?>
<a:theme xmlns:a="http://schemas.openxmlformats.org/drawingml/2006/main" name="IGG - Institut für Geodäsie und Geoinformation">
  <a:themeElements>
    <a:clrScheme name="IGG - Institut für Geodäsie und Geoinformation 1">
      <a:dk1>
        <a:srgbClr val="000066"/>
      </a:dk1>
      <a:lt1>
        <a:srgbClr val="FFFFFF"/>
      </a:lt1>
      <a:dk2>
        <a:srgbClr val="FFFFFF"/>
      </a:dk2>
      <a:lt2>
        <a:srgbClr val="8B8A7D"/>
      </a:lt2>
      <a:accent1>
        <a:srgbClr val="E1EBF5"/>
      </a:accent1>
      <a:accent2>
        <a:srgbClr val="EE8A26"/>
      </a:accent2>
      <a:accent3>
        <a:srgbClr val="FFFFFF"/>
      </a:accent3>
      <a:accent4>
        <a:srgbClr val="000056"/>
      </a:accent4>
      <a:accent5>
        <a:srgbClr val="EEF3F9"/>
      </a:accent5>
      <a:accent6>
        <a:srgbClr val="D87D21"/>
      </a:accent6>
      <a:hlink>
        <a:srgbClr val="CC3300"/>
      </a:hlink>
      <a:folHlink>
        <a:srgbClr val="004291"/>
      </a:folHlink>
    </a:clrScheme>
    <a:fontScheme name="IGG - Institut für Geodäsie und Geoinform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effectLst>
          <a:outerShdw blurRad="50800" dist="101600" dir="2700000" algn="tl" rotWithShape="0">
            <a:prstClr val="black">
              <a:alpha val="40000"/>
            </a:prstClr>
          </a:outerShdw>
        </a:effectLst>
      </a:spPr>
      <a:bodyPr lIns="288000" tIns="180000" rIns="252000" bIns="144000" spcCol="360000"/>
      <a:lstStyle>
        <a:defPPr algn="just">
          <a:spcBef>
            <a:spcPts val="0"/>
          </a:spcBef>
          <a:defRPr dirty="0">
            <a:solidFill>
              <a:srgbClr val="FF0000"/>
            </a:solidFill>
            <a:latin typeface="+mj-lt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11520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4176713" rtl="0" eaLnBrk="1" fontAlgn="base" latinLnBrk="0" hangingPunct="1">
          <a:lnSpc>
            <a:spcPts val="4500"/>
          </a:lnSpc>
          <a:spcBef>
            <a:spcPct val="100000"/>
          </a:spcBef>
          <a:spcAft>
            <a:spcPct val="0"/>
          </a:spcAft>
          <a:buClrTx/>
          <a:buSzTx/>
          <a:buFontTx/>
          <a:buNone/>
          <a:tabLst/>
          <a:defRPr kumimoji="0" lang="de-DE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GG - Institut für Geodäsie und Geoinformation 1">
        <a:dk1>
          <a:srgbClr val="000066"/>
        </a:dk1>
        <a:lt1>
          <a:srgbClr val="FFFFFF"/>
        </a:lt1>
        <a:dk2>
          <a:srgbClr val="FFFFFF"/>
        </a:dk2>
        <a:lt2>
          <a:srgbClr val="8B8A7D"/>
        </a:lt2>
        <a:accent1>
          <a:srgbClr val="E1EBF5"/>
        </a:accent1>
        <a:accent2>
          <a:srgbClr val="EE8A26"/>
        </a:accent2>
        <a:accent3>
          <a:srgbClr val="FFFFFF"/>
        </a:accent3>
        <a:accent4>
          <a:srgbClr val="000056"/>
        </a:accent4>
        <a:accent5>
          <a:srgbClr val="EEF3F9"/>
        </a:accent5>
        <a:accent6>
          <a:srgbClr val="D87D21"/>
        </a:accent6>
        <a:hlink>
          <a:srgbClr val="CC3300"/>
        </a:hlink>
        <a:folHlink>
          <a:srgbClr val="0042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9F1774-9DED-4164-8B94-9CDAF6142A64}" vid="{7501F59C-D3EC-4043-9399-B855D48F37A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GlobalMass_poster-template-LANDSCAPE_Jun17</Template>
  <TotalTime>405</TotalTime>
  <Words>120</Words>
  <Application>Microsoft Office PowerPoint</Application>
  <PresentationFormat>Custom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Gill Sans MT</vt:lpstr>
      <vt:lpstr>Segoe UI</vt:lpstr>
      <vt:lpstr>IGG - Institut für Geodäsie und Geoinformation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 Sha</dc:creator>
  <cp:lastModifiedBy>Zhe Sha</cp:lastModifiedBy>
  <cp:revision>30</cp:revision>
  <dcterms:created xsi:type="dcterms:W3CDTF">2017-06-15T10:45:40Z</dcterms:created>
  <dcterms:modified xsi:type="dcterms:W3CDTF">2017-06-22T11:40:07Z</dcterms:modified>
</cp:coreProperties>
</file>