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287" r:id="rId3"/>
    <p:sldId id="281" r:id="rId5"/>
    <p:sldId id="401" r:id="rId6"/>
    <p:sldId id="402" r:id="rId7"/>
    <p:sldId id="403" r:id="rId8"/>
    <p:sldId id="328" r:id="rId9"/>
    <p:sldId id="417" r:id="rId10"/>
    <p:sldId id="392" r:id="rId11"/>
    <p:sldId id="418" r:id="rId12"/>
    <p:sldId id="419" r:id="rId13"/>
    <p:sldId id="393" r:id="rId14"/>
    <p:sldId id="430" r:id="rId15"/>
    <p:sldId id="394" r:id="rId16"/>
    <p:sldId id="431" r:id="rId17"/>
    <p:sldId id="395" r:id="rId18"/>
    <p:sldId id="433" r:id="rId19"/>
    <p:sldId id="436" r:id="rId20"/>
    <p:sldId id="396" r:id="rId21"/>
    <p:sldId id="435" r:id="rId22"/>
    <p:sldId id="434" r:id="rId23"/>
    <p:sldId id="397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  <p:sldId id="399" r:id="rId35"/>
    <p:sldId id="400" r:id="rId36"/>
    <p:sldId id="449" r:id="rId37"/>
    <p:sldId id="454" r:id="rId38"/>
    <p:sldId id="452" r:id="rId39"/>
    <p:sldId id="455" r:id="rId40"/>
    <p:sldId id="456" r:id="rId41"/>
    <p:sldId id="458" r:id="rId42"/>
    <p:sldId id="457" r:id="rId43"/>
    <p:sldId id="460" r:id="rId44"/>
    <p:sldId id="461" r:id="rId45"/>
    <p:sldId id="453" r:id="rId46"/>
    <p:sldId id="398" r:id="rId47"/>
    <p:sldId id="289" r:id="rId48"/>
  </p:sldIdLst>
  <p:sldSz cx="9144000" cy="6858000" type="screen4x3"/>
  <p:notesSz cx="6858000" cy="99472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G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5428" autoAdjust="0"/>
  </p:normalViewPr>
  <p:slideViewPr>
    <p:cSldViewPr>
      <p:cViewPr varScale="1">
        <p:scale>
          <a:sx n="98" d="100"/>
          <a:sy n="98" d="100"/>
        </p:scale>
        <p:origin x="994" y="62"/>
      </p:cViewPr>
      <p:guideLst>
        <p:guide orient="horz" pos="21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44" y="-90"/>
      </p:cViewPr>
      <p:guideLst>
        <p:guide orient="horz" pos="317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customXml" Target="../customXml/item1.xml"/><Relationship Id="rId54" Type="http://schemas.openxmlformats.org/officeDocument/2006/relationships/customXmlProps" Target="../customXml/itemProps3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BC6F-53DC-4CDF-A37B-D08E2239D2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68EC5-5919-49CF-B425-CB3CD6F539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Who</a:t>
            </a:r>
            <a:endParaRPr lang="zh-CN" altLang="en-US"/>
          </a:p>
          <a:p>
            <a:r>
              <a:rPr lang="en-US" altLang="zh-CN"/>
              <a:t>1.1</a:t>
            </a:r>
            <a:r>
              <a:rPr lang="zh-CN" altLang="en-US"/>
              <a:t>标题页</a:t>
            </a:r>
            <a:endParaRPr lang="zh-CN" altLang="en-US"/>
          </a:p>
          <a:p>
            <a:r>
              <a:rPr lang="zh-CN" altLang="en-US"/>
              <a:t>论文和</a:t>
            </a:r>
            <a:r>
              <a:rPr lang="en-US" altLang="zh-CN"/>
              <a:t>speaker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Why</a:t>
            </a:r>
            <a:endParaRPr lang="en-US" altLang="zh-CN"/>
          </a:p>
          <a:p>
            <a:r>
              <a:rPr lang="en-US" altLang="zh-CN"/>
              <a:t>2.2</a:t>
            </a:r>
            <a:r>
              <a:rPr lang="zh-CN" altLang="en-US"/>
              <a:t>论文动机</a:t>
            </a:r>
            <a:endParaRPr lang="zh-CN" altLang="en-US"/>
          </a:p>
          <a:p>
            <a:r>
              <a:rPr lang="zh-CN" altLang="en-US"/>
              <a:t>文献法</a:t>
            </a:r>
            <a:r>
              <a:rPr lang="en-US" altLang="zh-CN"/>
              <a:t>(related work)</a:t>
            </a:r>
            <a:r>
              <a:rPr lang="zh-CN" altLang="en-US"/>
              <a:t>，通过已有文献分析问题</a:t>
            </a:r>
            <a:endParaRPr lang="zh-CN" altLang="en-US"/>
          </a:p>
          <a:p>
            <a:r>
              <a:rPr lang="zh-CN" altLang="en-US"/>
              <a:t>（设置实验对比）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Why</a:t>
            </a:r>
            <a:endParaRPr lang="en-US" altLang="zh-CN"/>
          </a:p>
          <a:p>
            <a:r>
              <a:rPr lang="en-US" altLang="zh-CN"/>
              <a:t>2.3</a:t>
            </a:r>
            <a:r>
              <a:rPr lang="zh-CN" altLang="en-US"/>
              <a:t>作者贡献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）贡献来源：巧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）贡献内容：新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3.1</a:t>
            </a:r>
            <a:r>
              <a:rPr lang="zh-CN" altLang="en-US"/>
              <a:t>系统陈述</a:t>
            </a:r>
            <a:endParaRPr lang="zh-CN" altLang="en-US"/>
          </a:p>
          <a:p>
            <a:r>
              <a:rPr lang="en-US" altLang="zh-CN"/>
              <a:t>1) system model</a:t>
            </a:r>
            <a:endParaRPr lang="en-US" altLang="zh-CN"/>
          </a:p>
          <a:p>
            <a:r>
              <a:rPr lang="en-US" altLang="zh-CN"/>
              <a:t>2) threat model</a:t>
            </a:r>
            <a:endParaRPr lang="en-US" altLang="zh-CN"/>
          </a:p>
          <a:p>
            <a:r>
              <a:rPr lang="en-US" altLang="zh-CN"/>
              <a:t>3) design goals</a:t>
            </a:r>
            <a:endParaRPr lang="en-US" altLang="zh-CN"/>
          </a:p>
          <a:p>
            <a:r>
              <a:rPr lang="en-US" altLang="zh-CN"/>
              <a:t>4) system design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3.1</a:t>
            </a:r>
            <a:r>
              <a:rPr lang="zh-CN" altLang="en-US"/>
              <a:t>系统陈述</a:t>
            </a:r>
            <a:endParaRPr lang="zh-CN" altLang="en-US"/>
          </a:p>
          <a:p>
            <a:r>
              <a:rPr lang="en-US" altLang="zh-CN"/>
              <a:t>1) system model</a:t>
            </a:r>
            <a:endParaRPr lang="en-US" altLang="zh-CN"/>
          </a:p>
          <a:p>
            <a:r>
              <a:rPr lang="en-US" altLang="zh-CN"/>
              <a:t>2) threat model</a:t>
            </a:r>
            <a:endParaRPr lang="en-US" altLang="zh-CN"/>
          </a:p>
          <a:p>
            <a:r>
              <a:rPr lang="en-US" altLang="zh-CN"/>
              <a:t>3) design goals</a:t>
            </a:r>
            <a:endParaRPr lang="en-US" altLang="zh-CN"/>
          </a:p>
          <a:p>
            <a:r>
              <a:rPr lang="en-US" altLang="zh-CN"/>
              <a:t>4) system design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3.2 </a:t>
            </a:r>
            <a:r>
              <a:rPr lang="zh-CN" altLang="en-US"/>
              <a:t>方案陈述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）方案的算法定义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）方案的安全定义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4.1 </a:t>
            </a:r>
            <a:r>
              <a:rPr lang="zh-CN" altLang="en-US"/>
              <a:t>预备知识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）方案的构造基础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）方案的安全性难题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4.1 </a:t>
            </a:r>
            <a:r>
              <a:rPr lang="zh-CN" altLang="en-US"/>
              <a:t>预备知识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）方案的构造基础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）方案的安全性难题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4.1 </a:t>
            </a:r>
            <a:r>
              <a:rPr lang="zh-CN" altLang="en-US"/>
              <a:t>预备知识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）方案的构造基础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）方案的安全性难题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Who</a:t>
            </a:r>
            <a:endParaRPr lang="zh-CN" altLang="en-US"/>
          </a:p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标题页</a:t>
            </a:r>
            <a:endParaRPr lang="zh-CN" altLang="en-US"/>
          </a:p>
          <a:p>
            <a:r>
              <a:rPr lang="zh-CN" altLang="en-US">
                <a:sym typeface="+mn-ea"/>
              </a:rPr>
              <a:t>论文和</a:t>
            </a:r>
            <a:r>
              <a:rPr lang="en-US" altLang="zh-CN">
                <a:sym typeface="+mn-ea"/>
              </a:rPr>
              <a:t>speaker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Who</a:t>
            </a:r>
            <a:endParaRPr lang="zh-CN" altLang="en-US"/>
          </a:p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标题页</a:t>
            </a:r>
            <a:endParaRPr lang="zh-CN" altLang="en-US"/>
          </a:p>
          <a:p>
            <a:r>
              <a:rPr lang="zh-CN" altLang="en-US">
                <a:sym typeface="+mn-ea"/>
              </a:rPr>
              <a:t>论文和</a:t>
            </a:r>
            <a:r>
              <a:rPr lang="en-US" altLang="zh-CN">
                <a:sym typeface="+mn-ea"/>
              </a:rPr>
              <a:t>speaker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4.2</a:t>
            </a:r>
            <a:r>
              <a:rPr lang="zh-CN" altLang="en-US"/>
              <a:t>系统构造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building blocks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）系统的完整构造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4.2</a:t>
            </a:r>
            <a:r>
              <a:rPr lang="zh-CN" altLang="en-US"/>
              <a:t>系统构造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building blocks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）系统的完整构造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4.2</a:t>
            </a:r>
            <a:r>
              <a:rPr lang="zh-CN" altLang="en-US"/>
              <a:t>系统构造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building blocks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）系统的完整构造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4.2</a:t>
            </a:r>
            <a:r>
              <a:rPr lang="zh-CN" altLang="en-US"/>
              <a:t>系统构造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building blocks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）系统的完整构造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4.2</a:t>
            </a:r>
            <a:r>
              <a:rPr lang="zh-CN" altLang="en-US"/>
              <a:t>系统构造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building blocks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）系统的完整构造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4.2</a:t>
            </a:r>
            <a:r>
              <a:rPr lang="zh-CN" altLang="en-US"/>
              <a:t>系统构造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building blocks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）系统的完整构造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4.2</a:t>
            </a:r>
            <a:r>
              <a:rPr lang="zh-CN" altLang="en-US"/>
              <a:t>系统构造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building blocks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）系统的完整构造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4.2</a:t>
            </a:r>
            <a:r>
              <a:rPr lang="zh-CN" altLang="en-US"/>
              <a:t>系统构造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building blocks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）系统的完整构造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4.2</a:t>
            </a:r>
            <a:r>
              <a:rPr lang="zh-CN" altLang="en-US"/>
              <a:t>系统构造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building blocks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）系统的完整构造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Who</a:t>
            </a:r>
            <a:endParaRPr lang="en-US" altLang="zh-CN"/>
          </a:p>
          <a:p>
            <a:r>
              <a:rPr lang="en-US" altLang="zh-CN"/>
              <a:t>1.2</a:t>
            </a:r>
            <a:r>
              <a:rPr lang="zh-CN" altLang="en-US"/>
              <a:t>展示概要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）论文摘要、重点解决的核心问题、贡献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）分享信息，作者、实验室信息、最新进展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  <a:p>
            <a:r>
              <a:rPr lang="en-US" altLang="zh-CN"/>
              <a:t>4.2</a:t>
            </a:r>
            <a:r>
              <a:rPr lang="zh-CN" altLang="en-US"/>
              <a:t>系统构造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building blocks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）系统的完整构造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Who</a:t>
            </a:r>
            <a:endParaRPr lang="zh-CN" altLang="en-US"/>
          </a:p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标题页</a:t>
            </a:r>
            <a:endParaRPr lang="zh-CN" altLang="en-US"/>
          </a:p>
          <a:p>
            <a:r>
              <a:rPr lang="zh-CN" altLang="en-US">
                <a:sym typeface="+mn-ea"/>
              </a:rPr>
              <a:t>论文和</a:t>
            </a:r>
            <a:r>
              <a:rPr lang="en-US" altLang="zh-CN">
                <a:sym typeface="+mn-ea"/>
              </a:rPr>
              <a:t>speaker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How</a:t>
            </a:r>
            <a:endParaRPr lang="en-US" altLang="zh-CN"/>
          </a:p>
          <a:p>
            <a:r>
              <a:rPr lang="en-US" altLang="zh-CN"/>
              <a:t>5.1</a:t>
            </a:r>
            <a:r>
              <a:rPr lang="zh-CN" altLang="en-US"/>
              <a:t>方案安全性</a:t>
            </a:r>
            <a:endParaRPr lang="zh-CN" altLang="en-US"/>
          </a:p>
          <a:p>
            <a:r>
              <a:rPr lang="zh-CN" altLang="en-US"/>
              <a:t>方案的安全性证明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How</a:t>
            </a:r>
            <a:endParaRPr lang="en-US" altLang="zh-CN"/>
          </a:p>
          <a:p>
            <a:r>
              <a:rPr lang="en-US" altLang="zh-CN"/>
              <a:t>5.2 </a:t>
            </a:r>
            <a:r>
              <a:rPr lang="zh-CN" altLang="en-US"/>
              <a:t>系统性能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）理论性能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）系统的实验设置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）系统的实验结果（</a:t>
            </a:r>
            <a:r>
              <a:rPr lang="en-US" altLang="zh-CN"/>
              <a:t>PS.</a:t>
            </a:r>
            <a:r>
              <a:rPr lang="zh-CN" altLang="en-US"/>
              <a:t>实验对比方案要在</a:t>
            </a:r>
            <a:r>
              <a:rPr lang="en-US" altLang="zh-CN"/>
              <a:t>2.2</a:t>
            </a:r>
            <a:r>
              <a:rPr lang="zh-CN" altLang="en-US"/>
              <a:t>中提及）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How</a:t>
            </a:r>
            <a:endParaRPr lang="en-US" altLang="zh-CN"/>
          </a:p>
          <a:p>
            <a:r>
              <a:rPr lang="en-US" altLang="zh-CN"/>
              <a:t>5.2 </a:t>
            </a:r>
            <a:r>
              <a:rPr lang="zh-CN" altLang="en-US"/>
              <a:t>系统性能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）理论性能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）系统的实验设置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）系统的实验结果（</a:t>
            </a:r>
            <a:r>
              <a:rPr lang="en-US" altLang="zh-CN"/>
              <a:t>PS.</a:t>
            </a:r>
            <a:r>
              <a:rPr lang="zh-CN" altLang="en-US"/>
              <a:t>实验对比方案要在</a:t>
            </a:r>
            <a:r>
              <a:rPr lang="en-US" altLang="zh-CN"/>
              <a:t>2.2</a:t>
            </a:r>
            <a:r>
              <a:rPr lang="zh-CN" altLang="en-US"/>
              <a:t>中提及）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How</a:t>
            </a:r>
            <a:endParaRPr lang="en-US" altLang="zh-CN"/>
          </a:p>
          <a:p>
            <a:r>
              <a:rPr lang="en-US" altLang="zh-CN"/>
              <a:t>5.2 </a:t>
            </a:r>
            <a:r>
              <a:rPr lang="zh-CN" altLang="en-US"/>
              <a:t>系统性能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）理论性能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）系统的实验设置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）系统的实验结果（</a:t>
            </a:r>
            <a:r>
              <a:rPr lang="en-US" altLang="zh-CN"/>
              <a:t>PS.</a:t>
            </a:r>
            <a:r>
              <a:rPr lang="zh-CN" altLang="en-US"/>
              <a:t>实验对比方案要在</a:t>
            </a:r>
            <a:r>
              <a:rPr lang="en-US" altLang="zh-CN"/>
              <a:t>2.2</a:t>
            </a:r>
            <a:r>
              <a:rPr lang="zh-CN" altLang="en-US"/>
              <a:t>中提及）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How</a:t>
            </a:r>
            <a:endParaRPr lang="en-US" altLang="zh-CN"/>
          </a:p>
          <a:p>
            <a:r>
              <a:rPr lang="en-US" altLang="zh-CN"/>
              <a:t>5.2 </a:t>
            </a:r>
            <a:r>
              <a:rPr lang="zh-CN" altLang="en-US"/>
              <a:t>系统性能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）理论性能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）系统的实验设置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）系统的实验结果（</a:t>
            </a:r>
            <a:r>
              <a:rPr lang="en-US" altLang="zh-CN"/>
              <a:t>PS.</a:t>
            </a:r>
            <a:r>
              <a:rPr lang="zh-CN" altLang="en-US"/>
              <a:t>实验对比方案要在</a:t>
            </a:r>
            <a:r>
              <a:rPr lang="en-US" altLang="zh-CN"/>
              <a:t>2.2</a:t>
            </a:r>
            <a:r>
              <a:rPr lang="zh-CN" altLang="en-US"/>
              <a:t>中提及）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How</a:t>
            </a:r>
            <a:endParaRPr lang="en-US" altLang="zh-CN"/>
          </a:p>
          <a:p>
            <a:r>
              <a:rPr lang="en-US" altLang="zh-CN"/>
              <a:t>5.2 </a:t>
            </a:r>
            <a:r>
              <a:rPr lang="zh-CN" altLang="en-US"/>
              <a:t>系统性能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）理论性能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）系统的实验设置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）系统的实验结果（</a:t>
            </a:r>
            <a:r>
              <a:rPr lang="en-US" altLang="zh-CN"/>
              <a:t>PS.</a:t>
            </a:r>
            <a:r>
              <a:rPr lang="zh-CN" altLang="en-US"/>
              <a:t>实验对比方案要在</a:t>
            </a:r>
            <a:r>
              <a:rPr lang="en-US" altLang="zh-CN"/>
              <a:t>2.2</a:t>
            </a:r>
            <a:r>
              <a:rPr lang="zh-CN" altLang="en-US"/>
              <a:t>中提及）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How</a:t>
            </a:r>
            <a:endParaRPr lang="en-US" altLang="zh-CN"/>
          </a:p>
          <a:p>
            <a:r>
              <a:rPr lang="en-US" altLang="zh-CN"/>
              <a:t>5.2 </a:t>
            </a:r>
            <a:r>
              <a:rPr lang="zh-CN" altLang="en-US"/>
              <a:t>系统性能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）理论性能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）系统的实验设置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）系统的实验结果（</a:t>
            </a:r>
            <a:r>
              <a:rPr lang="en-US" altLang="zh-CN"/>
              <a:t>PS.</a:t>
            </a:r>
            <a:r>
              <a:rPr lang="zh-CN" altLang="en-US"/>
              <a:t>实验对比方案要在</a:t>
            </a:r>
            <a:r>
              <a:rPr lang="en-US" altLang="zh-CN"/>
              <a:t>2.2</a:t>
            </a:r>
            <a:r>
              <a:rPr lang="zh-CN" altLang="en-US"/>
              <a:t>中提及）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How</a:t>
            </a:r>
            <a:endParaRPr lang="en-US" altLang="zh-CN"/>
          </a:p>
          <a:p>
            <a:r>
              <a:rPr lang="en-US" altLang="zh-CN"/>
              <a:t>5.2 </a:t>
            </a:r>
            <a:r>
              <a:rPr lang="zh-CN" altLang="en-US"/>
              <a:t>系统性能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）理论性能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）系统的实验设置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）系统的实验结果（</a:t>
            </a:r>
            <a:r>
              <a:rPr lang="en-US" altLang="zh-CN"/>
              <a:t>PS.</a:t>
            </a:r>
            <a:r>
              <a:rPr lang="zh-CN" altLang="en-US"/>
              <a:t>实验对比方案要在</a:t>
            </a:r>
            <a:r>
              <a:rPr lang="en-US" altLang="zh-CN"/>
              <a:t>2.2</a:t>
            </a:r>
            <a:r>
              <a:rPr lang="zh-CN" altLang="en-US"/>
              <a:t>中提及）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Who</a:t>
            </a:r>
            <a:endParaRPr lang="en-US" altLang="zh-CN"/>
          </a:p>
          <a:p>
            <a:r>
              <a:rPr lang="en-US" altLang="zh-CN"/>
              <a:t>1.2</a:t>
            </a:r>
            <a:r>
              <a:rPr lang="zh-CN" altLang="en-US"/>
              <a:t>展示概要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）论文摘要、重点解决的核心问题</a:t>
            </a:r>
            <a:r>
              <a:rPr lang="en-US" altLang="zh-CN"/>
              <a:t>/</a:t>
            </a:r>
            <a:r>
              <a:rPr lang="zh-CN" altLang="en-US"/>
              <a:t>贡献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）分享信息，作者、实验室信息、最新进展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How</a:t>
            </a:r>
            <a:endParaRPr lang="en-US" altLang="zh-CN"/>
          </a:p>
          <a:p>
            <a:r>
              <a:rPr lang="en-US" altLang="zh-CN"/>
              <a:t>5.2 </a:t>
            </a:r>
            <a:r>
              <a:rPr lang="zh-CN" altLang="en-US"/>
              <a:t>系统性能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）理论性能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）系统的实验设置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）系统的实验结果（</a:t>
            </a:r>
            <a:r>
              <a:rPr lang="en-US" altLang="zh-CN"/>
              <a:t>PS.</a:t>
            </a:r>
            <a:r>
              <a:rPr lang="zh-CN" altLang="en-US"/>
              <a:t>实验对比方案要在</a:t>
            </a:r>
            <a:r>
              <a:rPr lang="en-US" altLang="zh-CN"/>
              <a:t>2.2</a:t>
            </a:r>
            <a:r>
              <a:rPr lang="zh-CN" altLang="en-US"/>
              <a:t>中提及）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How</a:t>
            </a:r>
            <a:endParaRPr lang="en-US" altLang="zh-CN"/>
          </a:p>
          <a:p>
            <a:r>
              <a:rPr lang="en-US" altLang="zh-CN"/>
              <a:t>5.2 </a:t>
            </a:r>
            <a:r>
              <a:rPr lang="zh-CN" altLang="en-US"/>
              <a:t>系统性能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）理论性能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）系统的实验设置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）系统的实验结果（</a:t>
            </a:r>
            <a:r>
              <a:rPr lang="en-US" altLang="zh-CN"/>
              <a:t>PS.</a:t>
            </a:r>
            <a:r>
              <a:rPr lang="zh-CN" altLang="en-US"/>
              <a:t>实验对比方案要在</a:t>
            </a:r>
            <a:r>
              <a:rPr lang="en-US" altLang="zh-CN"/>
              <a:t>2.2</a:t>
            </a:r>
            <a:r>
              <a:rPr lang="zh-CN" altLang="en-US"/>
              <a:t>中提及）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How</a:t>
            </a:r>
            <a:endParaRPr lang="en-US" altLang="zh-CN"/>
          </a:p>
          <a:p>
            <a:r>
              <a:rPr lang="en-US" altLang="zh-CN"/>
              <a:t>5.2 </a:t>
            </a:r>
            <a:r>
              <a:rPr lang="zh-CN" altLang="en-US"/>
              <a:t>系统性能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）理论性能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）系统的实验设置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）系统的实验结果（</a:t>
            </a:r>
            <a:r>
              <a:rPr lang="en-US" altLang="zh-CN"/>
              <a:t>PS.</a:t>
            </a:r>
            <a:r>
              <a:rPr lang="zh-CN" altLang="en-US"/>
              <a:t>实验对比方案要在</a:t>
            </a:r>
            <a:r>
              <a:rPr lang="en-US" altLang="zh-CN"/>
              <a:t>2.2</a:t>
            </a:r>
            <a:r>
              <a:rPr lang="zh-CN" altLang="en-US"/>
              <a:t>中提及）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Who</a:t>
            </a:r>
            <a:endParaRPr lang="zh-CN" altLang="en-US"/>
          </a:p>
          <a:p>
            <a:r>
              <a:rPr lang="en-US" altLang="zh-CN">
                <a:sym typeface="+mn-ea"/>
              </a:rPr>
              <a:t>1.1</a:t>
            </a:r>
            <a:r>
              <a:rPr lang="zh-CN" altLang="en-US">
                <a:sym typeface="+mn-ea"/>
              </a:rPr>
              <a:t>标题页</a:t>
            </a:r>
            <a:endParaRPr lang="zh-CN" altLang="en-US"/>
          </a:p>
          <a:p>
            <a:r>
              <a:rPr lang="zh-CN" altLang="en-US">
                <a:sym typeface="+mn-ea"/>
              </a:rPr>
              <a:t>论文和</a:t>
            </a:r>
            <a:r>
              <a:rPr lang="en-US" altLang="zh-CN">
                <a:sym typeface="+mn-ea"/>
              </a:rPr>
              <a:t>speaker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How</a:t>
            </a:r>
            <a:endParaRPr lang="en-US" altLang="zh-CN"/>
          </a:p>
          <a:p>
            <a:r>
              <a:rPr lang="en-US" altLang="zh-CN"/>
              <a:t>6.</a:t>
            </a:r>
            <a:r>
              <a:rPr lang="zh-CN" altLang="en-US"/>
              <a:t>论文讨论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）方案的不足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）论文未来的可能工作</a:t>
            </a:r>
            <a:br>
              <a:rPr lang="zh-CN" altLang="en-US"/>
            </a:br>
            <a:r>
              <a:rPr lang="en-US" altLang="zh-CN"/>
              <a:t>3</a:t>
            </a:r>
            <a:r>
              <a:rPr lang="zh-CN" altLang="en-US"/>
              <a:t>）方案对已有工作的启发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Who</a:t>
            </a:r>
            <a:endParaRPr lang="en-US" altLang="zh-CN"/>
          </a:p>
          <a:p>
            <a:r>
              <a:rPr lang="en-US" altLang="zh-CN"/>
              <a:t>1.2</a:t>
            </a:r>
            <a:r>
              <a:rPr lang="zh-CN" altLang="en-US"/>
              <a:t>展示概要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）论文摘要、重点解决的核心问题、贡献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）分享信息，作者、实验室信息、最新进展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Why</a:t>
            </a:r>
            <a:endParaRPr lang="en-US" altLang="zh-CN"/>
          </a:p>
          <a:p>
            <a:r>
              <a:rPr lang="en-US" altLang="zh-CN"/>
              <a:t>2.1</a:t>
            </a:r>
            <a:r>
              <a:rPr lang="zh-CN" altLang="en-US"/>
              <a:t>研究背景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）应用角度：系统的应用场景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）方案角度：机器学习</a:t>
            </a:r>
            <a:r>
              <a:rPr lang="en-US" altLang="zh-CN"/>
              <a:t>+</a:t>
            </a:r>
            <a:r>
              <a:rPr lang="zh-CN" altLang="en-US"/>
              <a:t>密码学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Why</a:t>
            </a:r>
            <a:endParaRPr lang="en-US" altLang="zh-CN"/>
          </a:p>
          <a:p>
            <a:r>
              <a:rPr lang="en-US" altLang="zh-CN"/>
              <a:t>2.1</a:t>
            </a:r>
            <a:r>
              <a:rPr lang="zh-CN" altLang="en-US"/>
              <a:t>研究背景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）应用角度：系统的应用场景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）方案角度：机器学习</a:t>
            </a:r>
            <a:r>
              <a:rPr lang="en-US" altLang="zh-CN"/>
              <a:t>+</a:t>
            </a:r>
            <a:r>
              <a:rPr lang="zh-CN" altLang="en-US"/>
              <a:t>密码学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Why</a:t>
            </a:r>
            <a:endParaRPr lang="en-US" altLang="zh-CN"/>
          </a:p>
          <a:p>
            <a:r>
              <a:rPr lang="en-US" altLang="zh-CN"/>
              <a:t>2.2</a:t>
            </a:r>
            <a:r>
              <a:rPr lang="zh-CN" altLang="en-US"/>
              <a:t>论文动机</a:t>
            </a:r>
            <a:endParaRPr lang="zh-CN" altLang="en-US"/>
          </a:p>
          <a:p>
            <a:r>
              <a:rPr lang="zh-CN" altLang="en-US"/>
              <a:t>文献法</a:t>
            </a:r>
            <a:r>
              <a:rPr lang="en-US" altLang="zh-CN"/>
              <a:t>(related work)</a:t>
            </a:r>
            <a:r>
              <a:rPr lang="zh-CN" altLang="en-US"/>
              <a:t>，通过已有文献分析问题</a:t>
            </a:r>
            <a:endParaRPr lang="zh-CN" altLang="en-US"/>
          </a:p>
          <a:p>
            <a:r>
              <a:rPr lang="zh-CN" altLang="en-US"/>
              <a:t>（设置实验对比）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Why</a:t>
            </a:r>
            <a:endParaRPr lang="en-US" altLang="zh-CN"/>
          </a:p>
          <a:p>
            <a:r>
              <a:rPr lang="en-US" altLang="zh-CN"/>
              <a:t>2.2</a:t>
            </a:r>
            <a:r>
              <a:rPr lang="zh-CN" altLang="en-US"/>
              <a:t>论文动机</a:t>
            </a:r>
            <a:endParaRPr lang="zh-CN" altLang="en-US"/>
          </a:p>
          <a:p>
            <a:r>
              <a:rPr lang="zh-CN" altLang="en-US"/>
              <a:t>文献法</a:t>
            </a:r>
            <a:r>
              <a:rPr lang="en-US" altLang="zh-CN"/>
              <a:t>(related work)</a:t>
            </a:r>
            <a:r>
              <a:rPr lang="zh-CN" altLang="en-US"/>
              <a:t>，通过已有文献分析问题</a:t>
            </a:r>
            <a:endParaRPr lang="zh-CN" altLang="en-US"/>
          </a:p>
          <a:p>
            <a:r>
              <a:rPr lang="zh-CN" altLang="en-US"/>
              <a:t>（设置实验对比）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66388"/>
            <a:ext cx="9144000" cy="162008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5980" y="4667885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1955448"/>
            <a:ext cx="360000" cy="180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pic>
        <p:nvPicPr>
          <p:cNvPr id="8" name="图片 7" descr="ed9b36a7245d5721a880e1b2e2cd72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6515" y="-328930"/>
            <a:ext cx="5902325" cy="332613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 flipV="1">
            <a:off x="359989" y="1955448"/>
            <a:ext cx="8784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642000"/>
            <a:ext cx="9144000" cy="21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75" y="116840"/>
            <a:ext cx="7715250" cy="36957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>
                <a:solidFill>
                  <a:srgbClr val="002060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672" y="980728"/>
            <a:ext cx="8784656" cy="5400600"/>
          </a:xfrm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 sz="1800">
                <a:latin typeface="Arial" panose="020B0604020202090204" pitchFamily="34" charset="0"/>
                <a:cs typeface="Arial" panose="020B0604020202090204" pitchFamily="34" charset="0"/>
              </a:defRPr>
            </a:lvl1pPr>
            <a:lvl2pPr>
              <a:lnSpc>
                <a:spcPct val="125000"/>
              </a:lnSpc>
              <a:defRPr sz="1600"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lnSpc>
                <a:spcPct val="125000"/>
              </a:lnSpc>
              <a:defRPr sz="1400"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lnSpc>
                <a:spcPct val="125000"/>
              </a:lnSpc>
              <a:defRPr sz="1400"/>
            </a:lvl4pPr>
            <a:lvl5pPr>
              <a:lnSpc>
                <a:spcPct val="125000"/>
              </a:lnSpc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79672" y="6642000"/>
            <a:ext cx="144000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488D5BCB-E5BA-4417-8807-1FD02494C6B5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52000" y="6642149"/>
            <a:ext cx="5040000" cy="216000"/>
          </a:xfrm>
          <a:prstGeom prst="rect">
            <a:avLst/>
          </a:prstGeom>
        </p:spPr>
        <p:txBody>
          <a:bodyPr/>
          <a:lstStyle>
            <a:lvl1pPr>
              <a:defRPr sz="1000" b="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524328" y="6641851"/>
            <a:ext cx="1440000" cy="21600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9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 flipV="1">
            <a:off x="0" y="-71755"/>
            <a:ext cx="180340" cy="732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9" name="矩形 8"/>
          <p:cNvSpPr/>
          <p:nvPr userDrawn="1"/>
        </p:nvSpPr>
        <p:spPr>
          <a:xfrm>
            <a:off x="179705" y="-50800"/>
            <a:ext cx="8034020" cy="711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pic>
        <p:nvPicPr>
          <p:cNvPr id="7" name="图片 6" descr="4196aae071cd4ee5aa0ba2e701e5175b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10880" y="-18415"/>
            <a:ext cx="737870" cy="7378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85200" y="116632"/>
            <a:ext cx="8373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200" y="1124744"/>
            <a:ext cx="8373600" cy="509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16840" y="1899285"/>
            <a:ext cx="9144000" cy="1856740"/>
          </a:xfrm>
        </p:spPr>
        <p:txBody>
          <a:bodyPr>
            <a:normAutofit/>
          </a:bodyPr>
          <a:lstStyle/>
          <a:p>
            <a:r>
              <a:rPr lang="en-US" sz="2400">
                <a:latin typeface="微软雅黑" charset="0"/>
                <a:ea typeface="微软雅黑" charset="0"/>
                <a:cs typeface="微软雅黑" charset="0"/>
              </a:rPr>
              <a:t>  </a:t>
            </a:r>
            <a:r>
              <a:rPr sz="2400">
                <a:latin typeface="微软雅黑" charset="0"/>
                <a:ea typeface="微软雅黑" charset="0"/>
                <a:cs typeface="微软雅黑" charset="0"/>
              </a:rPr>
              <a:t>PCN</a:t>
            </a:r>
            <a:r>
              <a:rPr lang="en-US" sz="2400">
                <a:latin typeface="微软雅黑" charset="0"/>
                <a:ea typeface="微软雅黑" charset="0"/>
                <a:cs typeface="微软雅黑" charset="0"/>
              </a:rPr>
              <a:t>Ncec : </a:t>
            </a:r>
            <a:r>
              <a:rPr sz="2400">
                <a:latin typeface="微软雅黑" charset="0"/>
                <a:ea typeface="微软雅黑" charset="0"/>
                <a:cs typeface="微软雅黑" charset="0"/>
              </a:rPr>
              <a:t>基于云</a:t>
            </a:r>
            <a:r>
              <a:rPr lang="en-US" sz="2400"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sz="2400">
                <a:latin typeface="微软雅黑" charset="0"/>
                <a:ea typeface="微软雅黑" charset="0"/>
                <a:cs typeface="微软雅黑" charset="0"/>
              </a:rPr>
              <a:t>边缘</a:t>
            </a:r>
            <a:r>
              <a:rPr lang="en-US" sz="2400"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sz="2400">
                <a:latin typeface="微软雅黑" charset="0"/>
                <a:ea typeface="微软雅黑" charset="0"/>
                <a:cs typeface="微软雅黑" charset="0"/>
              </a:rPr>
              <a:t>客户端协作的高效</a:t>
            </a:r>
            <a:br>
              <a:rPr sz="2400">
                <a:latin typeface="微软雅黑" charset="0"/>
                <a:ea typeface="微软雅黑" charset="0"/>
                <a:cs typeface="微软雅黑" charset="0"/>
              </a:rPr>
            </a:br>
            <a:r>
              <a:rPr sz="2400">
                <a:latin typeface="微软雅黑" charset="0"/>
                <a:ea typeface="微软雅黑" charset="0"/>
                <a:cs typeface="微软雅黑" charset="0"/>
              </a:rPr>
              <a:t>隐私保护卷积神经网络推理</a:t>
            </a:r>
            <a:endParaRPr sz="24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36360" y="4592320"/>
            <a:ext cx="1719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论文研讨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algn="l">
              <a:buNone/>
            </a:pPr>
            <a:r>
              <a:rPr lang="zh-CN" altLang="en-US">
                <a:latin typeface="Arial Regular" panose="020B0604020202090204" charset="0"/>
                <a:ea typeface="微软雅黑" charset="0"/>
                <a:cs typeface="Arial Regular" panose="020B0604020202090204" charset="0"/>
              </a:rPr>
              <a:t>Speaker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：刘洋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论文动机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79705" y="826770"/>
            <a:ext cx="827087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</a:rPr>
              <a:t>MiniONN</a:t>
            </a: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</a:rPr>
              <a:t>[38]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</a:rPr>
              <a:t>，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安全的基于两方的不经意神经网络预测方案，</a:t>
            </a:r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GC来实现非线性运算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，效率并没有得到很大提高。</a:t>
            </a:r>
            <a:endParaRPr lang="zh-CN" altLang="en-US" sz="16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XONN[18]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，它用GC的XNOR门操作代替矩阵乘法，以在不牺牲精度的情况下</a:t>
            </a:r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最小化GC的运行时间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。</a:t>
            </a:r>
            <a:endParaRPr lang="zh-CN" altLang="en-US" sz="16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EzPC[39]，第一个</a:t>
            </a:r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结合算术和布尔电路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的安全两方计算协议</a:t>
            </a: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,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基于这两种电路实现隐私保护计算</a:t>
            </a:r>
            <a:endParaRPr lang="zh-CN" altLang="en-US" sz="16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endParaRPr lang="zh-CN" altLang="en-US" sz="16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然而，Li等人[21]指出，MiniON</a:t>
            </a: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NN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、X</a:t>
            </a: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ONN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和EzPC </a:t>
            </a:r>
            <a:r>
              <a:rPr lang="zh-CN" altLang="en-US" sz="1600" b="1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无法保护模型隐私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。此外，它们大多使用</a:t>
            </a:r>
            <a:r>
              <a:rPr lang="zh-CN" altLang="en-US" sz="1600" b="1">
                <a:latin typeface="Arial Regular" panose="020B0604020202090204" charset="0"/>
                <a:cs typeface="Arial Regular" panose="020B0604020202090204" charset="0"/>
                <a:sym typeface="+mn-ea"/>
              </a:rPr>
              <a:t>近似多项式来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代替神经网络中的激活函数，或者不为非线性计算提供具体的协议。</a:t>
            </a:r>
            <a:endParaRPr lang="zh-CN" altLang="en-US" sz="16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endParaRPr lang="zh-CN" altLang="en-US" sz="16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CrypTFlow2 </a:t>
            </a: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[20]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，</a:t>
            </a: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设计了一个新的私有ReLU协议，与基于GC的私有ReLU协议相比，提高了效率，</a:t>
            </a:r>
            <a:r>
              <a:rPr lang="en-US" altLang="zh-CN" sz="1600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但我们的实验结果表明，该协议不够有效</a:t>
            </a: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。</a:t>
            </a:r>
            <a:endParaRPr lang="en-US" altLang="zh-CN" sz="16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endParaRPr lang="en-US" altLang="zh-CN" sz="16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endParaRPr lang="en-US" altLang="zh-CN" sz="16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705" y="4163060"/>
            <a:ext cx="862711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[</a:t>
            </a:r>
            <a:r>
              <a:rPr lang="en-US" altLang="zh-CN" sz="1400"/>
              <a:t>38</a:t>
            </a:r>
            <a:r>
              <a:rPr lang="zh-CN" altLang="en-US" sz="1400"/>
              <a:t>] J. Liu, M. Juuti, “Oblivious neural network predictions via minionn transformations,”</a:t>
            </a:r>
            <a:endParaRPr lang="zh-CN" altLang="en-US" sz="1400"/>
          </a:p>
          <a:p>
            <a:r>
              <a:rPr lang="zh-CN" altLang="en-US" sz="1400"/>
              <a:t>[18] M. S. Riazi, M. Samragh, , “XONN: Xnor-based oblivious deep neural network inference,”</a:t>
            </a:r>
            <a:endParaRPr lang="zh-CN" altLang="en-US" sz="1400"/>
          </a:p>
          <a:p>
            <a:r>
              <a:rPr lang="zh-CN" altLang="en-US" sz="1400"/>
              <a:t>[</a:t>
            </a:r>
            <a:r>
              <a:rPr lang="en-US" altLang="zh-CN" sz="1400"/>
              <a:t>39</a:t>
            </a:r>
            <a:r>
              <a:rPr lang="zh-CN" altLang="en-US" sz="1400"/>
              <a:t>] N. Chandran, D. Gupta,“Ezpc: programmable, efficient, and scalable secure two-party computation for machine learning,”</a:t>
            </a:r>
            <a:endParaRPr lang="zh-CN" altLang="en-US" sz="1400"/>
          </a:p>
          <a:p>
            <a:r>
              <a:rPr lang="zh-CN" altLang="en-US" sz="1400"/>
              <a:t>[21] M. Li, S. S. Chow, “Optimizing privacy-preserving outsourced convolutional neural network predictions,”</a:t>
            </a:r>
            <a:endParaRPr lang="zh-CN" altLang="en-US" sz="1400"/>
          </a:p>
          <a:p>
            <a:r>
              <a:rPr lang="zh-CN" altLang="en-US" sz="1400"/>
              <a:t>[20] D. Rathee, M. Rathee, “Cryptflow2: Practical 2-party secure inference,”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作者贡献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9710" y="1576705"/>
            <a:ext cx="835342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600"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基于</a:t>
            </a:r>
            <a:r>
              <a:rPr lang="zh-CN" altLang="en-US" sz="16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云</a:t>
            </a:r>
            <a:r>
              <a:rPr lang="en-US" altLang="zh-CN" sz="16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-</a:t>
            </a:r>
            <a:r>
              <a:rPr lang="zh-CN" altLang="en-US" sz="16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边缘</a:t>
            </a:r>
            <a:r>
              <a:rPr lang="en-US" altLang="zh-CN" sz="16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-</a:t>
            </a:r>
            <a:r>
              <a:rPr lang="zh-CN" altLang="en-US" sz="16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客户端框架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设计了新的隐私推理。</a:t>
            </a:r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计算密集操作转移到两个边缘服务器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，离线</a:t>
            </a:r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三元组生成任务被委托给云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。与现有方案相比，不引入额外的可信方，并通过避免两个边缘服务器之间生成三元组的交互来加快离线计算。</a:t>
            </a:r>
            <a:endParaRPr lang="zh-CN" altLang="en-US" sz="16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600"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提出了一种新的</a:t>
            </a:r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两方比较隐私计算协议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                    ，用来实现安全的</a:t>
            </a:r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非线性操作 </a:t>
            </a:r>
            <a:r>
              <a:rPr lang="en-US" altLang="zh-CN" sz="1600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ReLU</a:t>
            </a: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 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和</a:t>
            </a:r>
            <a:r>
              <a:rPr lang="zh-CN" altLang="en-US" sz="16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安全的</a:t>
            </a:r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Maximum Pooling</a:t>
            </a: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 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，使得在</a:t>
            </a: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CNN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  <a:sym typeface="+mn-ea"/>
              </a:rPr>
              <a:t>中不做任何近似所提出的                   可以达到明文相同的精度。实验结果表明在批处理大小大于100的情况下并行运行时，特别是在广域网设置中，具有低延迟和高吞吐量。</a:t>
            </a:r>
            <a:endParaRPr lang="zh-CN" altLang="en-US" sz="16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600">
              <a:latin typeface="Arial Regular" panose="020B0604020202090204" charset="0"/>
              <a:cs typeface="Arial Regular" panose="020B060402020209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</a:rPr>
              <a:t>给出了具体的                   安全性分析，并在</a:t>
            </a: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</a:rPr>
              <a:t>MINIST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</a:rPr>
              <a:t>、</a:t>
            </a: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</a:rPr>
              <a:t>CIRFAR-10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</a:rPr>
              <a:t>两个数据集上部署，实验表明在两个数据集上                   比之前的工作更有效。</a:t>
            </a:r>
            <a:endParaRPr lang="zh-CN" altLang="en-US" sz="160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6" name="334E55B0-647D-440b-865C-3EC943EB4CBC-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8925" y="2787650"/>
            <a:ext cx="989330" cy="311785"/>
          </a:xfrm>
          <a:prstGeom prst="rect">
            <a:avLst/>
          </a:prstGeom>
        </p:spPr>
      </p:pic>
      <p:pic>
        <p:nvPicPr>
          <p:cNvPr id="8" name="334E55B0-647D-440b-865C-3EC943EB4CBC-4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55" y="3099435"/>
            <a:ext cx="884555" cy="176530"/>
          </a:xfrm>
          <a:prstGeom prst="rect">
            <a:avLst/>
          </a:prstGeom>
        </p:spPr>
      </p:pic>
      <p:pic>
        <p:nvPicPr>
          <p:cNvPr id="11" name="334E55B0-647D-440b-865C-3EC943EB4CBC-5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0" y="4324985"/>
            <a:ext cx="884555" cy="176530"/>
          </a:xfrm>
          <a:prstGeom prst="rect">
            <a:avLst/>
          </a:prstGeom>
        </p:spPr>
      </p:pic>
      <p:pic>
        <p:nvPicPr>
          <p:cNvPr id="12" name="334E55B0-647D-440b-865C-3EC943EB4CBC-6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45" y="4105910"/>
            <a:ext cx="884555" cy="1765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82570" y="1196340"/>
            <a:ext cx="5205095" cy="5246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PCNNcec 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论文摘要，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研究背景、动机、贡献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系统方案陈述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预备知识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实验、安全性证明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论文讨论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57268"/>
            <a:ext cx="7715192" cy="605460"/>
          </a:xfrm>
        </p:spPr>
        <p:txBody>
          <a:bodyPr/>
          <a:lstStyle/>
          <a:p>
            <a:r>
              <a:rPr>
                <a:sym typeface="+mn-ea"/>
              </a:rPr>
              <a:t>PCN</a:t>
            </a:r>
            <a:r>
              <a:rPr lang="en-US">
                <a:sym typeface="+mn-ea"/>
              </a:rPr>
              <a:t>Ncec </a:t>
            </a:r>
            <a:endParaRPr lang="en-US" altLang="zh-CN" dirty="0"/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2587917" y="460101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2601382" y="3839249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601382" y="248129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2601382" y="1791792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2601382" y="133975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2601382" y="315044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2587917" y="5219285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39395" y="1196340"/>
            <a:ext cx="1992630" cy="1141730"/>
            <a:chOff x="1065396" y="632414"/>
            <a:chExt cx="2860039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95701" y="1074977"/>
              <a:ext cx="1287837" cy="7050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r">
                <a:defRPr/>
              </a:pP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2.1 </a:t>
            </a:r>
            <a:r>
              <a:rPr lang="zh-CN" altLang="en-US">
                <a:sym typeface="+mn-ea"/>
              </a:rPr>
              <a:t>系统整体模型、威胁模型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system 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1187450"/>
            <a:ext cx="5700395" cy="31508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9705" y="1625600"/>
            <a:ext cx="2379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云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边缘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客户端架构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云生成离线三元组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334E55B0-647D-440b-865C-3EC943EB4CBC-7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270760"/>
            <a:ext cx="989330" cy="311785"/>
          </a:xfrm>
          <a:prstGeom prst="rect">
            <a:avLst/>
          </a:prstGeom>
        </p:spPr>
      </p:pic>
      <p:pic>
        <p:nvPicPr>
          <p:cNvPr id="8" name="334E55B0-647D-440b-865C-3EC943EB4CBC-8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2406015"/>
            <a:ext cx="884555" cy="1765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83510" y="891540"/>
            <a:ext cx="357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 lang="zh-CN" altLang="en-US">
                <a:solidFill>
                  <a:srgbClr val="FF0000"/>
                </a:solidFill>
              </a:rPr>
              <a:t>提出新协议，完成安全推理网络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0680" y="4752340"/>
            <a:ext cx="84220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ym typeface="+mn-ea"/>
              </a:rPr>
              <a:t>威胁模型：半诚实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        我们假设面向区域的</a:t>
            </a:r>
            <a:r>
              <a:rPr lang="zh-CN" altLang="en-US" b="1">
                <a:sym typeface="+mn-ea"/>
              </a:rPr>
              <a:t>边缘服务器</a:t>
            </a:r>
            <a:r>
              <a:rPr lang="zh-CN" altLang="en-US">
                <a:sym typeface="+mn-ea"/>
              </a:rPr>
              <a:t>已经与</a:t>
            </a:r>
            <a:r>
              <a:rPr lang="zh-CN" altLang="en-US" b="1">
                <a:sym typeface="+mn-ea"/>
              </a:rPr>
              <a:t>服务提供商</a:t>
            </a:r>
            <a:r>
              <a:rPr lang="zh-CN" altLang="en-US">
                <a:sym typeface="+mn-ea"/>
              </a:rPr>
              <a:t>（即模型所有者）和</a:t>
            </a:r>
            <a:r>
              <a:rPr lang="zh-CN" altLang="en-US" b="1">
                <a:sym typeface="+mn-ea"/>
              </a:rPr>
              <a:t>物联网设备</a:t>
            </a:r>
            <a:r>
              <a:rPr lang="zh-CN" altLang="en-US">
                <a:sym typeface="+mn-ea"/>
              </a:rPr>
              <a:t>（即数据所有者）进行了身份验证，并且他们将诚实地执行用于隐私保护CNN推断的所有安全两方计算。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2.2 </a:t>
            </a:r>
            <a:r>
              <a:rPr lang="zh-CN" altLang="en-US">
                <a:sym typeface="+mn-ea"/>
              </a:rPr>
              <a:t>设计目标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060" y="1841500"/>
            <a:ext cx="873823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/>
              <a:t>正确性</a:t>
            </a:r>
            <a:r>
              <a:rPr lang="zh-CN" altLang="en-US"/>
              <a:t>：边缘服务器协作执行两方计算，保证</a:t>
            </a:r>
            <a:r>
              <a:rPr lang="en-US" altLang="zh-CN"/>
              <a:t>CNN</a:t>
            </a:r>
            <a:r>
              <a:rPr lang="zh-CN" altLang="en-US"/>
              <a:t>预训练模型得到正确的预测结果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/>
              <a:t>安全性</a:t>
            </a:r>
            <a:r>
              <a:rPr lang="zh-CN" altLang="en-US"/>
              <a:t>：防止诚实但好奇的任一方得到对手的数据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/>
              <a:t>效率</a:t>
            </a:r>
            <a:r>
              <a:rPr lang="zh-CN" altLang="en-US"/>
              <a:t>：减少实体间的计算、通信开销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2.3 </a:t>
            </a:r>
            <a:r>
              <a:rPr lang="zh-CN" altLang="en-US">
                <a:sym typeface="+mn-ea"/>
              </a:rPr>
              <a:t>方案的算法定义</a:t>
            </a:r>
            <a:endParaRPr lang="zh-CN" altLang="en-US"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29460" y="1382395"/>
            <a:ext cx="883285" cy="60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Conv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991100" y="1382395"/>
            <a:ext cx="883285" cy="60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Pool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471920" y="1382395"/>
            <a:ext cx="883285" cy="60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FC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510280" y="1382395"/>
            <a:ext cx="883285" cy="60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Relu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912745" y="1685290"/>
            <a:ext cx="59753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403090" y="1668780"/>
            <a:ext cx="59753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893435" y="1652270"/>
            <a:ext cx="59753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389380" y="1668780"/>
            <a:ext cx="59753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9455" y="1529080"/>
            <a:ext cx="721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charset="0"/>
                <a:ea typeface="微软雅黑" charset="0"/>
              </a:rPr>
              <a:t>input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383780" y="1635760"/>
            <a:ext cx="59753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012950" y="1365885"/>
            <a:ext cx="883285" cy="60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Priv</a:t>
            </a:r>
            <a:endParaRPr lang="en-US" altLang="zh-CN"/>
          </a:p>
          <a:p>
            <a:pPr algn="ctr"/>
            <a:r>
              <a:rPr lang="en-US" altLang="zh-CN"/>
              <a:t>Conv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974590" y="1365885"/>
            <a:ext cx="883285" cy="60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Priv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/>
              <a:t>Pool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6455410" y="1365885"/>
            <a:ext cx="883285" cy="60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Priv</a:t>
            </a:r>
            <a:endParaRPr lang="en-US" altLang="zh-CN"/>
          </a:p>
          <a:p>
            <a:pPr algn="ctr"/>
            <a:r>
              <a:rPr lang="en-US" altLang="zh-CN"/>
              <a:t>FC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3493770" y="1365885"/>
            <a:ext cx="883285" cy="60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Priv</a:t>
            </a:r>
            <a:endParaRPr lang="en-US" altLang="zh-CN"/>
          </a:p>
          <a:p>
            <a:pPr algn="ctr"/>
            <a:r>
              <a:rPr lang="en-US" altLang="zh-CN"/>
              <a:t>Relu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896235" y="1668780"/>
            <a:ext cx="59753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386580" y="1652270"/>
            <a:ext cx="59753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876925" y="1635760"/>
            <a:ext cx="59753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372870" y="1652270"/>
            <a:ext cx="597535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08330" y="1484630"/>
            <a:ext cx="721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微软雅黑" charset="0"/>
                <a:ea typeface="微软雅黑" charset="0"/>
              </a:rPr>
              <a:t>input</a:t>
            </a:r>
            <a:endParaRPr lang="en-US" altLang="zh-CN" b="1">
              <a:latin typeface="微软雅黑" charset="0"/>
              <a:ea typeface="微软雅黑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367270" y="1619250"/>
            <a:ext cx="59753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6" name="334E55B0-647D-440b-865C-3EC943EB4CBC-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3070860"/>
            <a:ext cx="909320" cy="185420"/>
          </a:xfrm>
          <a:prstGeom prst="rect">
            <a:avLst/>
          </a:prstGeom>
        </p:spPr>
      </p:pic>
      <p:pic>
        <p:nvPicPr>
          <p:cNvPr id="27" name="334E55B0-647D-440b-865C-3EC943EB4CBC-10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0" y="3054985"/>
            <a:ext cx="882650" cy="216535"/>
          </a:xfrm>
          <a:prstGeom prst="rect">
            <a:avLst/>
          </a:prstGeom>
        </p:spPr>
      </p:pic>
      <p:pic>
        <p:nvPicPr>
          <p:cNvPr id="29" name="334E55B0-647D-440b-865C-3EC943EB4CBC-12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45" y="3336290"/>
            <a:ext cx="1192530" cy="184785"/>
          </a:xfrm>
          <a:prstGeom prst="rect">
            <a:avLst/>
          </a:prstGeom>
        </p:spPr>
      </p:pic>
      <p:pic>
        <p:nvPicPr>
          <p:cNvPr id="30" name="334E55B0-647D-440b-865C-3EC943EB4CBC-13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780" y="2902585"/>
            <a:ext cx="1191895" cy="243205"/>
          </a:xfrm>
          <a:prstGeom prst="rect">
            <a:avLst/>
          </a:prstGeom>
        </p:spPr>
      </p:pic>
      <p:pic>
        <p:nvPicPr>
          <p:cNvPr id="31" name="334E55B0-647D-440b-865C-3EC943EB4CBC-14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655" y="3113405"/>
            <a:ext cx="495935" cy="198755"/>
          </a:xfrm>
          <a:prstGeom prst="rect">
            <a:avLst/>
          </a:prstGeom>
        </p:spPr>
      </p:pic>
      <p:pic>
        <p:nvPicPr>
          <p:cNvPr id="33" name="334E55B0-647D-440b-865C-3EC943EB4CBC-15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4535" y="4436745"/>
            <a:ext cx="1191260" cy="341630"/>
          </a:xfrm>
          <a:prstGeom prst="rect">
            <a:avLst/>
          </a:prstGeom>
        </p:spPr>
      </p:pic>
      <p:pic>
        <p:nvPicPr>
          <p:cNvPr id="34" name="334E55B0-647D-440b-865C-3EC943EB4CBC-16" descr="wpsoffi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825" y="4442460"/>
            <a:ext cx="1191895" cy="310515"/>
          </a:xfrm>
          <a:prstGeom prst="rect">
            <a:avLst/>
          </a:prstGeom>
        </p:spPr>
      </p:pic>
      <p:pic>
        <p:nvPicPr>
          <p:cNvPr id="35" name="334E55B0-647D-440b-865C-3EC943EB4CBC-17" descr="wpsoffi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8420" y="4422775"/>
            <a:ext cx="1266825" cy="373380"/>
          </a:xfrm>
          <a:prstGeom prst="rect">
            <a:avLst/>
          </a:prstGeom>
        </p:spPr>
      </p:pic>
      <p:cxnSp>
        <p:nvCxnSpPr>
          <p:cNvPr id="36" name="直接箭头连接符 35"/>
          <p:cNvCxnSpPr/>
          <p:nvPr/>
        </p:nvCxnSpPr>
        <p:spPr>
          <a:xfrm flipH="1" flipV="1">
            <a:off x="2483485" y="2204720"/>
            <a:ext cx="12700" cy="655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3902075" y="2188210"/>
            <a:ext cx="12700" cy="655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5464175" y="2171700"/>
            <a:ext cx="12700" cy="655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6954520" y="2155190"/>
            <a:ext cx="12700" cy="6553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大括号 39"/>
          <p:cNvSpPr/>
          <p:nvPr/>
        </p:nvSpPr>
        <p:spPr>
          <a:xfrm rot="16200000">
            <a:off x="3962400" y="1706245"/>
            <a:ext cx="373380" cy="4861560"/>
          </a:xfrm>
          <a:prstGeom prst="rightBrace">
            <a:avLst>
              <a:gd name="adj1" fmla="val 8333"/>
              <a:gd name="adj2" fmla="val 502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991100" y="4352290"/>
            <a:ext cx="1500505" cy="565785"/>
          </a:xfrm>
          <a:prstGeom prst="rect">
            <a:avLst/>
          </a:prstGeom>
          <a:noFill/>
          <a:ln w="3810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665980" y="2820670"/>
            <a:ext cx="1500505" cy="774065"/>
          </a:xfrm>
          <a:prstGeom prst="rect">
            <a:avLst/>
          </a:prstGeom>
          <a:noFill/>
          <a:ln w="3810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359150" y="2924175"/>
            <a:ext cx="1075055" cy="565785"/>
          </a:xfrm>
          <a:prstGeom prst="rect">
            <a:avLst/>
          </a:prstGeom>
          <a:noFill/>
          <a:ln w="3810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51155" y="5188585"/>
            <a:ext cx="87928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[22] K. Huang, X. Liu,  “A lightweight privacy-preserving cnn feature extraction framework for mobile sensing,”IEEE Transactions on Dependable and Secure Computing, 2019.</a:t>
            </a:r>
            <a:endParaRPr lang="zh-CN" altLang="en-US"/>
          </a:p>
          <a:p>
            <a:r>
              <a:rPr lang="zh-CN" altLang="en-US"/>
              <a:t>[</a:t>
            </a:r>
            <a:r>
              <a:rPr lang="en-US" altLang="zh-CN"/>
              <a:t>36</a:t>
            </a:r>
            <a:r>
              <a:rPr lang="zh-CN" altLang="en-US"/>
              <a:t>] P. Mohassel and Y. Zhang, “Secureml: A system for scalable privacy- preserving machine learning,” in Proc. of IEEE S&amp;P, 2017.</a:t>
            </a:r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1882140" y="4923790"/>
            <a:ext cx="2905760" cy="17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4" grpId="0" animBg="1"/>
      <p:bldP spid="15" grpId="0" animBg="1"/>
      <p:bldP spid="18" grpId="0" animBg="1"/>
      <p:bldP spid="19" grpId="0" animBg="1"/>
      <p:bldP spid="24" grpId="0"/>
      <p:bldP spid="40" grpId="0" animBg="1"/>
      <p:bldP spid="45" grpId="0" animBg="1"/>
      <p:bldP spid="46" grpId="0" bldLvl="0" animBg="1"/>
      <p:bldP spid="47" grpId="0" bldLvl="0" animBg="1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82570" y="1196340"/>
            <a:ext cx="5205095" cy="5246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PCNNcec 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论文摘要，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研究背景、动机、贡献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系统方案陈述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预备知识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实验、安全性证明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论文讨论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57268"/>
            <a:ext cx="7715192" cy="605460"/>
          </a:xfrm>
        </p:spPr>
        <p:txBody>
          <a:bodyPr/>
          <a:lstStyle/>
          <a:p>
            <a:r>
              <a:rPr>
                <a:sym typeface="+mn-ea"/>
              </a:rPr>
              <a:t>PCN</a:t>
            </a:r>
            <a:r>
              <a:rPr lang="en-US">
                <a:sym typeface="+mn-ea"/>
              </a:rPr>
              <a:t>Ncec </a:t>
            </a:r>
            <a:endParaRPr lang="en-US" altLang="zh-CN" dirty="0"/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2587917" y="460101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2601382" y="3839249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601382" y="248129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2601382" y="1791792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2601382" y="133975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2601382" y="315044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2587917" y="5219285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39395" y="1196340"/>
            <a:ext cx="1992630" cy="1141730"/>
            <a:chOff x="1065396" y="632414"/>
            <a:chExt cx="2860039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95701" y="1074977"/>
              <a:ext cx="1287837" cy="7050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r">
                <a:defRPr/>
              </a:pP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3.1 </a:t>
            </a:r>
            <a:r>
              <a:rPr lang="zh-CN" altLang="en-US">
                <a:sym typeface="+mn-ea"/>
              </a:rPr>
              <a:t>预备知识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4375" y="140462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）加法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5605" y="909955"/>
            <a:ext cx="4601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加法秘密共享（</a:t>
            </a:r>
            <a:r>
              <a:rPr lang="en-US" altLang="zh-CN">
                <a:sym typeface="+mn-ea"/>
              </a:rPr>
              <a:t>Addictive Secret Sharing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）</a:t>
            </a:r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:</a:t>
            </a:r>
            <a:endParaRPr lang="en-US" altLang="zh-CN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75305" y="3115310"/>
            <a:ext cx="1922145" cy="79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&lt;x&gt;0, &lt;y&gt;0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516380" y="4250055"/>
            <a:ext cx="605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 , y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075305" y="4819015"/>
            <a:ext cx="1922145" cy="79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&lt;x&gt;1, &lt;y&gt;1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499225" y="4307205"/>
            <a:ext cx="552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x+y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154930" y="3327400"/>
            <a:ext cx="953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&lt;x+y&gt;0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154930" y="5031105"/>
            <a:ext cx="953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&lt;x+y&gt;1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172200" y="3695065"/>
            <a:ext cx="342265" cy="52387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108700" y="4723130"/>
            <a:ext cx="477520" cy="492125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</p:cNvCxnSpPr>
          <p:nvPr/>
        </p:nvCxnSpPr>
        <p:spPr>
          <a:xfrm flipV="1">
            <a:off x="1891030" y="3570605"/>
            <a:ext cx="950595" cy="67945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905635" y="4723130"/>
            <a:ext cx="936625" cy="64770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14375" y="1731010"/>
            <a:ext cx="8250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  </a:t>
            </a:r>
            <a:r>
              <a:rPr lang="zh-CN" altLang="en-US"/>
              <a:t>可信方生成随机数</a:t>
            </a:r>
            <a:r>
              <a:rPr lang="en-US" altLang="zh-CN"/>
              <a:t>r</a:t>
            </a:r>
            <a:r>
              <a:rPr lang="zh-CN" altLang="en-US"/>
              <a:t>，令</a:t>
            </a:r>
            <a:r>
              <a:rPr lang="en-US" altLang="zh-CN" b="1"/>
              <a:t>&lt;x&gt;0= r</a:t>
            </a:r>
            <a:r>
              <a:rPr lang="en-US" altLang="zh-CN"/>
              <a:t> (mod Z2l)  ,</a:t>
            </a:r>
            <a:r>
              <a:rPr lang="en-US" altLang="zh-CN" b="1"/>
              <a:t>&lt;x&gt;1=x-r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(mod Z2l)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其中r是从环Z2l中随机选取的。因此它与Z2l的任何元素都是不可区分的分布</a:t>
            </a:r>
            <a:r>
              <a:rPr lang="en-US" altLang="zh-CN"/>
              <a:t>,</a:t>
            </a:r>
            <a:r>
              <a:rPr lang="zh-CN" altLang="en-US"/>
              <a:t>是随即均匀的。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3.2 </a:t>
            </a:r>
            <a:r>
              <a:rPr lang="zh-CN" altLang="en-US">
                <a:sym typeface="+mn-ea"/>
              </a:rPr>
              <a:t>方案的构造基础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9250" y="717550"/>
            <a:ext cx="3141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）乘法（</a:t>
            </a:r>
            <a:r>
              <a:rPr lang="en-US" altLang="zh-CN"/>
              <a:t>Beaver</a:t>
            </a:r>
            <a:r>
              <a:rPr lang="zh-CN" altLang="en-US"/>
              <a:t>乘法三元组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49250" y="1197610"/>
            <a:ext cx="70497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"/>
            </a:pPr>
            <a:r>
              <a:rPr lang="zh-CN" altLang="en-US"/>
              <a:t>可信方生成</a:t>
            </a:r>
            <a:r>
              <a:rPr lang="en-US" altLang="zh-CN"/>
              <a:t>a,b,c </a:t>
            </a:r>
            <a:r>
              <a:rPr lang="zh-CN" altLang="en-US"/>
              <a:t>且满足</a:t>
            </a:r>
            <a:r>
              <a:rPr lang="en-US" altLang="zh-CN"/>
              <a:t>a*b=c   (a,b,c</a:t>
            </a:r>
            <a:r>
              <a:rPr lang="zh-CN" altLang="en-US"/>
              <a:t>对两个参与</a:t>
            </a:r>
            <a:r>
              <a:rPr lang="en-US" altLang="zh-CN"/>
              <a:t>p1,p2</a:t>
            </a:r>
            <a:r>
              <a:rPr lang="zh-CN" altLang="en-US"/>
              <a:t>方保密）</a:t>
            </a:r>
            <a:endParaRPr lang="en-US" altLang="zh-CN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 b="1"/>
              <a:t>具体：</a:t>
            </a:r>
            <a:r>
              <a:rPr lang="zh-CN" altLang="en-US"/>
              <a:t>可信方生成 </a:t>
            </a:r>
            <a:r>
              <a:rPr lang="en-US" altLang="zh-CN"/>
              <a:t>[a]0, [a]1, [b]0, [b]1, [c]0  </a:t>
            </a:r>
            <a:r>
              <a:rPr lang="zh-CN" altLang="en-US"/>
              <a:t>五个数字</a:t>
            </a:r>
            <a:endParaRPr lang="en-US" altLang="zh-CN"/>
          </a:p>
          <a:p>
            <a:pPr indent="0" algn="l">
              <a:buFont typeface="Wingdings" panose="05000000000000000000" charset="0"/>
              <a:buNone/>
            </a:pPr>
            <a:r>
              <a:rPr lang="en-US" altLang="zh-CN"/>
              <a:t>           a=[a]0+[a]1    b=[b]0+[b]1     c=a*b     c1=c-[c]0        </a:t>
            </a:r>
            <a:endParaRPr lang="en-US" altLang="zh-CN"/>
          </a:p>
          <a:p>
            <a:pPr indent="0" algn="l">
              <a:buFont typeface="Wingdings" panose="05000000000000000000" charset="0"/>
              <a:buNone/>
            </a:pPr>
            <a:endParaRPr lang="en-US" altLang="zh-CN"/>
          </a:p>
          <a:p>
            <a:pPr indent="0" algn="l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CN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/>
              <a:t>   </a:t>
            </a:r>
            <a:endParaRPr lang="en-US" altLang="zh-CN"/>
          </a:p>
          <a:p>
            <a:pPr indent="0" algn="l">
              <a:buFont typeface="Wingdings" panose="05000000000000000000" charset="0"/>
              <a:buNone/>
            </a:pPr>
            <a:endParaRPr lang="en-US" altLang="zh-CN"/>
          </a:p>
          <a:p>
            <a:pPr indent="0" algn="l">
              <a:buFont typeface="Wingdings" panose="05000000000000000000" charset="0"/>
              <a:buNone/>
            </a:pPr>
            <a:endParaRPr lang="en-US" altLang="zh-CN"/>
          </a:p>
          <a:p>
            <a:pPr indent="0" algn="l">
              <a:buFont typeface="Wingdings" panose="05000000000000000000" charset="0"/>
              <a:buNone/>
            </a:pPr>
            <a:endParaRPr lang="en-US" altLang="zh-CN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21030" y="2214245"/>
          <a:ext cx="7343775" cy="3950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840"/>
                <a:gridCol w="3140075"/>
                <a:gridCol w="3324860"/>
              </a:tblGrid>
              <a:tr h="652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计算</a:t>
                      </a:r>
                      <a:r>
                        <a:rPr lang="en-US" altLang="zh-CN"/>
                        <a:t>x*y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P2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初始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x0,y0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x1,y1</a:t>
                      </a:r>
                      <a:endParaRPr lang="en-US" altLang="zh-CN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x0,y0,[a]0,[b]0,[c]0 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x1,y1,[a]1,[b]1,[c]1</a:t>
                      </a:r>
                      <a:endParaRPr lang="zh-CN" altLang="en-US"/>
                    </a:p>
                  </a:txBody>
                  <a:tcPr/>
                </a:tc>
              </a:tr>
              <a:tr h="942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</a:t>
                      </a:r>
                      <a:r>
                        <a:rPr lang="en-US" altLang="zh-CN" sz="1800">
                          <a:sym typeface="+mn-ea"/>
                        </a:rPr>
                        <a:t>α]0=[x]0-[a]0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[β]1=[y]0-[b]0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[α]1=[x]1-[a]1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[β]1=[y]1-[b]1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通信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各自公开</a:t>
                      </a:r>
                      <a:r>
                        <a:rPr lang="en-US" altLang="zh-CN" sz="1800">
                          <a:sym typeface="+mn-ea"/>
                        </a:rPr>
                        <a:t>[α]i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[β]i</a:t>
                      </a:r>
                      <a:r>
                        <a:rPr lang="zh-CN" altLang="en-US" sz="1800">
                          <a:sym typeface="+mn-ea"/>
                        </a:rPr>
                        <a:t>，得到</a:t>
                      </a:r>
                      <a:r>
                        <a:rPr lang="en-US" altLang="zh-CN" sz="1800">
                          <a:sym typeface="+mn-ea"/>
                        </a:rPr>
                        <a:t>α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β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各自公开</a:t>
                      </a:r>
                      <a:r>
                        <a:rPr lang="en-US" altLang="zh-CN" sz="1800">
                          <a:sym typeface="+mn-ea"/>
                        </a:rPr>
                        <a:t>[α]i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[β]i</a:t>
                      </a:r>
                      <a:r>
                        <a:rPr lang="zh-CN" altLang="en-US" sz="1800">
                          <a:sym typeface="+mn-ea"/>
                        </a:rPr>
                        <a:t>，得到</a:t>
                      </a:r>
                      <a:r>
                        <a:rPr lang="en-US" altLang="zh-CN" sz="1800">
                          <a:sym typeface="+mn-ea"/>
                        </a:rPr>
                        <a:t>α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β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597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计算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[z]0</a:t>
                      </a:r>
                      <a:r>
                        <a:rPr lang="en-US" altLang="zh-CN" sz="1800">
                          <a:sym typeface="+mn-ea"/>
                        </a:rPr>
                        <a:t>=[c]0+α*[b]0+β*[a]0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[z]1</a:t>
                      </a:r>
                      <a:r>
                        <a:rPr lang="en-US" altLang="zh-CN" sz="1800">
                          <a:sym typeface="+mn-ea"/>
                        </a:rPr>
                        <a:t>=[c]1+α*[b]1+β*[a]1 </a:t>
                      </a:r>
                      <a:r>
                        <a:rPr lang="en-US" altLang="zh-CN" sz="1800">
                          <a:solidFill>
                            <a:srgbClr val="00B0F0"/>
                          </a:solidFill>
                          <a:sym typeface="+mn-ea"/>
                        </a:rPr>
                        <a:t>+α*β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3.2 </a:t>
            </a:r>
            <a:r>
              <a:rPr lang="zh-CN" altLang="en-US">
                <a:sym typeface="+mn-ea"/>
              </a:rPr>
              <a:t>方案的构造基础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3220" y="835025"/>
            <a:ext cx="66020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zh-CN" altLang="en-US" b="1">
                <a:latin typeface="微软雅黑" charset="0"/>
                <a:ea typeface="微软雅黑" charset="0"/>
                <a:cs typeface="Arial Regular" panose="020B0604020202090204" charset="0"/>
                <a:sym typeface="+mn-ea"/>
              </a:rPr>
              <a:t>验证：</a:t>
            </a:r>
            <a:r>
              <a:rPr lang="en-US" altLang="zh-CN">
                <a:latin typeface="Arial Regular" panose="020B0604020202090204" charset="0"/>
                <a:cs typeface="Arial Regular" panose="020B0604020202090204" charset="0"/>
                <a:sym typeface="+mn-ea"/>
              </a:rPr>
              <a:t>            </a:t>
            </a:r>
            <a:endParaRPr lang="en-US" altLang="zh-CN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Arial Regular" panose="020B0604020202090204" charset="0"/>
                <a:cs typeface="Arial Regular" panose="020B0604020202090204" charset="0"/>
                <a:sym typeface="+mn-ea"/>
              </a:rPr>
              <a:t>              	  =[c]1+(x-a)*[b]1+(y-b)*[a]1+</a:t>
            </a:r>
            <a:r>
              <a:rPr lang="en-US" altLang="zh-CN">
                <a:solidFill>
                  <a:srgbClr val="00B0F0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(x-a)(y-b)</a:t>
            </a:r>
            <a:endParaRPr lang="en-US" altLang="zh-CN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Arial Regular" panose="020B0604020202090204" charset="0"/>
                <a:cs typeface="Arial Regular" panose="020B0604020202090204" charset="0"/>
                <a:sym typeface="+mn-ea"/>
              </a:rPr>
              <a:t>                =[c]1+x*[b]1-a*[b]1+y*[a]1-b*[a]1+x*y-a*x-b*y+a*b</a:t>
            </a:r>
            <a:endParaRPr lang="en-US" altLang="zh-CN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latin typeface="Arial Regular" panose="020B0604020202090204" charset="0"/>
                <a:cs typeface="Arial Regular" panose="020B0604020202090204" charset="0"/>
                <a:sym typeface="+mn-ea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[z]0+z[1]</a:t>
            </a:r>
            <a:r>
              <a:rPr lang="en-US" altLang="zh-CN">
                <a:latin typeface="Arial Regular" panose="020B0604020202090204" charset="0"/>
                <a:cs typeface="Arial Regular" panose="020B0604020202090204" charset="0"/>
                <a:sym typeface="+mn-ea"/>
              </a:rPr>
              <a:t>=c+xb</a:t>
            </a:r>
            <a:r>
              <a:rPr lang="en-US" altLang="zh-CN" b="1">
                <a:latin typeface="Arial Regular" panose="020B0604020202090204" charset="0"/>
                <a:cs typeface="Arial Regular" panose="020B0604020202090204" charset="0"/>
                <a:sym typeface="+mn-ea"/>
              </a:rPr>
              <a:t>-ab</a:t>
            </a:r>
            <a:r>
              <a:rPr lang="en-US" altLang="zh-CN">
                <a:latin typeface="Arial Regular" panose="020B0604020202090204" charset="0"/>
                <a:cs typeface="Arial Regular" panose="020B0604020202090204" charset="0"/>
                <a:sym typeface="+mn-ea"/>
              </a:rPr>
              <a:t>+ya</a:t>
            </a:r>
            <a:r>
              <a:rPr lang="en-US" altLang="zh-CN" b="1">
                <a:latin typeface="Arial Regular" panose="020B0604020202090204" charset="0"/>
                <a:cs typeface="Arial Regular" panose="020B0604020202090204" charset="0"/>
                <a:sym typeface="+mn-ea"/>
              </a:rPr>
              <a:t>-ba</a:t>
            </a:r>
            <a:r>
              <a:rPr lang="en-US" altLang="zh-CN">
                <a:latin typeface="Arial Regular" panose="020B0604020202090204" charset="0"/>
                <a:cs typeface="Arial Regular" panose="020B0604020202090204" charset="0"/>
                <a:sym typeface="+mn-ea"/>
              </a:rPr>
              <a:t>+xy-ay-bx</a:t>
            </a:r>
            <a:r>
              <a:rPr lang="en-US" altLang="zh-CN" b="1">
                <a:latin typeface="Arial Regular" panose="020B0604020202090204" charset="0"/>
                <a:cs typeface="Arial Regular" panose="020B0604020202090204" charset="0"/>
                <a:sym typeface="+mn-ea"/>
              </a:rPr>
              <a:t>+ab</a:t>
            </a:r>
            <a:endParaRPr lang="en-US" altLang="zh-CN" b="1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 b="1">
                <a:latin typeface="Arial Regular" panose="020B0604020202090204" charset="0"/>
                <a:cs typeface="Arial Regular" panose="020B0604020202090204" charset="0"/>
                <a:sym typeface="+mn-ea"/>
              </a:rPr>
              <a:t>               </a:t>
            </a:r>
            <a:r>
              <a:rPr lang="en-US" altLang="zh-CN">
                <a:latin typeface="Arial Regular" panose="020B0604020202090204" charset="0"/>
                <a:cs typeface="Arial Regular" panose="020B0604020202090204" charset="0"/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=xy</a:t>
            </a:r>
            <a:endParaRPr lang="en-US" altLang="zh-CN">
              <a:solidFill>
                <a:srgbClr val="FF0000"/>
              </a:solidFill>
              <a:latin typeface="Arial Regular" panose="020B0604020202090204" charset="0"/>
              <a:cs typeface="Arial Regular" panose="020B060402020209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82570" y="1196340"/>
            <a:ext cx="5205095" cy="5246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PCNNcec 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论文摘要，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研究背景、动机、贡献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系统方案陈述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预备知识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实验、安全性证明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论文讨论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57268"/>
            <a:ext cx="7715192" cy="605460"/>
          </a:xfrm>
        </p:spPr>
        <p:txBody>
          <a:bodyPr/>
          <a:lstStyle/>
          <a:p>
            <a:r>
              <a:rPr>
                <a:sym typeface="+mn-ea"/>
              </a:rPr>
              <a:t>PCN</a:t>
            </a:r>
            <a:r>
              <a:rPr lang="en-US">
                <a:sym typeface="+mn-ea"/>
              </a:rPr>
              <a:t>Ncec </a:t>
            </a:r>
            <a:endParaRPr lang="en-US" altLang="zh-CN" dirty="0"/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2587917" y="460101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2601382" y="3839249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601382" y="248129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2601382" y="1791792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2601382" y="133975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2601382" y="315044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2587917" y="5219285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39395" y="1196340"/>
            <a:ext cx="1992630" cy="1141730"/>
            <a:chOff x="1065396" y="632414"/>
            <a:chExt cx="2860039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95701" y="1074977"/>
              <a:ext cx="1287837" cy="7050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r">
                <a:defRPr/>
              </a:pP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82570" y="1196340"/>
            <a:ext cx="5205095" cy="5246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PCNNcec 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论文摘要，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研究背景、动机、贡献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系统方案陈述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预备知识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实验、安全性证明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论文讨论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57268"/>
            <a:ext cx="7715192" cy="605460"/>
          </a:xfrm>
        </p:spPr>
        <p:txBody>
          <a:bodyPr/>
          <a:lstStyle/>
          <a:p>
            <a:r>
              <a:rPr>
                <a:sym typeface="+mn-ea"/>
              </a:rPr>
              <a:t>PCN</a:t>
            </a:r>
            <a:r>
              <a:rPr lang="en-US">
                <a:sym typeface="+mn-ea"/>
              </a:rPr>
              <a:t>Ncec </a:t>
            </a:r>
            <a:endParaRPr lang="en-US" altLang="zh-CN" dirty="0"/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2587917" y="460101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2601382" y="3839249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601382" y="248129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2601382" y="1791792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2601382" y="133975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2601382" y="315044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2587917" y="5219285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39395" y="1196340"/>
            <a:ext cx="1992630" cy="1141730"/>
            <a:chOff x="1065396" y="632414"/>
            <a:chExt cx="2860039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95701" y="1074977"/>
              <a:ext cx="1287837" cy="7050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r">
                <a:defRPr/>
              </a:pP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4.1 building blocks</a:t>
            </a:r>
            <a:endParaRPr lang="en-US" altLang="zh-CN" dirty="0"/>
          </a:p>
        </p:txBody>
      </p:sp>
      <p:pic>
        <p:nvPicPr>
          <p:cNvPr id="4" name="图片 3" descr="安全两方乘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1330325"/>
            <a:ext cx="6385560" cy="4947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3240" y="86169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）安全乘法</a:t>
            </a:r>
            <a:endParaRPr lang="zh-CN" altLang="en-US"/>
          </a:p>
        </p:txBody>
      </p:sp>
      <p:pic>
        <p:nvPicPr>
          <p:cNvPr id="33" name="334E55B0-647D-440b-865C-3EC943EB4CBC-18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20" y="835025"/>
            <a:ext cx="1080135" cy="309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4.1 building blocks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3240" y="86169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）安全截断</a:t>
            </a:r>
            <a:endParaRPr lang="zh-CN" altLang="en-US"/>
          </a:p>
        </p:txBody>
      </p:sp>
      <p:pic>
        <p:nvPicPr>
          <p:cNvPr id="34" name="334E55B0-647D-440b-865C-3EC943EB4CBC-1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120" y="861695"/>
            <a:ext cx="1191895" cy="310515"/>
          </a:xfrm>
          <a:prstGeom prst="rect">
            <a:avLst/>
          </a:prstGeom>
        </p:spPr>
      </p:pic>
      <p:pic>
        <p:nvPicPr>
          <p:cNvPr id="33" name="334E55B0-647D-440b-865C-3EC943EB4CBC-20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" y="3021330"/>
            <a:ext cx="910590" cy="260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4375" y="1428115"/>
            <a:ext cx="78168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CNN推理的计算实际上是在浮点数上进行的，而秘密共享技术通常是在属于环（或域）的整数上进行的。因此，有必要将所有浮点数转换为      中的“整数”，要对每个</a:t>
            </a:r>
            <a:r>
              <a:rPr lang="zh-CN" altLang="en-US">
                <a:solidFill>
                  <a:srgbClr val="FF0000"/>
                </a:solidFill>
              </a:rPr>
              <a:t>浮点数进行缩放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7" name="334E55B0-647D-440b-865C-3EC943EB4CBC-21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780" y="1781175"/>
            <a:ext cx="293370" cy="215265"/>
          </a:xfrm>
          <a:prstGeom prst="rect">
            <a:avLst/>
          </a:prstGeom>
        </p:spPr>
      </p:pic>
      <p:pic>
        <p:nvPicPr>
          <p:cNvPr id="8" name="334E55B0-647D-440b-865C-3EC943EB4CBC-22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90" y="2767965"/>
            <a:ext cx="230505" cy="2216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7400" y="2747645"/>
            <a:ext cx="73113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转化为定点数后，     位小数变为定点数后      位数字。同样的，</a:t>
            </a:r>
            <a:endParaRPr lang="zh-CN" altLang="en-US"/>
          </a:p>
          <a:p>
            <a:r>
              <a:rPr lang="zh-CN" altLang="en-US"/>
              <a:t>                操作也在定点数上进行，但结果的小数部分就会扩大大</a:t>
            </a:r>
            <a:r>
              <a:rPr lang="en-US" altLang="zh-CN"/>
              <a:t>2x      </a:t>
            </a:r>
            <a:endParaRPr lang="en-US" altLang="zh-CN"/>
          </a:p>
          <a:p>
            <a:r>
              <a:rPr lang="zh-CN" altLang="en-US"/>
              <a:t>位，这时必须将后     位截断</a:t>
            </a:r>
            <a:r>
              <a:rPr lang="en-US" altLang="zh-CN"/>
              <a:t>(Truncate),</a:t>
            </a:r>
            <a:r>
              <a:rPr lang="zh-CN" altLang="en-US"/>
              <a:t>以保证结果为       位小数</a:t>
            </a:r>
            <a:endParaRPr lang="zh-CN" altLang="en-US"/>
          </a:p>
        </p:txBody>
      </p:sp>
      <p:pic>
        <p:nvPicPr>
          <p:cNvPr id="10" name="334E55B0-647D-440b-865C-3EC943EB4CBC-23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015" y="2823210"/>
            <a:ext cx="230505" cy="221615"/>
          </a:xfrm>
          <a:prstGeom prst="rect">
            <a:avLst/>
          </a:prstGeom>
        </p:spPr>
      </p:pic>
      <p:pic>
        <p:nvPicPr>
          <p:cNvPr id="12" name="334E55B0-647D-440b-865C-3EC943EB4CBC-24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030" y="3060700"/>
            <a:ext cx="230505" cy="221615"/>
          </a:xfrm>
          <a:prstGeom prst="rect">
            <a:avLst/>
          </a:prstGeom>
        </p:spPr>
      </p:pic>
      <p:pic>
        <p:nvPicPr>
          <p:cNvPr id="13" name="334E55B0-647D-440b-865C-3EC943EB4CBC-25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075" y="3390265"/>
            <a:ext cx="230505" cy="221615"/>
          </a:xfrm>
          <a:prstGeom prst="rect">
            <a:avLst/>
          </a:prstGeom>
        </p:spPr>
      </p:pic>
      <p:pic>
        <p:nvPicPr>
          <p:cNvPr id="14" name="334E55B0-647D-440b-865C-3EC943EB4CBC-26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420" y="3331210"/>
            <a:ext cx="230505" cy="22161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30580" y="4251325"/>
            <a:ext cx="7409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通过右移    位的方式进行截断，其错误的概率是可以忽略不计的，</a:t>
            </a:r>
            <a:endParaRPr lang="zh-CN" altLang="en-US"/>
          </a:p>
          <a:p>
            <a:r>
              <a:rPr lang="zh-CN" altLang="en-US"/>
              <a:t>只会导致         大小的误差。</a:t>
            </a:r>
            <a:endParaRPr lang="zh-CN" altLang="en-US"/>
          </a:p>
        </p:txBody>
      </p:sp>
      <p:pic>
        <p:nvPicPr>
          <p:cNvPr id="18" name="334E55B0-647D-440b-865C-3EC943EB4CBC-27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460" y="4324350"/>
            <a:ext cx="230505" cy="221615"/>
          </a:xfrm>
          <a:prstGeom prst="rect">
            <a:avLst/>
          </a:prstGeom>
        </p:spPr>
      </p:pic>
      <p:pic>
        <p:nvPicPr>
          <p:cNvPr id="19" name="334E55B0-647D-440b-865C-3EC943EB4CBC-28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475" y="4570095"/>
            <a:ext cx="441960" cy="215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4.1 building blocks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23240" y="86169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）安全比较</a:t>
            </a:r>
            <a:endParaRPr lang="zh-CN" altLang="en-US"/>
          </a:p>
        </p:txBody>
      </p:sp>
      <p:pic>
        <p:nvPicPr>
          <p:cNvPr id="35" name="334E55B0-647D-440b-865C-3EC943EB4CBC-2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120" y="870585"/>
            <a:ext cx="1188720" cy="350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8010" y="2829560"/>
            <a:ext cx="84410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/>
              <a:t>一种方法是使用</a:t>
            </a:r>
            <a:r>
              <a:rPr lang="en-US" altLang="zh-CN" sz="1600"/>
              <a:t>GC</a:t>
            </a:r>
            <a:r>
              <a:rPr lang="zh-CN" altLang="en-US" sz="1600"/>
              <a:t>计算，但将</a:t>
            </a:r>
            <a:r>
              <a:rPr lang="en-US" altLang="zh-CN" sz="1600"/>
              <a:t>SS</a:t>
            </a:r>
            <a:r>
              <a:rPr lang="zh-CN" altLang="en-US" sz="1600"/>
              <a:t>的</a:t>
            </a:r>
            <a:r>
              <a:rPr lang="en-US" altLang="zh-CN" sz="1600"/>
              <a:t>share</a:t>
            </a:r>
            <a:r>
              <a:rPr lang="zh-CN" altLang="en-US" sz="1600"/>
              <a:t>转化为</a:t>
            </a:r>
            <a:r>
              <a:rPr lang="en-US" altLang="zh-CN" sz="1600"/>
              <a:t>GC</a:t>
            </a:r>
            <a:r>
              <a:rPr lang="zh-CN" altLang="en-US" sz="1600"/>
              <a:t>的形式将会花费高额的带宽</a:t>
            </a:r>
            <a:endParaRPr lang="zh-CN" altLang="en-US" sz="16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/>
              <a:t>第二种方案基于安全位提取协议</a:t>
            </a:r>
            <a:r>
              <a:rPr lang="en-US" altLang="zh-CN" sz="1600"/>
              <a:t>(</a:t>
            </a:r>
            <a:r>
              <a:rPr lang="zh-CN" altLang="en-US" sz="1600"/>
              <a:t>Huang等人[22]提出</a:t>
            </a:r>
            <a:r>
              <a:rPr lang="en-US" altLang="zh-CN" sz="1600"/>
              <a:t>)</a:t>
            </a:r>
            <a:r>
              <a:rPr lang="zh-CN" altLang="en-US" sz="1600"/>
              <a:t>，但该协议需要（2l−1） 二进制字段上的安全乘法，时间开销很大。</a:t>
            </a:r>
            <a:endParaRPr lang="zh-CN" altLang="en-US" sz="16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/>
              <a:t>第三种方案是安全的确定中间结果</a:t>
            </a:r>
            <a:r>
              <a:rPr lang="zh-CN" altLang="en-US" sz="1600">
                <a:sym typeface="+mn-ea"/>
              </a:rPr>
              <a:t>的符号</a:t>
            </a:r>
            <a:r>
              <a:rPr lang="zh-CN" altLang="en-US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z=r * (u-v)</a:t>
            </a:r>
            <a:r>
              <a:rPr lang="en-US" altLang="zh-CN" sz="1600"/>
              <a:t> ,</a:t>
            </a:r>
            <a:r>
              <a:rPr lang="zh-CN" altLang="en-US" sz="1600"/>
              <a:t>但当 </a:t>
            </a:r>
            <a:r>
              <a:rPr lang="en-US" altLang="zh-CN" sz="1600"/>
              <a:t>u=v </a:t>
            </a:r>
            <a:r>
              <a:rPr lang="zh-CN" altLang="en-US" sz="1600"/>
              <a:t>时，中间结果</a:t>
            </a:r>
            <a:r>
              <a:rPr lang="en-US" altLang="zh-CN" sz="1600"/>
              <a:t>z</a:t>
            </a:r>
            <a:r>
              <a:rPr lang="zh-CN" altLang="en-US" sz="1600"/>
              <a:t>的符号只需要至少一方就可以拿到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953770" y="1395095"/>
            <a:ext cx="17900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f(u,v) = 1  ，u&gt;v   </a:t>
            </a:r>
            <a:endParaRPr lang="zh-CN" altLang="en-US" sz="1600"/>
          </a:p>
          <a:p>
            <a:pPr algn="l"/>
            <a:r>
              <a:rPr lang="zh-CN" altLang="en-US" sz="1600"/>
              <a:t>f</a:t>
            </a:r>
            <a:r>
              <a:rPr lang="en-US" altLang="zh-CN" sz="1600"/>
              <a:t>(u,v)</a:t>
            </a:r>
            <a:r>
              <a:rPr lang="zh-CN" altLang="en-US" sz="1600"/>
              <a:t> = 0  </a:t>
            </a:r>
            <a:r>
              <a:rPr lang="en-US" altLang="zh-CN" sz="1600"/>
              <a:t>,</a:t>
            </a:r>
            <a:r>
              <a:rPr lang="zh-CN" altLang="en-US" sz="1600"/>
              <a:t>  u≤v.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357505" y="2461260"/>
            <a:ext cx="869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</a:rPr>
              <a:t>问题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2935" y="4646295"/>
            <a:ext cx="4246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为了解决上述问题，提出了新的安全比较协议</a:t>
            </a:r>
            <a:endParaRPr lang="zh-CN" altLang="en-US" sz="1600"/>
          </a:p>
        </p:txBody>
      </p:sp>
      <p:pic>
        <p:nvPicPr>
          <p:cNvPr id="12" name="334E55B0-647D-440b-865C-3EC943EB4CBC-30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9815" y="4646295"/>
            <a:ext cx="963930" cy="284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4.1 building blocks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23240" y="86169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）安全比较</a:t>
            </a:r>
            <a:endParaRPr lang="zh-CN" altLang="en-US"/>
          </a:p>
        </p:txBody>
      </p:sp>
      <p:pic>
        <p:nvPicPr>
          <p:cNvPr id="35" name="334E55B0-647D-440b-865C-3EC943EB4CBC-2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120" y="870585"/>
            <a:ext cx="1188720" cy="35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4.2 PrivConv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" y="847090"/>
            <a:ext cx="2016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安全的卷积运算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图片 3" descr="PrivCon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760" y="633730"/>
            <a:ext cx="4567555" cy="600011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3303905" y="2173605"/>
            <a:ext cx="3682365" cy="47942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135" y="3007360"/>
            <a:ext cx="4255770" cy="60515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04540" y="4016375"/>
            <a:ext cx="3682365" cy="660400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4323715" y="5080635"/>
            <a:ext cx="741045" cy="262890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6" grpId="0" bldLvl="0" animBg="1"/>
      <p:bldP spid="7" grpId="0" bldLvl="0" animBg="1"/>
      <p:bldP spid="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4.3 Priv_x0008_Activ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0525" y="861695"/>
            <a:ext cx="201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安全的激活函数：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130935" y="1718310"/>
            <a:ext cx="5914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Relu</a:t>
            </a:r>
            <a:r>
              <a:rPr lang="zh-CN" altLang="en-US"/>
              <a:t>函数公式：y = </a:t>
            </a:r>
            <a:r>
              <a:rPr lang="en-US" altLang="zh-CN"/>
              <a:t>relu</a:t>
            </a:r>
            <a:r>
              <a:rPr lang="zh-CN" altLang="en-US"/>
              <a:t>(x) = max{x, 0} = (x &gt; 0 ? 1 : 0)</a:t>
            </a:r>
            <a:r>
              <a:rPr lang="en-US" altLang="zh-CN">
                <a:solidFill>
                  <a:srgbClr val="00B0F0"/>
                </a:solidFill>
              </a:rPr>
              <a:t>* </a:t>
            </a:r>
            <a:r>
              <a:rPr lang="zh-CN" altLang="en-US">
                <a:solidFill>
                  <a:srgbClr val="00B0F0"/>
                </a:solidFill>
              </a:rPr>
              <a:t> x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5293995" y="1718310"/>
            <a:ext cx="1305560" cy="358140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5" name="334E55B0-647D-440b-865C-3EC943EB4CBC-32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2415" y="2239645"/>
            <a:ext cx="1188720" cy="350520"/>
          </a:xfrm>
          <a:prstGeom prst="rect">
            <a:avLst/>
          </a:prstGeom>
        </p:spPr>
      </p:pic>
      <p:pic>
        <p:nvPicPr>
          <p:cNvPr id="33" name="334E55B0-647D-440b-865C-3EC943EB4CBC-33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20" y="2259965"/>
            <a:ext cx="1080135" cy="3098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V="1">
            <a:off x="6599555" y="1718310"/>
            <a:ext cx="392430" cy="37909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4.3 PrivActiv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400" y="882650"/>
            <a:ext cx="2117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）安全的</a:t>
            </a:r>
            <a:r>
              <a:rPr lang="en-US" altLang="zh-CN"/>
              <a:t>max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6" name="334E55B0-647D-440b-865C-3EC943EB4CBC-3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1687830"/>
            <a:ext cx="3370580" cy="511175"/>
          </a:xfrm>
          <a:prstGeom prst="rect">
            <a:avLst/>
          </a:prstGeom>
        </p:spPr>
      </p:pic>
      <p:sp>
        <p:nvSpPr>
          <p:cNvPr id="9" name="左大括号 8"/>
          <p:cNvSpPr/>
          <p:nvPr/>
        </p:nvSpPr>
        <p:spPr>
          <a:xfrm>
            <a:off x="3872230" y="1158240"/>
            <a:ext cx="524510" cy="1570990"/>
          </a:xfrm>
          <a:prstGeom prst="leftBrace">
            <a:avLst>
              <a:gd name="adj1" fmla="val 8333"/>
              <a:gd name="adj2" fmla="val 530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334E55B0-647D-440b-865C-3EC943EB4CBC-39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975" y="1250950"/>
            <a:ext cx="2593340" cy="436880"/>
          </a:xfrm>
          <a:prstGeom prst="rect">
            <a:avLst/>
          </a:prstGeom>
        </p:spPr>
      </p:pic>
      <p:pic>
        <p:nvPicPr>
          <p:cNvPr id="13" name="334E55B0-647D-440b-865C-3EC943EB4CBC-40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75" y="2134870"/>
            <a:ext cx="2583180" cy="436880"/>
          </a:xfrm>
          <a:prstGeom prst="rect">
            <a:avLst/>
          </a:prstGeom>
        </p:spPr>
      </p:pic>
      <p:pic>
        <p:nvPicPr>
          <p:cNvPr id="14" name="图片 13" descr="Priv Ma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" y="2783840"/>
            <a:ext cx="5516880" cy="3609975"/>
          </a:xfrm>
          <a:prstGeom prst="rect">
            <a:avLst/>
          </a:prstGeom>
        </p:spPr>
      </p:pic>
      <p:pic>
        <p:nvPicPr>
          <p:cNvPr id="19" name="图片 18" descr="式子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405" y="3368675"/>
            <a:ext cx="2831465" cy="511175"/>
          </a:xfrm>
          <a:prstGeom prst="rect">
            <a:avLst/>
          </a:prstGeom>
        </p:spPr>
      </p:pic>
      <p:pic>
        <p:nvPicPr>
          <p:cNvPr id="20" name="图片 19" descr="positiv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865" y="4176395"/>
            <a:ext cx="1543050" cy="35369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161405" y="4223385"/>
            <a:ext cx="109601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如果</a:t>
            </a:r>
            <a:r>
              <a:rPr lang="en-US" altLang="zh-CN" sz="1400"/>
              <a:t>y-x&gt;0 :</a:t>
            </a:r>
            <a:endParaRPr lang="en-US" altLang="zh-CN" sz="1400"/>
          </a:p>
          <a:p>
            <a:pPr algn="l"/>
            <a:endParaRPr lang="en-US" altLang="zh-CN" sz="1400"/>
          </a:p>
          <a:p>
            <a:pPr algn="l"/>
            <a:r>
              <a:rPr lang="en-US" sz="1400">
                <a:sym typeface="+mn-ea"/>
              </a:rPr>
              <a:t>else           :</a:t>
            </a:r>
            <a:endParaRPr lang="en-US" sz="1400"/>
          </a:p>
        </p:txBody>
      </p:sp>
      <p:pic>
        <p:nvPicPr>
          <p:cNvPr id="22" name="图片 21" descr="negativ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1865" y="4633595"/>
            <a:ext cx="1266825" cy="3270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 flipV="1">
            <a:off x="812800" y="4176395"/>
            <a:ext cx="1798320" cy="28638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 flipV="1">
            <a:off x="3872230" y="4960620"/>
            <a:ext cx="2117090" cy="361950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4.3 PrivActiv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PrivRel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295" y="1445895"/>
            <a:ext cx="6774180" cy="39662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400" y="882650"/>
            <a:ext cx="213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）安全的</a:t>
            </a:r>
            <a:r>
              <a:rPr lang="en-US" altLang="zh-CN"/>
              <a:t>Relu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V="1">
            <a:off x="6485890" y="3458845"/>
            <a:ext cx="1231265" cy="26860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1483995" y="4086860"/>
            <a:ext cx="6380480" cy="886460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4.3 PrivPool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00" y="88265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）安全的池化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4390" y="1527810"/>
            <a:ext cx="56032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平均池化：两方只需要在本地用</a:t>
            </a:r>
            <a:r>
              <a:rPr lang="en-US" altLang="zh-CN"/>
              <a:t>share</a:t>
            </a:r>
            <a:r>
              <a:rPr lang="zh-CN" altLang="en-US"/>
              <a:t>做平均就好了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最大池化：</a:t>
            </a:r>
            <a:endParaRPr lang="zh-CN" altLang="en-US"/>
          </a:p>
        </p:txBody>
      </p:sp>
      <p:pic>
        <p:nvPicPr>
          <p:cNvPr id="6" name="图片 5" descr="maxpoo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225" y="2172970"/>
            <a:ext cx="5934710" cy="4141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82570" y="1196340"/>
            <a:ext cx="5205095" cy="5246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PCNNcec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研究背景、动机、贡献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系统方案陈述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预备知识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实验、安全性证明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论文讨论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57268"/>
            <a:ext cx="7715192" cy="605460"/>
          </a:xfrm>
        </p:spPr>
        <p:txBody>
          <a:bodyPr/>
          <a:lstStyle/>
          <a:p>
            <a:r>
              <a:rPr>
                <a:sym typeface="+mn-ea"/>
              </a:rPr>
              <a:t>PCN</a:t>
            </a:r>
            <a:r>
              <a:rPr lang="en-US">
                <a:sym typeface="+mn-ea"/>
              </a:rPr>
              <a:t>Ncec </a:t>
            </a:r>
            <a:endParaRPr lang="en-US" altLang="zh-CN" dirty="0"/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2587917" y="460101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2601382" y="3839249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601382" y="248129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2601382" y="1791792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2601382" y="133975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2601382" y="315044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2587917" y="5219285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39395" y="1196340"/>
            <a:ext cx="1992630" cy="1141730"/>
            <a:chOff x="1065396" y="632414"/>
            <a:chExt cx="2860039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95701" y="1074977"/>
              <a:ext cx="1287837" cy="7050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r">
                <a:defRPr/>
              </a:pP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>
                <a:sym typeface="+mn-ea"/>
              </a:rPr>
              <a:t>4.4 </a:t>
            </a:r>
            <a:r>
              <a:rPr lang="zh-CN" altLang="en-US">
                <a:sym typeface="+mn-ea"/>
              </a:rPr>
              <a:t>完整的系统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frame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661160"/>
            <a:ext cx="8785225" cy="3814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82570" y="1196340"/>
            <a:ext cx="5205095" cy="5246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PCNNcec 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论文摘要，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研究背景、动机、贡献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系统方案陈述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预备知识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实验、安全性证明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论文讨论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57268"/>
            <a:ext cx="7715192" cy="605460"/>
          </a:xfrm>
        </p:spPr>
        <p:txBody>
          <a:bodyPr/>
          <a:lstStyle/>
          <a:p>
            <a:r>
              <a:rPr>
                <a:sym typeface="+mn-ea"/>
              </a:rPr>
              <a:t>PCN</a:t>
            </a:r>
            <a:r>
              <a:rPr lang="en-US">
                <a:sym typeface="+mn-ea"/>
              </a:rPr>
              <a:t>Ncec </a:t>
            </a:r>
            <a:endParaRPr lang="en-US" altLang="zh-CN" dirty="0"/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2587917" y="460101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2601382" y="3839249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601382" y="248129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2601382" y="1791792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2601382" y="133975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2601382" y="315044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2587917" y="5219285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39395" y="1196340"/>
            <a:ext cx="1992630" cy="1141730"/>
            <a:chOff x="1065396" y="632414"/>
            <a:chExt cx="2860039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95701" y="1074977"/>
              <a:ext cx="1287837" cy="7050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r">
                <a:defRPr/>
              </a:pP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安全性证明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9565" y="921385"/>
            <a:ext cx="81927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/>
              <a:t>根据我们提出的模型，移动用户的数据和服务提供商的模型参数都被随机共享，并独立分布到两个非共谋边缘服务器，</a:t>
            </a:r>
            <a:r>
              <a:rPr lang="zh-CN" altLang="en-US" sz="1600">
                <a:solidFill>
                  <a:srgbClr val="FF0000"/>
                </a:solidFill>
              </a:rPr>
              <a:t>模型和用户数据的隐私</a:t>
            </a:r>
            <a:r>
              <a:rPr lang="zh-CN" altLang="en-US" sz="1600"/>
              <a:t>得到了保护。</a:t>
            </a:r>
            <a:endParaRPr lang="zh-CN" altLang="en-US" sz="1600"/>
          </a:p>
          <a:p>
            <a:pPr indent="0" algn="l">
              <a:buFont typeface="Arial" panose="020B0604020202090204" pitchFamily="34" charset="0"/>
              <a:buNone/>
            </a:pPr>
            <a:endParaRPr lang="zh-CN" altLang="en-US" sz="1600"/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 sz="1600"/>
              <a:t>在预测过程中，两个边缘服务器总是在Beaver的三元组的帮助下处理它们及其在秘密共享上的中间值。虽然</a:t>
            </a:r>
            <a:r>
              <a:rPr lang="zh-CN" altLang="en-US" sz="1600">
                <a:solidFill>
                  <a:srgbClr val="FF0000"/>
                </a:solidFill>
              </a:rPr>
              <a:t>三元组是由服务提供商生成</a:t>
            </a:r>
            <a:r>
              <a:rPr lang="zh-CN" altLang="en-US" sz="1600"/>
              <a:t>的，但仍然不能侵犯用户的隐私，因为服务提供商不涉及以下预测过程，边缘服务器只能知道自己的三元组。</a:t>
            </a:r>
            <a:endParaRPr lang="zh-CN" altLang="en-US" sz="1600"/>
          </a:p>
        </p:txBody>
      </p:sp>
      <p:pic>
        <p:nvPicPr>
          <p:cNvPr id="5" name="图片 4" descr="theore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2597150"/>
            <a:ext cx="6971665" cy="687070"/>
          </a:xfrm>
          <a:prstGeom prst="rect">
            <a:avLst/>
          </a:prstGeom>
        </p:spPr>
      </p:pic>
      <p:pic>
        <p:nvPicPr>
          <p:cNvPr id="6" name="图片 5" descr="theorem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391535"/>
            <a:ext cx="6971030" cy="653415"/>
          </a:xfrm>
          <a:prstGeom prst="rect">
            <a:avLst/>
          </a:prstGeom>
        </p:spPr>
      </p:pic>
      <p:pic>
        <p:nvPicPr>
          <p:cNvPr id="7" name="图片 6" descr="theorem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152265"/>
            <a:ext cx="6911340" cy="687070"/>
          </a:xfrm>
          <a:prstGeom prst="rect">
            <a:avLst/>
          </a:prstGeom>
        </p:spPr>
      </p:pic>
      <p:pic>
        <p:nvPicPr>
          <p:cNvPr id="8" name="图片 7" descr="theorem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4994275"/>
            <a:ext cx="7085965" cy="653415"/>
          </a:xfrm>
          <a:prstGeom prst="rect">
            <a:avLst/>
          </a:prstGeom>
        </p:spPr>
      </p:pic>
      <p:pic>
        <p:nvPicPr>
          <p:cNvPr id="9" name="图片 8" descr="theorem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5707380"/>
            <a:ext cx="7235190" cy="6527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3400" y="951230"/>
            <a:ext cx="807720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        </a:t>
            </a:r>
            <a:r>
              <a:rPr lang="en-US" altLang="zh-CN" sz="1600"/>
              <a:t>     </a:t>
            </a:r>
            <a:r>
              <a:rPr lang="zh-CN" altLang="en-US" sz="1600"/>
              <a:t>为了证明PCNCEC的性能，我们将我们的方案与几个类似的工作进行了比较，包括</a:t>
            </a:r>
            <a:r>
              <a:rPr lang="zh-CN" altLang="en-US" sz="1600">
                <a:solidFill>
                  <a:srgbClr val="FF0000"/>
                </a:solidFill>
              </a:rPr>
              <a:t>MiniONN[38]</a:t>
            </a:r>
            <a:r>
              <a:rPr lang="zh-CN" altLang="en-US" sz="1600"/>
              <a:t>、</a:t>
            </a:r>
            <a:r>
              <a:rPr lang="zh-CN" altLang="en-US" sz="1600">
                <a:solidFill>
                  <a:srgbClr val="FF0000"/>
                </a:solidFill>
              </a:rPr>
              <a:t>Huang等人的方案[22]</a:t>
            </a:r>
            <a:r>
              <a:rPr lang="zh-CN" altLang="en-US" sz="1600"/>
              <a:t>、</a:t>
            </a:r>
            <a:r>
              <a:rPr lang="zh-CN" altLang="en-US" sz="1600">
                <a:solidFill>
                  <a:srgbClr val="FF0000"/>
                </a:solidFill>
              </a:rPr>
              <a:t>Li等人的方案[21]</a:t>
            </a:r>
            <a:r>
              <a:rPr lang="zh-CN" altLang="en-US" sz="1600"/>
              <a:t>和</a:t>
            </a:r>
            <a:r>
              <a:rPr lang="zh-CN" altLang="en-US" sz="1600">
                <a:solidFill>
                  <a:srgbClr val="FF0000"/>
                </a:solidFill>
              </a:rPr>
              <a:t>Cryptoflow2[20]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179705" y="1700530"/>
            <a:ext cx="2138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）隐私保护比较函数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8" name="图片 7" descr="tabl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075" y="2172970"/>
            <a:ext cx="4963160" cy="42779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51575" y="499618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 </a:t>
            </a:r>
            <a:r>
              <a:rPr lang="zh-CN" altLang="en-US"/>
              <a:t>我们的私有比较协议的通信成本略高于Huang等人的方案，但低于其他协议。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2994660" y="3613150"/>
            <a:ext cx="1096645" cy="34607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44235" y="3260090"/>
            <a:ext cx="487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</a:rPr>
              <a:t>GC</a:t>
            </a:r>
            <a:endParaRPr lang="en-US" altLang="zh-CN" sz="1600">
              <a:solidFill>
                <a:srgbClr val="FF0000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44235" y="3622040"/>
            <a:ext cx="1440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</a:rPr>
              <a:t>比特分解</a:t>
            </a:r>
            <a:endParaRPr lang="zh-CN" altLang="en-US" sz="1600">
              <a:solidFill>
                <a:srgbClr val="FF0000"/>
              </a:solidFill>
              <a:latin typeface="Arial Regular" panose="020B0604020202090204" charset="0"/>
            </a:endParaRPr>
          </a:p>
        </p:txBody>
      </p:sp>
      <p:sp>
        <p:nvSpPr>
          <p:cNvPr id="14" name="矩形 13"/>
          <p:cNvSpPr/>
          <p:nvPr/>
        </p:nvSpPr>
        <p:spPr>
          <a:xfrm flipV="1">
            <a:off x="3215640" y="5454650"/>
            <a:ext cx="568325" cy="25082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flipV="1">
            <a:off x="4733925" y="5470525"/>
            <a:ext cx="568325" cy="25082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flipV="1">
            <a:off x="4733925" y="3665220"/>
            <a:ext cx="568325" cy="25082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2940" y="5566410"/>
            <a:ext cx="59442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我们可以观察到，我们的私有比较协议的通信成本略高于Huang等人的协议，但低于其他协议。</a:t>
            </a:r>
            <a:endParaRPr lang="zh-CN" altLang="en-US"/>
          </a:p>
        </p:txBody>
      </p:sp>
      <p:pic>
        <p:nvPicPr>
          <p:cNvPr id="6" name="图片 5" descr="fig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605790"/>
            <a:ext cx="6504940" cy="4793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2940" y="5566410"/>
            <a:ext cx="59442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我们可以观察到，我们的私有</a:t>
            </a:r>
            <a:r>
              <a:rPr lang="en-US" altLang="zh-CN"/>
              <a:t>Relu</a:t>
            </a:r>
            <a:r>
              <a:rPr lang="zh-CN" altLang="en-US"/>
              <a:t>协议的通信成本略高于Huang等人的协议，但低于其他协议。</a:t>
            </a:r>
            <a:endParaRPr lang="zh-CN" altLang="en-US"/>
          </a:p>
        </p:txBody>
      </p:sp>
      <p:pic>
        <p:nvPicPr>
          <p:cNvPr id="5" name="图片 4" descr="fig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926465"/>
            <a:ext cx="6179820" cy="442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pic>
        <p:nvPicPr>
          <p:cNvPr id="4" name="图片 3" descr="Fig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978535"/>
            <a:ext cx="8397875" cy="51587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flipV="1">
            <a:off x="5444490" y="2641600"/>
            <a:ext cx="238760" cy="18859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V="1">
            <a:off x="7092315" y="2625090"/>
            <a:ext cx="325755" cy="20510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V="1">
            <a:off x="5947410" y="4806950"/>
            <a:ext cx="325755" cy="20510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pic>
        <p:nvPicPr>
          <p:cNvPr id="7" name="图片 6" descr="Fig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" y="913765"/>
            <a:ext cx="8209915" cy="56413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flipV="1">
            <a:off x="5535295" y="2717165"/>
            <a:ext cx="238760" cy="18859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V="1">
            <a:off x="6932295" y="2717165"/>
            <a:ext cx="238760" cy="18859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768465" y="2905760"/>
            <a:ext cx="4648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5000</a:t>
            </a:r>
            <a:endParaRPr lang="en-US" altLang="zh-CN" sz="1000"/>
          </a:p>
        </p:txBody>
      </p:sp>
      <p:sp>
        <p:nvSpPr>
          <p:cNvPr id="12" name="矩形 11"/>
          <p:cNvSpPr/>
          <p:nvPr/>
        </p:nvSpPr>
        <p:spPr>
          <a:xfrm flipV="1">
            <a:off x="6303645" y="5217160"/>
            <a:ext cx="238760" cy="188595"/>
          </a:xfrm>
          <a:prstGeom prst="rect">
            <a:avLst/>
          </a:prstGeom>
          <a:noFill/>
          <a:ln w="19050">
            <a:solidFill>
              <a:srgbClr val="FF0000">
                <a:alpha val="87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26175" y="5405755"/>
            <a:ext cx="394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300</a:t>
            </a:r>
            <a:endParaRPr lang="en-US" altLang="zh-CN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pic>
        <p:nvPicPr>
          <p:cNvPr id="7" name="图片 6" descr="table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844550"/>
            <a:ext cx="5905500" cy="3505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60880" y="4818380"/>
            <a:ext cx="4555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 </a:t>
            </a:r>
            <a:r>
              <a:rPr lang="zh-CN" altLang="en-US"/>
              <a:t>我们的私有比较协议的通信成本略高于Huang等人的方案，但低于其他协议。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pic>
        <p:nvPicPr>
          <p:cNvPr id="4" name="图片 3" descr="table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" y="908685"/>
            <a:ext cx="8756015" cy="4097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2895" y="5152390"/>
            <a:ext cx="7964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从结果中我们可以观察到，在</a:t>
            </a:r>
            <a:r>
              <a:rPr lang="zh-CN" altLang="en-US">
                <a:solidFill>
                  <a:srgbClr val="FF0000"/>
                </a:solidFill>
              </a:rPr>
              <a:t>局域网</a:t>
            </a:r>
            <a:r>
              <a:rPr lang="zh-CN" altLang="en-US"/>
              <a:t>设置中，每个层的通信成本主导着运行时间。在</a:t>
            </a:r>
            <a:r>
              <a:rPr lang="zh-CN" altLang="en-US">
                <a:solidFill>
                  <a:srgbClr val="FF0000"/>
                </a:solidFill>
              </a:rPr>
              <a:t>广域网</a:t>
            </a:r>
            <a:r>
              <a:rPr lang="zh-CN" altLang="en-US"/>
              <a:t>环境下，通信成本和通信次数都会影响效率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57268"/>
            <a:ext cx="7715192" cy="605460"/>
          </a:xfrm>
        </p:spPr>
        <p:txBody>
          <a:bodyPr/>
          <a:lstStyle/>
          <a:p>
            <a:r>
              <a:rPr lang="en-US">
                <a:sym typeface="+mn-ea"/>
              </a:rPr>
              <a:t>1.1 </a:t>
            </a:r>
            <a:r>
              <a:rPr lang="zh-CN" altLang="en-US">
                <a:sym typeface="+mn-ea"/>
              </a:rPr>
              <a:t>论文概要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705" y="938530"/>
            <a:ext cx="809434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Arial Regular" panose="020B0604020202090204" charset="0"/>
              </a:rPr>
              <a:t>问题：</a:t>
            </a:r>
            <a:endParaRPr lang="zh-CN" altLang="en-US" sz="1600">
              <a:latin typeface="微软雅黑" charset="0"/>
              <a:ea typeface="微软雅黑" charset="0"/>
              <a:cs typeface="Arial Regular" panose="020B0604020202090204" charset="0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在</a:t>
            </a:r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资源受限</a:t>
            </a:r>
            <a:r>
              <a:rPr lang="zh-CN" altLang="en-US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的设备上部署卷积神经网络（CNN）推理是</a:t>
            </a:r>
            <a:r>
              <a:rPr lang="zh-CN" altLang="en-US" sz="1600">
                <a:solidFill>
                  <a:schemeClr val="tx1"/>
                </a:solidFill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工业物联网</a:t>
            </a:r>
            <a:r>
              <a:rPr lang="zh-CN" altLang="en-US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（IIoT）面临的一个重大挑战。</a:t>
            </a:r>
            <a:endParaRPr lang="zh-CN" altLang="en-US" sz="160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尽管云计算在机器学习、培训和预测方面显示出巨大的前景，但将数据外包到</a:t>
            </a:r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远程云</a:t>
            </a:r>
            <a:r>
              <a:rPr lang="zh-CN" altLang="en-US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总是会带来</a:t>
            </a:r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隐私风险和高延迟</a:t>
            </a:r>
            <a:r>
              <a:rPr lang="zh-CN" altLang="en-US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。</a:t>
            </a:r>
            <a:endParaRPr lang="zh-CN" altLang="en-US" sz="160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pPr lvl="1" indent="0" algn="l">
              <a:buFont typeface="Arial" panose="020B0604020202090204" pitchFamily="34" charset="0"/>
              <a:buNone/>
            </a:pPr>
            <a:endParaRPr lang="zh-CN" altLang="en-US" sz="160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pPr algn="l">
              <a:buNone/>
            </a:pPr>
            <a:endParaRPr lang="zh-CN" altLang="en-US" sz="160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pPr algn="l">
              <a:buNone/>
            </a:pPr>
            <a:r>
              <a:rPr lang="zh-CN" altLang="en-US" sz="1600">
                <a:latin typeface="微软雅黑" charset="0"/>
                <a:ea typeface="微软雅黑" charset="0"/>
                <a:cs typeface="Arial Regular" panose="020B0604020202090204" charset="0"/>
              </a:rPr>
              <a:t>贡献：</a:t>
            </a:r>
            <a:endParaRPr lang="zh-CN" altLang="en-US" sz="1600">
              <a:latin typeface="微软雅黑" charset="0"/>
              <a:ea typeface="微软雅黑" charset="0"/>
              <a:cs typeface="Arial Regular" panose="020B0604020202090204" charset="0"/>
            </a:endParaRPr>
          </a:p>
          <a:p>
            <a:pPr algn="l">
              <a:buNone/>
            </a:pPr>
            <a:r>
              <a:rPr lang="zh-CN" altLang="en-US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        我们设计了一个新的基于云</a:t>
            </a:r>
            <a:r>
              <a:rPr lang="en-US" altLang="zh-CN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-</a:t>
            </a:r>
            <a:r>
              <a:rPr lang="zh-CN" altLang="en-US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边缘</a:t>
            </a:r>
            <a:r>
              <a:rPr lang="en-US" altLang="zh-CN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-</a:t>
            </a:r>
            <a:r>
              <a:rPr lang="zh-CN" altLang="en-US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客户端协作的高效和隐私保护的CNN推理框架（称为                   ）。</a:t>
            </a:r>
            <a:endParaRPr lang="zh-CN" altLang="en-US" sz="160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pPr algn="l">
              <a:buNone/>
            </a:pPr>
            <a:endParaRPr lang="zh-CN" altLang="en-US" sz="160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云模型和IIoT中客户端数据被分成两个秘密共享，发送到</a:t>
            </a:r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两个非共谋边缘服务器</a:t>
            </a:r>
            <a:r>
              <a:rPr lang="zh-CN" altLang="en-US" sz="1600">
                <a:solidFill>
                  <a:schemeClr val="tx1"/>
                </a:solidFill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，离线</a:t>
            </a:r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三元组委托给云生成</a:t>
            </a:r>
            <a:r>
              <a:rPr lang="zh-CN" altLang="en-US" sz="1600">
                <a:solidFill>
                  <a:schemeClr val="tx1"/>
                </a:solidFill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，不引入额外可信方，避免两个边缘服务器生成三元组的交互以加快离线计算</a:t>
            </a:r>
            <a:r>
              <a:rPr lang="zh-CN" altLang="en-US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。</a:t>
            </a:r>
            <a:endParaRPr lang="zh-CN" altLang="en-US" sz="160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提出了一种新的</a:t>
            </a:r>
            <a:r>
              <a:rPr lang="zh-CN" altLang="en-US" sz="1600">
                <a:solidFill>
                  <a:srgbClr val="FF0000"/>
                </a:solidFill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基于加性秘密共享技术的高效私有比较协议</a:t>
            </a:r>
            <a:r>
              <a:rPr lang="zh-CN" altLang="en-US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，该协议可用于在半诚实对手模型中，实现</a:t>
            </a:r>
            <a:r>
              <a:rPr lang="zh-CN" altLang="en-US" sz="1600">
                <a:solidFill>
                  <a:schemeClr val="tx1"/>
                </a:solidFill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无需近似的ReLU函数</a:t>
            </a:r>
            <a:r>
              <a:rPr lang="zh-CN" altLang="en-US" sz="160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的安全计算。</a:t>
            </a:r>
            <a:endParaRPr lang="zh-CN" altLang="en-US" sz="160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</p:txBody>
      </p:sp>
      <p:pic>
        <p:nvPicPr>
          <p:cNvPr id="5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335" y="3185795"/>
            <a:ext cx="1082675" cy="21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pic>
        <p:nvPicPr>
          <p:cNvPr id="4" name="图片 3" descr="table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885190"/>
            <a:ext cx="8992870" cy="3530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7335" y="4855845"/>
            <a:ext cx="8162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为了进一步证明PCNCEC的效率，我们将其在网络II和网络III中运行时与其他方案进行了比较，因为这两种网络更具代表性。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pic>
        <p:nvPicPr>
          <p:cNvPr id="4" name="图片 3" descr="tabl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429385"/>
            <a:ext cx="8423910" cy="2237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8765" y="3987800"/>
            <a:ext cx="80175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从表3中，我们可以看出</a:t>
            </a:r>
            <a:r>
              <a:rPr lang="zh-CN" altLang="en-US">
                <a:solidFill>
                  <a:srgbClr val="FF0000"/>
                </a:solidFill>
              </a:rPr>
              <a:t>Huang等人的方案</a:t>
            </a:r>
            <a:r>
              <a:rPr lang="zh-CN" altLang="en-US"/>
              <a:t>无法实现模型隐私，因此我们在与真实数据集运行时的效率比较中不考虑它。CryptoFlow2采用不经意传输和同态加密来执行线性矩阵乘法运算，这可能比基于加法算术秘密共享技术的运算成本和通信开销更高。因此，我们在这里主要比较PCN</a:t>
            </a:r>
            <a:r>
              <a:rPr lang="en-US" altLang="zh-CN"/>
              <a:t>cec</a:t>
            </a:r>
            <a:r>
              <a:rPr lang="zh-CN" altLang="en-US"/>
              <a:t>与MiniONN和Li等人的方案。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6235" y="4638040"/>
            <a:ext cx="84315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在具有网络II的MNIST数据集上，与MiniONN、Li等人的方案相比，PCNCEC在局域网设置下的运行时间分别提高了26.38倍和17.59倍，在广域网设置下的性能分别提高了4.39倍和2.77倍。在具有网络III的CIFAR-10数据集上，与MiniONN和Li等人的方案相比，PCNCEC在局域网设置下的运行时间分别提高了2.26倍和2.74倍，在广域网设置下的性能分别提高了1.29倍和1.47倍。因此，PCNCEC在LAN和WAN设置中都可以很好地执行。</a:t>
            </a:r>
            <a:endParaRPr lang="zh-CN" altLang="en-US"/>
          </a:p>
        </p:txBody>
      </p:sp>
      <p:pic>
        <p:nvPicPr>
          <p:cNvPr id="6" name="图片 5" descr="Fig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" y="980440"/>
            <a:ext cx="4498340" cy="3282950"/>
          </a:xfrm>
          <a:prstGeom prst="rect">
            <a:avLst/>
          </a:prstGeom>
        </p:spPr>
      </p:pic>
      <p:pic>
        <p:nvPicPr>
          <p:cNvPr id="7" name="图片 6" descr="fig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55" y="1077595"/>
            <a:ext cx="4422140" cy="3185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82570" y="1196340"/>
            <a:ext cx="5205095" cy="5246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PCNNcec 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论文摘要，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研究背景、动机、贡献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系统方案陈述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预备知识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实验、安全性证明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论文讨论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57268"/>
            <a:ext cx="7715192" cy="605460"/>
          </a:xfrm>
        </p:spPr>
        <p:txBody>
          <a:bodyPr/>
          <a:lstStyle/>
          <a:p>
            <a:r>
              <a:rPr>
                <a:sym typeface="+mn-ea"/>
              </a:rPr>
              <a:t>PCN</a:t>
            </a:r>
            <a:r>
              <a:rPr lang="en-US">
                <a:sym typeface="+mn-ea"/>
              </a:rPr>
              <a:t>Ncec </a:t>
            </a:r>
            <a:endParaRPr lang="en-US" altLang="zh-CN" dirty="0"/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2587917" y="4601017"/>
            <a:ext cx="0" cy="82605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2601382" y="3839249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601382" y="2481295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2601382" y="1791792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2601382" y="1339756"/>
            <a:ext cx="0" cy="3809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2601382" y="3150444"/>
            <a:ext cx="0" cy="7619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2587917" y="5219285"/>
            <a:ext cx="0" cy="4000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39395" y="1196340"/>
            <a:ext cx="1992630" cy="1141730"/>
            <a:chOff x="1065396" y="632414"/>
            <a:chExt cx="2860039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95701" y="1074977"/>
              <a:ext cx="1287837" cy="7050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r">
                <a:defRPr/>
              </a:pP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论文讨论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5BCB-E5BA-4417-8807-1FD02494C6B5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67485" y="2776220"/>
            <a:ext cx="64897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 Regular" panose="02020603050405020304" charset="0"/>
                <a:ea typeface="+mj-ea"/>
                <a:cs typeface="Times New Roman Regular" panose="02020603050405020304" charset="0"/>
              </a:rPr>
              <a:t>Thanks for watching</a:t>
            </a:r>
            <a:endParaRPr lang="en-US" altLang="zh-CN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 Regular" panose="02020603050405020304" charset="0"/>
              <a:ea typeface="+mj-ea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57268"/>
            <a:ext cx="7715192" cy="60546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1.2 </a:t>
            </a:r>
            <a:r>
              <a:rPr lang="zh-CN" altLang="en-US">
                <a:sym typeface="+mn-ea"/>
              </a:rPr>
              <a:t>作者信息</a:t>
            </a:r>
            <a:r>
              <a:rPr lang="en-US">
                <a:sym typeface="+mn-ea"/>
              </a:rPr>
              <a:t> </a:t>
            </a:r>
            <a:endParaRPr lang="en-US" altLang="zh-CN" dirty="0"/>
          </a:p>
        </p:txBody>
      </p:sp>
      <p:pic>
        <p:nvPicPr>
          <p:cNvPr id="4" name="图片 3" descr="author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71550"/>
            <a:ext cx="9126855" cy="821690"/>
          </a:xfrm>
          <a:prstGeom prst="rect">
            <a:avLst/>
          </a:prstGeom>
        </p:spPr>
      </p:pic>
      <p:pic>
        <p:nvPicPr>
          <p:cNvPr id="5" name="图片 4" descr="author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2101850"/>
            <a:ext cx="5895975" cy="713105"/>
          </a:xfrm>
          <a:prstGeom prst="rect">
            <a:avLst/>
          </a:prstGeom>
        </p:spPr>
      </p:pic>
      <p:pic>
        <p:nvPicPr>
          <p:cNvPr id="6" name="图片 5" descr="武汉大学密码学实验室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3430905"/>
            <a:ext cx="6223000" cy="60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研究背景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705" y="709930"/>
            <a:ext cx="842200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latin typeface="微软雅黑" charset="0"/>
                <a:ea typeface="微软雅黑" charset="0"/>
              </a:rPr>
              <a:t>1</a:t>
            </a:r>
            <a:r>
              <a:rPr lang="zh-CN" altLang="en-US" sz="1600" b="1">
                <a:latin typeface="微软雅黑" charset="0"/>
                <a:ea typeface="微软雅黑" charset="0"/>
              </a:rPr>
              <a:t>）应用角度（</a:t>
            </a:r>
            <a:r>
              <a:rPr lang="en-US" altLang="zh-CN" sz="1600" b="1">
                <a:latin typeface="微软雅黑" charset="0"/>
                <a:ea typeface="微软雅黑" charset="0"/>
              </a:rPr>
              <a:t>IIOT+ML+</a:t>
            </a:r>
            <a:r>
              <a:rPr lang="zh-CN" altLang="en-US" sz="1600" b="1">
                <a:latin typeface="微软雅黑" charset="0"/>
                <a:ea typeface="微软雅黑" charset="0"/>
              </a:rPr>
              <a:t>边缘计算）：</a:t>
            </a:r>
            <a:r>
              <a:rPr lang="en-US" altLang="zh-CN" sz="1600"/>
              <a:t> </a:t>
            </a:r>
            <a:endParaRPr lang="en-US" altLang="zh-CN" sz="1600"/>
          </a:p>
          <a:p>
            <a:r>
              <a:rPr lang="en-US" altLang="zh-CN" sz="1600"/>
              <a:t>   </a:t>
            </a:r>
            <a:endParaRPr lang="en-US" altLang="zh-CN" sz="1600"/>
          </a:p>
          <a:p>
            <a:r>
              <a:rPr lang="zh-CN" altLang="en-US" sz="1600"/>
              <a:t>      工业物联网</a:t>
            </a:r>
            <a:r>
              <a:rPr lang="en-US" altLang="zh-CN" sz="1600"/>
              <a:t>(IIOT)[1], [2]</a:t>
            </a:r>
            <a:r>
              <a:rPr lang="zh-CN" altLang="en-US" sz="1600"/>
              <a:t>通过收集、分析工业数据和持续自优化模型构建，提高了决策和控制能力，这意味着</a:t>
            </a:r>
            <a:r>
              <a:rPr lang="zh-CN" altLang="en-US" sz="1600">
                <a:solidFill>
                  <a:srgbClr val="FF0000"/>
                </a:solidFill>
              </a:rPr>
              <a:t>机器学习对于</a:t>
            </a:r>
            <a:r>
              <a:rPr lang="en-US" altLang="zh-CN" sz="1600">
                <a:solidFill>
                  <a:srgbClr val="FF0000"/>
                </a:solidFill>
              </a:rPr>
              <a:t>IIOT</a:t>
            </a:r>
            <a:r>
              <a:rPr lang="zh-CN" altLang="en-US" sz="1600">
                <a:solidFill>
                  <a:srgbClr val="FF0000"/>
                </a:solidFill>
              </a:rPr>
              <a:t>越来越重要</a:t>
            </a:r>
            <a:r>
              <a:rPr lang="zh-CN" altLang="en-US" sz="1600"/>
              <a:t>，如何部署仍面临问题。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  尽管云在数据建模和机器学习方面具有巨大优势，但它通常无法支持</a:t>
            </a:r>
            <a:r>
              <a:rPr lang="zh-CN" altLang="en-US" sz="1600" b="1">
                <a:solidFill>
                  <a:schemeClr val="tx1"/>
                </a:solidFill>
              </a:rPr>
              <a:t>制造、运输和智能建筑行业</a:t>
            </a:r>
            <a:r>
              <a:rPr lang="zh-CN" altLang="en-US" sz="1600"/>
              <a:t>等应用所需的实时数据收集或分析。因此，有一种趋势是</a:t>
            </a:r>
            <a:r>
              <a:rPr lang="zh-CN" altLang="en-US" sz="1600">
                <a:solidFill>
                  <a:srgbClr val="FF0000"/>
                </a:solidFill>
              </a:rPr>
              <a:t>借助边缘计算来增强云能力</a:t>
            </a:r>
            <a:r>
              <a:rPr lang="zh-CN" altLang="en-US" sz="1600"/>
              <a:t>[3]，[4]</a:t>
            </a:r>
            <a:r>
              <a:rPr lang="en-US" altLang="zh-CN" sz="1600"/>
              <a:t>,</a:t>
            </a:r>
            <a:r>
              <a:rPr lang="zh-CN" altLang="en-US" sz="1600">
                <a:sym typeface="+mn-ea"/>
              </a:rPr>
              <a:t>根据加纳2018年的报告，未来四年内将有75%的企业生成数据在边缘处理。</a:t>
            </a:r>
            <a:endParaRPr lang="en-US" altLang="zh-CN" sz="1600"/>
          </a:p>
        </p:txBody>
      </p:sp>
      <p:pic>
        <p:nvPicPr>
          <p:cNvPr id="6" name="图片 5" descr="ref1,2,3,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3148330"/>
            <a:ext cx="5039995" cy="2700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研究背景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9705" y="709930"/>
            <a:ext cx="8422005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微软雅黑" charset="0"/>
                <a:ea typeface="微软雅黑" charset="0"/>
              </a:rPr>
              <a:t>2</a:t>
            </a:r>
            <a:r>
              <a:rPr lang="zh-CN" altLang="en-US" b="1">
                <a:latin typeface="微软雅黑" charset="0"/>
                <a:ea typeface="微软雅黑" charset="0"/>
              </a:rPr>
              <a:t>）方案角度（</a:t>
            </a:r>
            <a:r>
              <a:rPr lang="en-US" altLang="zh-CN" b="1">
                <a:latin typeface="微软雅黑" charset="0"/>
                <a:ea typeface="微软雅黑" charset="0"/>
              </a:rPr>
              <a:t>CNN+</a:t>
            </a:r>
            <a:r>
              <a:rPr lang="zh-CN" altLang="en-US" b="1">
                <a:latin typeface="微软雅黑" charset="0"/>
                <a:ea typeface="微软雅黑" charset="0"/>
              </a:rPr>
              <a:t>边缘计算框架</a:t>
            </a:r>
            <a:r>
              <a:rPr lang="en-US" altLang="zh-CN" b="1">
                <a:latin typeface="微软雅黑" charset="0"/>
                <a:ea typeface="微软雅黑" charset="0"/>
              </a:rPr>
              <a:t>+</a:t>
            </a:r>
            <a:r>
              <a:rPr lang="zh-CN" altLang="en-US" b="1">
                <a:latin typeface="微软雅黑" charset="0"/>
                <a:ea typeface="微软雅黑" charset="0"/>
              </a:rPr>
              <a:t>安全协议）：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</a:t>
            </a:r>
            <a:endParaRPr lang="en-US" altLang="zh-CN"/>
          </a:p>
          <a:p>
            <a:r>
              <a:rPr lang="zh-CN" altLang="en-US" sz="1600"/>
              <a:t>       卷积神经网络（</a:t>
            </a:r>
            <a:r>
              <a:rPr lang="zh-CN" altLang="en-US" sz="1600">
                <a:solidFill>
                  <a:srgbClr val="FF0000"/>
                </a:solidFill>
              </a:rPr>
              <a:t>CNN</a:t>
            </a:r>
            <a:r>
              <a:rPr lang="zh-CN" altLang="en-US" sz="1600"/>
              <a:t>）作为一种深度学习算法，被证明在图像和视频识别方面具有巨大优势，因此在IIoT中得到了广泛应用。然而，将模型和数据外包到</a:t>
            </a:r>
            <a:r>
              <a:rPr lang="zh-CN" altLang="en-US" sz="1600">
                <a:solidFill>
                  <a:srgbClr val="FF0000"/>
                </a:solidFill>
              </a:rPr>
              <a:t>不完全可信的边缘服务器</a:t>
            </a:r>
            <a:r>
              <a:rPr lang="zh-CN" altLang="en-US" sz="1600"/>
              <a:t>会引起严重的隐私和安全问题。</a:t>
            </a:r>
            <a:endParaRPr lang="zh-CN" altLang="en-US" sz="1600"/>
          </a:p>
          <a:p>
            <a:endParaRPr lang="zh-CN" altLang="en-US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1">
                <a:solidFill>
                  <a:schemeClr val="tx1"/>
                </a:solidFill>
              </a:rPr>
              <a:t> </a:t>
            </a:r>
            <a:r>
              <a:rPr lang="zh-CN" altLang="en-US" sz="1600">
                <a:solidFill>
                  <a:srgbClr val="FF0000"/>
                </a:solidFill>
              </a:rPr>
              <a:t>同态加密</a:t>
            </a:r>
            <a:r>
              <a:rPr lang="zh-CN" altLang="en-US" sz="1600"/>
              <a:t>（HE）密码系统，该系统允许对密文进行线性计算。然而，他不支持非线性计算，因此一些基于HE的方案必须将非线性函数转换为近似次多项式，这可能会降低预测精度。</a:t>
            </a:r>
            <a:endParaRPr lang="zh-CN" altLang="en-US" sz="1600"/>
          </a:p>
          <a:p>
            <a:pPr indent="0">
              <a:buFont typeface="Arial" panose="020B0604020202090204" pitchFamily="34" charset="0"/>
              <a:buNone/>
            </a:pPr>
            <a:endParaRPr lang="zh-CN" altLang="en-US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</a:rPr>
              <a:t> </a:t>
            </a:r>
            <a:r>
              <a:rPr lang="zh-CN" altLang="en-US" sz="1600">
                <a:solidFill>
                  <a:srgbClr val="FF0000"/>
                </a:solidFill>
              </a:rPr>
              <a:t>安全多方计算</a:t>
            </a:r>
            <a:r>
              <a:rPr lang="zh-CN" altLang="en-US" sz="1600"/>
              <a:t>（MPC）技术，可分为三类：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zh-CN" altLang="en-US" sz="1600"/>
              <a:t>基于低延迟的乱码电路（GC）技术，这导致恒定的循环但高的通信开销；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zh-CN" altLang="en-US" sz="1600"/>
              <a:t>另一种是基于秘密共享（SS）技术，用于高吞吐量，但比基于GC的类别具有更多的交互轮次。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zh-CN" altLang="en-US" sz="1600"/>
              <a:t>混合协议框架，其中基于SS计算线性函数，使用GC计算非线性函数（如CNN中的ReLU激活）。但是，现实中</a:t>
            </a:r>
            <a:r>
              <a:rPr lang="en-US" altLang="zh-CN" sz="1600"/>
              <a:t>SS</a:t>
            </a:r>
            <a:r>
              <a:rPr lang="zh-CN" altLang="en-US" sz="1600"/>
              <a:t>共享和GC共享之间的</a:t>
            </a:r>
            <a:r>
              <a:rPr lang="zh-CN" altLang="en-US" sz="1600">
                <a:solidFill>
                  <a:srgbClr val="FF0000"/>
                </a:solidFill>
              </a:rPr>
              <a:t>转换会产生额外的通信成本</a:t>
            </a:r>
            <a:r>
              <a:rPr lang="zh-CN" altLang="en-US" sz="1600"/>
              <a:t>。一些</a:t>
            </a:r>
            <a:r>
              <a:rPr lang="zh-CN" altLang="en-US" sz="1600">
                <a:solidFill>
                  <a:srgbClr val="FF0000"/>
                </a:solidFill>
              </a:rPr>
              <a:t>非线性功能的方案</a:t>
            </a:r>
            <a:r>
              <a:rPr lang="zh-CN" altLang="en-US" sz="1600">
                <a:solidFill>
                  <a:schemeClr val="tx1"/>
                </a:solidFill>
              </a:rPr>
              <a:t>需要假设存在可信第三方参与协议执行，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牺牲安全性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论文动机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2260" y="946785"/>
            <a:ext cx="794829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</a:rPr>
              <a:t>本文设计了一种新的基于云</a:t>
            </a: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</a:rPr>
              <a:t>-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</a:rPr>
              <a:t>边缘</a:t>
            </a:r>
            <a:r>
              <a:rPr lang="en-US" altLang="zh-CN" sz="1600">
                <a:latin typeface="Arial Regular" panose="020B0604020202090204" charset="0"/>
                <a:cs typeface="Arial Regular" panose="020B0604020202090204" charset="0"/>
              </a:rPr>
              <a:t>-</a:t>
            </a:r>
            <a:r>
              <a:rPr lang="zh-CN" altLang="en-US" sz="1600">
                <a:latin typeface="Arial Regular" panose="020B0604020202090204" charset="0"/>
                <a:cs typeface="Arial Regular" panose="020B0604020202090204" charset="0"/>
              </a:rPr>
              <a:t>客户端协作的隐私保护卷积神经网络推理（                   ），用于IIoT。在我们的方案中，云代表持有模型并提供预测服务的服务提供商，私有预测计算由两个非共谋的边缘服务器执行。</a:t>
            </a:r>
            <a:endParaRPr lang="zh-CN" altLang="en-US" sz="1600">
              <a:latin typeface="Arial Regular" panose="020B0604020202090204" charset="0"/>
              <a:cs typeface="Arial Regular" panose="020B0604020202090204" charset="0"/>
            </a:endParaRPr>
          </a:p>
          <a:p>
            <a:endParaRPr lang="zh-CN" altLang="en-US" sz="160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6" name="图片 5" descr="system 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210" y="2224405"/>
            <a:ext cx="5700395" cy="3150870"/>
          </a:xfrm>
          <a:prstGeom prst="rect">
            <a:avLst/>
          </a:prstGeom>
        </p:spPr>
      </p:pic>
      <p:pic>
        <p:nvPicPr>
          <p:cNvPr id="9" name="334E55B0-647D-440b-865C-3EC943EB4CBC-3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1316990"/>
            <a:ext cx="981075" cy="196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390-327C-4FC9-9D59-92252855A1AD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Applied Data Security Lab (ADSLab) - www.adslab.cn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3E9BD-5FE3-48C4-85C4-2D5992B50E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714404" y="118"/>
            <a:ext cx="7715192" cy="605460"/>
          </a:xfrm>
        </p:spPr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论文动机</a:t>
            </a:r>
            <a:endParaRPr lang="zh-CN" altLang="en-US" dirty="0"/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79705" y="838835"/>
          <a:ext cx="8874125" cy="27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75"/>
                <a:gridCol w="1352550"/>
                <a:gridCol w="5092700"/>
              </a:tblGrid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模型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安全协议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线性操作与</a:t>
                      </a:r>
                      <a:r>
                        <a:rPr lang="zh-CN" altLang="en-US" sz="1600">
                          <a:solidFill>
                            <a:srgbClr val="FFC000"/>
                          </a:solidFill>
                        </a:rPr>
                        <a:t>非线性操作</a:t>
                      </a:r>
                      <a:r>
                        <a:rPr lang="zh-CN" altLang="en-US" sz="1600"/>
                        <a:t>的实现</a:t>
                      </a:r>
                      <a:endParaRPr lang="zh-CN" altLang="en-US" sz="16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[30-32]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FHE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不能执行非线性操作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CrypteoNets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FHE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不能执行非线性操作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421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CryptoDL、E2DM 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FHE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高次多项式近似线性操作，精度不足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[33-35]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HE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假设两个非共谋服务器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SecureML </a:t>
                      </a:r>
                      <a:r>
                        <a:rPr lang="en-US" altLang="zh-CN" sz="1600">
                          <a:sym typeface="+mn-ea"/>
                        </a:rPr>
                        <a:t>[36]</a:t>
                      </a:r>
                      <a:r>
                        <a:rPr lang="zh-CN" altLang="en-US" sz="1600">
                          <a:sym typeface="+mn-ea"/>
                        </a:rPr>
                        <a:t> 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MPC</a:t>
                      </a:r>
                      <a:r>
                        <a:rPr lang="zh-CN" altLang="en-US" sz="1600">
                          <a:sym typeface="+mn-ea"/>
                        </a:rPr>
                        <a:t> 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两个非共谋服务器，用</a:t>
                      </a:r>
                      <a:r>
                        <a:rPr lang="en-US" altLang="zh-CN" sz="1600">
                          <a:sym typeface="+mn-ea"/>
                        </a:rPr>
                        <a:t>GC+OT</a:t>
                      </a:r>
                      <a:r>
                        <a:rPr lang="zh-CN" altLang="en-US" sz="1600">
                          <a:sym typeface="+mn-ea"/>
                        </a:rPr>
                        <a:t>实现非线形操作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ABY1</a:t>
                      </a:r>
                      <a:r>
                        <a:rPr lang="zh-CN" altLang="en-US" sz="1600">
                          <a:sym typeface="+mn-ea"/>
                        </a:rPr>
                        <a:t>、</a:t>
                      </a:r>
                      <a:r>
                        <a:rPr lang="en-US" altLang="zh-CN" sz="1600">
                          <a:sym typeface="+mn-ea"/>
                        </a:rPr>
                        <a:t>2</a:t>
                      </a:r>
                      <a:r>
                        <a:rPr lang="zh-CN" altLang="en-US" sz="1600">
                          <a:sym typeface="+mn-ea"/>
                        </a:rPr>
                        <a:t>、</a:t>
                      </a:r>
                      <a:r>
                        <a:rPr lang="en-US" altLang="zh-CN" sz="1600">
                          <a:sym typeface="+mn-ea"/>
                        </a:rPr>
                        <a:t>3 [24-26] 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MPC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使用</a:t>
                      </a:r>
                      <a:r>
                        <a:rPr lang="en-US" altLang="zh-CN" sz="1600">
                          <a:sym typeface="+mn-ea"/>
                        </a:rPr>
                        <a:t>SS</a:t>
                      </a:r>
                      <a:r>
                        <a:rPr lang="zh-CN" altLang="en-US" sz="1600">
                          <a:sym typeface="+mn-ea"/>
                        </a:rPr>
                        <a:t>实现线性操作，</a:t>
                      </a:r>
                      <a:r>
                        <a:rPr lang="en-US" altLang="zh-CN" sz="1600">
                          <a:sym typeface="+mn-ea"/>
                        </a:rPr>
                        <a:t>GC</a:t>
                      </a:r>
                      <a:r>
                        <a:rPr lang="zh-CN" altLang="en-US" sz="1600">
                          <a:sym typeface="+mn-ea"/>
                        </a:rPr>
                        <a:t>实现非线性操作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9060" y="3811905"/>
            <a:ext cx="9173845" cy="2830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[30] J. W. Bos, K. Lauter, “Private predictive analysis on encrypted medical data,”</a:t>
            </a:r>
            <a:endParaRPr lang="zh-CN" altLang="en-US" sz="1400"/>
          </a:p>
          <a:p>
            <a:pPr algn="l"/>
            <a:r>
              <a:rPr lang="zh-CN" altLang="en-US" sz="1400"/>
              <a:t>[31] X. Sun, P. Zhang, “Private machine learning classification based on fully homomorphic encryption,”</a:t>
            </a:r>
            <a:endParaRPr lang="zh-CN" altLang="en-US" sz="1400"/>
          </a:p>
          <a:p>
            <a:pPr algn="l"/>
            <a:r>
              <a:rPr lang="zh-CN" altLang="en-US" sz="1400"/>
              <a:t>[32] S. Park, J. Lee, “Security- preserving support vector machine with fully homomorphic encryption,”</a:t>
            </a:r>
            <a:endParaRPr lang="zh-CN" altLang="en-US" sz="1400"/>
          </a:p>
          <a:p>
            <a:pPr algn="l"/>
            <a:r>
              <a:rPr lang="zh-CN" altLang="en-US" sz="1400"/>
              <a:t>[33] L. Liu, R. Chen, “Towards practical privacy-preserving decision tree training and evaluation in the cloud,”</a:t>
            </a:r>
            <a:endParaRPr lang="zh-CN" altLang="en-US" sz="1400"/>
          </a:p>
          <a:p>
            <a:pPr algn="l"/>
            <a:r>
              <a:rPr lang="zh-CN" altLang="en-US" sz="1400"/>
              <a:t>[34] J. Xiong, R. Bi</a:t>
            </a:r>
            <a:r>
              <a:rPr lang="en-US" altLang="zh-CN" sz="1400"/>
              <a:t>,</a:t>
            </a:r>
            <a:r>
              <a:rPr lang="zh-CN" altLang="en-US" sz="1400"/>
              <a:t>“Towards lightweight, privacy-preserving cooperative object classification for connected autonomous vehicles”</a:t>
            </a:r>
            <a:endParaRPr lang="zh-CN" altLang="en-US" sz="1400"/>
          </a:p>
          <a:p>
            <a:pPr algn="l"/>
            <a:r>
              <a:rPr lang="zh-CN" altLang="en-US" sz="1400"/>
              <a:t>[35] J. Wang, L. Wu, “An efficientand privacy-preserving outsourced support vector machine training for </a:t>
            </a:r>
            <a:endParaRPr lang="zh-CN" altLang="en-US" sz="1400"/>
          </a:p>
          <a:p>
            <a:pPr algn="l"/>
            <a:r>
              <a:rPr lang="zh-CN" altLang="en-US" sz="1400"/>
              <a:t>internet of medical things,”</a:t>
            </a:r>
            <a:endParaRPr lang="zh-CN" altLang="en-US" sz="1400"/>
          </a:p>
          <a:p>
            <a:pPr algn="l"/>
            <a:r>
              <a:rPr lang="en-US" altLang="zh-CN" sz="1400"/>
              <a:t>[36] </a:t>
            </a:r>
            <a:r>
              <a:rPr lang="zh-CN" altLang="en-US" sz="1400"/>
              <a:t>P. Mohassel and Y. Zhang, “Secureml: A system for scalable privacy- preserving machine learning,”</a:t>
            </a:r>
            <a:endParaRPr lang="zh-CN" altLang="en-US" sz="1400"/>
          </a:p>
          <a:p>
            <a:pPr algn="l"/>
            <a:r>
              <a:rPr lang="zh-CN" altLang="en-US" sz="1400"/>
              <a:t>[24] D. Demmler, T. Schneider, “Aby-a framework for efficient mixed-protocol secure two-party computation.,” </a:t>
            </a:r>
            <a:endParaRPr lang="zh-CN" altLang="en-US" sz="1400"/>
          </a:p>
          <a:p>
            <a:pPr algn="l"/>
            <a:r>
              <a:rPr lang="zh-CN" altLang="en-US" sz="1400"/>
              <a:t>[25] A. Patra, T. Schneider,“Aby2. 0: Improved mixed-protocol secure two-party computation,”</a:t>
            </a:r>
            <a:endParaRPr lang="zh-CN" altLang="en-US" sz="1400"/>
          </a:p>
          <a:p>
            <a:pPr algn="l"/>
            <a:r>
              <a:rPr lang="zh-CN" altLang="en-US" sz="1400"/>
              <a:t>[26] P. Mohassel and P. Rindal, “Aby3: A mixed protocol framework for machine learning,”</a:t>
            </a:r>
            <a:endParaRPr lang="zh-CN" altLang="en-US" sz="1000"/>
          </a:p>
          <a:p>
            <a:pPr algn="l"/>
            <a:endParaRPr lang="zh-CN" altLang="en-US" sz="1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e50db73-bfdc-4b41-955e-0d394061093c}"/>
  <p:tag name="TABLE_ENDDRAG_ORIGIN_RECT" val="698*217"/>
  <p:tag name="TABLE_ENDDRAG_RECT" val="30*220*698*214"/>
</p:tagLst>
</file>

<file path=ppt/tags/tag2.xml><?xml version="1.0" encoding="utf-8"?>
<p:tagLst xmlns:p="http://schemas.openxmlformats.org/presentationml/2006/main">
  <p:tag name="KSO_WM_UNIT_TABLE_BEAUTIFY" val="smartTable{c428e80d-132e-4268-a8a6-65a47fa4896b}"/>
  <p:tag name="TABLE_ENDDRAG_ORIGIN_RECT" val="551*311"/>
  <p:tag name="TABLE_ENDDRAG_RECT" val="127*75*578*3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VFTk9UbDk3WTJWamZTQmNYUT09IiwKICAgIkxhdGV4SW1nQmFzZTY0IiA6ICJpVkJPUncwS0dnb0FBQUFOU1VoRVVnQUFBV2tBQUFCSUJBTUFBQURHMGhsYUFBQUFNRkJNVkVYLy8vOEFBQUFBQUFBQUFBQUFBQUFBQUFBQUFBQUFBQUFBQUFBQUFBQUFBQUFBQUFBQUFBQUFBQUFBQUFBQUFBQXYzYUI3QUFBQUQzUlNUbE1BdSsvZHpabFVFR2FKcXlKMk1rUWY3cDZUQUFBQUNYQklXWE1BQUE3RUFBQU94QUdWS3c0YkFBQUpxRWxFUVZSb0JjVmFXNGhrUnhrK3N6TTdQWmVkaTRJRUpPelozU1FxQ3ZhNEVTTUlPWk5OSkNSQmVpSkcwSUE5K3VLRER6MUpWZ2dpOUR6NFlueVlpZUNUQ1RNTHV3UTJRZzlCUThUSWpIblJJREtqRDc1MlF4NGl2dlNrWnplWGphYjgvcnFkdityVU9hZFdBbjBldXY3TDkvOVZwMDdWVjFWOVRwTGM1dlhxOHhmRjNYY2VxYWpaMWR1TS9wamhueFRPZGRmWGZ4aXNZUHFiQ25heUtkM3RGWXU2cEJ6M1cwUHlqTGh3NzBNUFBYaXhlWkxiNGxBNXZscHFPRzJXeWxjREViOGp6L2xyVnpJeEdzQTlLOVlNYUVFbllDMGNhcE1RQnBURW9TeThWdmo1ZHovUnBGbys5UVJkVjBuK1hDSG83N0RlOHpiTWplK0xteWkyeExyRnZQa0U3Z1hYd0ZwKytyZzBpRWUvWjAxSkhDckgxMHVuVWVkbk5XeitaMUR1OEdLbzBXZTE3UzEwODdRUUd4eHlCbjZ4ekN6elBTRnVIakVEaVhFb0w2aGNwWFFIMXYwRElVNmNObUU4Q1BHeTlmZHVKVVBCeGdNY2ROdmlRNHVBTUNGR2ZxTWpVVHhMcFR5SE92Y3NZaDZENUQ2clFWak1oUGhHYnBnVGYwTkg1anFreVp1QU9LWnA5eVlrT2c3bEpLNVNUZ2t4WXY2TzE0SWRJZjdEM0VrMkV1SmRia2k2N3lJbW4zcndMYktIWjZCeEtJT3VMZmVGdU1WQVUyZ0JlN3hQWWNRd05VbjY4TC9IOEVuU2VRODNMamFaYllZOVBHT09ReGwwYmJrbHhQc01STU44MStyem1SQVBXNDBFR3NVcmpxVzlRa09mMjA3ZmNBQlNpVU1WNDBvc1BYY3FnU0hFc1lYK3czMFFzTS9EdjJiOUpHUnJSUHYvWmJaSlowd3BSeHlLSmFrV20wS2NZd2hhRVQ0eU9pbkxSdEZsU3pDNmhxMEJGWGZPUjFtWDM0SUtpME41VlpXcjFIZThZWXZRN1lqWkY2THdzQTg5dXA0R2V3OFJ0SkhYMFRuT1pTM0ZvUXBoWllZWlZIakFuRFJDekFNbUdqUUxrSVVNSGNyQlFBZDdUeUpvMnlLU051OEdaWTVENVNscUpLTHJJNGFoMldoYS9RemtBZk5KY2NrWkRFVFhTVUszZmk0SFpnZTVyS1U0VkNHc3pFQ3N4WDEwRjRhUFV5RSs0RDRwbjhvSGtOUzdoR1pCTk5KNU42Z0VjU2lGamZqZEYrSWREcU83ME1zemRmc3E5MGw1MHJpMXAwUHMzZVlUWU5ycEJnV0xRK21VOWNWV1BpQWtHSGRodUxjUHNkaHJVM3dzSUdSbkJUOFVaYUdublc1UVRZaERLV3pFYjgrbFdteEQ3ZXpNWEQ3VHlTYllJa1NtMWhwK0poQkZwYnhDZEIySE1obHFTelR0bUlOYXFGL3BORUNjclp3eVR6aUx0NlRyaEhhditUcmZ0WHh2RXhOZDE2TXN2RTZnWlcyWmdZaSs5UXpjaDJqN0w0ZE11WnVNUlVYVVRUYlFBblFkaDhvcnFaR29rdzRZaG0wek1IYmNCaXJZSk44aDRqaW1OdHVIMkdXWk5PMVZJOWt5RG1YaGRRSzFjc0JBWGR0VTZ2WEF0RXBPT1Z2cFpFcXBGR2Z5Wk5zc29STGpVSVd3TWdPdGF0elh0dXM1RVhkeGdHSncvcG5qa3lWRjdvVFdJNjFobTU4RDQxQTV2a2JxY3FKVjgyVlRoY0JqS0xBcXgxQnR0bW1mcGFkdWlLN2pVRlgxT0w2T25YelNQTXdYUm94VXZyZHdvcGdpaVJoNnl5WUs3YTdqVUN4dHRkaDJoZ0cyOTZPQkRzalE2cjNxWVBKS0lrYTVaUTl5azhWZFFDU3F2amFOUU51T0xaaE90bXRhbzBkdVdjRWlpb0poNy93VUZxRHJKQTVWekI2MkVGMnZHdGV6YVBUOVJxRlRWYURUak51VWkrWjU1S2V3SUYzcnAxYUpNamxyUzZMckovOUExeC8vOVMzSVoyMEVuWHBERkdJQlNwZzE3RTFFcVk0d0licU9Rbm1weTFXaTYvdzZlVEpIZG1IT3gwNXU5NlFwZS9KS3phNGxSTmRSS0M5MXVVcDByYS9SQTkvZVlNQSt6S3RNTHhHWDNqY08wSTljM0lOMEhZVXltV3JMTHFvS2c4QUpkbWFHRWRJNjFDU3RUbUVIc0FYcE9ncFZVWTNyNm9SWGJZRGFhUFdtQ3c1cE8rZU1sYmFJcEFUcE9ncGxNdFdXYUpzNUpIcllGSTA0OG13QnRiVnJqRVJIdExvSDZUb0taVExWbHBtWitBVWt0WnFQOHdKQUdkanphS3ZOUVJWZEk2WUNWVkpGd1V6OVUwSVVMYmdLK0lMQjBqVThmVVRzNFcrL1lzSTRWQ0Y1bVlIb2VqbnN6T3dLN2ZwLzVLaVdybUVsaGw5RFo2NDZDRkxpVUlXd01nUFI5VUhZaWI0T0xlaG52TjIxSldKN3ZxcWs2eXBVdUIwQks5SDFVY0FPVXkvTUxsT1dlV1ZZVHRkUW16UzFxK202Q2lVVHh2eDAwZW9TWER2YzZuMzN2K3VjcnBGbWh4NVBOVjFYb1VvYVVqUjN3azBqNEtGN1hEQ3g3VjBqeVRLbmE2alVCNE5xdXE1Q09ZbXJGSFJvQ1YwbnVDR3o1V0VaL09lZjB6VkE4aFJXVGRkVktGWk50WmlWMHJYc3VHTHdyUGZITUtOcmVoMkRVMWdOWFZlZ2lyV0ZMUlYwTFhsc294RG10V25CN0s0VkVKM3dRWUN1NDFDRnVzb01GWFF0MzJvT0NvR3B5KzVuM0VHMGhWRVZvT3Q2Vk9PNVM2TkhjaktiLzlQRmt6dFozYTY3Z3E0RDcxK1F4bis1TmNIb0d1NGxESkhBQ2JrV3RaQ0t1NjgyVC9aMFEyY3k4YVdyYk1KNTdncTZUcEpVYmVIWUxZTWxYTFpPSExyV2Iza0hUZ1FwZFNpOHdUNkw4ZDc2Z29xY2JvNStuU1EvdHJmdnVVdG1uSzUxUDNBQ3kzYTFVeGY5RHgyZFRtRUIvcTlEZGNSbktNM1Q2c0UxVXZFU3FUMnpNcmh1YkhUSzZWcnltRWNZeVlSdmNPZ2FOZUg1K0JCWWExQm4xSnY3R2MyMHIraERkbDgvVjg4dEY3TXl1bFl2RnRkUko3dGE5ekdGeE15ZG5OUU5nWE45RFdwSHlLR0JaMHNwOFFacmpVbzdHbDAzSEZrNVhjTTc5RitBL2RiN21nRmZxMnhUL3Z6Q255SWY1WnFXYWxCNEUzVkV5RVAxbUU2WlRWdEhaZkxjOU5hbmRIZE5hWENrY3BvNTQzN01BTVNVZjdKRXlER0ZPbGNOYXFpL2Q5Z1Nja2kwOWY4VFNYcE9adkhjNmtPVEZhY0NWMms3NzlBYnFVdHp1T3ZVZnh1SmZsaDFjOVNqTXYyU1llNWtFNkZZWDVkbGh0TjYyWFhkY0dFVSt0WEtBUFBELy9WTGtqZWMxUnVZeGh1WWV3TURWbVhQSHpPMUtEeWViWllEUjR0MVVxY3pOZU5jOTdPL3VwNmkwVUo4K3RvTEd5ektFVEd5YiswcFMrT1g0akhIOS9zclRRb2ZQZnBYYnU2TEFWZVRldFNTZXp6dDBweHMvUE41MHgrdXUwMVY2bXZUcVlncDh5bW84UmRrZUMwVlgyRU9pRDBUN1J4dXBqeTZya2QxWEs0ODFHay92NjZxYzkySDRzSmQ5Tm5kdlJlYXpwUnptN2JRUXBMejF4Ni9WUHowYkljKzIwTzQrQ0lQV2JpSGE4U3RkYWlVTGQySVRjV042OWUrODVlM1RSclBiY3pWNWFMKy9IRDBZalh1Ly9mYVZ3d3FSV1lvUkdmMDNMSDF2SDRGbjNyKzVpZ1dmcnM0YkFLT2VZeW4rbTRPSGFNTXBsdGwxWU02VjVoS1JNamQzRFZPR1V2ZkdxL2YwTFcyK1c0T0hhT01nOGsycjU1L0tnYTc3K2JRTWNwNC9iUEpxMi9wcFZIYmZEZUhqbE5tZlQxM1JGUnB4L1ZQQm1pWDV4NW5TM25kcWRnMWFndGpwWjlUQ3FuZ2I4ZHRvT011Kzdaekw0ODJhQnRwamtlWDVkK01ubnZjclRYMXo1bXZyQmFhZERoWU1OL3BMamEvUmhEUGJhTEdYVFl5Nm1LY1lYcnZ5SEpIN2IrTTZydkgzVnhULzJYNVp2YTFkTFF1TGJQeWNHRFZ4SE9icUxHWGgrTDg5WmE0c2FrYjhoYjJUMURYVGJzOHR6R1B1Mnc4ZDNIMFpmYXU4OSt1eXR6L0F4aEZvVzFTSkVYREFBQUFBRWxGVGtTdVFtQ0MiCn0K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hIQnBJRjk3VUhKcGRrTnZiWEI5WG5zeWNIMGdJRnhkIiwKICAgIkxhdGV4SW1nQmFzZTY0IiA6ICJpVkJPUncwS0dnb0FBQUFOU1VoRVVnQUFBVzBBQUFCekJBTUFBQUNoaEU1T0FBQUFNRkJNVkVYLy8vOEFBQUFBQUFBQUFBQUFBQUFBQUFBQUFBQUFBQUFBQUFBQUFBQUFBQUFBQUFBQUFBQUFBQUFBQUFBQUFBQXYzYUI3QUFBQUQzUlNUbE1BSW9uTjc5MUVFS3N5Vkx0bWRwbTBySHJZQUFBQUNYQklXWE1BQUE3RUFBQU94QUdWS3c0YkFBQU03RWxFUVZSNEFkVmJYWXdjUnhHZXZiKzluNzBmcElDRXJPaFdpaUllOTdBSlA3S2lYUkVIeEU4MGpod0RVU0N6Skc4ZzJMTkNjS1FrM0NGaUlwRFFIZ0lVQ1FSMzhBUkNhQTF4RklSQWN3OUlnSkRZZXdEeWtJZGRsQWVFUkhTSHZRdTJ6M2J6VlZWM2I4L3N6R0U3SnU3dGg1bnVxdXFlYjJxcXE2dC9KZ2dPU2xPdmhmM0Q5WU1rdk9TVlFvWFVlNGVYNFBKQkZhTCtYOS95V0tUVWRyNk1qNXpOL2daZ3pTdDEwVWQwdVpnSzRjdk0yMVJxUFZmSVE4YjRCUUUxcGRRVkQrSGxRbXI5UjdPYVNxM21Tdm5IaUxzYTA3SlNPLzdCeTBOVVZMMnk4TWFWT3A0bjVSOTlScW1yZ21wTUtXTXkvc0VjUW9UdXFEdG1TYWwvRGJHOUpSU1UyaGR3czByOTIxdVl3OEFpZFZtSTBQZWxZYmEzbEVQOWJjR0dFVlBzNU83K1AwQ1pQZE83ZHlUODRweFNOWHFESnkvRXFoeVV3Z3RuUm1NZ1dsU3FTN2lyTzdQcWZMSDUwU0JvQ1lHSUhxZU9Va3VBTjR2d1NxbnZYSUNOekk2RXdrTjFqYlE2aDg2SmdIeWQ4dEVJalB4d0p6WEN1cnhDK2hiZnVBdEQ5ejB0cXg2WlNWRFpDWXBLZlp6aGRrWmc1SzlxN3gwdEJSaEQ2NHk3NWYvSXY2Q3hGdnRCZ0VpRllRZHQvMGVpanZvUVl5MDhFQVRqSm1TcGVEL3lsMVFmamsrbk5YVmVjazN2Y2JmVldZTTZDQm9HYnVSN2hGZ3lHbWJ3RmJVbkwrRjlSTjdXRGtUZ1Z0VUtaK0JYYWtMeDlGcFNEN3JJbEI1dTRGZTZMdDI3ZkdlZk8yWHBiNHdNYXQ3aXpLVHg0OTRCRmtEemVzVm5VdUp2cUpsZkk4QVE2aWxpZ2RYUmJtOVJ1dU80d3RoRHFXS216RkwwN1RwdlZqUTNwVHN1U21CSVlXSE5ONnd1bm82WkRsZldtZHpRTTA1TWxMZGNPYy95OHhJSEJzRVg5WHBWUmVPZU1IcjNETENHMDFISEtOSGlmWjFKVlkyM290MjRuN0RoUFd4YVlvZ29rajhwS1pxcmVac3FGcldPWHVHK3czWEFUWVFzM3NISCtxQk40djd3QWI1MWNUVTQ1TGNUaE5Pd0NUTjVwSEhWSzhaWVBOa1hxL0ZPMDNtQUZySFJNL1ZTL3pjK0czY1c5b1lhcWYwUyt3b1YzeWNMRm1reVUvVnRkQy9jUldPTGsvcjFKR0lwK1JaMEY1c09aTW5XTW5EYjZEdURkMXRJZHd6Qk50UElCQndiZlNlb3Q2OEFQUTZsY2dhY1NSTjlaL0J1QjJrVFJ4NU9IcmxISFVHcTl1aDY1T3NaT0U1MVZQOEZqMXgzTVZTL3hnQlk0czJ6OFZ3UGpTa2xrcDd2Wkx6V20wNGFWeCtqWjg3eGxHd3hkd05xc25mL2tZZEN2Y1AycG9QTWVHQkhzQ3p5M0daekwwUENTMUpCcjZNMUdIRzc1aVhJREZCejJtUjNWNGpaUEpzaDRpV3BvYmV3d3pMQmkvaEtPZDlUYzRzUnpzZ1UwaXc4K0k0NkNFNEp4REhlU0pqeWVuMGhTNWtUN0w3bjljUTlTOEpQV29QZDk3VGE4Qk5lTHFwZGR0K1R2REdjSytRaFF5TEF0UkhZQms0b2IxWldvQnA2bXkvQjg3a3dKeHNKblZIRHZTYU9aSGZVY0ZjRWNQei94RjM4MFV0aDczQ2R6RzZCZzRwYllJQ2hIRjFMSDgvNE5nZmRjam54ejlVMzlLQm5ZbTZudDROV0pCaDZRODF4WmJOTHFWTCt1K1hneHJIa0E1ejdURlVPQWVkaStSNW1WYS8vNU5UbnFyME5iUE9YYytWdWlER3U5NEhOUXJldGZPcjdPSEh5d3VuVHAwOTk1aS9xb05YNlphekJIWlFPS2ZWK2Z1Mlo2bVZzRDlVUGtyMSszcWE0Ynh3dm9hL29KcHdpMUFGakFJMjl4MlVsOHJ2bXNHR0NhZ3RQS1lWaldaekcxTS9NcVFyTHZ0bE1VeVlQd0wyZWFnS3JzalZEYXByVEVJYmczT01EMXc2blFtZTd2R01QZ2pyMWJ5cHI5QXpscnFRYXdPbVRkVU5hRy80Y2hvVVRCMTJiSDg1Z0tXREpVbkdzVDI4dld0Sk5ackNpdzdZSC9IdXBKakNOM3phazZRUE9KUmQrYUtReTdrOHI5MUFGdE1QQlVJYmdEWkltOVBZdmNLZGJoSTZ0cHZCNnVkUDlBNTlZVFhiYTVwQjJEcXlkejJ5YmRvZGRSc3ZaMFFadWZXSTJ2NmtzRGd6anJFdHZEVm1qeTcyQnZEM0JHemtvcGY2dWVTVVVZU2MzaGJ1cGVxc3VtclZiNUw2eFFLalBwY2ZwZ1FjSEhLL1lSOExXYjhaTzBMV1QxU1p1a2Z2R2Qxd1JjTmo2NjFxWWxJSEZHL2NkQkxEMXZRVDMrZ3FOdEJ1YXZFVlIwTEwxR1hqRThRUVkxMzNqTkcvcXJSS2l1WVV3dmFwb2ZyREpyWEdkakxZZHZ4WlRQU2h3M1hkUWRYekxkVFlOTWZUbWxKT2F2RVh1dTJFM1VzMFpSNHZLZGQvMlI0MmluRjkvNXB3NXZ6NTE3cjRkVStXbngrNlY3Sit2eW4zVFdxRVJtWERlby9qN2QvVU9iMmpPM2YwdlUrNEhJQzFSNXZNUG1TZWdNQlk5U25JL2p1NTdoWGhJWS9lYnB4Ympkd3ZKWEdIUzNBS1Y4UTdyVEtmejZ6djRiKzNDVjZUVFlqTzJhc2JEcDlVUk9aS0ZRL3AxbG81VmVsR21WR1lHWFdaaWRkOUxhcDhBeWJuNGJvQTQ2SkV6SE1JOXJvNmVzeW90UmtkcG1QMnRlbTgwR0FtNVd0YkZkZDlONHhKam5GKy9Hc1FJbE9aNG5IM3lJcmFTVjdoNk1Wb1BJbzdsSjdUSllYVE1QOU9FbmFXdkJkZzRGNTlGN1o2SFB2NU9CNHJXWWFOUWJOTkVldU5YMGIvS1QvVzJjZmo4V2hiVUJNMXgzeGlzeTh5YlFzU3ExQk4wSnFMSkhUVXU0eG5pMldrVnZjbjZCZTRhaWNQMDhzMjVwVDVBTWhXdUllMnVOdDhKQ2dYVzhmUElUQmgvMWxvUEZ0V2xpQ0xTMXY5VytNQjlQeHVxaDFFSGFScWVNVlRoV2Y3RkVkY1NWblRuTkxnMjFCN3orOEZPOWtnYStKUGVtNGc2d2RSV0tUdko0T2E0M1QvdEUyVk1YWnhqclU2YnQ0NDNxQ21vak1UMWNFT0Z6R1RjZC9GdHJ5cjFTUzJ5Qm15eVk0SWZ3TXBvQnM4eko0Q2lwUUJEVlpja0s2SnZkTXNhRmJOU1JYMlF5U1VPM3BlNVhkSUhIWEhwN1hZcHM2Q05zd0RqTTk1dXdid0xDV1FtOTB6RVY0MkVuRjhIV0dpWmVtMGJUMW9XRXkxQldURG9iUklkbDZHZ2szYXR4Sk9FZy95b2pvUXF5RWk3RWhLQUpUUGVhWDBmZzNkYTAwZU01OU1EZ2pUblhHR2MvWk9VanI2K1ljblFLU0tETHNxRjZ2dHdqYlpJdWZRZXdTUThIUHcxbzVtVllLcVpIaTFKVHRLbWRSYjhxdEt1K0VnMHdnM2k3ZGx1K0tPYVU4WFE1cXBwSS90dVhaL0QxdWZYYmMwaXVZdFFRSzdWeVBwRVV3R2JPUTFXZGFlMm00MnNCWkdIMWUyZVpRbUVjRHVjTVFhNGRweVVzOGMwZkl3TnQ1M2gvSnIrNWk2bkFEdTNCeURCS0h3cUlQMXZrY3hiOGJCTjdkVUNJVVc1eXNIakljNkpiRW5PeGN1M1FuL1J6bk5OZjVNN0lHcE9GZU5qMUhYRm5GdkxXR0NLYnc5QWFqclVZeVVxcHJjTGhOQmhXUm5Pd0Qyc0NnWDJ2Y0s1UmQwTDBWKzA4MndOdkJHY1JKbWw4TFE2WjNJdkZmUGFLWW5OVkNDK1pwNEhPVzB5d1pSc2VBMkg5STl2U0dzdFkxQVlTY1RNOEswdUc1NTJucnVERUJRZnRjNWNXTytTaU9WZFV4TXNLOVl4T3RXVTlpQjBRaFN6emRSNTlyLzR1T25oc2xxWFdySHRsdmp3WGFiWmRpMWNvd1d3SVNVVjRRLzFoNUx5MEJWZjVzb1FrUWh4S3R5dDJoNUc0Nk0wT2kyZUFmNGsyVVRCdklkeEdleFBkMWpJdGh2cEQyQzFBTGI5S2FReHBJcmtFNmk3aVRkSzBUSHNkRjBTN0xOc3loUGFjUVdMTlNiQmZ4dVczQmZrTzVEVDN0TWNLSENKczZaZEtFeGVCRHBlTmRVWGpjMVhsRzdDY05KMzFLcWxhVlNHRnJaY091VGt1U0JhZDlMcXNzaXl3eE9DVmdXVXNzSUUrdDFEWENkZVpZdEpNUGdOemxndG9HUk9GV05BbGsvSkVsa1hqT1ByV1hSNE1Lc0Y0cnV0dDgwbnFzcVQwWWwyRW0zRVpTbWlrYTVtN0dwTHQrM0MySVJsdFlDaWNWUjR1NXF1bUhQRDk5dk9ZazJuQmxyV3hPeURMTHFyRzUzUm93K3dyTGh0VUJUR0NUb3RTdzVXVWVPY2JkZU1rc0V1T1FDOVdsN1ZuUXBmTjZrSmFjVzVOdExmV1BNbTFFVkhpaUxYbW9SWG9NWWFwdTZXRkdacGx5WlZXcVkwNkhJQXNzVk1NemdpZ3RMdW05M0o4bkhtbXU5anh5UnBNT09hNTc2WGsyNEcrdXJDc0tYMTJMaGlvMlZqdk5MKzFPQUxXclV0bXE2OGJOeTNpVVRRQjdaZ0lHaDlNQ1lqL0w1TTVRTlNudnUyTml4MXBSYzF0N25VMUYwaTJ0QU53MVozZEJhMzlzQ3h4c2ErbThhcjJuWk5KQ0oySGk1UmZmdFZRbE52MEdveWwrdSsyUzRHc21Qa1R6bThBcTBqZGpJMmNGVk4zZXVvd3BlMFJWQytvZUhPMitVczIyNVZHOXM0R1NUOUg0d0VKOUdsKzVnZFpxbVVsZENsakRFbTJXSFN6V0RhZ3JGREszSlpodEtXTVJOZW51dnErcVZRT2k4WDU3UTdhOXQvbTJ5N3Bzdk8wU3QvUVJ3bm5BUlBjOW9IN0I1UXU4VzNZOGc0LzgxVi9Vam5odSt3N1JUaHp2ZWhadzFVSmlPejdvcGdSL1YreC9MUFJ1NVVzeGl4MElLeGJsb2MyMkk1ZE5rNlo4WUlkN3pEZVl5U3BIaVpHekVsODRLZ1M5TDJFQnYydkpRZ3hyMWd3Zjd0V0lVNUY1dnl6NlpJWWJGQmZlUFRwNzU3bDdxWXFQZUUrakRtcUdIUFBBSHRybklOekUybFpqRzhGandoWmdMM2ZhbjZmRkNJM2Q0aVVvbnJuRHAyOHNTUmt3L3BOM2Q1K0NYVExXTGhReDBkZkx3RjFmdGxkVjhBYUxHWnBxamdnUVNWUnBLUG5GRzhNY2lDK0c5Q0ttQldyR3MyMUl0aTFSUjkxNTZteFpPZmE5Wk4zSjVMMTMzMTJLOEd6ZHo1WXZob2ZWRGszR012aHIxUC9DRkZESXAvalBxLzJCaFFuNk9WQjZUaXVYVytJL2RhSHdzc25HanMvbXoweUN1Nk9DbzN1UEx0VWNIcTRvVDdYbkxMbzVMSFR5R2pBaldCTXoybFRUQTlMdGpvMjJPTVdkQk05SjNGODVrV21lRExaNUJEMklwM0t2WHc2U0d5OTRTSUI5emozdU5NQTR5T25iam5tSjZSTU8rL1JGNjZkVUdUOVdNQUFBQUFTVVZPUks1Q1lJST0iCn0K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VFTk9UbDk3WTJWamZTQmNYUT09IiwKICAgIkxhdGV4SW1nQmFzZTY0IiA6ICJpVkJPUncwS0dnb0FBQUFOU1VoRVVnQUFBV2tBQUFCSUJBTUFBQURHMGhsYUFBQUFNRkJNVkVYLy8vOEFBQUFBQUFBQUFBQUFBQUFBQUFBQUFBQUFBQUFBQUFBQUFBQUFBQUFBQUFBQUFBQUFBQUFBQUFBQUFBQXYzYUI3QUFBQUQzUlNUbE1BdSsvZHpabFVFR2FKcXlKMk1rUWY3cDZUQUFBQUNYQklXWE1BQUE3RUFBQU94QUdWS3c0YkFBQUpxRWxFUVZSb0JjVmFXNGhrUnhrK3N6TTdQWmVkaTRJRUpPelozU1FxQ3ZhNEVTTUlPWk5OSkNSQmVpSkcwSUE5K3VLRER6MUpWZ2dpOUR6NFlueVlpZUNUQ1RNTHV3UTJRZzlCUThUSWpIblJJREtqRDc1MlF4NGl2dlNrWnplWGphYjgvcnFkdityVU9hZFdBbjBldXY3TDkvOVZwMDdWVjFWOVRwTGM1dlhxOHhmRjNYY2VxYWpaMWR1TS9wamhueFRPZGRmWGZ4aXNZUHFiQ25heUtkM3RGWXU2cEJ6M1cwUHlqTGh3NzBNUFBYaXhlWkxiNGxBNXZscHFPRzJXeWxjREViOGp6L2xyVnpJeEdzQTlLOVlNYUVFbllDMGNhcE1RQnBURW9TeThWdmo1ZHovUnBGbys5UVJkVjBuK1hDSG83N0RlOHpiTWplK0xteWkyeExyRnZQa0U3Z1hYd0ZwKytyZzBpRWUvWjAxSkhDckgxMHVuVWVkbk5XeitaMUR1OEdLbzBXZTE3UzEwODdRUUd4eHlCbjZ4ekN6elBTRnVIakVEaVhFb0w2aGNwWFFIMXYwRElVNmNObUU4Q1BHeTlmZHVKVVBCeGdNY2ROdmlRNHVBTUNGR2ZxTWpVVHhMcFR5SE92Y3NZaDZENUQ2clFWak1oUGhHYnBnVGYwTkg1anFreVp1QU9LWnA5eVlrT2c3bEpLNVNUZ2t4WXY2TzE0SWRJZjdEM0VrMkV1SmRia2k2N3lJbW4zcndMYktIWjZCeEtJT3VMZmVGdU1WQVUyZ0JlN3hQWWNRd05VbjY4TC9IOEVuU2VRODNMamFaYllZOVBHT09ReGwwYmJrbHhQc01STU44MStyem1SQVBXNDBFR3NVcmpxVzlRa09mMjA3ZmNBQlNpVU1WNDBvc1BYY3FnU0hFc1lYK3czMFFzTS9EdjJiOUpHUnJSUHYvWmJaSlowd3BSeHlLSmFrV20wS2NZd2hhRVQ0eU9pbkxSdEZsU3pDNmhxMEJGWGZPUjFtWDM0SUtpME41VlpXcjFIZThZWXZRN1lqWkY2THdzQTg5dXA0R2V3OFJ0SkhYMFRuT1pTM0ZvUXBoWllZWlZIakFuRFJDekFNbUdqUUxrSVVNSGNyQlFBZDdUeUpvMnlLU051OEdaWTVENVNscUpLTHJJNGFoMldoYS9RemtBZk5KY2NrWkRFVFhTVUszZmk0SFpnZTVyS1U0VkNHc3pFQ3N4WDEwRjRhUFV5RSs0RDRwbjhvSGtOUzdoR1pCTk5KNU42Z0VjU2lGamZqZEYrSWREcU83ME1zemRmc3E5MGw1MHJpMXAwUHMzZVlUWU5ycEJnV0xRK21VOWNWV1BpQWtHSGRodUxjUHNkaHJVM3dzSUdSbkJUOFVaYUdublc1UVRZaERLV3pFYjgrbFdteEQ3ZXpNWEQ3VHlTYllJa1NtMWhwK0poQkZwYnhDZEIySE1obHFTelR0bUlOYXFGL3BORUNjclp3eVR6aUx0NlRyaEhhditUcmZ0WHh2RXhOZDE2TXN2RTZnWlcyWmdZaSs5UXpjaDJqN0w0ZE11WnVNUlVYVVRUYlFBblFkaDhvcnFaR29rdzRZaG0wek1IYmNCaXJZSk44aDRqaW1OdHVIMkdXWk5PMVZJOWt5RG1YaGRRSzFjc0JBWGR0VTZ2WEF0RXBPT1Z2cFpFcXBGR2Z5Wk5zc29STGpVSVd3TWdPdGF0elh0dXM1RVhkeGdHSncvcG5qa3lWRjdvVFdJNjFobTU4RDQxQTV2a2JxY3FKVjgyVlRoY0JqS0xBcXgxQnR0bW1mcGFkdWlLN2pVRlgxT0w2T25YelNQTXdYUm94VXZyZHdvcGdpaVJoNnl5WUs3YTdqVUN4dHRkaDJoZ0cyOTZPQkRzalE2cjNxWVBKS0lrYTVaUTl5azhWZFFDU3F2amFOUU51T0xaaE90bXRhbzBkdVdjRWlpb0poNy93VUZxRHJKQTVWekI2MkVGMnZHdGV6YVBUOVJxRlRWYURUak51VWkrWjU1S2V3SUYzcnAxYUpNamxyUzZMckovOUExeC8vOVMzSVoyMEVuWHBERkdJQlNwZzE3RTFFcVk0d0licU9Rbm1weTFXaTYvdzZlVEpIZG1IT3gwNXU5NlFwZS9KS3phNGxSTmRSS0M5MXVVcDByYS9SQTkvZVlNQSt6S3RNTHhHWDNqY08wSTljM0lOMEhZVXltV3JMTHFvS2c4QUpkbWFHRWRJNjFDU3RUbUVIc0FYcE9ncFZVWTNyNm9SWGJZRGFhUFdtQ3c1cE8rZU1sYmFJcEFUcE9ncGxNdFdXYUpzNUpIcllGSTA0OG13QnRiVnJqRVJIdExvSDZUb0taVExWbHBtWitBVWt0WnFQOHdKQUdkanphS3ZOUVJWZEk2WUNWVkpGd1V6OVUwSVVMYmdLK0lMQjBqVThmVVRzNFcrL1lzSTRWQ0Y1bVlIb2VqbnN6T3dLN2ZwLzVLaVdybUVsaGw5RFo2NDZDRkxpVUlXd01nUFI5VUhZaWI0T0xlaG52TjIxSldKN3ZxcWs2eXBVdUIwQks5SDFVY0FPVXkvTUxsT1dlV1ZZVHRkUW16UzFxK202Q2lVVHh2eDAwZW9TWER2YzZuMzN2K3VjcnBGbWh4NVBOVjFYb1VvYVVqUjN3azBqNEtGN1hEQ3g3VjBqeVRLbmE2alVCNE5xdXE1Q09ZbXJGSFJvQ1YwbnVDR3o1V0VaL09lZjB6VkE4aFJXVGRkVktGWk50WmlWMHJYc3VHTHdyUGZITUtOcmVoMkRVMWdOWFZlZ2lyV0ZMUlYwTFhsc294RG10V25CN0s0VkVKM3dRWUN1NDFDRnVzb01GWFF0MzJvT0NvR3B5KzVuM0VHMGhWRVZvT3Q2Vk9PNVM2TkhjaktiLzlQRmt6dFozYTY3Z3E0RDcxK1F4bis1TmNIb0d1NGxESkhBQ2JrV3RaQ0t1NjgyVC9aMFEyY3k4YVdyYk1KNTdncTZUcEpVYmVIWUxZTWxYTFpPSExyV2Iza0hUZ1FwZFNpOHdUNkw4ZDc2Z29xY2JvNStuU1EvdHJmdnVVdG1uSzUxUDNBQ3kzYTFVeGY5RHgyZFRtRUIvcTlEZGNSbktNM1Q2c0UxVXZFU3FUMnpNcmh1YkhUSzZWcnltRWNZeVlSdmNPZ2FOZUg1K0JCWWExQm4xSnY3R2MyMHIraERkbDgvVjg4dEY3TXl1bFl2RnRkUko3dGE5ekdGeE15ZG5OUU5nWE45RFdwSHlLR0JaMHNwOFFacmpVbzdHbDAzSEZrNVhjTTc5RitBL2RiN21nRmZxMnhUL3Z6Q255SWY1WnFXYWxCNEUzVkV5RVAxbUU2WlRWdEhaZkxjOU5hbmRIZE5hWENrY3BvNTQzN01BTVNVZjdKRXlER0ZPbGNOYXFpL2Q5Z1Nja2kwOWY4VFNYcE9adkhjNmtPVEZhY0NWMms3NzlBYnFVdHp1T3ZVZnh1SmZsaDFjOVNqTXYyU1llNWtFNkZZWDVkbGh0TjYyWFhkY0dFVSt0WEtBUFBELy9WTGtqZWMxUnVZeGh1WWV3TURWbVhQSHpPMUtEeWViWllEUjR0MVVxY3pOZU5jOTdPL3VwNmkwVUo4K3RvTEd5ektFVEd5YiswcFMrT1g0akhIOS9zclRRb2ZQZnBYYnU2TEFWZVRldFNTZXp6dDBweHMvUE41MHgrdXUwMVY2bXZUcVlncDh5bW84UmRrZUMwVlgyRU9pRDBUN1J4dXBqeTZya2QxWEs0ODFHay92NjZxYzkySDRzSmQ5Tm5kdlJlYXpwUnptN2JRUXBMejF4Ni9WUHowYkljKzIwTzQrQ0lQV2JpSGE4U3RkYWlVTGQySVRjV042OWUrODVlM1RSclBiY3pWNWFMKy9IRDBZalh1Ly9mYVZ3d3FSV1lvUkdmMDNMSDF2SDRGbjNyKzVpZ1dmcnM0YkFLT2VZeW4rbTRPSGFNTXBsdGwxWU02VjVoS1JNamQzRFZPR1V2ZkdxL2YwTFcyK1c0T0hhT01nOGsycjU1L0tnYTc3K2JRTWNwNC9iUEpxMi9wcFZIYmZEZUhqbE5tZlQxM1JGUnB4L1ZQQm1pWDV4NW5TM25kcWRnMWFndGpwWjlUQ3FuZ2I4ZHRvT011Kzdaekw0ODJhQnRwamtlWDVkK01ubnZjclRYMXo1bXZyQmFhZERoWU1OL3BMamEvUmhEUGJhTEdYVFl5Nm1LY1lYcnZ5SEpIN2IrTTZydkgzVnhULzJYNVp2YTFkTFF1TGJQeWNHRFZ4SE9icUxHWGgrTDg5WmE0c2FrYjhoYjJUMURYVGJzOHR6R1B1Mnc4ZDNIMFpmYXU4OSt1eXR6L0F4aEZvVzFTSkVYREFBQUFBRWxGVGtTdVFtQ0MiCn0K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WEZzZ1VFTk9UbDk3WTJWamZTQmNYUT09IiwKICAgIkxhdGV4SW1nQmFzZTY0IiA6ICJpVkJPUncwS0dnb0FBQUFOU1VoRVVnQUFBV2tBQUFCSUJBTUFBQURHMGhsYUFBQUFNRkJNVkVYLy8vOEFBQUFBQUFBQUFBQUFBQUFBQUFBQUFBQUFBQUFBQUFBQUFBQUFBQUFBQUFBQUFBQUFBQUFBQUFBQUFBQXYzYUI3QUFBQUQzUlNUbE1BdSsvZHpabFVFR2FKcXlKMk1rUWY3cDZUQUFBQUNYQklXWE1BQUE3RUFBQU94QUdWS3c0YkFBQUpxRWxFUVZSb0JjVmFXNGhrUnhrK3N6TTdQWmVkaTRJRUpPelozU1FxQ3ZhNEVTTUlPWk5OSkNSQmVpSkcwSUE5K3VLRER6MUpWZ2dpOUR6NFlueVlpZUNUQ1RNTHV3UTJRZzlCUThUSWpIblJJREtqRDc1MlF4NGl2dlNrWnplWGphYjgvcnFkdityVU9hZFdBbjBldXY3TDkvOVZwMDdWVjFWOVRwTGM1dlhxOHhmRjNYY2VxYWpaMWR1TS9wamhueFRPZGRmWGZ4aXNZUHFiQ25heUtkM3RGWXU2cEJ6M1cwUHlqTGh3NzBNUFBYaXhlWkxiNGxBNXZscHFPRzJXeWxjREViOGp6L2xyVnpJeEdzQTlLOVlNYUVFbllDMGNhcE1RQnBURW9TeThWdmo1ZHovUnBGbys5UVJkVjBuK1hDSG83N0RlOHpiTWplK0xteWkyeExyRnZQa0U3Z1hYd0ZwKytyZzBpRWUvWjAxSkhDckgxMHVuVWVkbk5XeitaMUR1OEdLbzBXZTE3UzEwODdRUUd4eHlCbjZ4ekN6elBTRnVIakVEaVhFb0w2aGNwWFFIMXYwRElVNmNObUU4Q1BHeTlmZHVKVVBCeGdNY2ROdmlRNHVBTUNGR2ZxTWpVVHhMcFR5SE92Y3NZaDZENUQ2clFWak1oUGhHYnBnVGYwTkg1anFreVp1QU9LWnA5eVlrT2c3bEpLNVNUZ2t4WXY2TzE0SWRJZjdEM0VrMkV1SmRia2k2N3lJbW4zcndMYktIWjZCeEtJT3VMZmVGdU1WQVUyZ0JlN3hQWWNRd05VbjY4TC9IOEVuU2VRODNMamFaYllZOVBHT09ReGwwYmJrbHhQc01STU44MStyem1SQVBXNDBFR3NVcmpxVzlRa09mMjA3ZmNBQlNpVU1WNDBvc1BYY3FnU0hFc1lYK3czMFFzTS9EdjJiOUpHUnJSUHYvWmJaSlowd3BSeHlLSmFrV20wS2NZd2hhRVQ0eU9pbkxSdEZsU3pDNmhxMEJGWGZPUjFtWDM0SUtpME41VlpXcjFIZThZWXZRN1lqWkY2THdzQTg5dXA0R2V3OFJ0SkhYMFRuT1pTM0ZvUXBoWllZWlZIakFuRFJDekFNbUdqUUxrSVVNSGNyQlFBZDdUeUpvMnlLU051OEdaWTVENVNscUpLTHJJNGFoMldoYS9RemtBZk5KY2NrWkRFVFhTVUszZmk0SFpnZTVyS1U0VkNHc3pFQ3N4WDEwRjRhUFV5RSs0RDRwbjhvSGtOUzdoR1pCTk5KNU42Z0VjU2lGamZqZEYrSWREcU83ME1zemRmc3E5MGw1MHJpMXAwUHMzZVlUWU5ycEJnV0xRK21VOWNWV1BpQWtHSGRodUxjUHNkaHJVM3dzSUdSbkJUOFVaYUdublc1UVRZaERLV3pFYjgrbFdteEQ3ZXpNWEQ3VHlTYllJa1NtMWhwK0poQkZwYnhDZEIySE1obHFTelR0bUlOYXFGL3BORUNjclp3eVR6aUx0NlRyaEhhditUcmZ0WHh2RXhOZDE2TXN2RTZnWlcyWmdZaSs5UXpjaDJqN0w0ZE11WnVNUlVYVVRUYlFBblFkaDhvcnFaR29rdzRZaG0wek1IYmNCaXJZSk44aDRqaW1OdHVIMkdXWk5PMVZJOWt5RG1YaGRRSzFjc0JBWGR0VTZ2WEF0RXBPT1Z2cFpFcXBGR2Z5Wk5zc29STGpVSVd3TWdPdGF0elh0dXM1RVhkeGdHSncvcG5qa3lWRjdvVFdJNjFobTU4RDQxQTV2a2JxY3FKVjgyVlRoY0JqS0xBcXgxQnR0bW1mcGFkdWlLN2pVRlgxT0w2T25YelNQTXdYUm94VXZyZHdvcGdpaVJoNnl5WUs3YTdqVUN4dHRkaDJoZ0cyOTZPQkRzalE2cjNxWVBKS0lrYTVaUTl5azhWZFFDU3F2amFOUU51T0xaaE90bXRhbzBkdVdjRWlpb0poNy93VUZxRHJKQTVWekI2MkVGMnZHdGV6YVBUOVJxRlRWYURUak51VWkrWjU1S2V3SUYzcnAxYUpNamxyUzZMckovOUExeC8vOVMzSVoyMEVuWHBERkdJQlNwZzE3RTFFcVk0d0licU9Rbm1weTFXaTYvdzZlVEpIZG1IT3gwNXU5NlFwZS9KS3phNGxSTmRSS0M5MXVVcDByYS9SQTkvZVlNQSt6S3RNTHhHWDNqY08wSTljM0lOMEhZVXltV3JMTHFvS2c4QUpkbWFHRWRJNjFDU3RUbUVIc0FYcE9ncFZVWTNyNm9SWGJZRGFhUFdtQ3c1cE8rZU1sYmFJcEFUcE9ncGxNdFdXYUpzNUpIcllGSTA0OG13QnRiVnJqRVJIdExvSDZUb0taVExWbHBtWitBVWt0WnFQOHdKQUdkanphS3ZOUVJWZEk2WUNWVkpGd1V6OVUwSVVMYmdLK0lMQjBqVThmVVRzNFcrL1lzSTRWQ0Y1bVlIb2VqbnN6T3dLN2ZwLzVLaVdybUVsaGw5RFo2NDZDRkxpVUlXd01nUFI5VUhZaWI0T0xlaG52TjIxSldKN3ZxcWs2eXBVdUIwQks5SDFVY0FPVXkvTUxsT1dlV1ZZVHRkUW16UzFxK202Q2lVVHh2eDAwZW9TWER2YzZuMzN2K3VjcnBGbWh4NVBOVjFYb1VvYVVqUjN3azBqNEtGN1hEQ3g3VjBqeVRLbmE2alVCNE5xdXE1Q09ZbXJGSFJvQ1YwbnVDR3o1V0VaL09lZjB6VkE4aFJXVGRkVktGWk50WmlWMHJYc3VHTHdyUGZITUtOcmVoMkRVMWdOWFZlZ2lyV0ZMUlYwTFhsc294RG10V25CN0s0VkVKM3dRWUN1NDFDRnVzb01GWFF0MzJvT0NvR3B5KzVuM0VHMGhWRVZvT3Q2Vk9PNVM2TkhjaktiLzlQRmt6dFozYTY3Z3E0RDcxK1F4bis1TmNIb0d1NGxESkhBQ2JrV3RaQ0t1NjgyVC9aMFEyY3k4YVdyYk1KNTdncTZUcEpVYmVIWUxZTWxYTFpPSExyV2Iza0hUZ1FwZFNpOHdUNkw4ZDc2Z29xY2JvNStuU1EvdHJmdnVVdG1uSzUxUDNBQ3kzYTFVeGY5RHgyZFRtRUIvcTlEZGNSbktNM1Q2c0UxVXZFU3FUMnpNcmh1YkhUSzZWcnltRWNZeVlSdmNPZ2FOZUg1K0JCWWExQm4xSnY3R2MyMHIraERkbDgvVjg4dEY3TXl1bFl2RnRkUko3dGE5ekdGeE15ZG5OUU5nWE45RFdwSHlLR0JaMHNwOFFacmpVbzdHbDAzSEZrNVhjTTc5RitBL2RiN21nRmZxMnhUL3Z6Q255SWY1WnFXYWxCNEUzVkV5RVAxbUU2WlRWdEhaZkxjOU5hbmRIZE5hWENrY3BvNTQzN01BTVNVZjdKRXlER0ZPbGNOYXFpL2Q5Z1Nja2kwOWY4VFNYcE9adkhjNmtPVEZhY0NWMms3NzlBYnFVdHp1T3ZVZnh1SmZsaDFjOVNqTXYyU1llNWtFNkZZWDVkbGh0TjYyWFhkY0dFVSt0WEtBUFBELy9WTGtqZWMxUnVZeGh1WWV3TURWbVhQSHpPMUtEeWViWllEUjR0MVVxY3pOZU5jOTdPL3VwNmkwVUo4K3RvTEd5ektFVEd5YiswcFMrT1g0akhIOS9zclRRb2ZQZnBYYnU2TEFWZVRldFNTZXp6dDBweHMvUE41MHgrdXUwMVY2bXZUcVlncDh5bW84UmRrZUMwVlgyRU9pRDBUN1J4dXBqeTZya2QxWEs0ODFHay92NjZxYzkySDRzSmQ5Tm5kdlJlYXpwUnptN2JRUXBMejF4Ni9WUHowYkljKzIwTzQrQ0lQV2JpSGE4U3RkYWlVTGQySVRjV042OWUrODVlM1RSclBiY3pWNWFMKy9IRDBZalh1Ly9mYVZ3d3FSV1lvUkdmMDNMSDF2SDRGbjNyKzVpZ1dmcnM0YkFLT2VZeW4rbTRPSGFNTXBsdGwxWU02VjVoS1JNamQzRFZPR1V2ZkdxL2YwTFcyK1c0T0hhT01nOGsycjU1L0tnYTc3K2JRTWNwNC9iUEpxMi9wcFZIYmZEZUhqbE5tZlQxM1JGUnB4L1ZQQm1pWDV4NW5TM25kcWRnMWFndGpwWjlUQ3FuZ2I4ZHRvT011Kzdaekw0ODJhQnRwamtlWDVkK01ubnZjclRYMXo1bXZyQmFhZERoWU1OL3BMamEvUmhEUGJhTEdYVFl5Nm1LY1lYcnZ5SEpIN2IrTTZydkgzVnhULzJYNVp2YTFkTFF1TGJQeWNHRFZ4SE9icUxHWGgrTDg5WmE0c2FrYjhoYjJUMURYVGJzOHR6R1B1Mnc4ZDNIMFpmYXU4OSt1eXR6L0F4aEZvVzFTSkVYREFBQUFBRWxGVGtTdVFtQ0MiCn0K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WEZzZ1VFTk9UbDk3WTJWamZTQmNYUT09IiwKICAgIkxhdGV4SW1nQmFzZTY0IiA6ICJpVkJPUncwS0dnb0FBQUFOU1VoRVVnQUFBV2tBQUFCSUJBTUFBQURHMGhsYUFBQUFNRkJNVkVYLy8vOEFBQUFBQUFBQUFBQUFBQUFBQUFBQUFBQUFBQUFBQUFBQUFBQUFBQUFBQUFBQUFBQUFBQUFBQUFBQUFBQXYzYUI3QUFBQUQzUlNUbE1BdSsvZHpabFVFR2FKcXlKMk1rUWY3cDZUQUFBQUNYQklXWE1BQUE3RUFBQU94QUdWS3c0YkFBQUpxRWxFUVZSb0JjVmFXNGhrUnhrK3N6TTdQWmVkaTRJRUpPelozU1FxQ3ZhNEVTTUlPWk5OSkNSQmVpSkcwSUE5K3VLRER6MUpWZ2dpOUR6NFlueVlpZUNUQ1RNTHV3UTJRZzlCUThUSWpIblJJREtqRDc1MlF4NGl2dlNrWnplWGphYjgvcnFkdityVU9hZFdBbjBldXY3TDkvOVZwMDdWVjFWOVRwTGM1dlhxOHhmRjNYY2VxYWpaMWR1TS9wamhueFRPZGRmWGZ4aXNZUHFiQ25heUtkM3RGWXU2cEJ6M1cwUHlqTGh3NzBNUFBYaXhlWkxiNGxBNXZscHFPRzJXeWxjREViOGp6L2xyVnpJeEdzQTlLOVlNYUVFbllDMGNhcE1RQnBURW9TeThWdmo1ZHovUnBGbys5UVJkVjBuK1hDSG83N0RlOHpiTWplK0xteWkyeExyRnZQa0U3Z1hYd0ZwKytyZzBpRWUvWjAxSkhDckgxMHVuVWVkbk5XeitaMUR1OEdLbzBXZTE3UzEwODdRUUd4eHlCbjZ4ekN6elBTRnVIakVEaVhFb0w2aGNwWFFIMXYwRElVNmNObUU4Q1BHeTlmZHVKVVBCeGdNY2ROdmlRNHVBTUNGR2ZxTWpVVHhMcFR5SE92Y3NZaDZENUQ2clFWak1oUGhHYnBnVGYwTkg1anFreVp1QU9LWnA5eVlrT2c3bEpLNVNUZ2t4WXY2TzE0SWRJZjdEM0VrMkV1SmRia2k2N3lJbW4zcndMYktIWjZCeEtJT3VMZmVGdU1WQVUyZ0JlN3hQWWNRd05VbjY4TC9IOEVuU2VRODNMamFaYllZOVBHT09ReGwwYmJrbHhQc01STU44MStyem1SQVBXNDBFR3NVcmpxVzlRa09mMjA3ZmNBQlNpVU1WNDBvc1BYY3FnU0hFc1lYK3czMFFzTS9EdjJiOUpHUnJSUHYvWmJaSlowd3BSeHlLSmFrV20wS2NZd2hhRVQ0eU9pbkxSdEZsU3pDNmhxMEJGWGZPUjFtWDM0SUtpME41VlpXcjFIZThZWXZRN1lqWkY2THdzQTg5dXA0R2V3OFJ0SkhYMFRuT1pTM0ZvUXBoWllZWlZIakFuRFJDekFNbUdqUUxrSVVNSGNyQlFBZDdUeUpvMnlLU051OEdaWTVENVNscUpLTHJJNGFoMldoYS9RemtBZk5KY2NrWkRFVFhTVUszZmk0SFpnZTVyS1U0VkNHc3pFQ3N4WDEwRjRhUFV5RSs0RDRwbjhvSGtOUzdoR1pCTk5KNU42Z0VjU2lGamZqZEYrSWREcU83ME1zemRmc3E5MGw1MHJpMXAwUHMzZVlUWU5ycEJnV0xRK21VOWNWV1BpQWtHSGRodUxjUHNkaHJVM3dzSUdSbkJUOFVaYUdublc1UVRZaERLV3pFYjgrbFdteEQ3ZXpNWEQ3VHlTYllJa1NtMWhwK0poQkZwYnhDZEIySE1obHFTelR0bUlOYXFGL3BORUNjclp3eVR6aUx0NlRyaEhhditUcmZ0WHh2RXhOZDE2TXN2RTZnWlcyWmdZaSs5UXpjaDJqN0w0ZE11WnVNUlVYVVRUYlFBblFkaDhvcnFaR29rdzRZaG0wek1IYmNCaXJZSk44aDRqaW1OdHVIMkdXWk5PMVZJOWt5RG1YaGRRSzFjc0JBWGR0VTZ2WEF0RXBPT1Z2cFpFcXBGR2Z5Wk5zc29STGpVSVd3TWdPdGF0elh0dXM1RVhkeGdHSncvcG5qa3lWRjdvVFdJNjFobTU4RDQxQTV2a2JxY3FKVjgyVlRoY0JqS0xBcXgxQnR0bW1mcGFkdWlLN2pVRlgxT0w2T25YelNQTXdYUm94VXZyZHdvcGdpaVJoNnl5WUs3YTdqVUN4dHRkaDJoZ0cyOTZPQkRzalE2cjNxWVBKS0lrYTVaUTl5azhWZFFDU3F2amFOUU51T0xaaE90bXRhbzBkdVdjRWlpb0poNy93VUZxRHJKQTVWekI2MkVGMnZHdGV6YVBUOVJxRlRWYURUak51VWkrWjU1S2V3SUYzcnAxYUpNamxyUzZMckovOUExeC8vOVMzSVoyMEVuWHBERkdJQlNwZzE3RTFFcVk0d0licU9Rbm1weTFXaTYvdzZlVEpIZG1IT3gwNXU5NlFwZS9KS3phNGxSTmRSS0M5MXVVcDByYS9SQTkvZVlNQSt6S3RNTHhHWDNqY08wSTljM0lOMEhZVXltV3JMTHFvS2c4QUpkbWFHRWRJNjFDU3RUbUVIc0FYcE9ncFZVWTNyNm9SWGJZRGFhUFdtQ3c1cE8rZU1sYmFJcEFUcE9ncGxNdFdXYUpzNUpIcllGSTA0OG13QnRiVnJqRVJIdExvSDZUb0taVExWbHBtWitBVWt0WnFQOHdKQUdkanphS3ZOUVJWZEk2WUNWVkpGd1V6OVUwSVVMYmdLK0lMQjBqVThmVVRzNFcrL1lzSTRWQ0Y1bVlIb2VqbnN6T3dLN2ZwLzVLaVdybUVsaGw5RFo2NDZDRkxpVUlXd01nUFI5VUhZaWI0T0xlaG52TjIxSldKN3ZxcWs2eXBVdUIwQks5SDFVY0FPVXkvTUxsT1dlV1ZZVHRkUW16UzFxK202Q2lVVHh2eDAwZW9TWER2YzZuMzN2K3VjcnBGbWh4NVBOVjFYb1VvYVVqUjN3azBqNEtGN1hEQ3g3VjBqeVRLbmE2alVCNE5xdXE1Q09ZbXJGSFJvQ1YwbnVDR3o1V0VaL09lZjB6VkE4aFJXVGRkVktGWk50WmlWMHJYc3VHTHdyUGZITUtOcmVoMkRVMWdOWFZlZ2lyV0ZMUlYwTFhsc294RG10V25CN0s0VkVKM3dRWUN1NDFDRnVzb01GWFF0MzJvT0NvR3B5KzVuM0VHMGhWRVZvT3Q2Vk9PNVM2TkhjaktiLzlQRmt6dFozYTY3Z3E0RDcxK1F4bis1TmNIb0d1NGxESkhBQ2JrV3RaQ0t1NjgyVC9aMFEyY3k4YVdyYk1KNTdncTZUcEpVYmVIWUxZTWxYTFpPSExyV2Iza0hUZ1FwZFNpOHdUNkw4ZDc2Z29xY2JvNStuU1EvdHJmdnVVdG1uSzUxUDNBQ3kzYTFVeGY5RHgyZFRtRUIvcTlEZGNSbktNM1Q2c0UxVXZFU3FUMnpNcmh1YkhUSzZWcnltRWNZeVlSdmNPZ2FOZUg1K0JCWWExQm4xSnY3R2MyMHIraERkbDgvVjg4dEY3TXl1bFl2RnRkUko3dGE5ekdGeE15ZG5OUU5nWE45RFdwSHlLR0JaMHNwOFFacmpVbzdHbDAzSEZrNVhjTTc5RitBL2RiN21nRmZxMnhUL3Z6Q255SWY1WnFXYWxCNEUzVkV5RVAxbUU2WlRWdEhaZkxjOU5hbmRIZE5hWENrY3BvNTQzN01BTVNVZjdKRXlER0ZPbGNOYXFpL2Q5Z1Nja2kwOWY4VFNYcE9adkhjNmtPVEZhY0NWMms3NzlBYnFVdHp1T3ZVZnh1SmZsaDFjOVNqTXYyU1llNWtFNkZZWDVkbGh0TjYyWFhkY0dFVSt0WEtBUFBELy9WTGtqZWMxUnVZeGh1WWV3TURWbVhQSHpPMUtEeWViWllEUjR0MVVxY3pOZU5jOTdPL3VwNmkwVUo4K3RvTEd5ektFVEd5YiswcFMrT1g0akhIOS9zclRRb2ZQZnBYYnU2TEFWZVRldFNTZXp6dDBweHMvUE41MHgrdXUwMVY2bXZUcVlncDh5bW84UmRrZUMwVlgyRU9pRDBUN1J4dXBqeTZya2QxWEs0ODFHay92NjZxYzkySDRzSmQ5Tm5kdlJlYXpwUnptN2JRUXBMejF4Ni9WUHowYkljKzIwTzQrQ0lQV2JpSGE4U3RkYWlVTGQySVRjV042OWUrODVlM1RSclBiY3pWNWFMKy9IRDBZalh1Ly9mYVZ3d3FSV1lvUkdmMDNMSDF2SDRGbjNyKzVpZ1dmcnM0YkFLT2VZeW4rbTRPSGFNTXBsdGwxWU02VjVoS1JNamQzRFZPR1V2ZkdxL2YwTFcyK1c0T0hhT01nOGsycjU1L0tnYTc3K2JRTWNwNC9iUEpxMi9wcFZIYmZEZUhqbE5tZlQxM1JGUnB4L1ZQQm1pWDV4NW5TM25kcWRnMWFndGpwWjlUQ3FuZ2I4ZHRvT011Kzdaekw0ODJhQnRwamtlWDVkK01ubnZjclRYMXo1bXZyQmFhZERoWU1OL3BMamEvUmhEUGJhTEdYVFl5Nm1LY1lYcnZ5SEpIN2IrTTZydkgzVnhULzJYNVp2YTFkTFF1TGJQeWNHRFZ4SE9icUxHWGgrTDg5WmE0c2FrYjhoYjJUMURYVGJzOHR6R1B1Mnc4ZDNIMFpmYXU4OSt1eXR6L0F4aEZvVzFTSkVYREFBQUFBRWxGVGtTdVFtQ0MiCn0K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WEZzZ1VFTk9UbDk3WTJWamZTQmNYUT09IiwKICAgIkxhdGV4SW1nQmFzZTY0IiA6ICJpVkJPUncwS0dnb0FBQUFOU1VoRVVnQUFBV2tBQUFCSUJBTUFBQURHMGhsYUFBQUFNRkJNVkVYLy8vOEFBQUFBQUFBQUFBQUFBQUFBQUFBQUFBQUFBQUFBQUFBQUFBQUFBQUFBQUFBQUFBQUFBQUFBQUFBQUFBQXYzYUI3QUFBQUQzUlNUbE1BdSsvZHpabFVFR2FKcXlKMk1rUWY3cDZUQUFBQUNYQklXWE1BQUE3RUFBQU94QUdWS3c0YkFBQUpxRWxFUVZSb0JjVmFXNGhrUnhrK3N6TTdQWmVkaTRJRUpPelozU1FxQ3ZhNEVTTUlPWk5OSkNSQmVpSkcwSUE5K3VLRER6MUpWZ2dpOUR6NFlueVlpZUNUQ1RNTHV3UTJRZzlCUThUSWpIblJJREtqRDc1MlF4NGl2dlNrWnplWGphYjgvcnFkdityVU9hZFdBbjBldXY3TDkvOVZwMDdWVjFWOVRwTGM1dlhxOHhmRjNYY2VxYWpaMWR1TS9wamhueFRPZGRmWGZ4aXNZUHFiQ25heUtkM3RGWXU2cEJ6M1cwUHlqTGh3NzBNUFBYaXhlWkxiNGxBNXZscHFPRzJXeWxjREViOGp6L2xyVnpJeEdzQTlLOVlNYUVFbllDMGNhcE1RQnBURW9TeThWdmo1ZHovUnBGbys5UVJkVjBuK1hDSG83N0RlOHpiTWplK0xteWkyeExyRnZQa0U3Z1hYd0ZwKytyZzBpRWUvWjAxSkhDckgxMHVuVWVkbk5XeitaMUR1OEdLbzBXZTE3UzEwODdRUUd4eHlCbjZ4ekN6elBTRnVIakVEaVhFb0w2aGNwWFFIMXYwRElVNmNObUU4Q1BHeTlmZHVKVVBCeGdNY2ROdmlRNHVBTUNGR2ZxTWpVVHhMcFR5SE92Y3NZaDZENUQ2clFWak1oUGhHYnBnVGYwTkg1anFreVp1QU9LWnA5eVlrT2c3bEpLNVNUZ2t4WXY2TzE0SWRJZjdEM0VrMkV1SmRia2k2N3lJbW4zcndMYktIWjZCeEtJT3VMZmVGdU1WQVUyZ0JlN3hQWWNRd05VbjY4TC9IOEVuU2VRODNMamFaYllZOVBHT09ReGwwYmJrbHhQc01STU44MStyem1SQVBXNDBFR3NVcmpxVzlRa09mMjA3ZmNBQlNpVU1WNDBvc1BYY3FnU0hFc1lYK3czMFFzTS9EdjJiOUpHUnJSUHYvWmJaSlowd3BSeHlLSmFrV20wS2NZd2hhRVQ0eU9pbkxSdEZsU3pDNmhxMEJGWGZPUjFtWDM0SUtpME41VlpXcjFIZThZWXZRN1lqWkY2THdzQTg5dXA0R2V3OFJ0SkhYMFRuT1pTM0ZvUXBoWllZWlZIakFuRFJDekFNbUdqUUxrSVVNSGNyQlFBZDdUeUpvMnlLU051OEdaWTVENVNscUpLTHJJNGFoMldoYS9RemtBZk5KY2NrWkRFVFhTVUszZmk0SFpnZTVyS1U0VkNHc3pFQ3N4WDEwRjRhUFV5RSs0RDRwbjhvSGtOUzdoR1pCTk5KNU42Z0VjU2lGamZqZEYrSWREcU83ME1zemRmc3E5MGw1MHJpMXAwUHMzZVlUWU5ycEJnV0xRK21VOWNWV1BpQWtHSGRodUxjUHNkaHJVM3dzSUdSbkJUOFVaYUdublc1UVRZaERLV3pFYjgrbFdteEQ3ZXpNWEQ3VHlTYllJa1NtMWhwK0poQkZwYnhDZEIySE1obHFTelR0bUlOYXFGL3BORUNjclp3eVR6aUx0NlRyaEhhditUcmZ0WHh2RXhOZDE2TXN2RTZnWlcyWmdZaSs5UXpjaDJqN0w0ZE11WnVNUlVYVVRUYlFBblFkaDhvcnFaR29rdzRZaG0wek1IYmNCaXJZSk44aDRqaW1OdHVIMkdXWk5PMVZJOWt5RG1YaGRRSzFjc0JBWGR0VTZ2WEF0RXBPT1Z2cFpFcXBGR2Z5Wk5zc29STGpVSVd3TWdPdGF0elh0dXM1RVhkeGdHSncvcG5qa3lWRjdvVFdJNjFobTU4RDQxQTV2a2JxY3FKVjgyVlRoY0JqS0xBcXgxQnR0bW1mcGFkdWlLN2pVRlgxT0w2T25YelNQTXdYUm94VXZyZHdvcGdpaVJoNnl5WUs3YTdqVUN4dHRkaDJoZ0cyOTZPQkRzalE2cjNxWVBKS0lrYTVaUTl5azhWZFFDU3F2amFOUU51T0xaaE90bXRhbzBkdVdjRWlpb0poNy93VUZxRHJKQTVWekI2MkVGMnZHdGV6YVBUOVJxRlRWYURUak51VWkrWjU1S2V3SUYzcnAxYUpNamxyUzZMckovOUExeC8vOVMzSVoyMEVuWHBERkdJQlNwZzE3RTFFcVk0d0licU9Rbm1weTFXaTYvdzZlVEpIZG1IT3gwNXU5NlFwZS9KS3phNGxSTmRSS0M5MXVVcDByYS9SQTkvZVlNQSt6S3RNTHhHWDNqY08wSTljM0lOMEhZVXltV3JMTHFvS2c4QUpkbWFHRWRJNjFDU3RUbUVIc0FYcE9ncFZVWTNyNm9SWGJZRGFhUFdtQ3c1cE8rZU1sYmFJcEFUcE9ncGxNdFdXYUpzNUpIcllGSTA0OG13QnRiVnJqRVJIdExvSDZUb0taVExWbHBtWitBVWt0WnFQOHdKQUdkanphS3ZOUVJWZEk2WUNWVkpGd1V6OVUwSVVMYmdLK0lMQjBqVThmVVRzNFcrL1lzSTRWQ0Y1bVlIb2VqbnN6T3dLN2ZwLzVLaVdybUVsaGw5RFo2NDZDRkxpVUlXd01nUFI5VUhZaWI0T0xlaG52TjIxSldKN3ZxcWs2eXBVdUIwQks5SDFVY0FPVXkvTUxsT1dlV1ZZVHRkUW16UzFxK202Q2lVVHh2eDAwZW9TWER2YzZuMzN2K3VjcnBGbWh4NVBOVjFYb1VvYVVqUjN3azBqNEtGN1hEQ3g3VjBqeVRLbmE2alVCNE5xdXE1Q09ZbXJGSFJvQ1YwbnVDR3o1V0VaL09lZjB6VkE4aFJXVGRkVktGWk50WmlWMHJYc3VHTHdyUGZITUtOcmVoMkRVMWdOWFZlZ2lyV0ZMUlYwTFhsc294RG10V25CN0s0VkVKM3dRWUN1NDFDRnVzb01GWFF0MzJvT0NvR3B5KzVuM0VHMGhWRVZvT3Q2Vk9PNVM2TkhjaktiLzlQRmt6dFozYTY3Z3E0RDcxK1F4bis1TmNIb0d1NGxESkhBQ2JrV3RaQ0t1NjgyVC9aMFEyY3k4YVdyYk1KNTdncTZUcEpVYmVIWUxZTWxYTFpPSExyV2Iza0hUZ1FwZFNpOHdUNkw4ZDc2Z29xY2JvNStuU1EvdHJmdnVVdG1uSzUxUDNBQ3kzYTFVeGY5RHgyZFRtRUIvcTlEZGNSbktNM1Q2c0UxVXZFU3FUMnpNcmh1YkhUSzZWcnltRWNZeVlSdmNPZ2FOZUg1K0JCWWExQm4xSnY3R2MyMHIraERkbDgvVjg4dEY3TXl1bFl2RnRkUko3dGE5ekdGeE15ZG5OUU5nWE45RFdwSHlLR0JaMHNwOFFacmpVbzdHbDAzSEZrNVhjTTc5RitBL2RiN21nRmZxMnhUL3Z6Q255SWY1WnFXYWxCNEUzVkV5RVAxbUU2WlRWdEhaZkxjOU5hbmRIZE5hWENrY3BvNTQzN01BTVNVZjdKRXlER0ZPbGNOYXFpL2Q5Z1Nja2kwOWY4VFNYcE9adkhjNmtPVEZhY0NWMms3NzlBYnFVdHp1T3ZVZnh1SmZsaDFjOVNqTXYyU1llNWtFNkZZWDVkbGh0TjYyWFhkY0dFVSt0WEtBUFBELy9WTGtqZWMxUnVZeGh1WWV3TURWbVhQSHpPMUtEeWViWllEUjR0MVVxY3pOZU5jOTdPL3VwNmkwVUo4K3RvTEd5ektFVEd5YiswcFMrT1g0akhIOS9zclRRb2ZQZnBYYnU2TEFWZVRldFNTZXp6dDBweHMvUE41MHgrdXUwMVY2bXZUcVlncDh5bW84UmRrZUMwVlgyRU9pRDBUN1J4dXBqeTZya2QxWEs0ODFHay92NjZxYzkySDRzSmQ5Tm5kdlJlYXpwUnptN2JRUXBMejF4Ni9WUHowYkljKzIwTzQrQ0lQV2JpSGE4U3RkYWlVTGQySVRjV042OWUrODVlM1RSclBiY3pWNWFMKy9IRDBZalh1Ly9mYVZ3d3FSV1lvUkdmMDNMSDF2SDRGbjNyKzVpZ1dmcnM0YkFLT2VZeW4rbTRPSGFNTXBsdGwxWU02VjVoS1JNamQzRFZPR1V2ZkdxL2YwTFcyK1c0T0hhT01nOGsycjU1L0tnYTc3K2JRTWNwNC9iUEpxMi9wcFZIYmZEZUhqbE5tZlQxM1JGUnB4L1ZQQm1pWDV4NW5TM25kcWRnMWFndGpwWjlUQ3FuZ2I4ZHRvT011Kzdaekw0ODJhQnRwamtlWDVkK01ubnZjclRYMXo1bXZyQmFhZERoWU1OL3BMamEvUmhEUGJhTEdYVFl5Nm1LY1lYcnZ5SEpIN2IrTTZydkgzVnhULzJYNVp2YTFkTFF1TGJQeWNHRFZ4SE9icUxHWGgrTDg5WmE0c2FrYjhoYjJUMURYVGJzOHR6R1B1Mnc4ZDNIMFpmYXU4OSt1eXR6L0F4aEZvVzFTSkVYREFBQUFBRWxGVGtTdVFtQ0MiCn0K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WEZzZ1hIQnBJRjk3VUhKcGRrTnZiWEI5WG5zeWNIMGdJRnhkIiwKICAgIkxhdGV4SW1nQmFzZTY0IiA6ICJpVkJPUncwS0dnb0FBQUFOU1VoRVVnQUFBVzBBQUFCekJBTUFBQUNoaEU1T0FBQUFNRkJNVkVYLy8vOEFBQUFBQUFBQUFBQUFBQUFBQUFBQUFBQUFBQUFBQUFBQUFBQUFBQUFBQUFBQUFBQUFBQUFBQUFBQUFBQXYzYUI3QUFBQUQzUlNUbE1BSW9uTjc5MUVFS3N5Vkx0bWRwbTBySHJZQUFBQUNYQklXWE1BQUE3RUFBQU94QUdWS3c0YkFBQU03RWxFUVZSNEFkVmJYWXdjUnhHZXZiKzluNzBmcElDRXJPaFdpaUllOTdBSlA3S2lYUkVIeEU4MGpod0RVU0N6Skc4ZzJMTkNjS1FrM0NGaUlwRFFIZ0lVQ1FSMzhBUkNhQTF4RklSQWN3OUlnSkRZZXdEeWtJZGRsQWVFUkhTSHZRdTJ6M2J6VlZWM2I4L3N6R0U3SnU3dGg1bnVxdXFlYjJxcXE2dC9KZ2dPU2xPdmhmM0Q5WU1rdk9TVlFvWFVlNGVYNFBKQkZhTCtYOS95V0tUVWRyNk1qNXpOL2daZ3pTdDEwVWQwdVpnSzRjdk0yMVJxUFZmSVE4YjRCUUUxcGRRVkQrSGxRbXI5UjdPYVNxM21Tdm5IaUxzYTA3SlNPLzdCeTBOVVZMMnk4TWFWT3A0bjVSOTlScW1yZ21wTUtXTXkvc0VjUW9UdXFEdG1TYWwvRGJHOUpSU1UyaGR3czByOTIxdVl3OEFpZFZtSTBQZWxZYmEzbEVQOWJjR0dFVlBzNU83K1AwQ1pQZE83ZHlUODRweFNOWHFESnkvRXFoeVV3Z3RuUm1NZ1dsU3FTN2lyTzdQcWZMSDUwU0JvQ1lHSUhxZU9Va3VBTjR2d1NxbnZYSUNOekk2RXdrTjFqYlE2aDg2SmdIeWQ4dEVJalB4d0p6WEN1cnhDK2hiZnVBdEQ5ejB0cXg2WlNWRFpDWXBLZlp6aGRrWmc1SzlxN3gwdEJSaEQ2NHk3NWYvSXY2Q3hGdnRCZ0VpRllRZHQvMGVpanZvUVl5MDhFQVRqSm1TcGVEL3lsMVFmamsrbk5YVmVjazN2Y2JmVldZTTZDQm9HYnVSN2hGZ3lHbWJ3RmJVbkwrRjlSTjdXRGtUZ1Z0VUtaK0JYYWtMeDlGcFNEN3JJbEI1dTRGZTZMdDI3ZkdlZk8yWHBiNHdNYXQ3aXpLVHg0OTRCRmtEemVzVm5VdUp2cUpsZkk4QVE2aWxpZ2RYUmJtOVJ1dU80d3RoRHFXS216RkwwN1RwdlZqUTNwVHN1U21CSVlXSE5ONnd1bm82WkRsZldtZHpRTTA1TWxMZGNPYy95OHhJSEJzRVg5WHBWUmVPZU1IcjNETENHMDFISEtOSGlmWjFKVlkyM290MjRuN0RoUFd4YVlvZ29rajhwS1pxcmVac3FGcldPWHVHK3czWEFUWVFzM3NISCtxQk40djd3QWI1MWNUVTQ1TGNUaE5Pd0NUTjVwSEhWSzhaWVBOa1hxL0ZPMDNtQUZySFJNL1ZTL3pjK0czY1c5b1lhcWYwUyt3b1YzeWNMRm1reVUvVnRkQy9jUldPTGsvcjFKR0lwK1JaMEY1c09aTW5XTW5EYjZEdURkMXRJZHd6Qk50UElCQndiZlNlb3Q2OEFQUTZsY2dhY1NSTjlaL0J1QjJrVFJ4NU9IcmxISFVHcTl1aDY1T3NaT0U1MVZQOEZqMXgzTVZTL3hnQlk0czJ6OFZ3UGpTa2xrcDd2Wkx6V20wNGFWeCtqWjg3eGxHd3hkd05xc25mL2tZZEN2Y1AycG9QTWVHQkhzQ3p5M0daekwwUENTMUpCcjZNMUdIRzc1aVhJREZCejJtUjNWNGpaUEpzaDRpV3BvYmV3d3pMQmkvaEtPZDlUYzRzUnpzZ1UwaXc4K0k0NkNFNEp4REhlU0pqeWVuMGhTNWtUN0w3bjljUTlTOEpQV29QZDk3VGE4Qk5lTHFwZGR0K1R2REdjSytRaFF5TEF0UkhZQms0b2IxWldvQnA2bXkvQjg3a3dKeHNKblZIRHZTYU9aSGZVY0ZjRWNQei94RjM4MFV0aDczQ2R6RzZCZzRwYllJQ2hIRjFMSDgvNE5nZmRjam54ejlVMzlLQm5ZbTZudDROV0pCaDZRODF4WmJOTHFWTCt1K1hneHJIa0E1ejdURlVPQWVkaStSNW1WYS8vNU5UbnFyME5iUE9YYytWdWlER3U5NEhOUXJldGZPcjdPSEh5d3VuVHAwOTk1aS9xb05YNlphekJIWlFPS2ZWK2Z1Mlo2bVZzRDlVUGtyMSszcWE0Ynh3dm9hL29KcHdpMUFGakFJMjl4MlVsOHJ2bXNHR0NhZ3RQS1lWaldaekcxTS9NcVFyTHZ0bE1VeVlQd0wyZWFnS3JzalZEYXByVEVJYmczT01EMXc2blFtZTd2R01QZ2pyMWJ5cHI5QXpscnFRYXdPbVRkVU5hRy80Y2hvVVRCMTJiSDg1Z0tXREpVbkdzVDI4dld0Sk5ackNpdzdZSC9IdXBKakNOM3phazZRUE9KUmQrYUtReTdrOHI5MUFGdE1QQlVJYmdEWkltOVBZdmNLZGJoSTZ0cHZCNnVkUDlBNTlZVFhiYTVwQjJEcXlkejJ5YmRvZGRSc3ZaMFFadWZXSTJ2NmtzRGd6anJFdHZEVm1qeTcyQnZEM0JHemtvcGY2dWVTVVVZU2MzaGJ1cGVxc3VtclZiNUw2eFFLalBwY2ZwZ1FjSEhLL1lSOExXYjhaTzBMV1QxU1p1a2Z2R2Qxd1JjTmo2NjFxWWxJSEZHL2NkQkxEMXZRVDMrZ3FOdEJ1YXZFVlIwTEwxR1hqRThRUVkxMzNqTkcvcXJSS2l1WVV3dmFwb2ZyREpyWEdkakxZZHZ4WlRQU2h3M1hkUWRYekxkVFlOTWZUbWxKT2F2RVh1dTJFM1VzMFpSNHZLZGQvMlI0MmluRjkvNXB3NXZ6NTE3cjRkVStXbngrNlY3Sit2eW4zVFdxRVJtWERlby9qN2QvVU9iMmpPM2YwdlUrNEhJQzFSNXZNUG1TZWdNQlk5U25JL2p1NTdoWGhJWS9lYnB4Ympkd3ZKWEdIUzNBS1Y4UTdyVEtmejZ6djRiKzNDVjZUVFlqTzJhc2JEcDlVUk9aS0ZRL3AxbG81VmVsR21WR1lHWFdaaWRkOUxhcDhBeWJuNGJvQTQ2SkV6SE1JOXJvNmVzeW90UmtkcG1QMnRlbTgwR0FtNVd0YkZkZDlONHhKam5GKy9Hc1FJbE9aNG5IM3lJcmFTVjdoNk1Wb1BJbzdsSjdUSllYVE1QOU9FbmFXdkJkZzRGNTlGN1o2SFB2NU9CNHJXWWFOUWJOTkVldU5YMGIvS1QvVzJjZmo4V2hiVUJNMXgzeGlzeTh5YlFzU3ExQk4wSnFMSkhUVXU0eG5pMldrVnZjbjZCZTRhaWNQMDhzMjVwVDVBTWhXdUllMnVOdDhKQ2dYVzhmUElUQmgvMWxvUEZ0V2xpQ0xTMXY5VytNQjlQeHVxaDFFSGFScWVNVlRoV2Y3RkVkY1NWblRuTkxnMjFCN3orOEZPOWtnYStKUGVtNGc2d2RSV0tUdko0T2E0M1QvdEUyVk1YWnhqclU2YnQ0NDNxQ21vak1UMWNFT0Z6R1RjZC9GdHJ5cjFTUzJ5Qm15eVk0SWZ3TXBvQnM4eko0Q2lwUUJEVlpja0s2SnZkTXNhRmJOU1JYMlF5U1VPM3BlNVhkSUhIWEhwN1hZcHM2Q05zd0RqTTk1dXdid0xDV1FtOTB6RVY0MkVuRjhIV0dpWmVtMGJUMW9XRXkxQldURG9iUklkbDZHZ2szYXR4Sk9FZy95b2pvUXF5RWk3RWhLQUpUUGVhWDBmZzNkYTAwZU01OU1EZ2pUblhHR2MvWk9VanI2K1ljblFLU0tETHNxRjZ2dHdqYlpJdWZRZXdTUThIUHcxbzVtVllLcVpIaTFKVHRLbWRSYjhxdEt1K0VnMHdnM2k3ZGx1K0tPYVU4WFE1cXBwSS90dVhaL0QxdWZYYmMwaXVZdFFRSzdWeVBwRVV3R2JPUTFXZGFlMm00MnNCWkdIMWUyZVpRbUVjRHVjTVFhNGRweVVzOGMwZkl3TnQ1M2gvSnIrNWk2bkFEdTNCeURCS0h3cUlQMXZrY3hiOGJCTjdkVUNJVVc1eXNIakljNkpiRW5PeGN1M1FuL1J6bk5OZjVNN0lHcE9GZU5qMUhYRm5GdkxXR0NLYnc5QWFqclVZeVVxcHJjTGhOQmhXUm5Pd0Qyc0NnWDJ2Y0s1UmQwTDBWKzA4MndOdkJHY1JKbWw4TFE2WjNJdkZmUGFLWW5OVkNDK1pwNEhPVzB5d1pSc2VBMkg5STl2U0dzdFkxQVlTY1RNOEswdUc1NTJucnVERUJRZnRjNWNXTytTaU9WZFV4TXNLOVl4T3RXVTlpQjBRaFN6emRSNTlyLzR1T25oc2xxWFdySHRsdmp3WGFiWmRpMWNvd1d3SVNVVjRRLzFoNUx5MEJWZjVzb1FrUWh4S3R5dDJoNUc0Nk0wT2kyZUFmNGsyVVRCdklkeEdleFBkMWpJdGh2cEQyQzFBTGI5S2FReHBJcmtFNmk3aVRkSzBUSHNkRjBTN0xOc3loUGFjUVdMTlNiQmZ4dVczQmZrTzVEVDN0TWNLSENKczZaZEtFeGVCRHBlTmRVWGpjMVhsRzdDY05KMzFLcWxhVlNHRnJaY091VGt1U0JhZDlMcXNzaXl3eE9DVmdXVXNzSUUrdDFEWENkZVpZdEpNUGdOemxndG9HUk9GV05BbGsvSkVsa1hqT1ByV1hSNE1Lc0Y0cnV0dDgwbnFzcVQwWWwyRW0zRVpTbWlrYTVtN0dwTHQrM0MySVJsdFlDaWNWUjR1NXF1bUhQRDk5dk9ZazJuQmxyV3hPeURMTHFyRzUzUm93K3dyTGh0VUJUR0NUb3RTdzVXVWVPY2JkZU1rc0V1T1FDOVdsN1ZuUXBmTjZrSmFjVzVOdExmV1BNbTFFVkhpaUxYbW9SWG9NWWFwdTZXRkdacGx5WlZXcVkwNkhJQXNzVk1NemdpZ3RMdW05M0o4bkhtbXU5anh5UnBNT09hNTc2WGsyNEcrdXJDc0tYMTJMaGlvMlZqdk5MKzFPQUxXclV0bXE2OGJOeTNpVVRRQjdaZ0lHaDlNQ1lqL0w1TTVRTlNudnUyTml4MXBSYzF0N25VMUYwaTJ0QU53MVozZEJhMzlzQ3h4c2ErbThhcjJuWk5KQ0oySGk1UmZmdFZRbE52MEdveWwrdSsyUzRHc21Qa1R6bThBcTBqZGpJMmNGVk4zZXVvd3BlMFJWQytvZUhPMitVczIyNVZHOXM0R1NUOUg0d0VKOUdsKzVnZFpxbVVsZENsakRFbTJXSFN6V0RhZ3JGREszSlpodEtXTVJOZW51dnErcVZRT2k4WDU3UTdhOXQvbTJ5N3Bzdk8wU3QvUVJ3bm5BUlBjOW9IN0I1UXU4VzNZOGc0LzgxVi9Vam5odSt3N1JUaHp2ZWhadzFVSmlPejdvcGdSL1YreC9MUFJ1NVVzeGl4MElLeGJsb2MyMkk1ZE5rNlo4WUlkN3pEZVl5U3BIaVpHekVsODRLZ1M5TDJFQnYydkpRZ3hyMWd3Zjd0V0lVNUY1dnl6NlpJWWJGQmZlUFRwNzU3bDdxWXFQZUUrakRtcUdIUFBBSHRybklOekUybFpqRzhGandoWmdMM2ZhbjZmRkNJM2Q0aVVvbnJuRHAyOHNTUmt3L3BOM2Q1K0NYVExXTGhReDBkZkx3RjFmdGxkVjhBYUxHWnBxamdnUVNWUnBLUG5GRzhNY2lDK0c5Q0ttQldyR3MyMUl0aTFSUjkxNTZteFpPZmE5Wk4zSjVMMTMzMTJLOEd6ZHo1WXZob2ZWRGszR012aHIxUC9DRkZESXAvalBxLzJCaFFuNk9WQjZUaXVYVytJL2RhSHdzc25HanMvbXoweUN1Nk9DbzN1UEx0VWNIcTRvVDdYbkxMbzVMSFR5R2pBaldCTXoybFRUQTlMdGpvMjJPTVdkQk05SjNGODVrV21lRExaNUJEMklwM0t2WHc2U0d5OTRTSUI5emozdU5NQTR5T25iam5tSjZSTU8rL1JGNjZkVUdUOVdNQUFBQUFTVVZPUks1Q1lJST0iCn0K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WEZzZ1VFTk9UbDk3WTJWamZTQmNYUT09IiwKICAgIkxhdGV4SW1nQmFzZTY0IiA6ICJpVkJPUncwS0dnb0FBQUFOU1VoRVVnQUFBV2tBQUFCSUJBTUFBQURHMGhsYUFBQUFNRkJNVkVYLy8vOEFBQUFBQUFBQUFBQUFBQUFBQUFBQUFBQUFBQUFBQUFBQUFBQUFBQUFBQUFBQUFBQUFBQUFBQUFBQUFBQXYzYUI3QUFBQUQzUlNUbE1BdSsvZHpabFVFR2FKcXlKMk1rUWY3cDZUQUFBQUNYQklXWE1BQUE3RUFBQU94QUdWS3c0YkFBQUpxRWxFUVZSb0JjVmFXNGhrUnhrK3N6TTdQWmVkaTRJRUpPelozU1FxQ3ZhNEVTTUlPWk5OSkNSQmVpSkcwSUE5K3VLRER6MUpWZ2dpOUR6NFlueVlpZUNUQ1RNTHV3UTJRZzlCUThUSWpIblJJREtqRDc1MlF4NGl2dlNrWnplWGphYjgvcnFkdityVU9hZFdBbjBldXY3TDkvOVZwMDdWVjFWOVRwTGM1dlhxOHhmRjNYY2VxYWpaMWR1TS9wamhueFRPZGRmWGZ4aXNZUHFiQ25heUtkM3RGWXU2cEJ6M1cwUHlqTGh3NzBNUFBYaXhlWkxiNGxBNXZscHFPRzJXeWxjREViOGp6L2xyVnpJeEdzQTlLOVlNYUVFbllDMGNhcE1RQnBURW9TeThWdmo1ZHovUnBGbys5UVJkVjBuK1hDSG83N0RlOHpiTWplK0xteWkyeExyRnZQa0U3Z1hYd0ZwKytyZzBpRWUvWjAxSkhDckgxMHVuVWVkbk5XeitaMUR1OEdLbzBXZTE3UzEwODdRUUd4eHlCbjZ4ekN6elBTRnVIakVEaVhFb0w2aGNwWFFIMXYwRElVNmNObUU4Q1BHeTlmZHVKVVBCeGdNY2ROdmlRNHVBTUNGR2ZxTWpVVHhMcFR5SE92Y3NZaDZENUQ2clFWak1oUGhHYnBnVGYwTkg1anFreVp1QU9LWnA5eVlrT2c3bEpLNVNUZ2t4WXY2TzE0SWRJZjdEM0VrMkV1SmRia2k2N3lJbW4zcndMYktIWjZCeEtJT3VMZmVGdU1WQVUyZ0JlN3hQWWNRd05VbjY4TC9IOEVuU2VRODNMamFaYllZOVBHT09ReGwwYmJrbHhQc01STU44MStyem1SQVBXNDBFR3NVcmpxVzlRa09mMjA3ZmNBQlNpVU1WNDBvc1BYY3FnU0hFc1lYK3czMFFzTS9EdjJiOUpHUnJSUHYvWmJaSlowd3BSeHlLSmFrV20wS2NZd2hhRVQ0eU9pbkxSdEZsU3pDNmhxMEJGWGZPUjFtWDM0SUtpME41VlpXcjFIZThZWXZRN1lqWkY2THdzQTg5dXA0R2V3OFJ0SkhYMFRuT1pTM0ZvUXBoWllZWlZIakFuRFJDekFNbUdqUUxrSVVNSGNyQlFBZDdUeUpvMnlLU051OEdaWTVENVNscUpLTHJJNGFoMldoYS9RemtBZk5KY2NrWkRFVFhTVUszZmk0SFpnZTVyS1U0VkNHc3pFQ3N4WDEwRjRhUFV5RSs0RDRwbjhvSGtOUzdoR1pCTk5KNU42Z0VjU2lGamZqZEYrSWREcU83ME1zemRmc3E5MGw1MHJpMXAwUHMzZVlUWU5ycEJnV0xRK21VOWNWV1BpQWtHSGRodUxjUHNkaHJVM3dzSUdSbkJUOFVaYUdublc1UVRZaERLV3pFYjgrbFdteEQ3ZXpNWEQ3VHlTYllJa1NtMWhwK0poQkZwYnhDZEIySE1obHFTelR0bUlOYXFGL3BORUNjclp3eVR6aUx0NlRyaEhhditUcmZ0WHh2RXhOZDE2TXN2RTZnWlcyWmdZaSs5UXpjaDJqN0w0ZE11WnVNUlVYVVRUYlFBblFkaDhvcnFaR29rdzRZaG0wek1IYmNCaXJZSk44aDRqaW1OdHVIMkdXWk5PMVZJOWt5RG1YaGRRSzFjc0JBWGR0VTZ2WEF0RXBPT1Z2cFpFcXBGR2Z5Wk5zc29STGpVSVd3TWdPdGF0elh0dXM1RVhkeGdHSncvcG5qa3lWRjdvVFdJNjFobTU4RDQxQTV2a2JxY3FKVjgyVlRoY0JqS0xBcXgxQnR0bW1mcGFkdWlLN2pVRlgxT0w2T25YelNQTXdYUm94VXZyZHdvcGdpaVJoNnl5WUs3YTdqVUN4dHRkaDJoZ0cyOTZPQkRzalE2cjNxWVBKS0lrYTVaUTl5azhWZFFDU3F2amFOUU51T0xaaE90bXRhbzBkdVdjRWlpb0poNy93VUZxRHJKQTVWekI2MkVGMnZHdGV6YVBUOVJxRlRWYURUak51VWkrWjU1S2V3SUYzcnAxYUpNamxyUzZMckovOUExeC8vOVMzSVoyMEVuWHBERkdJQlNwZzE3RTFFcVk0d0licU9Rbm1weTFXaTYvdzZlVEpIZG1IT3gwNXU5NlFwZS9KS3phNGxSTmRSS0M5MXVVcDByYS9SQTkvZVlNQSt6S3RNTHhHWDNqY08wSTljM0lOMEhZVXltV3JMTHFvS2c4QUpkbWFHRWRJNjFDU3RUbUVIc0FYcE9ncFZVWTNyNm9SWGJZRGFhUFdtQ3c1cE8rZU1sYmFJcEFUcE9ncGxNdFdXYUpzNUpIcllGSTA0OG13QnRiVnJqRVJIdExvSDZUb0taVExWbHBtWitBVWt0WnFQOHdKQUdkanphS3ZOUVJWZEk2WUNWVkpGd1V6OVUwSVVMYmdLK0lMQjBqVThmVVRzNFcrL1lzSTRWQ0Y1bVlIb2VqbnN6T3dLN2ZwLzVLaVdybUVsaGw5RFo2NDZDRkxpVUlXd01nUFI5VUhZaWI0T0xlaG52TjIxSldKN3ZxcWs2eXBVdUIwQks5SDFVY0FPVXkvTUxsT1dlV1ZZVHRkUW16UzFxK202Q2lVVHh2eDAwZW9TWER2YzZuMzN2K3VjcnBGbWh4NVBOVjFYb1VvYVVqUjN3azBqNEtGN1hEQ3g3VjBqeVRLbmE2alVCNE5xdXE1Q09ZbXJGSFJvQ1YwbnVDR3o1V0VaL09lZjB6VkE4aFJXVGRkVktGWk50WmlWMHJYc3VHTHdyUGZITUtOcmVoMkRVMWdOWFZlZ2lyV0ZMUlYwTFhsc294RG10V25CN0s0VkVKM3dRWUN1NDFDRnVzb01GWFF0MzJvT0NvR3B5KzVuM0VHMGhWRVZvT3Q2Vk9PNVM2TkhjaktiLzlQRmt6dFozYTY3Z3E0RDcxK1F4bis1TmNIb0d1NGxESkhBQ2JrV3RaQ0t1NjgyVC9aMFEyY3k4YVdyYk1KNTdncTZUcEpVYmVIWUxZTWxYTFpPSExyV2Iza0hUZ1FwZFNpOHdUNkw4ZDc2Z29xY2JvNStuU1EvdHJmdnVVdG1uSzUxUDNBQ3kzYTFVeGY5RHgyZFRtRUIvcTlEZGNSbktNM1Q2c0UxVXZFU3FUMnpNcmh1YkhUSzZWcnltRWNZeVlSdmNPZ2FOZUg1K0JCWWExQm4xSnY3R2MyMHIraERkbDgvVjg4dEY3TXl1bFl2RnRkUko3dGE5ekdGeE15ZG5OUU5nWE45RFdwSHlLR0JaMHNwOFFacmpVbzdHbDAzSEZrNVhjTTc5RitBL2RiN21nRmZxMnhUL3Z6Q255SWY1WnFXYWxCNEUzVkV5RVAxbUU2WlRWdEhaZkxjOU5hbmRIZE5hWENrY3BvNTQzN01BTVNVZjdKRXlER0ZPbGNOYXFpL2Q5Z1Nja2kwOWY4VFNYcE9adkhjNmtPVEZhY0NWMms3NzlBYnFVdHp1T3ZVZnh1SmZsaDFjOVNqTXYyU1llNWtFNkZZWDVkbGh0TjYyWFhkY0dFVSt0WEtBUFBELy9WTGtqZWMxUnVZeGh1WWV3TURWbVhQSHpPMUtEeWViWllEUjR0MVVxY3pOZU5jOTdPL3VwNmkwVUo4K3RvTEd5ektFVEd5YiswcFMrT1g0akhIOS9zclRRb2ZQZnBYYnU2TEFWZVRldFNTZXp6dDBweHMvUE41MHgrdXUwMVY2bXZUcVlncDh5bW84UmRrZUMwVlgyRU9pRDBUN1J4dXBqeTZya2QxWEs0ODFHay92NjZxYzkySDRzSmQ5Tm5kdlJlYXpwUnptN2JRUXBMejF4Ni9WUHowYkljKzIwTzQrQ0lQV2JpSGE4U3RkYWlVTGQySVRjV042OWUrODVlM1RSclBiY3pWNWFMKy9IRDBZalh1Ly9mYVZ3d3FSV1lvUkdmMDNMSDF2SDRGbjNyKzVpZ1dmcnM0YkFLT2VZeW4rbTRPSGFNTXBsdGwxWU02VjVoS1JNamQzRFZPR1V2ZkdxL2YwTFcyK1c0T0hhT01nOGsycjU1L0tnYTc3K2JRTWNwNC9iUEpxMi9wcFZIYmZEZUhqbE5tZlQxM1JGUnB4L1ZQQm1pWDV4NW5TM25kcWRnMWFndGpwWjlUQ3FuZ2I4ZHRvT011Kzdaekw0ODJhQnRwamtlWDVkK01ubnZjclRYMXo1bXZyQmFhZERoWU1OL3BMamEvUmhEUGJhTEdYVFl5Nm1LY1lYcnZ5SEpIN2IrTTZydkgzVnhULzJYNVp2YTFkTFF1TGJQeWNHRFZ4SE9icUxHWGgrTDg5WmE0c2FrYjhoYjJUMURYVGJzOHR6R1B1Mnc4ZDNIMFpmYXU4OSt1eXR6L0F4aEZvVzFTSkVYREFBQUFBRWxGVGtTdVFtQ0MiCn0K"/>
    </extobj>
    <extobj name="334E55B0-647D-440b-865C-3EC943EB4CBC-9">
      <extobjdata type="334E55B0-647D-440b-865C-3EC943EB4CBC" data="ewogICAiSW1nU2V0dGluZ0pzb24iIDogIntcImRwaVwiOlwiNjAwXCIsXCJmb3JtYXRcIjpcIlBOR1wiLFwidHJhbnNwYXJlbnRcIjp0cnVlLFwiYXV0b1wiOmZhbHNlfSIsCiAgICJMYXRleCIgOiAiWEZzZ0lGeHdhU0JmZTBOdmJuWjlJRnhkIiwKICAgIkxhdGV4SW1nQmFzZTY0IiA6ICJpVkJPUncwS0dnb0FBQUFOU1VoRVVnQUFBTW9BQUFBeUJBTUFBQUR2aWxudkFBQUFNRkJNVkVYLy8vOEFBQUFBQUFBQUFBQUFBQUFBQUFBQUFBQUFBQUFBQUFBQUFBQUFBQUFBQUFBQUFBQUFBQUFBQUFBQUFBQXYzYUI3QUFBQUQzUlNUbE1BSW9uTjc5MUVFS3N5Vkx0bWRwbTBySHJZQUFBQUNYQklXWE1BQUE3RUFBQU94QUdWS3c0YkFBQUZ0RWxFUVZSWUNiVVhUV3NrUmJUbUkrbkpUSkxPWVZFOEpTQUlzb2NKWkZWa0R4TUlpOHF1ZGdRVlFhVG40SDNpWVdHUmhZbnNUWVFKZUZEWVF3Yi93T1NncUNCMEVHOGVPcUNyb0ljSkxBaWVPcHFKbTkzTjd2TjkxS3Z1bmpFaGlXUEJkTDJQcXZkZXZhK3FNUVpINGVrQWN1T2dTZVR4RHErVFUwSEk4bmcxa0xRTEkwcGdiK3hhSmtlVndNTFl0V3dDRE41Y2VnNldjRFFHOUYzNmFPeEt2QUMrblRObWVwOGtsNDdHTGw4RWx1QXRBbXAvMGRlL1Q5Ly9ZZlFmc2xEL2I1bzJ4eDkybGw2QUxaNWJMRDllWmlULytlRGlHN0R5RE5QdTVqbW54bW9Ic2pSWnBMa2pLck83dlI4a0IxOUY0aXdITDhzOUpkejZVeFlHQ3pTSC9DVkl4MVFFOE5xdm56N3hJN3hpVEoyRHA2d3p6SjB1TDU2Q0pzMndUZC9NS0VRd2VKYnhUNkJiQkE1ZWhuMWE4SDFaV0FTYUo2RXJxSDZ4K1F5MkxWSi8wUCt2UGFITUhwK1JFNmtPWTk2RHRBM01ZSHc0ZUNuN3JGQ0xQVjZCamR4R0ZQeDZTc0FJTGFUWWVhQ0VQVDRCYzluTlhnUlNURUtjaCtHalpoZWZCaGFQdDJFdHU3Z0VzSjdCSzhEQnkxRE9DRmJGNDYyOG1QeFJUQlhPV3k3V21wcDR2Si9UZ3JhL2xMWFdnL09XaTVYU0ZvOG5PUzBKRENWRGNONXlzVnJxSWo3S2FzSGI3VkgyS05nWjl2TDRXYkZBUEI1bW8xOEdXTTNMYVN6bThUTmkwOWJqT1JmVlJ4SjN0TXVkU1UvSk5xaXMzQ2tZU2FtZ21VcTllU3RZa1FablRERjhldzQ1VTNlRGxUL2NpdW9YS3p1TXpBUXltMDBwRncvQUVwQmRBM2pndGdqd1hZcmZoc0hsRUw1aGdoZGVoc2VvSkRyNE9uUUY1a1g3alFQU2JmcmFZenR5bGFHV2RkNUhINnowWlljTUF6ZmdjTU5ndjk0bVJ1MlI2V0VsOUIrdm1TSWMycVhYRDgyRUZHRmdHNGllb1pCdGg1akhDM2JIeUZTRlFST0pSVGx0YTkzNGNLK3lUNVkzdEFsRkM2WWk3QUFHTEtCb280N2E5cGhBbnlDWENvN01RQjllNERua3ZoZk5tVEljSlZ0RXFsdHYwSk9vSmpuVnQ0MnBiTFdoRmxkM0dId3hnY1hsUDBVWXJERWxKazhYVUtBUGc0ZVdzc3J6QkY3QkV4UXRPckVJaXRXYklIVGlZZE9YZllRTWpSanNOVDVQUUJGcnQ2M05TQys2R05YUHd4RnZiTWpUSXRSc0NsUDdzWWtOVmI1VGhjZmNFY1FuT1dSMlMyc2dzU2tUTnNsN1lreVB6Y1ZXY2s5MlJXa3NzT3M3N3puNUFrdzRXM3h5UWh0OVZOZURSNUpYSGprcEZOajQzR1N4TWhabFA1Yjdya0RvVkZWdENla1V1MVA2SlB3Q0hxeWhQZ3hnblJZVzNzWDZBZnRXOGJudXNESzJpY1VIUjhONFlCZmJzK0R3RkRqOTg5b2VRSVFicklWdFhZNlp1OGF3ejQ2TDNSM29nMzFwVW9KWUQrc21NL21pZ0ZWM2RDeEdkam1aM1dVbTVzeWNiaWlyRjF0c2VjdDVZRmFEaUsvL0VTMGxHeWQwOEk2VlZMYzVpY0xGN0pvTEdiNjViWXFaL2k0dEwxN1JYVjcwdk4yUGhUdnNzZmxsNGVHQjUreXF5TnBYQS9zTzl0TlNNSWs2dHRPMHkwY25ORzh2VDAxMkJjY3dLZ05zMEozd0dPNHJENXZIbHNESFZqZG1pVXJRWFFVOVFVdERqazlSbTV6elduQlJHa3lYWWxYdUFDcG1hQTVkdElRaGY2TVFqcDFYTUl6aTY5ZzZCMXZVZ29xWlZzZVcwdU1wTDUxalo3TFE0bFhMNjdtblRGdGozYkYzTjByZU1PYk9HcTJjVmVibW90MzRieE9tTXU1d28rb3dsenRZOGZhZUMyd3hsemdMSkd3MXRmS0U0TlA3WHpzQ2EycEo1MFBZZDY3VTZzSVlkbmxSbTQ1WmxScXFhUzJkL0ZSTW5EU1VNSjNXZEUzalV0SDhkU0hvVTg3VnBLNHF0dEZQbkJRV1F4V3p3eGJpeDB1c2J4Q2VWT0Y5ZlhwV05BUUp4V2NUZnpobXJNZnF1NHdlKyttbzBjWjhMdzhGV1JwQms0QnBVR0paN3llK0tjTXVjYWtVMW5DcW51d3d2c2l1MFVMajNVa1RGTkhyY29aRXF3N3ZNSHZTSG1aQjhaQzI0RWg0VXkvMzFCWk8vbnNiNFBEbko1LzZ2QUVmWmhsZVk5QTE1aWU0cHNTZTloSjZ0WFFXTGJsRWNiMHgyTkJWeDg2ZkFZL0JML2tWZUpQank0dittc3VJTlJzTHdYNGtHVWFNQks3ZWdxL3NtcE9teVl1WDRNckhJK2JjL0JMZTBZY2xicSs4ekk1RnFOaTQyblR5Q3I5ZE92aWRzWDhBNlJ2ejdDSHRUMDRBQUFBQVNVVk9SSzVDWUlJPSIKfQo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ZzZ0lGeHdhVjk3UVdOMGFYWjlJQ0JjWFE9PSIsCiAgICJMYXRleEltZ0Jhc2U2NCIgOiAiaVZCT1J3MEtHZ29BQUFBTlNVaEVVZ0FBQU13QUFBQXlCQU1BQUFEaWxDbW9BQUFBTUZCTVZFWC8vLzhBQUFBQUFBQUFBQUFBQUFBQUFBQUFBQUFBQUFBQUFBQUFBQUFBQUFBQUFBQUFBQUFBQUFBQUFBQUFBQUF2M2FCN0FBQUFEM1JTVGxNQUlvbk43OTFFRUtzeVZMdG1kcG0wckhyWUFBQUFDWEJJV1hNQUFBN0VBQUFPeEFHVkt3NGJBQUFGM1VsRVFWUllDYlZYUFd4alJSQmV4M0dlZitMWUJUOG5HbHVpb29xbDNDRUt3SmJ1d2tsYzhZS09nd1prUzVRVURpZWlJSEZTTEVWWEFJVWprUTRrcDBHVVRuRVNDQ0haUFlYVFV6eFhTRlMrRUJzdTNISEQvT3krdHkvdnZTUW56RWplbloyZG5kbWRuZm4yV1NtazFNc3VoR2pXSXZHY3llbUdmTkNnTVdjWFpPNjVpQmQ0T0g4M1MxRXZVSjIvbXg3QTlNN2FOVmhEcWsrcFhmdHkvbDRjRjM0dUs3VjhRcWJUVCtidlFDeW00VDFpQ245UVd6cWw5djhnN3pGYkxmMUpYUy94N2pmL20rOFVITEtCTmpzWU5SS3M3ZitkTUhGSmNXRW1pcE1hOVYzeEdWM3JQb3JLbmtYU1BoWnR0MHA5azF2aXdyUUNuQ0ZoWWNMbzY4ZWIwWm51QWN0eTBLSWVodFJHcVFmVHFEQmVrZ0xvUkdjK0VkRUNVTDhFQnpJODJ6WUJZcllZYUZtVEs2QnZPNWdOdUVVT1NsSE9GSWcxdDRCQXNSZVJCZ0x2YWNBWElDa2txTlBtc3NrbUdFT2dTRG9uMmMvWloxMEN5MmZnWGJnSmwwMEd5bWNuZUZ4ZmhmTmdEdU5rTFhzcDNnWnJDQ2J2eE45QThhUVVlNi9HOWlKSWladHhZcCtIR3MyMTdWMEZ5cFhqREloQ0lMTzVDdnhqRDVQNWdzVEVpM2RUcjJiUGZlbEdjRWtvM0pFVW04UzZXWjRwVExXL2tqZlp2ZXhydXlyMkI3RnVkazdWTXB5M1lUZXVJT04yNVFxV05HTlRZRENtbEUzR1RxejdZWnpSaUd3WnVHeFViQkhtRVdjYzBCcVJwU2pBbzU2VHc5YUtOSERab0p1V0pkWHNwM1FPZ0RCRTM5dDFyNytpRmJJVzRIMTg0dzFqSWYvZytoSHpSVmQ2MVpPeXdUMXJnVkdsdnR2QnBoNkc2RzlnK3RwVmVBZFIwUC9DMnlEZHoyR05wRVRPNEtRK0t4UG42VU9vcnFBZHV1bVFQRVJMMDAwYzQ2ZWNKYjBDajF0S2ZUUXRxeUxDa0JDNWNab2RWZGRQeHRZamxaRmljM1gxbWxQZ1hkWXNZOEl1UHFFZTBZYThDZVZoZW9DYzQzYXcyZDcyNEhSN20yZnBnMktpMFc5UVZWbkpHMWNIRmF0aWp3eWd1NGZVaDJoeVNNT1JuUjBldkMreUJuVjRVdWxSYTBPcGdWUTZmU2tWSkc4OEhZbEY3UTdkU0Nyd2FtbHlra1U5QzZJWEFLT0ZYOTVtVTBIWk5GSHV3cGhXWm83eEoyQ04raVRCcmVvMGdpaUlad1N1ZGl5STF0aUMxMUtqMWVqdWlIck1iRVJRSEEySkh4MHFWUUVPdUtyTDkwYlQxRjdUU2szU1JWcGxVNm9VWkFkK0RJOXBCc3RscVBzOTZuSDNtUHA0QVdYaW15MjZVRHdTVWgvZDA5TnNBR3RnM3dCTjRlYkVSRHJJRGtUclRaN3Jmc0JkVURZN0RhWDBvK0JRbkpvNm8wcGMvUGlzMW5nQjVkTllPTk9tQlI0d2FmenM4TTRBUXZEYVBIOUVid21qVXVwRGZsU0hiS2ZFb29xUFNXMkFEZU5BZXUvbU50TmQvOFFJQ0dHd0RyODJYWDg3RkQ4NWRvbGpoOG1xYmVNTkhJYmM0SVg2cE4rVXZIOTJyUmw2YlRCWk84YUNmOHcyNzczdFAzNzRxTGVNRXZjWVQ1LzQ1RlFNSnJHMDVpVFlQK2VGYjZHbkUwMTVZMUpkV0QraURza1p2Q3FNYWFuZW1IQ1grcGJ3eEdVenpYM1Rqa0RheXRXSmlXNjNGVm9RR1RqQkI1VnJhcXZpaDFqVWNRTm1seWlvbU4wZzd4ci9GMzJ4RnA3Nm5uMklib2V4V3VGZDdmbGFmcW1nQkovQ0lVL2tBeXVCb3MzMVRjd3NpQjZkUVlyd1I1cC9BdXUxUyt2a3NTM2J2T08yL0tGbnNyTnZoWVZtTXdMemhTRU5zTklQbFBxT0wyL0ZYRk92UmxQSmxMVk8yemV4OGZOSHJ5dEpucTVXYVN5SVFBaEtLYWxmbm9zeW9OOGdkYUdlaVhUSk9zMFhPTmNEaW9rajZiZERFYzBKVWhiMGE1YlQzclNoU0plaUFCakNQSzR5WHpBcGgvKzdLY2RIWERZcmt1NTk4cGtWWE01cXhjd0ZWN05sSitLaUtlOGM2TCtSeXFuZlJEY1RmdFNrMERIUkdrb1JnaUlWZGRCV3h6eE1hcFpjWTQ4MEVKZDEyblhOSWZmNWRmTUlkMU1hUFhnd0dMSkpCS3BOWlBMbngremJPc0R2ckkrTjg4SUFZZUJGV3FhMmdBNmgxQlg0Z2JvZXVkK1hPT0hnVUJXTjNRbUh1Uy9hcEJwRG1NQkk4aXpSUndJVFI5R3B6MXE0LzEvZ2JWNjJnTmRSTkVCUXdLQk4rRU1CNTlLVWc1OU45MktzK3lKdmV2dmF1M3JmS3VWTzEyK3YzYmtoYjNrUnBqL3VBcnl1ZGJ2d2xmdVc1cDNteWVDRXoweUNDZHphbFNQcjZXZnI3dDEzMTkvODNxekozWi85WkhoVmZIRHJ3QitrZnIwNis0MUgvd0tsQnhEZktyVzhzUUFBQUFCSlJVNUVya0pnZ2c9PSIKfQo="/>
    </extobj>
    <extobj name="334E55B0-647D-440b-865C-3EC943EB4CBC-12">
      <extobjdata type="334E55B0-647D-440b-865C-3EC943EB4CBC" data="ewogICAiSW1nU2V0dGluZ0pzb24iIDogIntcImRwaVwiOlwiNjAwXCIsXCJmb3JtYXRcIjpcIlBOR1wiLFwidHJhbnNwYXJlbnRcIjp0cnVlLFwiYXV0b1wiOmZhbHNlfSIsCiAgICJMYXRleCIgOiAiWEZzZ0lGeHdhVjk3VFdGNFVHOXZiSDBnSUZ4ZCIsCiAgICJMYXRleEltZ0Jhc2U2NCIgOiAiaVZCT1J3MEtHZ29BQUFBTlNVaEVVZ0FBQVVNQUFBQXlCQU1BQUFBMEZLVGtBQUFBTUZCTVZFWC8vLzhBQUFBQUFBQUFBQUFBQUFBQUFBQUFBQUFBQUFBQUFBQUFBQUFBQUFBQUFBQUFBQUFBQUFBQUFBQUFBQUF2M2FCN0FBQUFEM1JTVGxNQUlvbk43OTFFRUtzeVZMdG1kcG0wckhyWUFBQUFDWEJJV1hNQUFBN0VBQUFPeEFHVkt3NGJBQUFKRFVsRVFWUllDYzFaMzJ2a1Z4Vy9NL2t4azB5U3lZTzFTTUVKRkIrSzRJUnV0eFgzWWJMc1Z0R3EzMmgyTlZYaE82S2crREpaaXF5bExSc29GdHFYaVNBb3JETGpIeUJaeEZwRjRUdVBCUjltc0FwQ0h5YStWeWJiVEd5MjJlM3hjODY1OTM3dmQ3TFpUTnVYdVEvM25udnVPZmQ3N3ZueHVYY1NZOUJ5ajBhVWFZZDFaazlRS3pRejl2RmtiWUxNWTFNK2NjSkMycDhzRTJkUFdrZ3JrMlZpaTJoNDlkeDVPb2RXRzNKLzdyWEpzckFRMGQrV2pWazRZTE9tN2s2V2NXck5GSDJMaWRLNzNKZnZjRDlwclg4c0ZwWC94ME5yd3VwRVRNdlJMUmtiWWx4M1RTWVQwaFYrLzdtWHI3Uk42VkR0R2F6eTJGUjduWWtQY2JFUGUyNHE0N3pBL0pjeXZMTW12d3hBWStPZHJiUEUzZm9NcS9WTTQ3WXlvaFVlWSttWmt0YVFyZGZkVk1hSzhENmNpYnVpNDdxam5jeUdwMCtXbm9ES2ptbTJSV1NPNmp4U2gvdTBYZnNOaFBiVE9hanpSQjk4LytFTTYrekp0ZDhTSGYvcSt2WHIxMzd5TCtpZnJXQWw0RWRqcnVra0Q5S1lXV3JyTk8ycFNaa3F6OThsMms2WHg2VnlSRFpjNWliUlUrT3FUWk1XTTh0UEN5d3VxaStERFhMVW9neFd0djVCSjg4UktKeEN6Z2YzZnBQa1k2ZEladGczNko2Zk53UVdpNGg4dGkwY2xMTngyU2dSYldWbHhwa3RCYjYvd1RVd1h0c05RamdRV0p5aDVSSFY0Z2N6Z2ErTnlkOHVrOFdBRWNrSFQ1RlVIU2RSSkZwMzlCbmpJQ2dFSlcrY2NORDArMFVhQnZ1MGVxMnNWNE8xQjVId25EOTluZ0xmUEVnSkNHTlJHMUx6dE1xeURTbWFVS3Z5M21JbXNCdW1UKytIQW1QU3U4RkJZZUtZV3hRb2ZYT1ZsT3lmTUxHN2pyZGEzZHVSdjIwU2VzOVB4eWNHZE9TRkVlZ3hUUXkvZlVQTkdKd3dzYmtIdU9qNTNWczlNMzRpZVMwUWNZQUx5TXNNam9WeVdScis5b3lxa2tuS3NVdFJHemJ0ZWJrTk14ZE9QZjhzQWhGenNHZ004bkwvTEFWZG53cmdLVktraWtmTEpRZEdUZk9VbFJCbnBHWmI5VDlNSDhLaXdYVzRONTV5bVFRTFdYakJrbndqWnRvQ0FDWW9mTVQ1NDhNaXpweFdkK1pySnlZTkVpeGsvcFFsdzhvUStTS3UwMjRhb3cwOGVrZGdNZmZaZUxNdXN0b1YzbzU0WG5oMCtQaHl5ZzVoRWFtU1hobUZONThZUGg3NjVjV1hvMHVQT2NWcW1oRXRKWkV4UGJlcTR6UktyK0hyRDNFMkk3QTRsOURuYTBmbTVoZWNYcDh1UklmTDVvZkR2d2FHY1BwNWcySHV0cE9HK3FYWDZUaTE4U1lOTDhUMEY3c2U1RmhURVJJbWVtVVZxZ0JnMG5zU2NSNkZ4U3I5eCtTU04zemxsWVlkczBRWDUzR1hGQU93Q21HeFNSNS84QXYrVldNZVNhdjlaM1MwZy8zY1RaVENvdk1lOEdYVm5VL0g3anBlR0g1THhIa0VGcDhURDA4ZGVoTnJiMEFtUHFnQVZRYnB6UURhbS9WQytsMFV6aGY1TzFWWGdmTTByR09ldDNFTFlCSHdJNjZHcWZ1c2tyYm1IbjU0dWV4Yll0ekl3R0loRmsvaGFQYnRzaVJqbGFJZUxxemd2Q2tzdmhUUnMyNy9SVHJZWW5yR1pYdmZQdE5pVFF2WUplc1FtYmEzRTB6MEZhVGJBQlp4Sm91V0hPY3NMTTVZSkdpNmU3dnhiZGJyOG42NFE3WjV3ZzBiQ3l3V1B2azIwZmVVaDc1SytuaGZzQytWUEEzVnBLNEdZTW81aDdlMFlSaDlFRE1zQXBGc3FuT2NzN0RZdEUrV3JxdW91TTNmNzNPbDRQbTF3eE51OEtodnJ5Z0x2ZDhZVVZobXJzZU9pcDRvZUFmRy9ndkJaYzg2REl2c3VEWlBKTTRaV01RMzFJcStqZFM4dnRPYWZJMFhraWRaU3hyTVBieks3Y0ovdmRrTURnNThTT29ESCtxcGZGa0xxT1hzd3M4Qjl6SkkzRGZ0MWd5TG5INHJQRFE2NkZ4T01BTzFibE93U1d2Q0tONlZvVGI2SGd4eFJpU2tpNjBXZjJFYm5CbnZvTEtHdGUvczRndGpWUldybEwyYUdCWlJvSm9aSEdlYzNKY201NUtzR3hQWnRDdnFQaU83OEZrY2pQQWV0aUVHMW1rdzhSYVlYZS9Wc2labjRvOWE4UnZnUittNjI0SEhDZ0tHSDlkeVdva3owa3dkeFh3UEFNaWxEak5zUTFUYWp0WVJ0L0p5bG9QWnRLOVg2SytDRVhtblZUUTg2Vkc3cm1SeHV3VllCaVdHUlhiV1BucUpNOHhOWHl4d3d5MWVUL05lWmx4U1cwcTV2dXBENkRnWWQxMmFjRFZob3dDbGRzV0xyZ2dnMi9BT1JsclhnMDBNd3lMdmRRZjlKU1p4MGpVWnVVT0NkR1NTL2UyUUFxa3NjbGNMMDhOeEUvOVp3TnFlYk5lemExVUJzZUNvK2FmZFVsaUZMTTJ3aUhCemNEWE9DTWsyczZUQjU4dENwUGVQNVV1VnFSRDN5SWcwUFR3N2ZVTGlyTERBYjhkWDJEMklsZTduZTYrdWhNQWk2K0tUR21mRXR1T0ZXaTVCNUF5ZWpaS3lWZVJZU000MFBSd1RwOTIzdEJxSGtuQnJLajl5Y3JlWUdRVVcrYWtHYk5FNDQ4cFF4N0Zjd3lXVGgxelZkaWpwOTBJZzEvekVFYkI3MWRLNmtkK09VWkNYV3ZmenZWTzNvOElpcnJLaGpYTVdGcnZ1VFR6SVdwQmtwM3pHSUQzY054Q1FQVXNQSks1ZGQ0dnl4ZFREMHNqSm5XSm1WRmlVQ3RVNEl5MERXT3k2VThaY2tKL3hxcEVXK3R4M0hBZUI3RGphanlqZ0ZaMGdWZGRBN2JvVEEwYmxwN3VBM1E5MlZPaVVYbUdSL2Y0ampUTU9GdVQ5cnMwNWZBS0hqdHdtU0xJVnBrcytJeHRoZWpneFFFcEhhZVJCRzFRYVYzc2x5SVdRUE5oRWhVVXV5SC9iZEE5aEVYdnF1d2doMnpGemZCY3VYbGtSbE9Rdm1zbys5OXp1QzR1NFVuQXdidll1S1V1NG1hRjRpNk4yUURQajlKWnM2MXBFY2NkUmEwcHdYN1pleERVQjYrNkJVMldqQVNITHZEeFk0WjdiZldFUnlMSW5xN2dPMXBrb3VWd3M2aHNNd2RzeHMwRmlxWFNtbjNQSlV0TXJFLzhzek9UOWtqMTJ3cWt6eFhlbHZEY3RlTXpxcXdkY1JDRklELytKaHIxc0YrMHJjZGE5RHZ2NmpFUnd0c3pTeUFQV2F5dnhrRU9GZ1lNMTRMME5Ea3ZrMUhJQUVheHBiY3NKWUdnU2lSY3Jmbk44NjQ3dW1PbExOays2OUEzbEoxUm5Zb0h3OHd3TlhrU2sxcGc4cFQzL0p2NzIrenRaN0dwaUZ6N1ZKL3JUdzZsOG4vZk0xWjVrTHlZZzRhNjJXVHlvOERubThOdEFtbWk5KzRzdG5RVjlJWlkzOXBJTGtmbXBlcy8vNW1FdlZ1MHVnWjRuNFRCdUVxSFdNYk9CYnRMUzdDalNsMDJoZjRSa3F1ZEZwSWtpSGx4Y1lQZFVPVGZSNEdOdEhabUczWFAwRmVSd2hOK00yZ3ExWWR1WWY5Slg3YnhMUGZ0R3RveVJJVStYTjg1ZmlTUmFNMC94NHN6dzZZMXpWeTk3OUFLclQ1dTFZUjFRZTF3VGtSZG84NCtIVzBDNHplU3d6anBjQkpldlF1MktCbEY1cnEvU016OFAvMmVDM3k1L2p1bHJibm1SanBPTGJ2SlJ4OEpiMFdZYnlqK092cWxiL0RwK0JuUEhWdDdwZmVIdjhlRWZkb0wxRjErbjd6Nld6ajhkZngzNThYL21yeU4ya2xzZmVBQUFBQUJKUlU1RXJrSmdnZz09Igp9Cg=="/>
    </extobj>
    <extobj name="334E55B0-647D-440b-865C-3EC943EB4CBC-13">
      <extobjdata type="334E55B0-647D-440b-865C-3EC943EB4CBC" data="ewogICAiSW1nU2V0dGluZ0pzb24iIDogIntcImRwaVwiOlwiNjAwXCIsXCJmb3JtYXRcIjpcIlBOR1wiLFwidHJhbnNwYXJlbnRcIjp0cnVlLFwiYXV0b1wiOmZhbHNlfSIsCiAgICJMYXRleCIgOiAiWEZzZ0lGeHdhVjk3UVhablVHOXZiSDBnSUZ4ZCIsCiAgICJMYXRleEltZ0Jhc2U2NCIgOiAiaVZCT1J3MEtHZ29BQUFBTlNVaEVVZ0FBQVNzQUFBQTlCQU1BQUFBSGNsSzFBQUFBTUZCTVZFWC8vLzhBQUFBQUFBQUFBQUFBQUFBQUFBQUFBQUFBQUFBQUFBQUFBQUFBQUFBQUFBQUFBQUFBQUFBQUFBQUFBQUF2M2FCN0FBQUFEM1JTVGxNQUlvbk43OTFFRUtzeVZMdG1kcG0wckhyWUFBQUFDWEJJV1hNQUFBN0VBQUFPeEFHVkt3NGJBQUFJbGtsRVFWUm9CYzFaVDJpa1NSV3ZUcWZ6SmVra25jTzRJb0pwOENBaTJNR1pYZjhzMkMyejQ0cWpmaU16SXlzcVg0TTNMNTFSbHhsd0pZRkJSUzhkY2NIREt0MDNUOUtEdUxxQzhPVWlMbmpvQnQzVEhqb25ZV0dYem02NmRjYU12djI5cW5wVjFkTmZrbmJTR092UTllcTlWNjlldlgvMXZrUXBqTndIWXhvYm96cWp6M2xFelRHZGVGRTdaNVg0K0FzVFd0SEIrYXUxTUtrVmxjOWZyUmJSOE9iRkora2lSblhJdnhkL2N2NWFSVEg5Y1YycGxVTldKZi93L0JVeUd1VHBLd3dVMytIZjBnUCsvWDhZL1NPdFJla2ZQTFdPamZXdC82MnVPYnFuRDJ4b2hicTFZMDUvOFYvSEVHYU5qbjc5MGJzMzJxbzRNb0lIbXp3M2pZNlRaOFgzSjNFblkxNE1Fdno2bTFzbk0zdHFnYmYxVk9OdGc0ckxQQ2Y2bDZIeHNVWTZJOGFSSjY4NmdWcEU5M2RQNW5iVXRVdll0NnVhYlkxWm9qclB0TWUvazZORncwbmtLWmhidnlRNit2bnQyN2R2ZmVzMW92K2N3dTNKc0pkU3Q4eDZEcUJTQzlRMnkwZC9FNktwM2VEMjVvaXNLOVJMUkI5MytGT0FlVEpKeUd6ejJrbXJ4bVlUKythMFlTZlFweUNXZzdlMU9YMFViTk8vbmVDR0xsdUw4R3JXYUVHdGRoYmhSTndhMFk0d2JITWNUemM2NUl2blFKZXRBcTFuYnExVzZER2VTUVRKbm9oYkpMb204Q256SUdnVURMaWRIVUdyaDZYZzRxZEk5V1JZeU4wU1llQnQ0Rm15b01SV1V0Q1dhWk01R2pyd0ozZzMzc2JGTmNNRTZTUkVKMGhmcURWbFFZNEN4eFNOai9yWmFsWEw4RUh0SkEweWFRUHlOUmdDcGxRTGZWWmR4RzBiY0pDcDFzcEk0YkwvRk42cDU0UWVPbDZZZTBvbjRpaTNxMkxBMUdNY1NhbnRCMnBsYXFsK0g3d2haUXN5S0Foa3o1TUI1WU5TRXB1M0pja00rWFJmTFUzdEEzOVFXTFlVbnFKOVR6b0pLcEd1VmN5eVlrRitqU2JHTXQ0ZDNOd3hUekFjZ3dqTGxxb0dXWGtNdjBVM1NOY3FYdVV0R0VTYjMvdGRqbFU4dGc2ei9OdkxQYjFZamMyc0Y3bVBKTS9WSFErQXNHekIycjUwUjY5ZUduNHN2UDhMZCtQTEg1YXRGZS90bGdGaGsrQWM0V3Z1QUtwNmowZnBZWFcwenRTK3Y1aGFxTklucWtmcVo1OWlnaDVoMllLS094YXRsbEs2L0RJZGViMWVvdUhUQ2YzQjBxdStGRFZOQllOYWJyTUlVUXZETGNCTm54L1AzNGNoTnBrZTA1R3dSUVA2a01xbG4vUnNDQ2ZmZFRTOXNmRlYrbU9sM3UrejlBNTNQYmxVWGdSZnRzUktlUEwxY1hLV251ZDFsdVAxWWUxNHBHVzFhSXBRN0E5K2p6WmNjUmlvRlpTdDcvbXpvTzFuV1VxRjJqeHhKUi9XTWMzWnVoYVVMWlNLWGVhQWVnYzhqNDNCUFY1MlhUYndKMUxSSkVEZktiRVVhd200bDIxMnNjV1hyZS9IOUZXUnVVcUgrbjRGcVI1OTIvSWs1cVdDTHBvTy9ubDdhNmpsc2tERUxCbnVGc250Q2loR0JkSmQzWnl6MWdYcms2WWg4R1lJMDJVcmV1SjFvcStMT0ZqcFdRMnYyQUNBREtORzF3UlMzbCtzSzU3UGFDSUxKb01RdjJVanVndnJiVmd0cW1LYnFnM0tybjlpVUxiYytLSFRDblY1WFM5Z1dBMTB4V29iQmlqNWl5VWlMSEhYZDNJcW14b3N1V3hJNmh3WXBuNTNiTWlqUkcxcHRvcC9vNEFiM2VUeDlGdTdUcHBxdVVKQk9zWlJPWHFHV2pKWGJZa3VhSlZGV09vaVNBVGxiSUhOU3paRW5GNkpUWTJTcmJFYll1NGd1OE9hSU5KNFo4MHV6RDBMemhBbEk2TXZ1aUNBSlFHUmIvdGVCRU41ZXpBNmdBTk55WDFEOFZPMHB4Y2xyclFZcWNTa2M3VitCZmMwTWZ5QkQ2MXhVS0R2Z2RKMTFpdVpZRXRkdTdnaHA2RGZja2dyclA4c1BsMHd2dTBzQ29MTGxwTHhKZUtrcHZtaGIxMEQrT2xJRkFtQzUzbnh0ckxGS0hiRzJUQUYyeHVtNi9LOFpLN2dCV0d6R3c4YzJuMmJOSzVwM0tvRUhvQXQ0YW80OXdnR2M4YzlGc2dJV0F1L201YmMwZGJDeGRvVzBYQ0dSSmpXTGRKTThLOGIxbUVndEd3aXF2Nitaa1BndFRWUWRLZnljK1ZmVVUza245UWRCWXZ2Y3dGMFRxM29GQXd1Tm5lbFovZEY2Vk1Xc2xQM21sRENGbUlnbG0vV05YbGJqQlEwSlNoYkQrM2VZUEl0bUZFSTdsbTNaS054TWN2R2dRQU5ScjdSaVlQTHg2YnlLV1VmdlEyUjFaTFE1eTloS1VpQlVNVEVnVjBhaFRaYy9DQUZPRkRuZzJPQ2plTmdVUmR6alF0YUNKZUl5NWJjRUZsOWR5cW5SVzFjR0ZiUWRkTWlHOXJmNXBkUmx1VGl3N0psVGgzeDRWZ0w0U3AxM21aQlIzckUxSjJLRmk2akc4SE9mWHZRUUVkWjE5VjBoSFVQSkZmME0vVXh5Q2l1TzJwZjRrZXBOZWN6ZS9XR2hGRlF0dUNrUGJkWkFDUmUyY0FJdlJvZ2R5RTArem9pbW96KzVxNWhPdVozMGZ1UXk1QXd1M3l6RVk4bjByendZZGxxK0dEMjBwMzcyY2R0NEwzUEt1YlJpZG5HcVp6a2Q0WlFwK1pYTFgvN29xbkhha24rNWpWdlJISzZ1dzJaWlF0eDNUTWN0cWFYWE1Fd0ZSTTVzWWNPM1VuSkFuS3Vzb0VLcDVRdDA2S044SUlVMkRVcnZIOWEyVUxkMmpkQ211WTVLVXBzTFpwK0JvRy9xeFl5Q3A0OW1xZm5mZE9ybjQwZFMwTW5wNkhLdmtYa0RBS2wwSDBlWlpjdHZHN1g5SjVWMjJVdFNIZlZOMjBZY21KTHJVMDBmZlljUFMzRTBrM3hFZzJCa1lqL1hKbm9YeFlmY3FOVEI4c2c2Q0loWDJ6SnUyVVViUlIyNmNzR2xacG5aWVhNUnd1c0JjZlVoRDFqL2tXVjZBM0JSMCtrTU1WN3Q4eDZvUDNaTVcwbW94YjV0RDhkdW0rcDZIMUkzSGQrYXRsRkNPWW8wYjNvbW8xT2VNUllhU0FGbW05YzZRVTdIZ0VoRjhOMENOd0E2Mkc5bXVkWXVqUGM5VnY2OUxucXNDZGxDMTJRR1h1ZXcwTGZvYzhydFJvUGhSSlZoMjJsL2taZnNQUXU5WlpESjFtMG0vckQ2MC9lc0gyM3lzWERLOWN2M254R1luRkFWKy9TN3gwdnJQRFgrT3Fma1dkbGpTdlNNemZCZnVPUmQxL1RLblQxQnpUMDlrQXYvMHBDWHhSWnEzU1Vma1lXLysyY2UvM1M2TzhUbThLeU5VRVVSUFNYWlBTYndNN3FoWmZwYSs2VFdxa1BKRi9hRXQ3WnpNakUyUWlhclpSQ1VMWm1LL2xNMHZ4WHpabkV6R3J6blN0MUxTcjhFL0dzWko5QlRtSTZLMFI4K1F4U1pyMFZsZm1BWlY2UXovWlpIL0I0OHBDQU85aVppek9mbThlVE9ZTmR5elRpU2dOamhlVm9Cb0xQSmlLaVEraUQ3OXNmblUzT3JIYzNhUFRLWGFMZnpWcnVHZVZGcnlZMCt2U3Z6aWhsYlB1N3BMM0xaOWxxZ0RBQUFBQUFTVVZPUks1Q1lJST0iCn0K"/>
    </extobj>
    <extobj name="334E55B0-647D-440b-865C-3EC943EB4CBC-14">
      <extobjdata type="334E55B0-647D-440b-865C-3EC943EB4CBC" data="ewogICAiSW1nU2V0dGluZ0pzb24iIDogIntcImRwaVwiOlwiNjAwXCIsXCJmb3JtYXRcIjpcIlBOR1wiLFwidHJhbnNwYXJlbnRcIjp0cnVlLFwiYXV0b1wiOmZhbHNlfSIsCiAgICJMYXRleCIgOiAiWEZzZ0lGeHdhVjk3Um1OOUlDQmNYUT09IiwKICAgIkxhdGV4SW1nQmFzZTY0IiA6ICJpVkJPUncwS0dnb0FBQUFOU1VoRVVnQUFBSDBBQUFBeUJBTUFBQUNEb01tdkFBQUFNRkJNVkVYLy8vOEFBQUFBQUFBQUFBQUFBQUFBQUFBQUFBQUFBQUFBQUFBQUFBQUFBQUFBQUFBQUFBQUFBQUFBQUFBQUFBQXYzYUI3QUFBQUQzUlNUbE1BSW9uTjc5MUVFS3N5Vkx0bWRwbTBySHJZQUFBQUNYQklXWE1BQUE3RUFBQU94QUdWS3c0YkFBQURpMGxFUVZSSURaVldPMndUUVJDOWN6NW5KekZPRVFraElXR0pqaVlXNFZNNkNOSUEwaUVSYU04bDNTVUtrREtSYUJDTlU5STVOWXFVVkZSSTV6S2ljUVNpZG1vb0hJak5MNTloZG1aM2IvZldSTGt0ZG1mZnZObmRtemQ3ZDU2SHpiOGFndFVHRFFHZnR3Vk5LMWhNNXM4YkszZ3pUamdjNUlnZmQ4T2htaU8rQmRCL01uY1Q1ckRWKzZLZmU1TWpQQWpodzdUblRSMkttSkhqSEpGTUhZR253cGo4SWZyS0g5SG5hdDBqb2xkK2lxR1ZKM0VVNThNT2pURkZkdVpwa3FPYkhEQzVWeE5qa3hkVDhXOHBtMFpYVlI0OXh0L1pETWtWVWErZHZheTA4OXFsak9ZbVdTVm9pQkhhb3RmdDVkWm5nTUhIZDlpMlBuM0R4UjVwbHpLVzJTaUFHTWRoazZlNm53Q2d4QXBnSXBTNTB0N1VHQ1g1eTN5S0ZQYktZTlR5REt3YkxzdU1TZjRpYkZnb2xnVVlleGIrWDljOU91VVlUR2ZpS3dCN0dpb1p0Z2JaNEZPdXdWSUd4OHVSSGlsdzBxUFlFMUFUWmt4WlZLQVl1MkJDeGxvbVNUeG1sZGsyN0hrSmNIa3o3anllb3E5eDRudm1adVFET0ZFY0hCMjM4czJ5SjhrU1NnREdqUXo2aXA4ZFE1TGZpN0w1MC9LWGR6REVaMVkyR0Y4ZVFQSjdacktKcGVXdkhJajVOVGVVa0JGWnBKQ3RQeTEvaC9SSnc0UGRHLzNyRzJyZVl2a0RzMWpJcCtWUHFvcExZeW1CdTYvQ3diUUVtMXlrR0w5dTBiVDg4bm9xcDkrRTkzamI2bmNZVVB2NndHV2thS244TDJ4aHR1Rys0RHovemN5Q3pCdXVRMmxLNDBPU2Yva1pXSmt2dzJBSk9WTWc5UnlWQnNicnkwNXJvUHl5c1Q1eTRWbWdnMTlSdGQwQmVSQ0EwM1J2MmtIRm0rdE95ZU4yMWFraStNdGhrVHFSWEtVSWNIdDFkZlhTRit1NVlybExCNDZKaHgvQVh4eVFaQXBvRlBoZUJWWmVJMGt2RHRvVWhrVlc0L2haZ0gyMnVNY25iSkFWVlJrUVBkYTBNVU1BV1cwY3NNV1pOMnhIWlNoc2tKODZyRW1SL2JScGxvZXVuUlRIejRuS2tDbi90Z0lWTTlaMy9JSTZyM1NGOGw2VlRQa1RUWmVzd3NLZXRJTGtsbHBVakZpUHJKdi8wSUFCNUNmTHdJYWJLUFNCNDhGRlhkQmhFWUR5MXh3UHF1MkNEb3NBSmIvbHhVUHRXOEQvSjFwK2s0SmZ4S281UDhOR1laY2NOOTZwdGdNT0I1b2dmeTRzdDdGL2NjUHlaQ2NobkdZaG5DZnBTNnBlSGVMWEVDb2w3NldHaE5IU2Z4RXJmZmZ4RENwZWxHR1ZVbFNybGtMNS9qTmlETlBIOUoxY05BQnBCaEZ2NnplUHp0Z2VMelUzOC92Sks2elFIK2ZscEwvcExxNlJNZndyWGxpOEI5YjNWM3E3OE9CMUhRN2JtanpNVUdkVG84RUpkaGY3ajcrUzR4OXhlUEVBOVdEc05BQUFBQUJKUlU1RXJrSmdnZz09Igp9Cg=="/>
    </extobj>
    <extobj name="334E55B0-647D-440b-865C-3EC943EB4CBC-15">
      <extobjdata type="334E55B0-647D-440b-865C-3EC943EB4CBC" data="ewogICAiSW1nU2V0dGluZ0pzb24iIDogIntcImRwaVwiOlwiNjAwXCIsXCJmb3JtYXRcIjpcIlBOR1wiLFwidHJhbnNwYXJlbnRcIjp0cnVlLFwiYXV0b1wiOmZhbHNlfSIsCiAgICJMYXRleCIgOiAiWEZzZ0lGeDBaWGgwYzNSNWJHVWdYSEJ5YjJSZmUxQnlhWFpOZFd4MGZWNTdNbkI5WEYwPSIsCiAgICJMYXRleEltZ0Jhc2U2NCIgOiAiaVZCT1J3MEtHZ29BQUFBTlNVaEVVZ0FBQVhJQUFBQnFCQU1BQUFCVCtNZDRBQUFBTUZCTVZFWC8vLzhBQUFBQUFBQUFBQUFBQUFBQUFBQUFBQUFBQUFBQUFBQUFBQUFBQUFBQUFBQUFBQUFBQUFBQUFBQUFBQUF2M2FCN0FBQUFEM1JTVGxNQVZJa1FabmJObVRJaTcwVGRxN3RYN1lFM0FBQUFDWEJJV1hNQUFBN0VBQUFPeEFHVkt3NGJBQUFNTDBsRVFWUjRBZTFjWFloalNSV3VkSkx1VHYvN3NBOExRaG9VRkJIU09qNDRPdHBCWDBUUmhQVkZGTTJnN0FqTHJPbVhYUlNGRHJqdWd3aHBXZkFIaCsyQU91bzRUQnBGd1JjVFdHeHhHRXllRm9YQnRDeWlyR0ptWjNaNlptSjZqdCtwLzl0Sk90WE5rR1NnQy9xbXFtNmRjNzg2ZGVxcmMrK3QyMElFcC9ubnE5MHY3Z1EzbjV5R2lTb2hkZDQyT1lnQ2thUWEzYy85OEZjTm9teWd3TVEwSzNkTHdKSWtPcGdZU0dGQVV0WFhaTU15VVROTVlsSmFUZThySlBORWIwNEtwakFjNlR1NlhZdG9MVXhrUWxxMU56U1FiYUw4aEdBS2doR256cXBxT0UxVUR4S1prRWF6UkhjVmxDa2k0emdUZ3Uxb0dKaVllb29taUI0YzNYYXl6cWFJSGlwRU1hTC9UUmEySVdnYTlJWnFBWnZmSDlKMnNrNi8zTTBxUUZoRmxiZTh1L3RWMU1SdWRwNStURmh5aWFqQ2ZUaTMzNlpWa2FqdTMzeGNscVpsSWtudHhYeU1ic2RiUHhFaXJTcTRPeE9kQ2tSYkFCaEQ0RVgwblgxNFN1d3hNWHFWN3JGbGx6Qk5FYkEzT2Q4WVR6eVFwbUhwTnFNekNkUlM0ZnoyZWJhNVlzcE5PUHdZMGpHUmIxT0huVVZrOGlKTzlJb0VYQmhQUEhCTTVFWE41bzB0Z1hWMVJ5SlBqeWNlZU45VFJla3VkOTl5T0trKzdULzNNUWxQSFdZMDJuaFhDRVF3cWpJM3RyV3B3TkI3RjBid0g5RnRrSWVYQ3ZSeldVcjlWSWhwRThwa3hoWVBwRUFTZzVBcmZ6RFlFOVIxUFZrblBYZGJZME11Y2dPUlN3WTB1QVVhN3JsQ3pRQnVqQzk2WEIrSVBPcERDV05sQ1Q5RHQxUTN4aGl4encxRUhyMkp5R2t5VVlDTGRGNW13REVWVlRQNjQ4SkE1TnFxQ2xLQy91UmpJNzBBZ1dNMi9QcFI1Z09SRng3SzZabjRtc1FHVTYvSURLUjNSb25XdjFZWThxUitSclNnNG5PWVduWkVZRm4xbFkwMEg0YThvRWx3K1pZRU4wMVlqVGhsek0yMUtvNzBHSVE4YVo2RmxzOUxjTXNxYU9TUXNUSlN0UDdGZ3BBWHpJMXpwaWxsYS9yT0ZMZlVLNzZ5a2VaRGtDZFZqQ2pFQi9VenJveEdQbWRzUDFMSSttSWh5QXQwaFJNSENqdFNyS2dSWnpTdGp3TzRDRUFPSnJGcFM0SkVjUTJaQlBFZDNiaFNBUEtNeGExalc5QjV0UW5Ba1ZCbTVCMFlqaHpQRlcxU1pJaEJlUEZnVGJ3OFJrcUVuWVlqQjRIWXBGNjNURk1uM3NiRGxvZktkMFp1YlhYQjRjaDdnUzNqaGRIOGY3ci9HS09UQjltOEYzbHRJcDZ5bk1UbW1mSGRUbmhtUEFueTRoalhmQWY5Sk1qSEdKUTc0QUhjNGpWV1dSdWQ5NXdaYWNVSmJHNmo4NUVDN2JuWUNaQXZtT2k4UjlsSUs0NlAvR3lCdXQ4Y0w1VkxDeDBiT1F2UUpGajkrTWc3Vnk5Y3I2cG4wQ1AxanNNWE96Ynl3d3JHVmo1RlBuclRuOXI4MU9iaEZqajFsbkJiUGFxV3B6Wi9WSllNMTNOcTgzQmJQYXFXcHpaL1ZKWU0xelA1Tm84LzhZNVhyNi8wOWlnUStTdy9ndGFwKytXUDl1b0pyTG5FT2pyNVNPdVkxUDNqU0oxWFlJVDk5cVlHSXZjZkxrTFJYenpOaDdNdnF0ZDRoNnRWdWNZd0R1MHMyWloxQTVIUFBJUHpwVjUxZ2NoRi9BY0ZvbitkUWZyUkU0MmpIcmhnZTJPejl6SzI1dXdMd0hITEZqbHprZWplNzE2S1ZFVUx3Qml0a0tWUTVOaEtwSFp4UVdxMmZjUWpmMndtMmV0ekhWZEZyZWdXaWFrM2orNnJFSE5tcXljcldUT2F3cEduM2J2UFJScjhtZ1ZiQTdOR2ViL2ZGSldqRDFUTFR3MTdUN2J1UGFndjJJMFU0Y2czM2NjSzJBeWxOeG4zWXBzZjh0WXJzVy9mU1NyaFhmVFZHckpYSDJyU2JwRHdHc0swRFVmZThFelZPdUt4eFhlMytsN2VWQzdlVy9BSFgwdzlXRDVDbVpUYWRCTUR2bWdVQlNPSG5kV3JjNWJFcTZPUzBYRE0zN2szRnAzYlFiYWNMdzhaSld3dDNETVg4VncrR0RsNHNXTGtHZm1LTFJ3dnMzMEgyM3ZOaUVOMFZ4VE1qdVVCaW1DelZYTnEyN2xwTUhLTVU5UElpOWJKa2VmcWVCYThZelZOUFJEdElmdnYvUGJlanJkZzVHaVl0ZGNEbzVkczRYaVoxZ1lZUDI5bHlubnMycXpiWXI4TW5oM2I2cFliK0dEazY1Yk9CVyswZE1xczFyQk1kUVZRTjJ6YlhRRzZjRVZiNzJYc1JqM1VWZDNBQnlQMzZCd2JpWWROS3UvQzBXd0tQbTcyVXVFTW5BVnV2eEp0YzZpMDdMYVFZYml5NW13d2NvL09zVjNSNHhtaktldzNnWmZCSHN2QldZYlN1ZDJveCsvcjVXNXNlYWxnNUQ2ZGw0Mm52cmZ4eHhLYzUxUFZ5NTlXd0g5LzVXblRnOWpybDVVN0o2dnFWNTVZeEJxWWMvM2VGU0pDNTFaSUNMc3UySTE2UXZpRUdvbzhRdWNOdlp6R0cxOWhsaXJRczBVMWloK21DMmFyR3Q1U0Y3dGJqTFpBWm5zTUNuUDRac05zajVIT0ludzZkMEx3U0xQdFVEdlhmQld6UzZZNmF3MSt3K1hUT2NLV3BoUmV1b3VWT2IvVXlRclI1dXZFRzAxUjFKL3duRHVBN3ZQY3JPcXZtZHZZVE9qaUVEaExoTTdQSGF4cElZUlpKc0RRZEk3NW9GT2R0UVlqOStnODNqWlRwdGJFV044cGZvbUhrU09oSld6MzJ0VHpyYjJLU3ZsUlROVmZNM04xanYwTytOSkljSllJblRzaERJVWVLVXZuOFRObkNuVC96SmsxS1JxTUhGNlZWUkx4ejFLM3BMS3RMYURvOFB1TGdyUXJ3K0tQUjVBU01QMlM2bUhCcDlEV0J0ZXJQUnRpaHVNSmo4NDlJV2pVV3ozOVY0RWVuUWNqWDlleit1eHYydFROTWpZNEI5QXRxd3NYSlVqc1RJZHZBQnZHRXFBV0ZIZE8rVFlIbmJzOTRPd3NQcDE3UXJCQW5mWHd2bXZkVCtROU9nOUdudFkraHArREhha1JDT0NKdWtkdHBvc0VyRzhZTjdmSDl5THFlOUtpdXpUVHVlTTJkaGE0THpxamtpOWsxeWN2S0k2c3ZxSGNza2wwZzlQdVB6OWpyaVB0V2xOMi9kNStDVGFHVzJOc3Q3aEJBOTB6T3h2UzdFOHFNWjJ6bVNWWTZTdytuU3NoNlNWb2sxVWlaUmVRZ2M1THFoTEhVT1NHQ0swZ011dDFScWZka2NzVmUrY1Y3NkRjb1BNNHdxUDBQazFrbWM3WnRWZjVwNWJGQVJPRjg1eWtVSlgyT0kraGtCYmdLV1N2NE5ONUtITFFlZStYeEpleUFpdDVuUzhrMDZXODVlclVINlJwczdKK1dYOTNod0xUT1hkcGozL1lXY0FoaG1pRUw3UmtPMlFkM3BxRnhZSnREanFISS9kSjFoMzF1WmE3ZjdHa3NPeEVtYzRGZ3VRS2p0SlpZTktJU2NDK2E5ekVNYWQzQlM4NkQwWU9GSHl4bm1SYzFwekEyRFJOM3Q2LzFPcW1TakJ2c292ZHdsRTZDM3JoK29WS0kyUm10NTBVTE9kRjU4SElFV05aUkt6REpMaWpOSkVwWXc3dG1MeTl4eTlzbUNyQmRHNXVpUy9MMmtOYmU5TjZQdHJZeHIrQ0Y2cHhIOGtzVmxhOTVEbzNMN2dlNUpmMXp0dXNYVlIwRGJiVjJYT2JSa1hMZGtZd25XdTZWTTRDb210YUNXU010eW1IUW9WemVEcy9WSHRBaWpxYXJLNmg5cjVxb0k2bzJQTExKdStScmF6YU5vRUJTcG9saEhDZGtYVE95eGNvUmprTEJpbHJsUEd2V1d2TXIrZndmRU9UZDIxendLaGpKRmVKNE9QUXZVUEdzNlhYRHN6Z2VJUHJEWVVqYXhrNUpwbFFTa2s2MTU4aktXZEI5T2FieEFpWkJZMjV4ODVnMEVSSnF1R0QvSjdJNzRrOGd5QUhhY2UyWXZJNzhFb3Vtek1lb2F1c25iMlZjdHFObnFKekdXWXJaNEZKM1loQUI3eGFkZ1JEb1R0a0hSNWs1QWRBSDVjWUQveHVZMFhJeUZyL0c2NStMc1ZnVzFUbkg1UFE1UlVoM2lyVnpSaE1lcnM5dDFGMHp2aldsTE1nUW9pWXhBaGhLSVNZL3lWRXBNUC90c1RTK2hIVFVsYTg1eU50Q1JFYmJaNzdCSitTNlFYOU5SMjg2TzFQNmpvZ2luQ1hyblp1cVN2VUlzZUJGMDh0N1lYZUJGVjB6aDhNL2xvNUM0ak9Pb012Sk1seGtlTmM2ZkR0RXA5Y1ZpRjdaaFYzQlM0NVg5OTBsWGE2RGFKejU0NnNtU2tJUGoyckFxd2xHZmlpNkZSck91ZXA5bmx0aVVOMHZxU0hRSzQ1YzdkTUJLZWVOSlFsYThUaFIya1BvMVBmRC9rZ09uZnVxSkRMWjVlTHlvcUxHc1NDYzNQUmJxcDJWV3BrVGE2aU11cW83bEI0cHNQZTVUMTRETS9LZWVWUk9ibUF6U0FLQ2tlK1RwVDFMMkR5a1JBSWxSbGVhZGZ4aDVUVTNwTFprRVUrektwSWl5ZThEaDhQMC9tVTZpNG9CbU95dVNMbitacVlZYmZoMjYwS2pyVTZEc0VKM0ZucTE5aEZGK3BzZ2FQRGRsWVdBR29ObVpnYlRYRkpCNC9Bb0owRmN6VXZXK3ZEdkpyV0g1RGY0MTFCSld3T0I2L0kwMUo3S3NKNVdtelF6OWx2d2EzZStWS2YwK3ZSK1FYeTNSTkpBM1ZUV2podFh3QzkvNVA0ZXZwSnFTV25obEMrd3ZsM1JIR0RUWlJxdkF0ZFM4cmdtUHVmVWIwclUxMkliMGRtZEI5TVhsVUx1RG4xRVVrYjIrbm1TeGpQelZkMFlacXA0RU9ka2k3Q3ZGWkxXVG9MWm85TVBpOXU4MU9Qd2wzOFF3RlJxN0JranZJeE5lWEZGR1pvTWpwR1d2ZUFuM2JuNm8wTEYyOVVsYk5GR3VYWUNsNktOL2JiN3F1UlRicjJLcjFtVGsvUmxkMkwxNVdXQlR3dUFEOTNydTVldUhIRk1oalh6VGJvMlRaNm02UC9xajRuNldIN0Yzd0dxVVYvcXpMSFA0SzBlRzBycWlYNStyVVZXNVA2d2pQZHI5dFNZQ2IyZlBYUFVKSDZSdWV2U3VMN2paK3RhZG5abTkyL2MvYi9CSFViOTN6R053SUFBQUFBU1VWT1JLNUNZSUk9Igp9Cg=="/>
    </extobj>
    <extobj name="334E55B0-647D-440b-865C-3EC943EB4CBC-16">
      <extobjdata type="334E55B0-647D-440b-865C-3EC943EB4CBC" data="ewogICAiSW1nU2V0dGluZ0pzb24iIDogIntcImRwaVwiOlwiNjAwXCIsXCJmb3JtYXRcIjpcIlBOR1wiLFwidHJhbnNwYXJlbnRcIjp0cnVlLFwiYXV0b1wiOmZhbHNlfSIsCiAgICJMYXRleCIgOiAiWEZzZ1hIUmxlSFJ6ZEhsc1pTQmNjSEp2WkY5N1VISnBkbFJ5ZFc1amZWNTdNbkI5SUZ4ZCIsCiAgICJMYXRleEltZ0Jhc2U2NCIgOiAiaVZCT1J3MEtHZ29BQUFBTlNVaEVVZ0FBQVpjQUFBQnFCQU1BQUFDQ013Rk5BQUFBTUZCTVZFWC8vLzhBQUFBQUFBQUFBQUFBQUFBQUFBQUFBQUFBQUFBQUFBQUFBQUFBQUFBQUFBQUFBQUFBQUFBQUFBQUFBQUF2M2FCN0FBQUFEM1JTVGxNQVZJa1FabmJObVRJaTcwVGRxN3RYN1lFM0FBQUFDWEJJV1hNQUFBN0VBQUFPeEFHVkt3NGJBQUFNblVsRVFWUjRBZTFjZjJqa1J4V2YzTzdta2t1eWlYK0lGTVFOcDZoL0ZEWnFPYmhhemFKL1dKU2FvSWlpNElaS3IzcG9OeXIxQjRLSnFQV2ZZaUlWZjlTamlhaEhMZlUyRlB6SFAweWdXckVlYnJCd2FqbmRTQkgxRlBlOGVtbTc3dVg1ZWUvTnpIZDJONXRNY2dmNUhtUWczKy9NbXpkdjNwdjM1cjJaNzg3RW1PZzA5SmxxNis2VmFQUlVJMmFyaE5SOGRhcVpqR1J1c05iNjBIZWZxQkdWSWh1a0dXMmhOUS8yY2tUWDBzeGxIRytEMWVjRWNZRm9QYTVGaXJINk41VzVJYUwvcHBqTk9OWUt6MXU4T3RGRVhKUDBZalZtTFc5TFJOUHBaVE9Lc3d3MXh4V3huMmd0cWtsNmtRYUlyaXAzUjRpY3hhV1gzWjA1dzd5M0hpQkw5TkxPdUttdkhTVGFVaWI3aVA2WGVuWjNZYkJHLzFFTWFPYkZYWEJUWC8xSXE2UThZZzJnWm5acjYzT0E5RjFzM25QenV1bzgwVEtMZGNkbWc4Wk50cnA1OFNhT29xTkVFbklxMDMxMEpWUC9vVEVGQmJDRU4xc3FFeTJDNXo2c040a2UzSVNKOWQyOHFxblNDenorZVhnQmJIRFdPVjlMelFLblFMdWxLOHl3UzNCbXk1eGZtbUhOcUx1ZXcrUkpSOXFqTUV2VVpDc3p4V21USVhwU1pDaW5ab0d6UjJFcU5zclVGZzFXQlNzaVRDRTFDNXpiM2xNUk83djZzczZrWW03ZWY2ZHdySStqVm9CTXl4aXMwaFE0bGFZd1dtWnB1c002bkREUkZiaXJJSlhwVVNrTi9zaVlmcmRjSzZacGdUTUl0OVJMR0RVa0owNldXb2x3azJSZFF6MU53cGlwbnNLSUczYWlHQ0J1SklWVkowTXRWZXZveVo3Q3RCdGYxdWxDSkNyU1paVXNYVHVjWXoyRmFkK0hUVm4zcFRKVWFFWXk4R3JMQ2tuRmM3aW5NSGJzbGNzcy9UcGtsMnlzaEZlYkRlRUhuSThVcHJ3bHN6LzdlV0VYQ2htVERGcXZITEFBWWZkeHd1VHM1NzloM2M5QUlTS2J3YUlnSkhiUStUaGh5dFlUajE0V2Z2c0pnWk5UMFgzcjBPSkJQNk9FeWJsUDVnc3p3dStvTHA5NThieDgwQUtFL1VjSlUzYmZNWXJyMG5iVmZoWEFGNDZ4a05oQjUyT0V5ZWxxMlpnMzJ5K2FSU3ZNTWFlaGc1YkM5aDhqVEprZTQ4UXJueFZwVnJGQ0ZHMjRTWWtzSmtJWStDNmZGb1Z2RkNlUXlSSnZuVk9VSW9RcGVsSHN3aDlocHJvT0dkcVdhMm1RYVhkaDhLM1pKL1hJVU5VRDF5Yk1JK255eXhqTjNZV0J5L0pKZndmc3AyYW1nWTltVzJwMGFkQ0o4ckM3TU4yOGp1TEh6YUYvdGY2YXJna1RwWmx1WVZiVCtyVnNQNW9wcG1wSEZnejJmb1NwcEdzUmswaXpIMkhTdFlsSlpJbndaZ0d5WnYxdXBxdm1vQUg3MEl6ZnpSdzA3MTM5NzBPWVliZWI2U0oyMElDOUMzT3lUSzB2cHk3RXlEanVXUmh1UUNuVnpkNkZhVDUrNnVtcS9xQngwR2JWMmYrZWhla2trS2J5b1RCcDBrYkl5NkZtd3RGSVUvNVFNMm5TUnNqTG9XYkMwVWhUL2xBemFkSkd5TXVoWnNMUlNGUCtVRE5wMGtiSVM2Um1CdmozREp0YTk3NDlwQkNmZi85bk85T254dUpiUjJCR0NoTitjSVpNZjlpQjhnUDZ3M1EzQnM2cmRxVzFiclRyZ0VRS1l6TGZLUlA5L1UxSTMzdDViYWNQWnpnR3ZiNDlQK2lxK2UvZkgzL2Y2eURTNzQ0ZlAvNUZhSHRqZTlSOVFtT0Z3UUZBUGFHSmZnWWFPL3pLaEpOY1BUaGNvQmNXaFV1eVA3d05WRzd3T2NKNFlRckpiLzRqMVB2M1A1d1hMZ25MWFkrNTVyekE4SU9QL2NGM3VCZHFWOXM0UUx3d2M4a3RMWnhxdEhjZHVqc1o2dm1qYlZWUFJQQjlyOHZhTG5lRHozZkVDMU1MZnNpbzcvQ3Q2UnRxUzExaURqazFRSGNiV3RzblI0dTdNUGNOaUJZRzJyQWppNzd3TStmOFhyc2NzWGM5ektpL1V6UmtEMGZ1bFZRdi9HaGg0SnlYUFJFSU0rWUxrWmxSZXozQ0xQaVI2TE9uVmlJcDdJb1dMUXk4MUxxblZ0K0hNSVUxMnh3KzN1YXlOL2hiWXJRd1FDeFpIdmlnK2Q3TnJERnRtemZzQVc4Y3d1MDRPdW5wN3pNVExjeWtEek9HejJpN3dZM3VObU5QZGZGcGRlY0tqOTdncTVMUndnUmhCdmNaZXZyZm5zTHhkUWhKQ0RNdjJtemVIVEN5NWV0OVJRc1RoQmtjYXc0OFd5UUhReCsxaUVtWU1ibVp5TWFSYU5IQ2hHRUcva2dud0J0cnY1cUgxYjI3ZXZhOTJ0L1BIN3ZIZGR4MzZhd2k1YXB1dGtoVkVtWXNaa1l2U3QxMnlWK1VlcFduTW5pTFJicTE5VWZPZmUxMDg5NTVDNUpYNXE3VHpic2RKRmFZdGpCVHM0dUJUTzArdHY4eWZhS2kzdUd0ZE1xZFRNVVpqa3Bya1Rzc3U5V0w5QjZFR1MzTFJhbHByQXMyTDlpd0hGQXBXRWZEbDZsbWpmazYvZlppc2hCQmV5d1R6MTZvYWo4eHgwMjB5ekRNWUdtMkx0RDhWVk9nNlh5elpFeUQ1MEdtdG00cU5qYmVjUTAvL3M0d1d0VjdMeTRGWVVhS2FJcUxVbGROQXhlbDhzSjZwdmFNcVZrcVZXc0NqSE1GQW4rYUE3WjJ6cTBINi9SUFk0WXFQMVpTc1pvSndreW00UTVzcjY1am5KK3ZmTVNZRWZFSWVSemxuTFBodERFT29NVEphckpDNVQ2VE1LTWNETUV6RUozZzAxNTFPVmpNVk9wS0JjNWloYkVVWjZMK01lVDdBMFVYNlB0Y2ZidDFMckhDQUsvRTdURDhINlRXdk9STWZkRWNveVpIdnJLTS90UWF4bG1YOVZrTWJWNkY3dUErQ1ROS1pBU3JwQ3BWTitRL0R1QnBwbVk4bFp3OXBwc1huSGRJakQyUzJGbE83eWRrM1dqRkN1UEN6TW1mTnFoVlFwZElHVEE4U3JTR2JFWDR4czBhOERYTGRYeG9lRmdkK0JIWEY4UERNS1BseVJtRzhjSUdUbkljTDZaU1V5cDV1NkJkRWh3V21JL3NNYTZrSW9sOUxibW9GeXRNZ1h5Nkpwb0h0U09ZL0pNYVN4dnNxM2wxZ28xbWlUdWEydUR0bkFiRml1OGRGVUdZWVR4M1VRck5vVWxlUllkVTNERmR2VXpWbkdCOGFJdGZTTGczTnMvdnNyc0FFeXZNSE5GNVRrLzk3UVBjWGhLUC9xcU8vcmMyNTZFSlRCR2NlQUJER0ZwSTdBNE1GY1E4cElud2N0bG05YVVYcFdaUkdLeHdMQnBHSkhYbkpoYnNjQ2dPS3BDT2VrWGJ2bkVpMGE0a1lvVngzbGpvMmNma0dqT2NYSUNZWERhWVE4SjVwZ21jR3MzZ0NWTzBSN3lsMEJsbTdFV3BDYW5rUjBBRlk4NGFNeFpuZy9QUW4vVjBvSzk5ajdSS1VoTjdkZ1pocG5zZGRRWTBLclNtaFBBOE04MmFFZzgyK0VzeEtDQWcrY1cvRkZ6QWxTcW80eGM4V1FKRFpDcE9JdzNkZHVobEtsVTVoc3Y2THRqYnVDVmlYNUdhUVppUk1XcHZqRkxuaDVxNjJ4SW50bUpHdzZiSmJpYWg1YWFHaDh6Wk1hOG1NWVdQSDBweU01RjlUNkpQcVlvVUJrYThyTFRhbjVqT1l5RUVHbHgzWld0eDBOYWFBK0ZkOXZNM0FTN1lROThlVXFVTnpqdHZ3bm1QWTAyUDd5STdlK042VHBIQ3dHdDZKcldoUHFIcXR0R0JnMWx4OWM1V1RIbldnZkR1REROY1ZRNG1IcGRoQjJQOEJyVkZmblB5T05iMG1KTGJTaWdHVDFqLzRjZUI4SWJEYmFjUFFDbW85MWtYQ0J3QUIydGRGbXNCNnh2cVhqN1VWYnRZWUxiV2ZDdk9ZTDBrNVpHQW1zZnhodDF0K2N4Mjk5UmVCWlFYV3o0QjRNZklBNUhwdFBZbHQ5SkJuYlVWWXhMNXRna3pUTTN6eHdVa044ZmRtMkVPeHdVWHRzSExYQkdrS2JEZGFYcTh3T3JZZmhXRE1RcGFKNVpzZ1M2MG9JanBWQkpvWDdnNWhsMTJzc0NZWTdhOXZweUIrcmt1MDBkeDhvNFRIRWljYVd0bDVKNm1YWmttTmNCRFdra0E4TURXbHdRd3prNDVVN0p3cjQzQTRQdERIU1BNekZoYy84SmdUL2dDWjl3Y24wcGNxTWZ4VjBRQm1XMXJaZDRwYkY5YmJJTm1pZ0lOYjlCdVo0dmNwdDV1N1hwODg1VkN6a2RxZTROSXU4QWNIZGRjOGh3Snd3eUQ1NnpyRkQvL3N4VUdlUnk1Z0p4N1VyekVPTmZZOUlhM05ZUnJMUFB1ZjVjRG1xL1lHODh3djlmY1lxRmc4aVdQRUdhQ1FNQmduYkc4VWd3aWRkdjhYMnJYT0NQNktTSUZmalNzOWtUUDJ0eGYxWkVvemRmRnZCbHJzNElWaFYvSnZKa0xvRzRkMGl2TWhJR0FhVTd5U20xQXczbGVGelptSUNFTkRNeFI3VHg0QmxORG9RMk5BNkErRFQ4aXNDVWJpaERJeGhGaU5nQU1kRHd5ajZpVHBLVEh1UVRvWFZPdk1BTzdGUzFJZjNnVTJBZU9xSGNjc2ROc09Kd3lzTXVrSjljcW1Cb0txdXRzd0JDdW1JRXRnVGtjT0JEMDJGZ0IwSXJNMVpYeFBRZ3o2VHlURUU0ZVlTQmdhSkdOZlJKL1NOalV5N3M0S3kvN3FQb0JTcUIxTzBVOHBLaWFXV0RHaitwWFhZZHpsT2VYNm43Qno5Y1R6UW5mZHZjTWpHTitPNnd3RUhCOW1ZMjlVZUlzeHdIdW9xOU5FNGp0eXB5ZzJFZkh4T1BWNmpLcU1sV21jSXl6SExUVzVTMzdUTjVyOEFTMXBBYXFza2VUK2wwZko3OEt5M3Y5UTl2Z1RYWUUzQVhhTURuSC9aejRyY0lQZkx2TXlTL0JocmZ1ZktoOUhERU5TaDVITXNNU3NjOWNxVUl6NVhFR0FXZE1xdnA0VnVxbHhFeE5GVEpZMzJvbktJZzlIbldJd3FsN29RQkRiWGR5ZVF6cEhOeW1wSDVldUx5bE9XK0w1bllsdzg5a0Q0UkthR3ZSNGVoN2tGcUxNTlBwQW8wUE5RVUVITXN3dnR1NEgwZE8wRzlRK2MxR1UrVnNwOUdqMUdnK2Z2N1V4ODlYZGFQWGhqVGx6VmJCbWRwbUk3bFVOMGZuTHRCenZzSERCRHFuUU9teDlsYkJwdDdoUGtpYmY4WS9oc2pTVnVOUmdlR3VucTE3bU82RCtqV1Y2ZHlmS3JSWnNzWHJmSTJjNnhqVDNLVnp5VEFOZnZoMDZ3c1JQVHo3ank2a1Y1eHUvUVhBYjlkK1lqdDQ5aG1IODlvbVBwVnB5dHoxZFBPcFQwNXc0Zi9MN0NNbVFMamlOZ0FBQUFCSlJVNUVya0pnZ2c9PSIKfQo="/>
    </extobj>
    <extobj name="334E55B0-647D-440b-865C-3EC943EB4CBC-17">
      <extobjdata type="334E55B0-647D-440b-865C-3EC943EB4CBC" data="ewogICAiSW1nU2V0dGluZ0pzb24iIDogIntcImRwaVwiOlwiNjAwXCIsXCJmb3JtYXRcIjpcIlBOR1wiLFwidHJhbnNwYXJlbnRcIjp0cnVlLFwiYXV0b1wiOmZhbHNlfSIsCiAgICJMYXRleCIgOiAiWEZzZ1hIUmxlSFJ6ZEhsc1pTQmNjSEp2WkY5N1VISnBka052YlhCOVhuc3ljSDBnWEYwPSIsCiAgICJMYXRleEltZ0Jhc2U2NCIgOiAiaVZCT1J3MEtHZ29BQUFBTlNVaEVVZ0FBQVlvQUFBQjBCQU1BQUFCcHYyaitBQUFBTUZCTVZFWC8vLzhBQUFBQUFBQUFBQUFBQUFBQUFBQUFBQUFBQUFBQUFBQUFBQUFBQUFBQUFBQUFBQUFBQUFBQUFBQUFBQUF2M2FCN0FBQUFEM1JTVGxNQVZJa1FabmJObVRJaTcwVGRxN3RYN1lFM0FBQUFDWEJJV1hNQUFBN0VBQUFPeEFHVkt3NGJBQUFNYmtsRVFWUjRBZTFjWFloa1J4V3UyZTZabmQ2WjZSNEZId1NoQi9RaG9xUW51aUNybTNRVFh5UkNlalFna29nOUdMSkswTng1eWFJb2RFTjBuelF6RXBCb1FuckF1Skd3Mlc0RVgzeHdCb0tLWVdQUGc0UUlnVjRJWWdqUjNteXlrN1h0MmVOMzZsVFZ2ZjAzVTkwejBIZGhDcVp2M2ZvNWRiNVRwODZwcWxzMVNubUh1Zk8xenJmcTNzWGpXVEJaSTRUMngrUEpuU2RYcVVibm9WLytya0ZVOEt3UXkyTHJuUXI0bWliYWl5Vjdma3lsYW0vcWd1dEVPMzQxNGxocVpsZTRtaU42UDQ3OCtmR1VmYytVYXhJdCsxV0pZYW5XbW1HcVNyUVNRLzY4V0VwUWUwa0t6aEJ0ZTFXSllhRlpvaHZDMWdraXExd3g1SE4vbGpDb3pmQk9FdjEzLzdMeHpVMFIzUkx1cG9qK0YxOCtEK0NzUWU5S0NmVEZ6UVBLeGpmN3VVNUJtSVAzRm8zNmRPZjdTSmw2by8zSWJXaDUwMFNiak9mc2JvdVdWTEsyKzhidDZBWXpSTnAxQkN0VGREM1JmRjZwckNRd3ROc21sSWcyd093VUpvVkVQOTJGTmszZGhwMVJvdzlZNG1rTWNTdzRkamplbVB5Y0pFc0hoZXZNcVEwd1Vac2NyNjV5WDRqMUxXT0FURGlNaUtKS2JWWW9sVnRSQ2FLWE5mT2x5YzlKUmtRUkdHL1IyRkR3NTNXTklqdjVPY25wcndaYXBXNThxRGNJdnQzSHY2UlpsWitUaHZORVJ5bk1xQ1N4R0FzL1dHSVkvUTRaTnBYb09veFFKSlRvdC9vdDlSdWxadXpVS2hlTE9Va0t4bVlZQ3RFWml5TkpuUkJWbnN5NGI4WUNoU29PUmFHdHFzV2dVUEJxK0xKbG1XL0VZNWFiSDRxaVc4K1NWdm9hU282dUNhU1lyRGhPRFVYUnZTQXFHcU1rekFlMHFpT3dWWnVTTXRuZithRW9qTFNGdlNUOU5jb25HV2NIVzdVV1RaOVUzQk5GNlpZZTJza2ZhRDdSQllzNmd0cjFTWEVlYmRjUHhiVFpUNXVYOVFXNlFJTlNjT2RSWWhPTCs2RW9HY09hdWFZWm5TRjRQZzQ1dTdFZ3J4UDc5VUl4YmZlWjExYzFveG1aM1BMVWRuTmluRWNiOWtKUnNwc0d1UjFkZDh1c3hMR2RzQmdsTnJHNEQ0cHBtY3NxOVFXek41Z3pLRTdaUHBrWSs2WmhIeFFsZXBFRFQxYnF1bHBndU04WnR6RnBFTW9EQlN5U0N4dWFZYnd1STVJa1hyWEdJWGlneURrTVpqNE9kMUhiQWZOZFU2dUpnamtZQmZacFhSQURpODY1c0xlc25vdUptWVg4RGtZQlErU0NmQktib1hhaWhjMm9XNkpmRSswRmFmeGdGUDFNWnZDQmIrNmR6ajlqTWlpOCtxSWZ4VmJzZHFIRzZZdGNQSlpHRWZHT2d5S0l5YndqaERFT2lwZ3NLa0lRSGpZcVVsaWliblhSbHpPeGhESDZ3cTB1SnNaMFg4TmpvSmkzcTRzK1loTkxHQjNGbVJKMW5vaVBxOUNTR3hrRlY2QzQ5Y2JvS05xWHpyMVNrMzMvaVdsUWI4TWpvK2dsRUl2M1l4U3g2QWJOeEhGZkhQZkYwVXJnV0tPT1ZwNkhvWGJjRjRlUjN0SFdQZTZMbzVYbllhZ2Q5OFZocEhlMGRTZlNGM2ZkK1FwZC9KUUdjdjVJNEhpaW1PVnRmeE02My83aW9acE8zQytFY0JKRG5UU0hYQTlGMEdlZlZqY1EzYXdGRDYvdjArb0YrUnc3dE1Sc2kraUZyenp4ek5mNFhFbXU2d1RXMERvSFpYajJoVW84WFNKNjY3TUl6M3lrc2QrR0ZJN2Y4bGVCb1NIVm92WWRPdmNDTFo2d0p6R0dGdmZMOEVXQkkycHlhaEJrSWMzaG4xOXdBT25xUGswbm10UXVtUHpjdXlWN0VtT2ZHajVaL2lpeTRiZnRCUnIrS1F6SFZTMlhnOXIvZ3oyMmdFeWN6eDFPWjFEbG9XbitLTXJoaFI0Y3VETUg2UHZwenUzN3hSS01SNDVpWUlRczlWTVlJOFVmUlNPeTM5L2NaeXZuNS90OG0wbTBLTHA3QWlXdGo4RnpmeFZ2RkpDL0hKOWdHam1pU2ordGcxTndneU02OUtHWkI5ZnhLZUdOQXJaMjB4RUVpa1gzTWtLa3V5dHdxUGhvM0lYL25qbHNUeWpHNW5nb0lQdGZSekVudW82T1JYTkdqSHYzQlFvV0hHMTRqSXA3OFkrVWU2dlY3TkVNZnhvRFMzcWp5RHQzb2ZoUThEZ0tqUThmUGFhdGNXMGdVeU1uZXFPSXVBdm84NzdtZEJnVE9OMjMzWjBYckhhL2ovdm1qU0xpTG5DY05tS3YvRnVHVGFoM2wyNHNkYitQKythTkl1b3UxdTNGdmM4MC9sS0JndDFmdS9pQU1QREhGeCt4bkV5OWZYRkZ4NmRyOHNRaGhsNlRWSXVnT3YxYTdhSk1zSEIydXZIcUJ1ck9ucTlkL0NUVG1QdVJhd0Z2L1ZkeGZGRjB1WXVHY2VPSnhtT3M2U1g2WGlCRC94NDZaMzB6VGljRUhXWUYyVEtHTVRjeEY1dzRWWWQ3YlVTcEo2bjlXSVBlMGdsTUY4ZDVaMXVkZnpmNGVPVmNzUHVmbXJ2eE9PQXFqaStLcUx1QXdkelJyYVZ2NERiTVNwcW5kNjJiU0VrMGRsUmc1SDEyRDFaOGxZdlZqTCt1UmowT1owVEQzYlJYVVpqdkZqaFIwMTFTcFErV2NhSjlUNm55aldXMTRDekRnS3M0dmlnaTdnTFRDTE1xMk5wUkdYb3ZlRmloRFQ0S25VWjYyZmpEMWhJU3RleHJaaG9KTzd2RVBBNEtVOVN1SS8yRTFCQzZDN3ZjbFFIVjB6ZzZ3OExnMThGWGNYeFJvRnhCRTFHSkI2bFRrV2h6UTUyaU5zK01TbHJleFcxMGlyQ2FSSmVrQlczSm1PVmFyN2NRSXZxM1JCQUZRa096Mm1LNjc1ZXZja3FPZHVRaWJkUElZTkJWSEY4VWVlTXV6dnkrUlowQ2s0Y0NnZE9NV005QU00eWJHUkRaR3VmeG1kVjVzY2NucEM4d3VJY2VXMFVSRnJjNWNwWFNkTFYwT09VRk9mRmVObXBjWGUyL2l1T0xJa3N1N05WMWcraC9qR3lEcnNXbU40bGV3Vkt2d05uRnE3eXVrdnZnUVlkVE1DbEgvdUJRdEphN3loRkRWeVlyUmJzR2FacTF5S0NyT0w0b3lrUlhPUHo1WDE5M2pMQzh0MFRldjlpdFFQWVlCdmlranc2QmFnQ3FQZldTMWR6REp2UjRia2NJM2JRaUx4a0dMblNOYjhuWk9VTkFWM1daUVZkeGZGRlk0K3BhUmlTL3paeUdwK3J6bXdyNnJGbE9zUEkwalBReTJoakFWUTZiTmMwN1hlT2pWNGF1NmJpbXhXNVVkZUJWSEU4VWNCZjkveTNnMlFLYkVFQXg0VmtJMUJ5MVRmMEo1dDRhaEl3MlZXZ3BCR3lyeUxOb09jVXdBL08vQXAzQTZwZzllQXdPZEg4TnZJcmppUUx1QXVveklQUnVoelREL1FBbzE3S3VrZEZWTVl1Nk5vQUFKOVVjdnFwMTc5WWxZWnd0NlZyZ29LSWorT203aXVPSkFoeHRXaHJSSitTOUdIMkh4SGJzdTFFdTlNODJKNkdsVFg2R1llNDdFZ2VEcXlZMUt3ckovU2gwSGZOd1dLNW0zMVVjVHhSUWFzZWRJNFlJRE05eTlCMDNFK3YyZmQwcVlXbU5rMEJpMDJiSmM4YU1FMHhOVmt4T1RveEZTTmN4NzJTQ2tuMVhjZmd1VFArZ2cvMTBuYXpwSTZGZ0d1cDZwSHUyRVhDODArV1hMWW1tQmdZYmRjM2w2VWgxVTk3aGN6Wk1Uc3VNRUVkMzNuU09jakpCeWI2ck9NeHYvN2pkUXVwTlExZy9rR0FiaWlaak5IWmZ3cXJheVFsSzFZeHBWQUlNM2RhRG9yd210S3Foc3RqaDUram03Y0NQR2tNN1ZxRG5RZ0pPeFE2b0NIdGxwSGF4bDR2SU9GSU9FdXFlcGxvWGdUTE9SRTBKSll6VGJnT1Jzb0xaY2h4Z05iaXF5VmN0M2F5VnBwTUpwcmgyMEdBNDFMbTR2cS9udEZJVHdBK0tJZWdDSmlsZ096NGdGSzNXbUx4SVd4Z2lHenAxeHZScXc0clZsT1c1b3c1Rkp6R01naFdUWkt4eTJYU2drd215bmZHckd0bmVwL25kaythRUp1Wkg4SmNJMGJ1VGc5U09pemRwMjliaXAwanBZNXJjU2R0OTV1b0paa1JtMG01cThOeFJoNnhUdzd5dDQraGFqdzE4eTBxZDErVzdyK0xjZFc5THM0dERXNDkvMlZCVTZzZm1kaXMwN1JNZk5hbmdybHNiYk9sYXQrbGEwRnp3cEpCbnRJWnBHZHphMUZac1BUeW5uUDBQQjY2OTJHSG5sRHp2VzlKMXRJbEtkWFRjRFJydEViTUdBejlDTVpVanFiYlBoN2tMTy9mVHhQR1RaOTJZbGJiUzF2UmIwaERGcWkySTU1WXpLaG1uYW1RTUF1Z3U2cUtvVTljUlBTYzRJU1BNekE5NEV3T2xzaEYrYlZPOHpBbURSVEhNWFRqZE45enBzYmdnN0MyWW9UVHZqRjNaY1l2aXlkQjBwKzI0V0xCMjI5R0YrSVMwSGgrblJDRnNqOGxWbkd6STdnRjlrUi9pTGtTRERBUThjdXpZOHZoRG1EWTBjMnY2RlQvd0dDczJuaWlIeG0zT01sK3lXNGVPcnJ1OEhMRHFadkdIRUJqVW8xN0ZnVDJ1YUFJOVA2ZDZURmVKZGFaVjBLV2dGY3VJVElXOURGdmd6UGQ5blExZFN2KzBSRzF3YmRra09yb1pPL0JiRUVDaUp0a1FQbE1lOFNyT21aK2czaDFQaGEyNldMN0hZNjVEcjZjdDIyVTlNTE95Mk5GVjRQaWU1L1pWNGh0bTBBcWxzOUlIWlRNcWVIeVpubHEzRTRzY1VHQlRnUVBHeWhoWGNackF3TUdOUm1tYWY3TTlwaXNOalNxL2JQSm5lQmpjM2E2WVYzNDhpZi9OOXRCVFQzODRvSDlFVWxVaWFDOHE5U0RoUDR4SXlGbzNWREx1UW4yZTFoTEJqczdGV0JuaktrNnJmZW5LdWU5ZUdiUXpYS1J0MDY0OEVvM2RWdmpKcjB5WFg2TTN1d3I4VEFUU2ZxQXJGWDZzalowbi9uUXNvV2l0R2ZZT0pHV09iZ1ZHSFkvOEtzN0M1UTNic0R5bjM3NE1xWnFRK3Vham5SL2FGL09jdS9OUnV2VDNTaytxT3YwTy9jMXVEQ0p2NGFWbEtYSFBTN2JrNTRKWEt4TG45V0M4cnVKWUhrZDViZzNTN1ZFSXhLSnNaTVlaQzM3R1l5SitWM0hHd1dFWEZlUFVqVTBkdUl2UWdNU0dxMUVaY2F1TFVTdkdxbndNcitLTUxwODRYc1VaR1FYdlBNWHVLczdvS0hxdjR2d2ZaMms3MGU1akw0WUFBQUFBU1VWT1JLNUNZSUk9Igp9Cg=="/>
    </extobj>
    <extobj name="334E55B0-647D-440b-865C-3EC943EB4CBC-18">
      <extobjdata type="334E55B0-647D-440b-865C-3EC943EB4CBC" data="ewogICAiSW1nU2V0dGluZ0pzb24iIDogIntcImRwaVwiOlwiNjAwXCIsXCJmb3JtYXRcIjpcIlBOR1wiLFwidHJhbnNwYXJlbnRcIjp0cnVlLFwiYXV0b1wiOmZhbHNlfSIsCiAgICJMYXRleCIgOiAiWEZzZ0lGeDBaWGgwYzNSNWJHVWdYSEJ5YjJSZmUxQnlhWFpOZFd4MGZWNTdNbkI5WEYwPSIsCiAgICJMYXRleEltZ0Jhc2U2NCIgOiAiaVZCT1J3MEtHZ29BQUFBTlNVaEVVZ0FBQVhJQUFBQnFCQU1BQUFCVCtNZDRBQUFBTUZCTVZFWC8vLzhBQUFBQUFBQUFBQUFBQUFBQUFBQUFBQUFBQUFBQUFBQUFBQUFBQUFBQUFBQUFBQUFBQUFBQUFBQUFBQUF2M2FCN0FBQUFEM1JTVGxNQVZJa1FabmJObVRJaTcwVGRxN3RYN1lFM0FBQUFDWEJJV1hNQUFBN0VBQUFPeEFHVkt3NGJBQUFNTDBsRVFWUjRBZTFjWFloalNSV3VkSkx1VHYvN3NBOExRaG9VRkJIU09qNDRPdHBCWDBUUmhQVkZGTTJnN0FqTHJPbVhYUlNGRHJqdWd3aHBXZkFIaCsyQU91bzRUQnBGd1JjVFdHeHhHRXllRm9YQnRDeWlyR0ptWjNaNlptSjZqdCtwLzl0Sk90WE5rR1NnQy9xbXFtNmRjNzg2ZGVxcmMrK3QyMElFcC9ubnE5MHY3Z1EzbjV5R2lTb2hkZDQyT1lnQ2thUWEzYy85OEZjTm9teWd3TVEwSzNkTHdKSWtPcGdZU0dGQVV0WFhaTU15VVROTVlsSmFUZThySlBORWIwNEtwakFjNlR1NlhZdG9MVXhrUWxxMU56U1FiYUw4aEdBS2doR256cXBxT0UxVUR4S1prRWF6UkhjVmxDa2k0emdUZ3Uxb0dKaVllb29taUI0YzNYYXl6cWFJSGlwRU1hTC9UUmEySVdnYTlJWnFBWnZmSDlKMnNrNi8zTTBxUUZoRmxiZTh1L3RWMU1SdWRwNStURmh5aWFqQ2ZUaTMzNlpWa2FqdTMzeGNscVpsSWtudHhYeU1ic2RiUHhFaXJTcTRPeE9kQ2tSYkFCaEQ0RVgwblgxNFN1d3hNWHFWN3JGbGx6Qk5FYkEzT2Q4WVR6eVFwbUhwTnFNekNkUlM0ZnoyZWJhNVlzcE5PUHdZMGpHUmIxT0huVVZrOGlKTzlJb0VYQmhQUEhCTTVFWE41bzB0Z1hWMVJ5SlBqeWNlZU45VFJla3VkOTl5T0trKzdULzNNUWxQSFdZMDJuaFhDRVF3cWpJM3RyV3B3TkI3RjBid0g5RnRrSWVYQ3ZSeldVcjlWSWhwRThwa3hoWVBwRUFTZzVBcmZ6RFlFOVIxUFZrblBYZGJZME11Y2dPUlN3WTB1QVVhN3JsQ3pRQnVqQzk2WEIrSVBPcERDV05sQ1Q5RHQxUTN4aGl4encxRUhyMkp5R2t5VVlDTGRGNW13REVWVlRQNjQ4SkE1TnFxQ2xLQy91UmpJNzBBZ1dNMi9QcFI1Z09SRng3SzZabjRtc1FHVTYvSURLUjNSb25XdjFZWThxUitSclNnNG5PWVduWkVZRm4xbFkwMEg0YThvRWx3K1pZRU4wMVlqVGhsek0yMUtvNzBHSVE4YVo2RmxzOUxjTXNxYU9TUXNUSlN0UDdGZ3BBWHpJMXpwaWxsYS9yT0ZMZlVLNzZ5a2VaRGtDZFZqQ2pFQi9VenJveEdQbWRzUDFMSSttSWh5QXQwaFJNSENqdFNyS2dSWnpTdGp3TzRDRUFPSnJGcFM0SkVjUTJaQlBFZDNiaFNBUEtNeGExalc5QjV0UW5Ba1ZCbTVCMFlqaHpQRlcxU1pJaEJlUEZnVGJ3OFJrcUVuWVlqQjRIWXBGNjNURk1uM3NiRGxvZktkMFp1YlhYQjRjaDdnUzNqaGRIOGY3ci9HS09UQjltOEYzbHRJcDZ5bk1UbW1mSGRUbmhtUEFueTRoalhmQWY5Sk1qSEdKUTc0QUhjNGpWV1dSdWQ5NXdaYWNVSmJHNmo4NUVDN2JuWUNaQXZtT2k4UjlsSUs0NlAvR3lCdXQ4Y0w1VkxDeDBiT1F2UUpGajkrTWc3Vnk5Y3I2cG4wQ1AxanNNWE96Ynl3d3JHVmo1RlBuclRuOXI4MU9iaEZqajFsbkJiUGFxV3B6Wi9WSllNMTNOcTgzQmJQYXFXcHpaL1ZKWU0xelA1Tm84LzhZNVhyNi8wOWlnUStTdy9ndGFwKytXUDl1b0pyTG5FT2pyNVNPdVkxUDNqU0oxWFlJVDk5cVlHSXZjZkxrTFJYenpOaDdNdnF0ZDRoNnRWdWNZd0R1MHMyWloxQTVIUFBJUHpwVjUxZ2NoRi9BY0ZvbitkUWZyUkU0MmpIcmhnZTJPejl6SzI1dXdMd0hITEZqbHprZWplNzE2S1ZFVUx3Qml0a0tWUTVOaEtwSFp4UVdxMmZjUWpmMndtMmV0ekhWZEZyZWdXaWFrM2orNnJFSE5tcXljcldUT2F3cEduM2J2UFJScjhtZ1ZiQTdOR2ViL2ZGSldqRDFUTFR3MTdUN2J1UGFndjJJMFU0Y2czM2NjSzJBeWxOeG4zWXBzZjh0WXJzVy9mU1NyaFhmVFZHckpYSDJyU2JwRHdHc0swRFVmZThFelZPdUt4eFhlMytsN2VWQzdlVy9BSFgwdzlXRDVDbVpUYWRCTUR2bWdVQlNPSG5kV3JjNWJFcTZPUzBYRE0zN2szRnAzYlFiYWNMdzhaSld3dDNETVg4VncrR0RsNHNXTGtHZm1LTFJ3dnMzMEgyM3ZOaUVOMFZ4VE1qdVVCaW1DelZYTnEyN2xwTUhLTVU5UElpOWJKa2VmcWVCYThZelZOUFJEdElmdnYvUGJlanJkZzVHaVl0ZGNEbzVkczRYaVoxZ1lZUDI5bHlubnMycXpiWXI4TW5oM2I2cFliK0dEazY1Yk9CVyswZE1xczFyQk1kUVZRTjJ6YlhRRzZjRVZiNzJYc1JqM1VWZDNBQnlQMzZCd2JpWWROS3UvQzBXd0tQbTcyVXVFTW5BVnV2eEp0YzZpMDdMYVFZYml5NW13d2NvL09zVjNSNHhtaktldzNnWmZCSHN2QldZYlN1ZDJveCsvcjVXNXNlYWxnNUQ2ZGw0Mm52cmZ4eHhLYzUxUFZ5NTlXd0g5LzVXblRnOWpybDVVN0o2dnFWNTVZeEJxWWMvM2VGU0pDNTFaSUNMc3UySTE2UXZpRUdvbzhRdWNOdlp6R0cxOWhsaXJRczBVMWloK21DMmFyR3Q1U0Y3dGJqTFpBWm5zTUNuUDRac05zajVIT0ludzZkMEx3U0xQdFVEdlhmQld6UzZZNmF3MSt3K1hUT2NLV3BoUmV1b3VWT2IvVXlRclI1dXZFRzAxUjFKL3duRHVBN3ZQY3JPcXZtZHZZVE9qaUVEaExoTTdQSGF4cElZUlpKc0RRZEk3NW9GT2R0UVlqOStnODNqWlRwdGJFV044cGZvbUhrU09oSld6MzJ0VHpyYjJLU3ZsUlROVmZNM04xanYwTytOSkljSllJblRzaERJVWVLVXZuOFRObkNuVC96SmsxS1JxTUhGNlZWUkx4ejFLM3BMS3RMYURvOFB1TGdyUXJ3K0tQUjVBU01QMlM2bUhCcDlEV0J0ZXJQUnRpaHVNSmo4NDlJV2pVV3ozOVY0RWVuUWNqWDlleit1eHYydFROTWpZNEI5QXRxd3NYSlVqc1RJZHZBQnZHRXFBV0ZIZE8rVFlIbmJzOTRPd3NQcDE3UXJCQW5mWHd2bXZkVCtROU9nOUdudFkraHArREhha1JDT0NKdWtkdHBvc0VyRzhZTjdmSDl5THFlOUtpdXpUVHVlTTJkaGE0THpxamtpOWsxeWN2S0k2c3ZxSGNza2wwZzlQdVB6OWpyaVB0V2xOMi9kNStDVGFHVzJOc3Q3aEJBOTB6T3h2UzdFOHFNWjJ6bVNWWTZTdytuU3NoNlNWb2sxVWlaUmVRZ2M1THFoTEhVT1NHQ0swZ011dDFScWZka2NzVmUrY1Y3NkRjb1BNNHdxUDBQazFrbWM3WnRWZjVwNWJGQVJPRjg1eWtVSlgyT0kraGtCYmdLV1N2NE5ONUtITFFlZStYeEpleUFpdDVuUzhrMDZXODVlclVINlJwczdKK1dYOTNod0xUT1hkcGozL1lXY0FoaG1pRUw3UmtPMlFkM3BxRnhZSnREanFISS9kSjFoMzF1WmE3ZjdHa3NPeEVtYzRGZ3VRS2p0SlpZTktJU2NDK2E5ekVNYWQzQlM4NkQwWU9GSHl4bm1SYzFwekEyRFJOM3Q2LzFPcW1TakJ2c292ZHdsRTZDM3JoK29WS0kyUm10NTBVTE9kRjU4SElFV05aUkt6REpMaWpOSkVwWXc3dG1MeTl4eTlzbUNyQmRHNXVpUy9MMmtOYmU5TjZQdHJZeHIrQ0Y2cHhIOGtzVmxhOTVEbzNMN2dlNUpmMXp0dXNYVlIwRGJiVjJYT2JSa1hMZGtZd25XdTZWTTRDb210YUNXU010eW1IUW9WemVEcy9WSHRBaWpxYXJLNmg5cjVxb0k2bzJQTExKdStScmF6YU5vRUJTcG9saEhDZGtYVE95eGNvUmprTEJpbHJsUEd2V1d2TXIrZndmRU9UZDIxendLaGpKRmVKNE9QUXZVUEdzNlhYRHN6Z2VJUHJEWVVqYXhrNUpwbFFTa2s2MTU4aktXZEI5T2FieEFpWkJZMjV4ODVnMEVSSnF1R0QvSjdJNzRrOGd5QUhhY2UyWXZJNzhFb3Vtek1lb2F1c25iMlZjdHFObnFKekdXWXJaNEZKM1loQUI3eGFkZ1JEb1R0a0hSNWs1QWRBSDVjWUQveHVZMFhJeUZyL0c2NStMc1ZnVzFUbkg1UFE1UlVoM2lyVnpSaE1lcnM5dDFGMHp2aldsTE1nUW9pWXhBaGhLSVNZL3lWRXBNUC90c1RTK2hIVFVsYTg1eU50Q1JFYmJaNzdCSitTNlFYOU5SMjg2TzFQNmpvZ2luQ1hyblp1cVN2VUlzZUJGMDh0N1lYZUJGVjB6aDhNL2xvNUM0ak9Pb012Sk1seGtlTmM2ZkR0RXA5Y1ZpRjdaaFYzQlM0NVg5OTBsWGE2RGFKejU0NnNtU2tJUGoyckFxd2xHZmlpNkZSck91ZXA5bmx0aVVOMHZxU0hRSzQ1YzdkTUJLZWVOSlFsYThUaFIya1BvMVBmRC9rZ09uZnVxSkRMWjVlTHlvcUxHc1NDYzNQUmJxcDJWV3BrVGE2aU11cW83bEI0cHNQZTVUMTRETS9LZWVWUk9ibUF6U0FLQ2tlK1RwVDFMMkR5a1JBSWxSbGVhZGZ4aDVUVTNwTFprRVUrektwSWl5ZThEaDhQMC9tVTZpNG9CbU95dVNMbitacVlZYmZoMjYwS2pyVTZEc0VKM0ZucTE5aEZGK3BzZ2FQRGRsWVdBR29ObVpnYlRYRkpCNC9Bb0owRmN6VXZXK3ZEdkpyV0g1RGY0MTFCSld3T0I2L0kwMUo3S3NKNVdtelF6OWx2d2EzZStWS2YwK3ZSK1FYeTNSTkpBM1ZUV2podFh3QzkvNVA0ZXZwSnFTV25obEMrd3ZsM1JIR0RUWlJxdkF0ZFM4cmdtUHVmVWIwclUxMkliMGRtZEI5TVhsVUx1RG4xRVVrYjIrbm1TeGpQelZkMFlacXA0RU9ka2k3Q3ZGWkxXVG9MWm85TVBpOXU4MU9Qd2wzOFF3RlJxN0JranZJeE5lWEZGR1pvTWpwR1d2ZUFuM2JuNm8wTEYyOVVsYk5GR3VYWUNsNktOL2JiN3F1UlRicjJLcjFtVGsvUmxkMkwxNVdXQlR3dUFEOTNydTVldUhIRk1oalh6VGJvMlRaNm02UC9xajRuNldIN0Yzd0dxVVYvcXpMSFA0SzBlRzBycWlYNStyVVZXNVA2d2pQZHI5dFNZQ2IyZlBYUFVKSDZSdWV2U3VMN2paK3RhZG5abTkyL2MvYi9CSFViOTN6R053SUFBQUFBU1VWT1JLNUNZSUk9Igp9Cg=="/>
    </extobj>
    <extobj name="334E55B0-647D-440b-865C-3EC943EB4CBC-19">
      <extobjdata type="334E55B0-647D-440b-865C-3EC943EB4CBC" data="ewogICAiSW1nU2V0dGluZ0pzb24iIDogIntcImRwaVwiOlwiNjAwXCIsXCJmb3JtYXRcIjpcIlBOR1wiLFwidHJhbnNwYXJlbnRcIjp0cnVlLFwiYXV0b1wiOmZhbHNlfSIsCiAgICJMYXRleCIgOiAiWEZzZ1hIUmxlSFJ6ZEhsc1pTQmNjSEp2WkY5N1VISnBkbFJ5ZFc1amZWNTdNbkI5SUZ4ZCIsCiAgICJMYXRleEltZ0Jhc2U2NCIgOiAiaVZCT1J3MEtHZ29BQUFBTlNVaEVVZ0FBQVpjQUFBQnFCQU1BQUFDQ013Rk5BQUFBTUZCTVZFWC8vLzhBQUFBQUFBQUFBQUFBQUFBQUFBQUFBQUFBQUFBQUFBQUFBQUFBQUFBQUFBQUFBQUFBQUFBQUFBQUFBQUF2M2FCN0FBQUFEM1JTVGxNQVZJa1FabmJObVRJaTcwVGRxN3RYN1lFM0FBQUFDWEJJV1hNQUFBN0VBQUFPeEFHVkt3NGJBQUFNblVsRVFWUjRBZTFjZjJqa1J4V2YzTzdta2t1eWlYK0lGTVFOcDZoL0ZEWnFPYmhhemFKL1dKU2FvSWlpNElaS3IzcG9OeXIxQjRLSnFQV2ZZaUlWZjlTamlhaEhMZlUyRlB6SFAweWdXckVlYnJCd2FqbmRTQkgxRlBlOGVtbTc3dVg1ZWUvTnpIZDJONXRNY2dmNUhtUWczKy9NbXpkdjNwdjM1cjJaNzg3RW1PZzA5SmxxNis2VmFQUlVJMmFyaE5SOGRhcVpqR1J1c05iNjBIZWZxQkdWSWh1a0dXMmhOUS8yY2tUWDBzeGxIRytEMWVjRWNZRm9QYTVGaXJINk41VzVJYUwvcHBqTk9OWUt6MXU4T3RGRVhKUDBZalZtTFc5TFJOUHBaVE9Lc3d3MXh4V3huMmd0cWtsNmtRYUlyaXAzUjRpY3hhV1gzWjA1dzd5M0hpQkw5TkxPdUttdkhTVGFVaWI3aVA2WGVuWjNZYkJHLzFFTWFPYkZYWEJUWC8xSXE2UThZZzJnWm5acjYzT0E5RjFzM25QenV1bzgwVEtMZGNkbWc4Wk50cnA1OFNhT29xTkVFbklxMDMxMEpWUC9vVEVGQmJDRU4xc3FFeTJDNXo2c040a2UzSVNKOWQyOHFxblNDenorZVhnQmJIRFdPVjlMelFLblFMdWxLOHl3UzNCbXk1eGZtbUhOcUx1ZXcrUkpSOXFqTUV2VVpDc3p4V21USVhwU1pDaW5ab0d6UjJFcU5zclVGZzFXQlNzaVRDRTFDNXpiM2xNUk83djZzczZrWW03ZWY2ZHdySStqVm9CTXl4aXMwaFE0bGFZd1dtWnB1c002bkREUkZiaXJJSlhwVVNrTi9zaVlmcmRjSzZacGdUTUl0OVJMR0RVa0owNldXb2x3azJSZFF6MU53cGlwbnNLSUczYWlHQ0J1SklWVkowTXRWZXZveVo3Q3RCdGYxdWxDSkNyU1paVXNYVHVjWXoyRmFkK0hUVm4zcFRKVWFFWXk4R3JMQ2tuRmM3aW5NSGJzbGNzcy9UcGtsMnlzaEZlYkRlRUhuSThVcHJ3bHN6LzdlV0VYQ2htVERGcXZITEFBWWZkeHd1VHM1NzloM2M5QUlTS2J3YUlnSkhiUStUaGh5dFlUajE0V2Z2c0pnWk5UMFgzcjBPSkJQNk9FeWJsUDVnc3p3dStvTHA5NThieDgwQUtFL1VjSlUzYmZNWXJyMG5iVmZoWEFGNDZ4a05oQjUyT0V5ZWxxMlpnMzJ5K2FSU3ZNTWFlaGc1YkM5aDhqVEprZTQ4UXJueFZwVnJGQ0ZHMjRTWWtzSmtJWStDNmZGb1Z2RkNlUXlSSnZuVk9VSW9RcGVsSHN3aDlocHJvT0dkcVdhMm1RYVhkaDhLM1pKL1hJVU5VRDF5Yk1JK255eXhqTjNZV0J5L0pKZndmc3AyYW1nWTltVzJwMGFkQ0o4ckM3TU4yOGp1TEh6YUYvdGY2YXJna1RwWmx1WVZiVCtyVnNQNW9wcG1wSEZnejJmb1NwcEdzUmswaXpIMkhTdFlsSlpJbndaZ0d5WnYxdXBxdm1vQUg3MEl6ZnpSdzA3MTM5NzBPWVliZWI2U0oyMElDOUMzT3lUSzB2cHk3RXlEanVXUmh1UUNuVnpkNkZhVDUrNnVtcS9xQngwR2JWMmYrZWhla2trS2J5b1RCcDBrYkl5NkZtd3RGSVUvNVFNMm5TUnNqTG9XYkMwVWhUL2xBemFkSkd5TXVoWnNMUlNGUCtVRE5wMGtiSVM2Um1CdmozREp0YTk3NDlwQkNmZi85bk85T254dUpiUjJCR0NoTitjSVpNZjlpQjhnUDZ3M1EzQnM2cmRxVzFiclRyZ0VRS1l6TGZLUlA5L1UxSTMzdDViYWNQWnpnR3ZiNDlQK2lxK2UvZkgzL2Y2eURTNzQ0ZlAvNUZhSHRqZTlSOVFtT0Z3UUZBUGFHSmZnWWFPL3pLaEpOY1BUaGNvQmNXaFV1eVA3d05WRzd3T2NKNFlRckpiLzRqMVB2M1A1d1hMZ25MWFkrNTVyekE4SU9QL2NGM3VCZHFWOXM0UUx3d2M4a3RMWnhxdEhjZHVqc1o2dm1qYlZWUFJQQjlyOHZhTG5lRHozZkVDMU1MZnNpbzcvQ3Q2UnRxUzExaURqazFRSGNiV3RzblI0dTdNUGNOaUJZRzJyQWppNzd3TStmOFhyc2NzWGM5ektpL1V6UmtEMGZ1bFZRdi9HaGg0SnlYUFJFSU0rWUxrWmxSZXozQ0xQaVI2TE9uVmlJcDdJb1dMUXk4MUxxblZ0K0hNSVUxMnh3KzN1YXlOL2hiWXJRd1FDeFpIdmlnK2Q3TnJERnRtemZzQVc4Y3d1MDRPdW5wN3pNVExjeWtEek9HejJpN3dZM3VObU5QZGZGcGRlY0tqOTdncTVMUndnUmhCdmNaZXZyZm5zTHhkUWhKQ0RNdjJtemVIVEN5NWV0OVJRc1RoQmtjYXc0OFd5UUhReCsxaUVtWU1ibVp5TWFSYU5IQ2hHRUcva2dud0J0cnY1cUgxYjI3ZXZhOTJ0L1BIN3ZIZGR4MzZhd2k1YXB1dGtoVkVtWXNaa1l2U3QxMnlWK1VlcFduTW5pTFJicTE5VWZPZmUxMDg5NTVDNUpYNXE3VHpic2RKRmFZdGpCVHM0dUJUTzArdHY4eWZhS2kzdUd0ZE1xZFRNVVpqa3Bya1Rzc3U5V0w5QjZFR1MzTFJhbHByQXMyTDlpd0hGQXBXRWZEbDZsbWpmazYvZlppc2hCQmV5d1R6MTZvYWo4eHgwMjB5ekRNWUdtMkx0RDhWVk9nNlh5elpFeUQ1MEdtdG00cU5qYmVjUTAvL3M0d1d0VjdMeTRGWVVhS2FJcUxVbGROQXhlbDhzSjZwdmFNcVZrcVZXc0NqSE1GQW4rYUE3WjJ6cTBINi9SUFk0WXFQMVpTc1pvSndreW00UTVzcjY1am5KK3ZmTVNZRWZFSWVSemxuTFBodERFT29NVEphckpDNVQ2VE1LTWNETUV6RUozZzAxNTFPVmpNVk9wS0JjNWloYkVVWjZMK01lVDdBMFVYNlB0Y2ZidDFMckhDQUsvRTdURDhINlRXdk9STWZkRWNveVpIdnJLTS90UWF4bG1YOVZrTWJWNkY3dUErQ1ROS1pBU3JwQ3BWTitRL0R1QnBwbVk4bFp3OXBwc1huSGRJakQyUzJGbE83eWRrM1dqRkN1UEN6TW1mTnFoVlFwZElHVEE4U3JTR2JFWDR4czBhOERYTGRYeG9lRmdkK0JIWEY4UERNS1BseVJtRzhjSUdUbkljTDZaU1V5cDV1NkJkRWh3V21JL3NNYTZrSW9sOUxibW9GeXRNZ1h5Nkpwb0h0U09ZL0pNYVN4dnNxM2wxZ28xbWlUdWEydUR0bkFiRml1OGRGVUdZWVR4M1VRck5vVWxlUllkVTNERmR2VXpWbkdCOGFJdGZTTGczTnMvdnNyc0FFeXZNSE5GNVRrLzk3UVBjWGhLUC9xcU8vcmMyNTZFSlRCR2NlQUJER0ZwSTdBNE1GY1E4cElud2N0bG05YVVYcFdaUkdLeHdMQnBHSkhYbkpoYnNjQ2dPS3BDT2VrWGJ2bkVpMGE0a1lvVngzbGpvMmNma0dqT2NYSUNZWERhWVE4SjVwZ21jR3MzZ0NWTzBSN3lsMEJsbTdFV3BDYW5rUjBBRlk4NGFNeFpuZy9QUW4vVjBvSzk5ajdSS1VoTjdkZ1pocG5zZGRRWTBLclNtaFBBOE04MmFFZzgyK0VzeEtDQWcrY1cvRkZ6QWxTcW80eGM4V1FKRFpDcE9JdzNkZHVobEtsVTVoc3Y2THRqYnVDVmlYNUdhUVppUk1XcHZqRkxuaDVxNjJ4SW50bUpHdzZiSmJpYWg1YWFHaDh6Wk1hOG1NWVdQSDBweU01RjlUNkpQcVlvVUJrYThyTFRhbjVqT1l5RUVHbHgzWld0eDBOYWFBK0ZkOXZNM0FTN1lROThlVXFVTnpqdHZ3bm1QWTAyUDd5STdlK042VHBIQ3dHdDZKcldoUHFIcXR0R0JnMWx4OWM1V1RIbldnZkR1REROY1ZRNG1IcGRoQjJQOEJyVkZmblB5T05iMG1KTGJTaWdHVDFqLzRjZUI4SWJEYmFjUFFDbW85MWtYQ0J3QUIydGRGbXNCNnh2cVhqN1VWYnRZWUxiV2ZDdk9ZTDBrNVpHQW1zZnhodDF0K2N4Mjk5UmVCWlFYV3o0QjRNZklBNUhwdFBZbHQ5SkJuYlVWWXhMNXRna3pUTTN6eHdVa044ZmRtMkVPeHdVWHRzSExYQkdrS2JEZGFYcTh3T3JZZmhXRE1RcGFKNVpzZ1M2MG9JanBWQkpvWDdnNWhsMTJzc0NZWTdhOXZweUIrcmt1MDBkeDhvNFRIRWljYVd0bDVKNm1YWmttTmNCRFdra0E4TURXbHdRd3prNDVVN0p3cjQzQTRQdERIU1BNekZoYy84SmdUL2dDWjl3Y24wcGNxTWZ4VjBRQm1XMXJaZDRwYkY5YmJJTm1pZ0lOYjlCdVo0dmNwdDV1N1hwODg1VkN6a2RxZTROSXU4QWNIZGRjOGh3Snd3eUQ1NnpyRkQvL3N4VUdlUnk1Z0p4N1VyekVPTmZZOUlhM05ZUnJMUFB1ZjVjRG1xL1lHODh3djlmY1lxRmc4aVdQRUdhQ1FNQmduYkc4VWd3aWRkdjhYMnJYT0NQNktTSUZmalNzOWtUUDJ0eGYxWkVvemRmRnZCbHJzNElWaFYvSnZKa0xvRzRkMGl2TWhJR0FhVTd5U20xQXczbGVGelptSUNFTkRNeFI3VHg0QmxORG9RMk5BNkErRFQ4aXNDVWJpaERJeGhGaU5nQU1kRHd5ajZpVHBLVEh1UVRvWFZPdk1BTzdGUzFJZjNnVTJBZU9xSGNjc2ROc09Kd3lzTXVrSjljcW1Cb0txdXRzd0JDdW1JRXRnVGtjT0JEMDJGZ0IwSXJNMVpYeFBRZ3o2VHlURUU0ZVlTQmdhSkdOZlJKL1NOalV5N3M0S3kvN3FQb0JTcUIxTzBVOHBLaWFXV0RHaitwWFhZZHpsT2VYNm43Qno5Y1R6UW5mZHZjTWpHTitPNnd3RUhCOW1ZMjlVZUlzeHdIdW9xOU5FNGp0eXB5ZzJFZkh4T1BWNmpLcU1sV21jSXl6SExUVzVTMzdUTjVyOEFTMXBBYXFza2VUK2wwZko3OEt5M3Y5UTl2Z1RYWUUzQVhhTURuSC9aejRyY0lQZkx2TXlTL0JocmZ1ZktoOUhERU5TaDVITXNNU3NjOWNxVUl6NVhFR0FXZE1xdnA0VnVxbHhFeE5GVEpZMzJvbktJZzlIbldJd3FsN29RQkRiWGR5ZVF6cEhOeW1wSDVldUx5bE9XK0w1bllsdzg5a0Q0UkthR3ZSNGVoN2tGcUxNTlBwQW8wUE5RVUVITXN3dnR1NEgwZE8wRzlRK2MxR1UrVnNwOUdqMUdnK2Z2N1V4ODlYZGFQWGhqVGx6VmJCbWRwbUk3bFVOMGZuTHRCenZzSERCRHFuUU9teDlsYkJwdDdoUGtpYmY4WS9oc2pTVnVOUmdlR3VucTE3bU82RCtqV1Y2ZHlmS3JSWnNzWHJmSTJjNnhqVDNLVnp5VEFOZnZoMDZ3c1JQVHo3ank2a1Y1eHUvUVhBYjlkK1lqdDQ5aG1IODlvbVBwVnB5dHoxZFBPcFQwNXc0Zi9MN0NNbVFMamlOZ0FBQUFCSlJVNUVya0pnZ2c9PSIKfQo="/>
    </extobj>
    <extobj name="334E55B0-647D-440b-865C-3EC943EB4CBC-20">
      <extobjdata type="334E55B0-647D-440b-865C-3EC943EB4CBC" data="ewogICAiSW1nU2V0dGluZ0pzb24iIDogIntcImRwaVwiOlwiNjAwXCIsXCJmb3JtYXRcIjpcIlBOR1wiLFwidHJhbnNwYXJlbnRcIjp0cnVlLFwiYXV0b1wiOmZhbHNlfSIsCiAgICJMYXRleCIgOiAiWEZzZ0lGeDBaWGgwYzNSNWJHVWdYSEJ5YjJSZmUxQnlhWFpOZFd4MGZWNTdNbkI5WEYwPSIsCiAgICJMYXRleEltZ0Jhc2U2NCIgOiAiaVZCT1J3MEtHZ29BQUFBTlNVaEVVZ0FBQVhJQUFBQnFCQU1BQUFCVCtNZDRBQUFBTUZCTVZFWC8vLzhBQUFBQUFBQUFBQUFBQUFBQUFBQUFBQUFBQUFBQUFBQUFBQUFBQUFBQUFBQUFBQUFBQUFBQUFBQUFBQUF2M2FCN0FBQUFEM1JTVGxNQVZJa1FabmJObVRJaTcwVGRxN3RYN1lFM0FBQUFDWEJJV1hNQUFBN0VBQUFPeEFHVkt3NGJBQUFNTDBsRVFWUjRBZTFjWFloalNSV3VkSkx1VHYvN3NBOExRaG9VRkJIU09qNDRPdHBCWDBUUmhQVkZGTTJnN0FqTHJPbVhYUlNGRHJqdWd3aHBXZkFIaCsyQU91bzRUQnBGd1JjVFdHeHhHRXllRm9YQnRDeWlyR0ptWjNaNlptSjZqdCtwLzl0Sk90WE5rR1NnQy9xbXFtNmRjNzg2ZGVxcmMrK3QyMElFcC9ubnE5MHY3Z1EzbjV5R2lTb2hkZDQyT1lnQ2thUWEzYy85OEZjTm9teWd3TVEwSzNkTHdKSWtPcGdZU0dGQVV0WFhaTU15VVROTVlsSmFUZThySlBORWIwNEtwakFjNlR1NlhZdG9MVXhrUWxxMU56U1FiYUw4aEdBS2doR256cXBxT0UxVUR4S1prRWF6UkhjVmxDa2k0emdUZ3Uxb0dKaVllb29taUI0YzNYYXl6cWFJSGlwRU1hTC9UUmEySVdnYTlJWnFBWnZmSDlKMnNrNi8zTTBxUUZoRmxiZTh1L3RWMU1SdWRwNStURmh5aWFqQ2ZUaTMzNlpWa2FqdTMzeGNscVpsSWtudHhYeU1ic2RiUHhFaXJTcTRPeE9kQ2tSYkFCaEQ0RVgwblgxNFN1d3hNWHFWN3JGbGx6Qk5FYkEzT2Q4WVR6eVFwbUhwTnFNekNkUlM0ZnoyZWJhNVlzcE5PUHdZMGpHUmIxT0huVVZrOGlKTzlJb0VYQmhQUEhCTTVFWE41bzB0Z1hWMVJ5SlBqeWNlZU45VFJla3VkOTl5T0trKzdULzNNUWxQSFdZMDJuaFhDRVF3cWpJM3RyV3B3TkI3RjBid0g5RnRrSWVYQ3ZSeldVcjlWSWhwRThwa3hoWVBwRUFTZzVBcmZ6RFlFOVIxUFZrblBYZGJZME11Y2dPUlN3WTB1QVVhN3JsQ3pRQnVqQzk2WEIrSVBPcERDV05sQ1Q5RHQxUTN4aGl4encxRUhyMkp5R2t5VVlDTGRGNW13REVWVlRQNjQ4SkE1TnFxQ2xLQy91UmpJNzBBZ1dNMi9QcFI1Z09SRng3SzZabjRtc1FHVTYvSURLUjNSb25XdjFZWThxUitSclNnNG5PWVduWkVZRm4xbFkwMEg0YThvRWx3K1pZRU4wMVlqVGhsek0yMUtvNzBHSVE4YVo2RmxzOUxjTXNxYU9TUXNUSlN0UDdGZ3BBWHpJMXpwaWxsYS9yT0ZMZlVLNzZ5a2VaRGtDZFZqQ2pFQi9VenJveEdQbWRzUDFMSSttSWh5QXQwaFJNSENqdFNyS2dSWnpTdGp3TzRDRUFPSnJGcFM0SkVjUTJaQlBFZDNiaFNBUEtNeGExalc5QjV0UW5Ba1ZCbTVCMFlqaHpQRlcxU1pJaEJlUEZnVGJ3OFJrcUVuWVlqQjRIWXBGNjNURk1uM3NiRGxvZktkMFp1YlhYQjRjaDdnUzNqaGRIOGY3ci9HS09UQjltOEYzbHRJcDZ5bk1UbW1mSGRUbmhtUEFueTRoalhmQWY5Sk1qSEdKUTc0QUhjNGpWV1dSdWQ5NXdaYWNVSmJHNmo4NUVDN2JuWUNaQXZtT2k4UjlsSUs0NlAvR3lCdXQ4Y0w1VkxDeDBiT1F2UUpGajkrTWc3Vnk5Y3I2cG4wQ1AxanNNWE96Ynl3d3JHVmo1RlBuclRuOXI4MU9iaEZqajFsbkJiUGFxV3B6Wi9WSllNMTNOcTgzQmJQYXFXcHpaL1ZKWU0xelA1Tm84LzhZNVhyNi8wOWlnUStTdy9ndGFwKytXUDl1b0pyTG5FT2pyNVNPdVkxUDNqU0oxWFlJVDk5cVlHSXZjZkxrTFJYenpOaDdNdnF0ZDRoNnRWdWNZd0R1MHMyWloxQTVIUFBJUHpwVjUxZ2NoRi9BY0ZvbitkUWZyUkU0MmpIcmhnZTJPejl6SzI1dXdMd0hITEZqbHprZWplNzE2S1ZFVUx3Qml0a0tWUTVOaEtwSFp4UVdxMmZjUWpmMndtMmV0ekhWZEZyZWdXaWFrM2orNnJFSE5tcXljcldUT2F3cEduM2J2UFJScjhtZ1ZiQTdOR2ViL2ZGSldqRDFUTFR3MTdUN2J1UGFndjJJMFU0Y2czM2NjSzJBeWxOeG4zWXBzZjh0WXJzVy9mU1NyaFhmVFZHckpYSDJyU2JwRHdHc0swRFVmZThFelZPdUt4eFhlMytsN2VWQzdlVy9BSFgwdzlXRDVDbVpUYWRCTUR2bWdVQlNPSG5kV3JjNWJFcTZPUzBYRE0zN2szRnAzYlFiYWNMdzhaSld3dDNETVg4VncrR0RsNHNXTGtHZm1LTFJ3dnMzMEgyM3ZOaUVOMFZ4VE1qdVVCaW1DelZYTnEyN2xwTUhLTVU5UElpOWJKa2VmcWVCYThZelZOUFJEdElmdnYvUGJlanJkZzVHaVl0ZGNEbzVkczRYaVoxZ1lZUDI5bHlubnMycXpiWXI4TW5oM2I2cFliK0dEazY1Yk9CVyswZE1xczFyQk1kUVZRTjJ6YlhRRzZjRVZiNzJYc1JqM1VWZDNBQnlQMzZCd2JpWWROS3UvQzBXd0tQbTcyVXVFTW5BVnV2eEp0YzZpMDdMYVFZYml5NW13d2NvL09zVjNSNHhtaktldzNnWmZCSHN2QldZYlN1ZDJveCsvcjVXNXNlYWxnNUQ2ZGw0Mm52cmZ4eHhLYzUxUFZ5NTlXd0g5LzVXblRnOWpybDVVN0o2dnFWNTVZeEJxWWMvM2VGU0pDNTFaSUNMc3UySTE2UXZpRUdvbzhRdWNOdlp6R0cxOWhsaXJRczBVMWloK21DMmFyR3Q1U0Y3dGJqTFpBWm5zTUNuUDRac05zajVIT0ludzZkMEx3U0xQdFVEdlhmQld6UzZZNmF3MSt3K1hUT2NLV3BoUmV1b3VWT2IvVXlRclI1dXZFRzAxUjFKL3duRHVBN3ZQY3JPcXZtZHZZVE9qaUVEaExoTTdQSGF4cElZUlpKc0RRZEk3NW9GT2R0UVlqOStnODNqWlRwdGJFV044cGZvbUhrU09oSld6MzJ0VHpyYjJLU3ZsUlROVmZNM04xanYwTytOSkljSllJblRzaERJVWVLVXZuOFRObkNuVC96SmsxS1JxTUhGNlZWUkx4ejFLM3BMS3RMYURvOFB1TGdyUXJ3K0tQUjVBU01QMlM2bUhCcDlEV0J0ZXJQUnRpaHVNSmo4NDlJV2pVV3ozOVY0RWVuUWNqWDlleit1eHYydFROTWpZNEI5QXRxd3NYSlVqc1RJZHZBQnZHRXFBV0ZIZE8rVFlIbmJzOTRPd3NQcDE3UXJCQW5mWHd2bXZkVCtROU9nOUdudFkraHArREhha1JDT0NKdWtkdHBvc0VyRzhZTjdmSDl5THFlOUtpdXpUVHVlTTJkaGE0THpxamtpOWsxeWN2S0k2c3ZxSGNza2wwZzlQdVB6OWpyaVB0V2xOMi9kNStDVGFHVzJOc3Q3aEJBOTB6T3h2UzdFOHFNWjJ6bVNWWTZTdytuU3NoNlNWb2sxVWlaUmVRZ2M1THFoTEhVT1NHQ0swZ011dDFScWZka2NzVmUrY1Y3NkRjb1BNNHdxUDBQazFrbWM3WnRWZjVwNWJGQVJPRjg1eWtVSlgyT0kraGtCYmdLV1N2NE5ONUtITFFlZStYeEpleUFpdDVuUzhrMDZXODVlclVINlJwczdKK1dYOTNod0xUT1hkcGozL1lXY0FoaG1pRUw3UmtPMlFkM3BxRnhZSnREanFISS9kSjFoMzF1WmE3ZjdHa3NPeEVtYzRGZ3VRS2p0SlpZTktJU2NDK2E5ekVNYWQzQlM4NkQwWU9GSHl4bm1SYzFwekEyRFJOM3Q2LzFPcW1TakJ2c292ZHdsRTZDM3JoK29WS0kyUm10NTBVTE9kRjU4SElFV05aUkt6REpMaWpOSkVwWXc3dG1MeTl4eTlzbUNyQmRHNXVpUy9MMmtOYmU5TjZQdHJZeHIrQ0Y2cHhIOGtzVmxhOTVEbzNMN2dlNUpmMXp0dXNYVlIwRGJiVjJYT2JSa1hMZGtZd25XdTZWTTRDb210YUNXU010eW1IUW9WemVEcy9WSHRBaWpxYXJLNmg5cjVxb0k2bzJQTExKdStScmF6YU5vRUJTcG9saEhDZGtYVE95eGNvUmprTEJpbHJsUEd2V1d2TXIrZndmRU9UZDIxendLaGpKRmVKNE9QUXZVUEdzNlhYRHN6Z2VJUHJEWVVqYXhrNUpwbFFTa2s2MTU4aktXZEI5T2FieEFpWkJZMjV4ODVnMEVSSnF1R0QvSjdJNzRrOGd5QUhhY2UyWXZJNzhFb3Vtek1lb2F1c25iMlZjdHFObnFKekdXWXJaNEZKM1loQUI3eGFkZ1JEb1R0a0hSNWs1QWRBSDVjWUQveHVZMFhJeUZyL0c2NStMc1ZnVzFUbkg1UFE1UlVoM2lyVnpSaE1lcnM5dDFGMHp2aldsTE1nUW9pWXhBaGhLSVNZL3lWRXBNUC90c1RTK2hIVFVsYTg1eU50Q1JFYmJaNzdCSitTNlFYOU5SMjg2TzFQNmpvZ2luQ1hyblp1cVN2VUlzZUJGMDh0N1lYZUJGVjB6aDhNL2xvNUM0ak9Pb012Sk1seGtlTmM2ZkR0RXA5Y1ZpRjdaaFYzQlM0NVg5OTBsWGE2RGFKejU0NnNtU2tJUGoyckFxd2xHZmlpNkZSck91ZXA5bmx0aVVOMHZxU0hRSzQ1YzdkTUJLZWVOSlFsYThUaFIya1BvMVBmRC9rZ09uZnVxSkRMWjVlTHlvcUxHc1NDYzNQUmJxcDJWV3BrVGE2aU11cW83bEI0cHNQZTVUMTRETS9LZWVWUk9ibUF6U0FLQ2tlK1RwVDFMMkR5a1JBSWxSbGVhZGZ4aDVUVTNwTFprRVUrektwSWl5ZThEaDhQMC9tVTZpNG9CbU95dVNMbitacVlZYmZoMjYwS2pyVTZEc0VKM0ZucTE5aEZGK3BzZ2FQRGRsWVdBR29ObVpnYlRYRkpCNC9Bb0owRmN6VXZXK3ZEdkpyV0g1RGY0MTFCSld3T0I2L0kwMUo3S3NKNVdtelF6OWx2d2EzZStWS2YwK3ZSK1FYeTNSTkpBM1ZUV2podFh3QzkvNVA0ZXZwSnFTV25obEMrd3ZsM1JIR0RUWlJxdkF0ZFM4cmdtUHVmVWIwclUxMkliMGRtZEI5TVhsVUx1RG4xRVVrYjIrbm1TeGpQelZkMFlacXA0RU9ka2k3Q3ZGWkxXVG9MWm85TVBpOXU4MU9Qd2wzOFF3RlJxN0JranZJeE5lWEZGR1pvTWpwR1d2ZUFuM2JuNm8wTEYyOVVsYk5GR3VYWUNsNktOL2JiN3F1UlRicjJLcjFtVGsvUmxkMkwxNVdXQlR3dUFEOTNydTVldUhIRk1oalh6VGJvMlRaNm02UC9xajRuNldIN0Yzd0dxVVYvcXpMSFA0SzBlRzBycWlYNStyVVZXNVA2d2pQZHI5dFNZQ2IyZlBYUFVKSDZSdWV2U3VMN2paK3RhZG5abTkyL2MvYi9CSFViOTN6R053SUFBQUFBU1VWT1JLNUNZSUk9Igp9Cg=="/>
    </extobj>
    <extobj name="334E55B0-647D-440b-865C-3EC943EB4CBC-21">
      <extobjdata type="334E55B0-647D-440b-865C-3EC943EB4CBC" data="ewogICAiSW1nU2V0dGluZ0pzb24iIDogIntcImRwaVwiOlwiNjAwXCIsXCJmb3JtYXRcIjpcIlBOR1wiLFwidHJhbnNwYXJlbnRcIjp0cnVlLFwiYXV0b1wiOmZhbHNlfSIsCiAgICJMYXRleCIgOiAiWEZzZ1dsOTdNbDU3YkgwZ2ZTQWdYRjA9IiwKICAgIkxhdGV4SW1nQmFzZTY0IiA6ICJpVkJPUncwS0dnb0FBQUFOU1VoRVVnQUFBR1VBQUFCS0JBTUFBQUJRcUljZkFBQUFNRkJNVkVYLy8vOEFBQUFBQUFBQUFBQUFBQUFBQUFBQUFBQUFBQUFBQUFBQUFBQUFBQUFBQUFBQUFBQUFBQUFBQUFBQUFBQXYzYUI3QUFBQUQzUlNUbE1BSXUvTnE5MjdtVVF5ZGxTSkVHWUYvc2hKQUFBQUNYQklXWE1BQUE3RUFBQU94QUdWS3c0YkFBQURYMGxFUVZSSURkVlhPMjhUUVJDZUpNN0RsOWlPSWlFaGdaUUFiYVJFUktHZ2NTb29FMEVGRXBnU0N1UTBpREpRVVRvRnZkTlNYZjdCMFlEb0VxV2xpSVdRS0IwQ0RtK0cyZmZzM3AyOEx0bkNPN016M3o3bW01dGRBK2kyZ0xuMnhkaksrczBjQklkaVZpUm1jTzNtVTltZWtQcTliSDQ5WGhXUXMxZldLeU4xMzJyRndoejVMQjlhbTVqaXA5VktoRW5FYjh3a0lyTE45RUp4RWZHWk05VG9kR2RPTFpGUy9NRXN0Q3F1TXIxWWJQSmxvSTA0Y0ljclJrRE5PM0dGbHJsVTR1bUdaM0hMS1hCQW1GMm1GNHNWN2xNbnlEQSthWm9HajFKR21GN3gzSHkwdythTjRwUEFPK3c0VVh3U1ptWFByaHJISjBBVkhSdHhmQUxVV1FpaStLUmRWUi9acmNYeGFkMmxFTWVuaDRuazA4TkU4c2t4c1h4eVRDeWZEQlBMSjRQQUJHWG5LaCtJa0dQNVpGUDkzM3hldkxGK2hSMkdQb2poOVhZVC9kc2locy8zSC9FM1c2ZldpcW0zczE1Rjh2a3NLMi9UZU1MVzhmaXNmaldXRjFmeDlqdWpBRXppQTZmNGZGYk1yajlRWVBqTmRJeDdEdU4vbncxOVM1ekR1OC9QdjBIOGF4ejdyT0FHMzJlMkpKMnFlRWYwS2VLRzFBRTJVUXZVZFdnSFBhZTJ0Nlc4Y0hZb2VtTE9uRy9GVmFpQXo1cStqWnFyYWhxYXNTZWxNYmRMQ1BoTVRxWEhyQ21WRktBL2NxU09uMlZQUHlHZjQrbytuakxYOHBqSnFpbGNNaGlmVDRCTVhSUEh1S3c5bWppUVVzTUdJM2QvTmhYWlhUUnNFQk15R2wzNzBQRDVwUEt0WjZPajZ5RDBFZWZGUXFrNVllNytQTkt6TGFMSmxFdy9INXBxaTJMYTRQNDB4Tkcxc3E4T1JPdnNDc2srVm1nTG5FK1lObStRc2ZaOUJSR1pJUFkyZzcvVWdPRFRwS1FjU1JseEd0Tkd5ZGljcGlua0V5eUIybDkwK2dVMW9XTVM4am5Uc2llM29BUVYvOGY0R3FaN0VOYmJPa0c4MHduZ3VINlpaWlNIblQzdytiendsaENhUCtHc1cxOGRoMGloWjhFOEJRbnhkRTIyOVZzU0VKUWpnbEc2cVNjVFlXcjBWVFMwSCsvQ1Z5V2xvMlFIdWpoZm9jUSs0czVhdm1mMnBQc2RWRGtMQ1Y1djl3SmpzWnJncVZvRzRHWHJZYkZQT05ySGNPSFFJNmZYVFNybExPVURmU0p5eEZZM0FSZ0IxeCtJakI2cEpmaFkrbjhhQVpucWF0aUt4eVFtQUt6bUR0dG5xcXQ3ZGVnZktEdFRZdjRTekptQ2JVMmxRcXIvQXRRNllkNldRaWpUTG90R3VhdXp0TlRWR2c1YzB0dmFibzNGZ3ZqRFp0cEpzVXR1dEdzQTFHL2xyTVVER2NOc09KZC9UUmhaTVJ3WUUxd0FBQUFBU1VWT1JLNUNZSUk9Igp9Cg=="/>
    </extobj>
    <extobj name="334E55B0-647D-440b-865C-3EC943EB4CBC-22">
      <extobjdata type="334E55B0-647D-440b-865C-3EC943EB4CBC" data="ewogICAiSW1nU2V0dGluZ0pzb24iIDogIntcImRwaVwiOlwiNjAwXCIsXCJmb3JtYXRcIjpcIlBOR1wiLFwidHJhbnNwYXJlbnRcIjp0cnVlLFwiYXV0b1wiOmZhbHNlfSIsCiAgICJMYXRleCIgOiAiWEZzZ2JGOTdSSDBnWEYwPSIsCiAgICJMYXRleEltZ0Jhc2U2NCIgOiAiaVZCT1J3MEtHZ29BQUFBTlNVaEVVZ0FBQUVvQUFBQkhCQU1BQUFCU1lNeWNBQUFBTUZCTVZFWC8vLzhBQUFBQUFBQUFBQUFBQUFBQUFBQUFBQUFBQUFBQUFBQUFBQUFBQUFBQUFBQUFBQUFBQUFBQUFBQUFBQUF2M2FCN0FBQUFEM1JTVGxNQUlrUlVab21acTgzZDd6SjJ1eEREc25ickFBQUFDWEJJV1hNQUFBN0VBQUFPeEFHVkt3NGJBQUFDZmtsRVFWUklEZFdXdjIvVFFCVEhMNVR5cXpUdFRDVmFpWWtwV1JpWW1vVU5JYVl1RFBHQXhOak9EQ1FyVS9vUG9CYUpnUUhKSFJpUjJwVXAzUm5zN29oUUtDV0pLRisrNzJ6ZlBkdHRyMHlJTjlqdjduM3YvUHk1NXpzYlkwemp6b05uTCtNZGV1ZFlJNFpZUURWalJUaG5IaHQ2dURZQXhpR1ZNWmVCSDJFVkgvb3RyTG9KZkEycjVvRitXTFVBUEE2cmRvR1ZzR3FJSUM1T2tsd0VsN2tRcnJuL0hWY2Fodm92Y1AwT3A4WHEyZ3lyV0YxUldNWHFhb2RWcks0MHJFb3dDWXRZWGNkaEZhdnJlMWpGai9IdmNjM0YyZTRpMSttcko4VlRLcmp5TGFpUXZzdGx1eFZjelNXaStmU0ZkdkQrT2ZBbWs5VnhMUU9MK1JUM2kzV3A0MXJGdEVqSGRIRmkvVHF1ZGZ4MEtoS0kyRGdGMXhhT25NcjBMTTA2cmladzZGVWp1MzcxNmlLTGJhK2FCVHJHVkhBeGZBWFk4Q3BteEJvbExtcTFYUy8zMk9jVFZ3RW5sNDdLUGZaZEVnVW5rMmxjN0Vta3NLRGdaQ3FOaXowOWNtVnlBbWQyTDFQSXRZUXIyeWlKUytBczl5VnVyWXhMQmswTWNXMHpPSXlzUWk1bFhKTFMyTnpJNEF6YVRsWEdaUnBnWHF5U0RnWHFXNnZnNHRUSHBtWFB6eGwxOEZWd2NZV096S285RU9aL3VRZXl4MWNYZTVuNG9Td1EzWkVxZ2dxdUJUbkpPRDlWdzMwL1Z3VVhVK3JJaE1ZMDR4V25xdUphbDEyRTdIZk0xUk1uT2dXWEJJZm9OM3V2dmFxQ2kwZTY1TXpiMWxUVnpyVU1ZREdNOUNMeFB3L0dlM0xQamEranhnaVh0QWlwZTZ1TUs5YmZrNWQxUy9WRzhwR1BlVzlRR3R5Q2VuMHZZcUdvZGVDZjBxYUtPZmRTVm05NSt4WW1xUXNwaDRsc3VDWjN2SDNYMEU0SlYvZXNueVNONnk2bWJUMkQ5MzExTlQrZTlWOXo4QUdZM0piZGN1bGVBcnp3bzVYWGc3YnhJeFZTTG9jN2UvczBkWkUvR1F1K2k0SkN1RU1BQUFBQVNVVk9SSzVDWUlJPSIKfQo="/>
    </extobj>
    <extobj name="334E55B0-647D-440b-865C-3EC943EB4CBC-23">
      <extobjdata type="334E55B0-647D-440b-865C-3EC943EB4CBC" data="ewogICAiSW1nU2V0dGluZ0pzb24iIDogIntcImRwaVwiOlwiNjAwXCIsXCJmb3JtYXRcIjpcIlBOR1wiLFwidHJhbnNwYXJlbnRcIjp0cnVlLFwiYXV0b1wiOmZhbHNlfSIsCiAgICJMYXRleCIgOiAiWEZzZ2JGOTdSSDBnWEYwPSIsCiAgICJMYXRleEltZ0Jhc2U2NCIgOiAiaVZCT1J3MEtHZ29BQUFBTlNVaEVVZ0FBQUVvQUFBQkhCQU1BQUFCU1lNeWNBQUFBTUZCTVZFWC8vLzhBQUFBQUFBQUFBQUFBQUFBQUFBQUFBQUFBQUFBQUFBQUFBQUFBQUFBQUFBQUFBQUFBQUFBQUFBQUFBQUF2M2FCN0FBQUFEM1JTVGxNQUlrUlVab21acTgzZDd6SjJ1eEREc25ickFBQUFDWEJJV1hNQUFBN0VBQUFPeEFHVkt3NGJBQUFDZmtsRVFWUklEZFdXdjIvVFFCVEhMNVR5cXpUdFRDVmFpWWtwV1JpWW1vVU5JYVl1RFBHQXhOak9EQ1FyVS9vUG9CYUpnUUhKSFJpUjJwVXAzUm5zN29oUUtDV0pLRisrNzJ6ZlBkdHRyMHlJTjlqdjduM3YvUHk1NXpzYlkwemp6b05uTCtNZGV1ZFlJNFpZUURWalJUaG5IaHQ2dURZQXhpR1ZNWmVCSDJFVkgvb3RyTG9KZkEycjVvRitXTFVBUEE2cmRvR1ZzR3FJSUM1T2tsd0VsN2tRcnJuL0hWY2Fodm92Y1AwT3A4WHEyZ3lyV0YxUldNWHFhb2RWcks0MHJFb3dDWXRZWGNkaEZhdnJlMWpGai9IdmNjM0YyZTRpMSttcko4VlRLcmp5TGFpUXZzdGx1eFZjelNXaStmU0ZkdkQrT2ZBbWs5VnhMUU9MK1JUM2kzV3A0MXJGdEVqSGRIRmkvVHF1ZGZ4MEtoS0kyRGdGMXhhT25NcjBMTTA2cmladzZGVWp1MzcxNmlLTGJhK2FCVHJHVkhBeGZBWFk4Q3BteEJvbExtcTFYUy8zMk9jVFZ3RW5sNDdLUGZaZEVnVW5rMmxjN0Vta3NLRGdaQ3FOaXowOWNtVnlBbWQyTDFQSXRZUXIyeWlKUytBczl5VnVyWXhMQmswTWNXMHpPSXlzUWk1bFhKTFMyTnpJNEF6YVRsWEdaUnBnWHF5U0RnWHFXNnZnNHRUSHBtWFB6eGwxOEZWd2NZV096S285RU9aL3VRZXl4MWNYZTVuNG9Td1EzWkVxZ2dxdUJUbkpPRDlWdzMwL1Z3VVhVK3JJaE1ZMDR4V25xdUphbDEyRTdIZk0xUk1uT2dXWEJJZm9OM3V2dmFxQ2kwZTY1TXpiMWxUVnpyVU1ZREdNOUNMeFB3L0dlM0xQamEranhnaVh0QWlwZTZ1TUs5YmZrNWQxUy9WRzhwR1BlVzlRR3R5Q2VuMHZZcUdvZGVDZjBxYUtPZmRTVm05NSt4WW1xUXNwaDRsc3VDWjN2SDNYMEU0SlYvZXNueVNONnk2bWJUMkQ5MzExTlQrZTlWOXo4QUdZM0piZGN1bGVBcnp3bzVYWGc3YnhJeFZTTG9jN2UvczBkWkUvR1F1K2k0SkN1RU1BQUFBQVNVVk9SSzVDWUlJPSIKfQo="/>
    </extobj>
    <extobj name="334E55B0-647D-440b-865C-3EC943EB4CBC-24">
      <extobjdata type="334E55B0-647D-440b-865C-3EC943EB4CBC" data="ewogICAiSW1nU2V0dGluZ0pzb24iIDogIntcImRwaVwiOlwiNjAwXCIsXCJmb3JtYXRcIjpcIlBOR1wiLFwidHJhbnNwYXJlbnRcIjp0cnVlLFwiYXV0b1wiOmZhbHNlfSIsCiAgICJMYXRleCIgOiAiWEZzZ2JGOTdSSDBnWEYwPSIsCiAgICJMYXRleEltZ0Jhc2U2NCIgOiAiaVZCT1J3MEtHZ29BQUFBTlNVaEVVZ0FBQUVvQUFBQkhCQU1BQUFCU1lNeWNBQUFBTUZCTVZFWC8vLzhBQUFBQUFBQUFBQUFBQUFBQUFBQUFBQUFBQUFBQUFBQUFBQUFBQUFBQUFBQUFBQUFBQUFBQUFBQUFBQUF2M2FCN0FBQUFEM1JTVGxNQUlrUlVab21acTgzZDd6SjJ1eEREc25ickFBQUFDWEJJV1hNQUFBN0VBQUFPeEFHVkt3NGJBQUFDZmtsRVFWUklEZFdXdjIvVFFCVEhMNVR5cXpUdFRDVmFpWWtwV1JpWW1vVU5JYVl1RFBHQXhOak9EQ1FyVS9vUG9CYUpnUUhKSFJpUjJwVXAzUm5zN29oUUtDV0pLRisrNzJ6ZlBkdHRyMHlJTjlqdjduM3YvUHk1NXpzYlkwemp6b05uTCtNZGV1ZFlJNFpZUURWalJUaG5IaHQ2dURZQXhpR1ZNWmVCSDJFVkgvb3RyTG9KZkEycjVvRitXTFVBUEE2cmRvR1ZzR3FJSUM1T2tsd0VsN2tRcnJuL0hWY2Fodm92Y1AwT3A4WHEyZ3lyV0YxUldNWHFhb2RWcks0MHJFb3dDWXRZWGNkaEZhdnJlMWpGai9IdmNjM0YyZTRpMSttcko4VlRLcmp5TGFpUXZzdGx1eFZjelNXaStmU0ZkdkQrT2ZBbWs5VnhMUU9MK1JUM2kzV3A0MXJGdEVqSGRIRmkvVHF1ZGZ4MEtoS0kyRGdGMXhhT25NcjBMTTA2cmladzZGVWp1MzcxNmlLTGJhK2FCVHJHVkhBeGZBWFk4Q3BteEJvbExtcTFYUy8zMk9jVFZ3RW5sNDdLUGZaZEVnVW5rMmxjN0Vta3NLRGdaQ3FOaXowOWNtVnlBbWQyTDFQSXRZUXIyeWlKUytBczl5VnVyWXhMQmswTWNXMHpPSXlzUWk1bFhKTFMyTnpJNEF6YVRsWEdaUnBnWHF5U0RnWHFXNnZnNHRUSHBtWFB6eGwxOEZWd2NZV096S285RU9aL3VRZXl4MWNYZTVuNG9Td1EzWkVxZ2dxdUJUbkpPRDlWdzMwL1Z3VVhVK3JJaE1ZMDR4V25xdUphbDEyRTdIZk0xUk1uT2dXWEJJZm9OM3V2dmFxQ2kwZTY1TXpiMWxUVnpyVU1ZREdNOUNMeFB3L0dlM0xQamEranhnaVh0QWlwZTZ1TUs5YmZrNWQxUy9WRzhwR1BlVzlRR3R5Q2VuMHZZcUdvZGVDZjBxYUtPZmRTVm05NSt4WW1xUXNwaDRsc3VDWjN2SDNYMEU0SlYvZXNueVNONnk2bWJUMkQ5MzExTlQrZTlWOXo4QUdZM0piZGN1bGVBcnp3bzVYWGc3YnhJeFZTTG9jN2UvczBkWkUvR1F1K2k0SkN1RU1BQUFBQVNVVk9SSzVDWUlJPSIKfQo="/>
    </extobj>
    <extobj name="334E55B0-647D-440b-865C-3EC943EB4CBC-25">
      <extobjdata type="334E55B0-647D-440b-865C-3EC943EB4CBC" data="ewogICAiSW1nU2V0dGluZ0pzb24iIDogIntcImRwaVwiOlwiNjAwXCIsXCJmb3JtYXRcIjpcIlBOR1wiLFwidHJhbnNwYXJlbnRcIjp0cnVlLFwiYXV0b1wiOmZhbHNlfSIsCiAgICJMYXRleCIgOiAiWEZzZ2JGOTdSSDBnWEYwPSIsCiAgICJMYXRleEltZ0Jhc2U2NCIgOiAiaVZCT1J3MEtHZ29BQUFBTlNVaEVVZ0FBQUVvQUFBQkhCQU1BQUFCU1lNeWNBQUFBTUZCTVZFWC8vLzhBQUFBQUFBQUFBQUFBQUFBQUFBQUFBQUFBQUFBQUFBQUFBQUFBQUFBQUFBQUFBQUFBQUFBQUFBQUFBQUF2M2FCN0FBQUFEM1JTVGxNQUlrUlVab21acTgzZDd6SjJ1eEREc25ickFBQUFDWEJJV1hNQUFBN0VBQUFPeEFHVkt3NGJBQUFDZmtsRVFWUklEZFdXdjIvVFFCVEhMNVR5cXpUdFRDVmFpWWtwV1JpWW1vVU5JYVl1RFBHQXhOak9EQ1FyVS9vUG9CYUpnUUhKSFJpUjJwVXAzUm5zN29oUUtDV0pLRisrNzJ6ZlBkdHRyMHlJTjlqdjduM3YvUHk1NXpzYlkwemp6b05uTCtNZGV1ZFlJNFpZUURWalJUaG5IaHQ2dURZQXhpR1ZNWmVCSDJFVkgvb3RyTG9KZkEycjVvRitXTFVBUEE2cmRvR1ZzR3FJSUM1T2tsd0VsN2tRcnJuL0hWY2Fodm92Y1AwT3A4WHEyZ3lyV0YxUldNWHFhb2RWcks0MHJFb3dDWXRZWGNkaEZhdnJlMWpGai9IdmNjM0YyZTRpMSttcko4VlRLcmp5TGFpUXZzdGx1eFZjelNXaStmU0ZkdkQrT2ZBbWs5VnhMUU9MK1JUM2kzV3A0MXJGdEVqSGRIRmkvVHF1ZGZ4MEtoS0kyRGdGMXhhT25NcjBMTTA2cmladzZGVWp1MzcxNmlLTGJhK2FCVHJHVkhBeGZBWFk4Q3BteEJvbExtcTFYUy8zMk9jVFZ3RW5sNDdLUGZaZEVnVW5rMmxjN0Vta3NLRGdaQ3FOaXowOWNtVnlBbWQyTDFQSXRZUXIyeWlKUytBczl5VnVyWXhMQmswTWNXMHpPSXlzUWk1bFhKTFMyTnpJNEF6YVRsWEdaUnBnWHF5U0RnWHFXNnZnNHRUSHBtWFB6eGwxOEZWd2NZV096S285RU9aL3VRZXl4MWNYZTVuNG9Td1EzWkVxZ2dxdUJUbkpPRDlWdzMwL1Z3VVhVK3JJaE1ZMDR4V25xdUphbDEyRTdIZk0xUk1uT2dXWEJJZm9OM3V2dmFxQ2kwZTY1TXpiMWxUVnpyVU1ZREdNOUNMeFB3L0dlM0xQamEranhnaVh0QWlwZTZ1TUs5YmZrNWQxUy9WRzhwR1BlVzlRR3R5Q2VuMHZZcUdvZGVDZjBxYUtPZmRTVm05NSt4WW1xUXNwaDRsc3VDWjN2SDNYMEU0SlYvZXNueVNONnk2bWJUMkQ5MzExTlQrZTlWOXo4QUdZM0piZGN1bGVBcnp3bzVYWGc3YnhJeFZTTG9jN2UvczBkWkUvR1F1K2k0SkN1RU1BQUFBQVNVVk9SSzVDWUlJPSIKfQo="/>
    </extobj>
    <extobj name="334E55B0-647D-440b-865C-3EC943EB4CBC-26">
      <extobjdata type="334E55B0-647D-440b-865C-3EC943EB4CBC" data="ewogICAiSW1nU2V0dGluZ0pzb24iIDogIntcImRwaVwiOlwiNjAwXCIsXCJmb3JtYXRcIjpcIlBOR1wiLFwidHJhbnNwYXJlbnRcIjp0cnVlLFwiYXV0b1wiOmZhbHNlfSIsCiAgICJMYXRleCIgOiAiWEZzZ2JGOTdSSDBnWEYwPSIsCiAgICJMYXRleEltZ0Jhc2U2NCIgOiAiaVZCT1J3MEtHZ29BQUFBTlNVaEVVZ0FBQUVvQUFBQkhCQU1BQUFCU1lNeWNBQUFBTUZCTVZFWC8vLzhBQUFBQUFBQUFBQUFBQUFBQUFBQUFBQUFBQUFBQUFBQUFBQUFBQUFBQUFBQUFBQUFBQUFBQUFBQUFBQUF2M2FCN0FBQUFEM1JTVGxNQUlrUlVab21acTgzZDd6SjJ1eEREc25ickFBQUFDWEJJV1hNQUFBN0VBQUFPeEFHVkt3NGJBQUFDZmtsRVFWUklEZFdXdjIvVFFCVEhMNVR5cXpUdFRDVmFpWWtwV1JpWW1vVU5JYVl1RFBHQXhOak9EQ1FyVS9vUG9CYUpnUUhKSFJpUjJwVXAzUm5zN29oUUtDV0pLRisrNzJ6ZlBkdHRyMHlJTjlqdjduM3YvUHk1NXpzYlkwemp6b05uTCtNZGV1ZFlJNFpZUURWalJUaG5IaHQ2dURZQXhpR1ZNWmVCSDJFVkgvb3RyTG9KZkEycjVvRitXTFVBUEE2cmRvR1ZzR3FJSUM1T2tsd0VsN2tRcnJuL0hWY2Fodm92Y1AwT3A4WHEyZ3lyV0YxUldNWHFhb2RWcks0MHJFb3dDWXRZWGNkaEZhdnJlMWpGai9IdmNjM0YyZTRpMSttcko4VlRLcmp5TGFpUXZzdGx1eFZjelNXaStmU0ZkdkQrT2ZBbWs5VnhMUU9MK1JUM2kzV3A0MXJGdEVqSGRIRmkvVHF1ZGZ4MEtoS0kyRGdGMXhhT25NcjBMTTA2cmladzZGVWp1MzcxNmlLTGJhK2FCVHJHVkhBeGZBWFk4Q3BteEJvbExtcTFYUy8zMk9jVFZ3RW5sNDdLUGZaZEVnVW5rMmxjN0Vta3NLRGdaQ3FOaXowOWNtVnlBbWQyTDFQSXRZUXIyeWlKUytBczl5VnVyWXhMQmswTWNXMHpPSXlzUWk1bFhKTFMyTnpJNEF6YVRsWEdaUnBnWHF5U0RnWHFXNnZnNHRUSHBtWFB6eGwxOEZWd2NZV096S285RU9aL3VRZXl4MWNYZTVuNG9Td1EzWkVxZ2dxdUJUbkpPRDlWdzMwL1Z3VVhVK3JJaE1ZMDR4V25xdUphbDEyRTdIZk0xUk1uT2dXWEJJZm9OM3V2dmFxQ2kwZTY1TXpiMWxUVnpyVU1ZREdNOUNMeFB3L0dlM0xQamEranhnaVh0QWlwZTZ1TUs5YmZrNWQxUy9WRzhwR1BlVzlRR3R5Q2VuMHZZcUdvZGVDZjBxYUtPZmRTVm05NSt4WW1xUXNwaDRsc3VDWjN2SDNYMEU0SlYvZXNueVNONnk2bWJUMkQ5MzExTlQrZTlWOXo4QUdZM0piZGN1bGVBcnp3bzVYWGc3YnhJeFZTTG9jN2UvczBkWkUvR1F1K2k0SkN1RU1BQUFBQVNVVk9SSzVDWUlJPSIKfQo="/>
    </extobj>
    <extobj name="334E55B0-647D-440b-865C-3EC943EB4CBC-27">
      <extobjdata type="334E55B0-647D-440b-865C-3EC943EB4CBC" data="ewogICAiSW1nU2V0dGluZ0pzb24iIDogIntcImRwaVwiOlwiNjAwXCIsXCJmb3JtYXRcIjpcIlBOR1wiLFwidHJhbnNwYXJlbnRcIjp0cnVlLFwiYXV0b1wiOmZhbHNlfSIsCiAgICJMYXRleCIgOiAiWEZzZ2JGOTdSSDBnWEYwPSIsCiAgICJMYXRleEltZ0Jhc2U2NCIgOiAiaVZCT1J3MEtHZ29BQUFBTlNVaEVVZ0FBQUVvQUFBQkhCQU1BQUFCU1lNeWNBQUFBTUZCTVZFWC8vLzhBQUFBQUFBQUFBQUFBQUFBQUFBQUFBQUFBQUFBQUFBQUFBQUFBQUFBQUFBQUFBQUFBQUFBQUFBQUFBQUF2M2FCN0FBQUFEM1JTVGxNQUlrUlVab21acTgzZDd6SjJ1eEREc25ickFBQUFDWEJJV1hNQUFBN0VBQUFPeEFHVkt3NGJBQUFDZmtsRVFWUklEZFdXdjIvVFFCVEhMNVR5cXpUdFRDVmFpWWtwV1JpWW1vVU5JYVl1RFBHQXhOak9EQ1FyVS9vUG9CYUpnUUhKSFJpUjJwVXAzUm5zN29oUUtDV0pLRisrNzJ6ZlBkdHRyMHlJTjlqdjduM3YvUHk1NXpzYlkwemp6b05uTCtNZGV1ZFlJNFpZUURWalJUaG5IaHQ2dURZQXhpR1ZNWmVCSDJFVkgvb3RyTG9KZkEycjVvRitXTFVBUEE2cmRvR1ZzR3FJSUM1T2tsd0VsN2tRcnJuL0hWY2Fodm92Y1AwT3A4WHEyZ3lyV0YxUldNWHFhb2RWcks0MHJFb3dDWXRZWGNkaEZhdnJlMWpGai9IdmNjM0YyZTRpMSttcko4VlRLcmp5TGFpUXZzdGx1eFZjelNXaStmU0ZkdkQrT2ZBbWs5VnhMUU9MK1JUM2kzV3A0MXJGdEVqSGRIRmkvVHF1ZGZ4MEtoS0kyRGdGMXhhT25NcjBMTTA2cmladzZGVWp1MzcxNmlLTGJhK2FCVHJHVkhBeGZBWFk4Q3BteEJvbExtcTFYUy8zMk9jVFZ3RW5sNDdLUGZaZEVnVW5rMmxjN0Vta3NLRGdaQ3FOaXowOWNtVnlBbWQyTDFQSXRZUXIyeWlKUytBczl5VnVyWXhMQmswTWNXMHpPSXlzUWk1bFhKTFMyTnpJNEF6YVRsWEdaUnBnWHF5U0RnWHFXNnZnNHRUSHBtWFB6eGwxOEZWd2NZV096S285RU9aL3VRZXl4MWNYZTVuNG9Td1EzWkVxZ2dxdUJUbkpPRDlWdzMwL1Z3VVhVK3JJaE1ZMDR4V25xdUphbDEyRTdIZk0xUk1uT2dXWEJJZm9OM3V2dmFxQ2kwZTY1TXpiMWxUVnpyVU1ZREdNOUNMeFB3L0dlM0xQamEranhnaVh0QWlwZTZ1TUs5YmZrNWQxUy9WRzhwR1BlVzlRR3R5Q2VuMHZZcUdvZGVDZjBxYUtPZmRTVm05NSt4WW1xUXNwaDRsc3VDWjN2SDNYMEU0SlYvZXNueVNONnk2bWJUMkQ5MzExTlQrZTlWOXo4QUdZM0piZGN1bGVBcnp3bzVYWGc3YnhJeFZTTG9jN2UvczBkWkUvR1F1K2k0SkN1RU1BQUFBQVNVVk9SSzVDWUlJPSIKfQo="/>
    </extobj>
    <extobj name="334E55B0-647D-440b-865C-3EC943EB4CBC-28">
      <extobjdata type="334E55B0-647D-440b-865C-3EC943EB4CBC" data="ewogICAiSW1nU2V0dGluZ0pzb24iIDogIntcImRwaVwiOlwiNjAwXCIsXCJmb3JtYXRcIjpcIlBOR1wiLFwidHJhbnNwYXJlbnRcIjp0cnVlLFwiYXV0b1wiOmZhbHNlfSIsCiAgICJMYXRleCIgOiAiWEZzZ01sNTdMV3hmZTBSOUlIMGdJRnhkIiwKICAgIkxhdGV4SW1nQmFzZTY0IiA6ICJpVkJPUncwS0dnb0FBQUFOU1VoRVVnQUFBSm9BQUFCTEJBTUFBQUI2czRPdUFBQUFNRkJNVkVYLy8vOEFBQUFBQUFBQUFBQUFBQUFBQUFBQUFBQUFBQUFBQUFBQUFBQUFBQUFBQUFBQUFBQUFBQUFBQUFBQUFBQXYzYUI3QUFBQUQzUlNUbE1BRUdhcnplL2RWRVM3SXBsMk1vbnMvNTBWQUFBQUNYQklXWE1BQUE3RUFBQU94QUdWS3c0YkFBQUVBMGxFUVZSWUNjMVl2MjhUTVJTK2xLUk5tK2FIa05xVmdoaVJXcVNLTlVFVmN5cUVLbFIrcENDMUEwSkt5Z0FMMG5VQUpLYUVmNENMWUdSb1Y2Wm1ZVTVXSk1TeE1YUzRBazFLZ2ZKNDl2bHM1KzdzcTlzT2VLaWYzL2Q5ejc2NzkyeW5sbVhZVWs5MzVsY2JoaUlsZlJTd2RaU3dJWkM3aHRGNmhpSU5IVmVuUVUyaERCeVlTalQ4Yy9CSGc1cENOaHlhU2pUOGJkalZvS1pRSFZxbUVqVS9CZkJGalpvaVdZQU5VNDJhWHpqVmRFdkRubm9xWTZRSWY0MDFha0VUZnFwQlk4UTcxWFNyUXNWNEJXckIvNTF1SmZYQ0tYSjJ2cmEwc0o1QTh1RTBEQko0TDhsZUQzQS9nVWJoSXZ3V3RPZStFUC9lK0JwNDN3SXN2SytpNjNiZzBmUXU3QXYwUlExVlMydHJxOWpkOVY5QXZqYVlRY0pGOUx3U1JKWFZoVzh5WkxQaHB6cmNwSDRiWm1qZkJlajNaR2FzN2NDSzdPL0NuRC9NMW1pWVBOeGhZMXpjTW1NK1JqdlVIdmdRd0JiajBNNWhTN0dzYVZweFUvMDJnMjFjWE1tM3k2RlFPUFNQbGp4QWc5RnBCOUJtd3hUMDBTcnpJajZEbWprZis3Z1dhWmNwTWduQUpxVERQQTNoYTdxNEorZkZ5bkdQVHR3ZnhpVTVCcG1FSDM0by9Mc0ppOWE0Tk5jMkpPNkVHVW1PRWRMd25VZkw0TWxZRk1FdEZ4Zlg1bWlzNFVweUpCVGhGNmVOSW1URFhpZHdaREFhSHdUTzRYNVdraVBTeEtjTDJpaCtLUG5weGpGYUpRRGorektSUCtzRm9CZDhOblJrY0l0M01NSU1BL0U0U3RwWWEwVHU4R2hWcmlWUHZXK1IrbXl4YUNOb0Q5VU44NHR1Z2s0dGJsenllM2J4SzVCb0ZVWWZRMXU4VlJGRFdIZzA5NndzLzNCWk9WOUlCWmN4QWk2ZU5oTHRVRWhqTEZ4OXljcnhmQy9JK2VMZ016WXh3Z2JUSlQ4cHJnMWYwR0l3ajV4dStCSTJyRnhRZ2NnNHdsY2dhL002UVRRNTNRcDBVLzc4dWgyQUpFUDR2SUZ6dUorRnpwall5dVYwbXdwWEpjbmVyV0YxZURRSkI4NHlkOHJwVmc1TFhZelc0TlI0NDEzOVZva2pVcnFOUlVyY3d3Mk9NNDlpU051VEMxZERpaG9NMTNRSWpneXo0alRFcFlrbFV5Skp0NVdJUk9Nb2lOUFFDNzgxaS95RTZtbkVFU2pOVDhNUDdNU1NLTE5TNmtsdXRkbGtkZmpHQ1U1VHdVM2hhNXNUdzBUckN2TDdlSHlRby9saGhJMkhqTkdORm9QNWJiQndQaEtNVk95OXFQZVlubFFkQnFHUGZNeElSSVpGR3M2L0UwVHpJdmwzZ21DWXVxMFR5RU5TVjk1R1E1anhjS0tHdDRoVGExTm05YTZmRjlPam9XZVlvT25nU21naVVuS2RmbHVKR1FNNVhsUFpkV054Uk9EeG1pcnFidzRSWll4alJOVFU1bUlNYnVheXhaNXVWOHlrVVhhV1gyc3N5OXVLNG1ZZVYvb3ZVN1ZqcG8yd0oyb3Q3a3Z4R3c1M0dSclQvRHBHYnV3bFEzV1lYcjMraExaSEZ5N3RWTVcxTVV3NzJwaGNqRVF6T21kaUppaUxVR2hKVHgzRFRYU1JHNkRVL045bWlTb1Z3WlpDb2NtdnRDcSszbDhkanFhL2t1dERJVm9manJhYktOQVIvZ0ViMGt1aFM2eWFTd0FBQUFCSlJVNUVya0pnZ2c9PSIKfQo="/>
    </extobj>
    <extobj name="334E55B0-647D-440b-865C-3EC943EB4CBC-29">
      <extobjdata type="334E55B0-647D-440b-865C-3EC943EB4CBC" data="ewogICAiSW1nU2V0dGluZ0pzb24iIDogIntcImRwaVwiOlwiNjAwXCIsXCJmb3JtYXRcIjpcIlBOR1wiLFwidHJhbnNwYXJlbnRcIjp0cnVlLFwiYXV0b1wiOmZhbHNlfSIsCiAgICJMYXRleCIgOiAiWEZzZ1hIUmxlSFJ6ZEhsc1pTQmNjSEp2WkY5N1VISnBka052YlhCOVhuc3ljSDBnWEYwPSIsCiAgICJMYXRleEltZ0Jhc2U2NCIgOiAiaVZCT1J3MEtHZ29BQUFBTlNVaEVVZ0FBQVlvQUFBQjBCQU1BQUFCcHYyaitBQUFBTUZCTVZFWC8vLzhBQUFBQUFBQUFBQUFBQUFBQUFBQUFBQUFBQUFBQUFBQUFBQUFBQUFBQUFBQUFBQUFBQUFBQUFBQUFBQUF2M2FCN0FBQUFEM1JTVGxNQVZJa1FabmJObVRJaTcwVGRxN3RYN1lFM0FBQUFDWEJJV1hNQUFBN0VBQUFPeEFHVkt3NGJBQUFNYmtsRVFWUjRBZTFjWFloa1J4V3UyZTZabmQ2WjZSNEZId1NoQi9RaG9xUW51aUNybTNRVFh5UkNlalFna29nOUdMSkswTng1eWFJb2RFTjBuelF6RXBCb1FuckF1Skd3Mlc0RVgzeHdCb0tLWVdQUGc0UUlnVjRJWWdqUjNteXlrN1h0MmVOMzZsVFZ2ZjAzVTkwejBIZGhDcVp2M2ZvNWRiNVRwODZwcWxzMVNubUh1Zk8xenJmcTNzWGpXVEJaSTRUMngrUEpuU2RYcVVibm9WLytya0ZVOEt3UXkyTHJuUXI0bWliYWl5Vjdma3lsYW0vcWd1dEVPMzQxNGxocVpsZTRtaU42UDQ3OCtmR1VmYytVYXhJdCsxV0pZYW5XbW1HcVNyUVNRLzY4V0VwUWUwa0t6aEJ0ZTFXSllhRlpvaHZDMWdraXExd3g1SE4vbGpDb3pmQk9FdjEzLzdMeHpVMFIzUkx1cG9qK0YxOCtEK0NzUWU5S0NmVEZ6UVBLeGpmN3VVNUJtSVAzRm8zNmRPZjdTSmw2by8zSWJXaDUwMFNiak9mc2JvdVdWTEsyKzhidDZBWXpSTnAxQkN0VGREM1JmRjZwckNRd3ROc21sSWcyd093VUpvVkVQOTJGTmszZGhwMVJvdzlZNG1rTWNTdzRkamplbVB5Y0pFc0hoZXZNcVEwd1Vac2NyNjV5WDRqMUxXT0FURGlNaUtKS2JWWW9sVnRSQ2FLWE5mT2x5YzlKUmtRUkdHL1IyRkR3NTNXTklqdjVPY25wcndaYXBXNThxRGNJdnQzSHY2UlpsWitUaHZORVJ5bk1xQ1N4R0FzL1dHSVkvUTRaTnBYb09veFFKSlRvdC9vdDlSdWxadXpVS2hlTE9Va0t4bVlZQ3RFWml5TkpuUkJWbnN5NGI4WUNoU29PUmFHdHFzV2dVUEJxK0xKbG1XL0VZNWFiSDRxaVc4K1NWdm9hU282dUNhU1lyRGhPRFVYUnZTQXFHcU1rekFlMHFpT3dWWnVTTXRuZithRW9qTFNGdlNUOU5jb25HV2NIVzdVV1RaOVUzQk5GNlpZZTJza2ZhRDdSQllzNmd0cjFTWEVlYmRjUHhiVFpUNXVYOVFXNlFJTlNjT2RSWWhPTCs2RW9HY09hdWFZWm5TRjRQZzQ1dTdFZ3J4UDc5VUl4YmZlWjExYzFveG1aM1BMVWRuTmluRWNiOWtKUnNwc0d1UjFkZDh1c3hMR2RzQmdsTnJHNEQ0cHBtY3NxOVFXek41Z3pLRTdaUHBrWSs2WmhIeFFsZXBFRFQxYnF1bHBndU04WnR6RnBFTW9EQlN5U0N4dWFZYnd1STVJa1hyWEdJWGlneURrTVpqNE9kMUhiQWZOZFU2dUpnamtZQmZacFhSQURpODY1c0xlc25vdUptWVg4RGtZQlErU0NmQktib1hhaWhjMm9XNkpmRSswRmFmeGdGUDFNWnZDQmIrNmR6ajlqTWlpOCtxSWZ4VmJzZHFIRzZZdGNQSlpHRWZHT2d5S0l5YndqaERFT2lwZ3NLa0lRSGpZcVVsaWliblhSbHpPeGhESDZ3cTB1SnNaMFg4TmpvSmkzcTRzK1loTkxHQjNGbVJKMW5vaVBxOUNTR3hrRlY2QzQ5Y2JvS05xWHpyMVNrMzMvaVdsUWI4TWpvK2dsRUl2M1l4U3g2QWJOeEhGZkhQZkYwVXJnV0tPT1ZwNkhvWGJjRjRlUjN0SFdQZTZMbzVYbllhZ2Q5OFZocEhlMGRTZlNGM2ZkK1FwZC9KUUdjdjVJNEhpaW1PVnRmeE02My83aW9acE8zQytFY0JKRG5UU0hYQTlGMEdlZlZqY1EzYXdGRDYvdjArb0YrUnc3dE1Sc2kraUZyenp4ek5mNFhFbXU2d1RXMERvSFpYajJoVW84WFNKNjY3TUl6M3lrc2QrR0ZJN2Y4bGVCb1NIVm92WWRPdmNDTFo2d0p6R0dGdmZMOEVXQkkycHlhaEJrSWMzaG4xOXdBT25xUGswbm10UXVtUHpjdXlWN0VtT2ZHajVaL2lpeTRiZnRCUnIrS1F6SFZTMlhnOXIvZ3oyMmdFeWN6eDFPWjFEbG9XbitLTXJoaFI0Y3VETUg2UHZwenUzN3hSS01SNDVpWUlRczlWTVlJOFVmUlNPeTM5L2NaeXZuNS90OG0wbTBLTHA3QWlXdGo4RnpmeFZ2RkpDL0hKOWdHam1pU2ordGcxTndneU02OUtHWkI5ZnhLZUdOQXJaMjB4RUVpa1gzTWtLa3V5dHdxUGhvM0lYL25qbHNUeWpHNW5nb0lQdGZSekVudW82T1JYTkdqSHYzQlFvV0hHMTRqSXA3OFkrVWU2dlY3TkVNZnhvRFMzcWp5RHQzb2ZoUThEZ0tqUThmUGFhdGNXMGdVeU1uZXFPSXVBdm84NzdtZEJnVE9OMjMzWjBYckhhL2ovdm1qU0xpTG5DY05tS3YvRnVHVGFoM2wyNHNkYitQKythTkl1b3UxdTNGdmM4MC9sS0JndDFmdS9pQU1QREhGeCt4bkV5OWZYRkZ4NmRyOHNRaGhsNlRWSXVnT3YxYTdhSk1zSEIydXZIcUJ1ck9ucTlkL0NUVG1QdVJhd0Z2L1ZkeGZGRjB1WXVHY2VPSnhtT3M2U1g2WGlCRC94NDZaMzB6VGljRUhXWUYyVEtHTVRjeEY1dzRWWWQ3YlVTcEo2bjlXSVBlMGdsTUY4ZDVaMXVkZnpmNGVPVmNzUHVmbXJ2eE9PQXFqaStLcUx1QXdkelJyYVZ2NERiTVNwcW5kNjJiU0VrMGRsUmc1SDEyRDFaOGxZdlZqTCt1UmowT1owVEQzYlJYVVpqdkZqaFIwMTFTcFErV2NhSjlUNm55aldXMTRDekRnS3M0dmlnaTdnTFRDTE1xMk5wUkdYb3ZlRmloRFQ0S25VWjYyZmpEMWhJU3RleHJaaG9KTzd2RVBBNEtVOVN1SS8yRTFCQzZDN3ZjbFFIVjB6ZzZ3OExnMThGWGNYeFJvRnhCRTFHSkI2bFRrV2h6UTUyaU5zK01TbHJleFcxMGlyQ2FSSmVrQlczSm1PVmFyN2NRSXZxM1JCQUZRa096Mm1LNjc1ZXZja3FPZHVRaWJkUElZTkJWSEY4VWVlTXV6dnkrUlowQ2s0Y0NnZE9NV005QU00eWJHUkRaR3VmeG1kVjVzY2NucEM4d3VJY2VXMFVSRnJjNWNwWFNkTFYwT09VRk9mRmVObXBjWGUyL2l1T0xJa3N1N05WMWcraC9qR3lEcnNXbU40bGV3Vkt2d05uRnE3eXVrdnZnUVlkVE1DbEgvdUJRdEphN3loRkRWeVlyUmJzR2FacTF5S0NyT0w0b3lrUlhPUHo1WDE5M2pMQzh0MFRldjlpdFFQWVlCdmlranc2QmFnQ3FQZldTMWR6REp2UjRia2NJM2JRaUx4a0dMblNOYjhuWk9VTkFWM1daUVZkeGZGRlk0K3BhUmlTL3paeUdwK3J6bXdyNnJGbE9zUEkwalBReTJoakFWUTZiTmMwN1hlT2pWNGF1NmJpbXhXNVVkZUJWSEU4VWNCZjkveTNnMlFLYkVFQXg0VmtJMUJ5MVRmMEo1dDRhaEl3MlZXZ3BCR3lyeUxOb09jVXdBL08vQXAzQTZwZzllQXdPZEg4TnZJcmppUUx1QXVveklQUnVoelREL1FBbzE3S3VrZEZWTVl1Nk5vQUFKOVVjdnFwMTc5WWxZWnd0NlZyZ29LSWorT203aXVPSkFoeHRXaHJSSitTOUdIMkh4SGJzdTFFdTlNODJKNkdsVFg2R1llNDdFZ2VEcXlZMUt3ckovU2gwSGZOd1dLNW0zMVVjVHhSUWFzZWRJNFlJRE05eTlCMDNFK3YyZmQwcVlXbU5rMEJpMDJiSmM4YU1FMHhOVmt4T1RveEZTTmN4NzJTQ2tuMVhjZmd1VFArZ2cvMTBuYXpwSTZGZ0d1cDZwSHUyRVhDODArV1hMWW1tQmdZYmRjM2w2VWgxVTk3aGN6Wk1Uc3VNRUVkMzNuU09jakpCeWI2ck9NeHYvN2pkUXVwTlExZy9rR0FiaWlaak5IWmZ3cXJheVFsSzFZeHBWQUlNM2RhRG9yd210S3Foc3RqaDUram03Y0NQR2tNN1ZxRG5RZ0pPeFE2b0NIdGxwSGF4bDR2SU9GSU9FdXFlcGxvWGdUTE9SRTBKSll6VGJnT1Jzb0xaY2h4Z05iaXF5VmN0M2F5VnBwTUpwcmgyMEdBNDFMbTR2cS9udEZJVHdBK0tJZWdDSmlsZ096NGdGSzNXbUx4SVd4Z2lHenAxeHZScXc0clZsT1c1b3c1Rkp6R01naFdUWkt4eTJYU2drd215bmZHckd0bmVwL25kaythRUp1Wkg4SmNJMGJ1VGc5U09pemRwMjliaXAwanBZNXJjU2R0OTV1b0paa1JtMG01cThOeFJoNnhUdzd5dDQraGFqdzE4eTBxZDErVzdyK0xjZFc5THM0dERXNDkvMlZCVTZzZm1kaXMwN1JNZk5hbmdybHNiYk9sYXQrbGEwRnp3cEpCbnRJWnBHZHphMUZac1BUeW5uUDBQQjY2OTJHSG5sRHp2VzlKMXRJbEtkWFRjRFJydEViTUdBejlDTVpVanFiYlBoN2tMTy9mVHhQR1RaOTJZbGJiUzF2UmIwaERGcWkySTU1WXpLaG1uYW1RTUF1Z3U2cUtvVTljUlBTYzRJU1BNekE5NEV3T2xzaEYrYlZPOHpBbURSVEhNWFRqZE45enBzYmdnN0MyWW9UVHZqRjNaY1l2aXlkQjBwKzI0V0xCMjI5R0YrSVMwSGgrblJDRnNqOGxWbkd6STdnRjlrUi9pTGtTRERBUThjdXpZOHZoRG1EWTBjMnY2RlQvd0dDczJuaWlIeG0zT01sK3lXNGVPcnJ1OEhMRHFadkdIRUJqVW8xN0ZnVDJ1YUFJOVA2ZDZURmVKZGFaVjBLV2dGY3VJVElXOURGdmd6UGQ5blExZFN2KzBSRzF3YmRra09yb1pPL0JiRUVDaUp0a1FQbE1lOFNyT21aK2czaDFQaGEyNldMN0hZNjVEcjZjdDIyVTlNTE95Mk5GVjRQaWU1L1pWNGh0bTBBcWxzOUlIWlRNcWVIeVpubHEzRTRzY1VHQlRnUVBHeWhoWGNackF3TUdOUm1tYWY3TTlwaXNOalNxL2JQSm5lQmpjM2E2WVYzNDhpZi9OOXRCVFQzODRvSDlFVWxVaWFDOHE5U0RoUDR4SXlGbzNWREx1UW4yZTFoTEJqczdGV0JuaktrNnJmZW5LdWU5ZUdiUXpYS1J0MDY0OEVvM2RWdmpKcjB5WFg2TTN1d3I4VEFUU2ZxQXJGWDZzalowbi9uUXNvV2l0R2ZZT0pHV09iZ1ZHSFkvOEtzN0M1UTNic0R5bjM3NE1xWnFRK3Vham5SL2FGL09jdS9OUnV2VDNTaytxT3YwTy9jMXVEQ0p2NGFWbEtYSFBTN2JrNTRKWEt4TG45V0M4cnVKWUhrZDViZzNTN1ZFSXhLSnNaTVlaQzM3R1l5SitWM0hHd1dFWEZlUFVqVTBkdUl2UWdNU0dxMUVaY2F1TFVTdkdxbndNcitLTUxwODRYc1VaR1FYdlBNWHVLczdvS0hxdjR2d2ZaMms3MGU1akw0WUFBQUFBU1VWT1JLNUNZSUk9Igp9Cg=="/>
    </extobj>
    <extobj name="334E55B0-647D-440b-865C-3EC943EB4CBC-30">
      <extobjdata type="334E55B0-647D-440b-865C-3EC943EB4CBC" data="ewogICAiSW1nU2V0dGluZ0pzb24iIDogIntcImRwaVwiOlwiNjAwXCIsXCJmb3JtYXRcIjpcIlBOR1wiLFwidHJhbnNwYXJlbnRcIjp0cnVlLFwiYXV0b1wiOmZhbHNlfSIsCiAgICJMYXRleCIgOiAiWEZzZ1hIUmxlSFJ6ZEhsc1pTQmNjSEp2WkY5N1VISnBka052YlhCOVhuc3ljSDBnWEYwPSIsCiAgICJMYXRleEltZ0Jhc2U2NCIgOiAiaVZCT1J3MEtHZ29BQUFBTlNVaEVVZ0FBQVlvQUFBQjBCQU1BQUFCcHYyaitBQUFBTUZCTVZFWC8vLzhBQUFBQUFBQUFBQUFBQUFBQUFBQUFBQUFBQUFBQUFBQUFBQUFBQUFBQUFBQUFBQUFBQUFBQUFBQUFBQUF2M2FCN0FBQUFEM1JTVGxNQVZJa1FabmJObVRJaTcwVGRxN3RYN1lFM0FBQUFDWEJJV1hNQUFBN0VBQUFPeEFHVkt3NGJBQUFNYmtsRVFWUjRBZTFjWFloa1J4V3UyZTZabmQ2WjZSNEZId1NoQi9RaG9xUW51aUNybTNRVFh5UkNlalFna29nOUdMSkswTng1eWFJb2RFTjBuelF6RXBCb1FuckF1Skd3Mlc0RVgzeHdCb0tLWVdQUGc0UUlnVjRJWWdqUjNteXlrN1h0MmVOMzZsVFZ2ZjAzVTkwejBIZGhDcVp2M2ZvNWRiNVRwODZwcWxzMVNubUh1Zk8xenJmcTNzWGpXVEJaSTRUMngrUEpuU2RYcVVibm9WLytya0ZVOEt3UXkyTHJuUXI0bWliYWl5Vjdma3lsYW0vcWd1dEVPMzQxNGxocVpsZTRtaU42UDQ3OCtmR1VmYytVYXhJdCsxV0pZYW5XbW1HcVNyUVNRLzY4V0VwUWUwa0t6aEJ0ZTFXSllhRlpvaHZDMWdraXExd3g1SE4vbGpDb3pmQk9FdjEzLzdMeHpVMFIzUkx1cG9qK0YxOCtEK0NzUWU5S0NmVEZ6UVBLeGpmN3VVNUJtSVAzRm8zNmRPZjdTSmw2by8zSWJXaDUwMFNiak9mc2JvdVdWTEsyKzhidDZBWXpSTnAxQkN0VGREM1JmRjZwckNRd3ROc21sSWcyd093VUpvVkVQOTJGTmszZGhwMVJvdzlZNG1rTWNTdzRkamplbVB5Y0pFc0hoZXZNcVEwd1Vac2NyNjV5WDRqMUxXT0FURGlNaUtKS2JWWW9sVnRSQ2FLWE5mT2x5YzlKUmtRUkdHL1IyRkR3NTNXTklqdjVPY25wcndaYXBXNThxRGNJdnQzSHY2UlpsWitUaHZORVJ5bk1xQ1N4R0FzL1dHSVkvUTRaTnBYb09veFFKSlRvdC9vdDlSdWxadXpVS2hlTE9Va0t4bVlZQ3RFWml5TkpuUkJWbnN5NGI4WUNoU29PUmFHdHFzV2dVUEJxK0xKbG1XL0VZNWFiSDRxaVc4K1NWdm9hU282dUNhU1lyRGhPRFVYUnZTQXFHcU1rekFlMHFpT3dWWnVTTXRuZithRW9qTFNGdlNUOU5jb25HV2NIVzdVV1RaOVUzQk5GNlpZZTJza2ZhRDdSQllzNmd0cjFTWEVlYmRjUHhiVFpUNXVYOVFXNlFJTlNjT2RSWWhPTCs2RW9HY09hdWFZWm5TRjRQZzQ1dTdFZ3J4UDc5VUl4YmZlWjExYzFveG1aM1BMVWRuTmluRWNiOWtKUnNwc0d1UjFkZDh1c3hMR2RzQmdsTnJHNEQ0cHBtY3NxOVFXek41Z3pLRTdaUHBrWSs2WmhIeFFsZXBFRFQxYnF1bHBndU04WnR6RnBFTW9EQlN5U0N4dWFZYnd1STVJa1hyWEdJWGlneURrTVpqNE9kMUhiQWZOZFU2dUpnamtZQmZacFhSQURpODY1c0xlc25vdUptWVg4RGtZQlErU0NmQktib1hhaWhjMm9XNkpmRSswRmFmeGdGUDFNWnZDQmIrNmR6ajlqTWlpOCtxSWZ4VmJzZHFIRzZZdGNQSlpHRWZHT2d5S0l5YndqaERFT2lwZ3NLa0lRSGpZcVVsaWliblhSbHpPeGhESDZ3cTB1SnNaMFg4TmpvSmkzcTRzK1loTkxHQjNGbVJKMW5vaVBxOUNTR3hrRlY2QzQ5Y2JvS05xWHpyMVNrMzMvaVdsUWI4TWpvK2dsRUl2M1l4U3g2QWJOeEhGZkhQZkYwVXJnV0tPT1ZwNkhvWGJjRjRlUjN0SFdQZTZMbzVYbllhZ2Q5OFZocEhlMGRTZlNGM2ZkK1FwZC9KUUdjdjVJNEhpaW1PVnRmeE02My83aW9acE8zQytFY0JKRG5UU0hYQTlGMEdlZlZqY1EzYXdGRDYvdjArb0YrUnc3dE1Sc2kraUZyenp4ek5mNFhFbXU2d1RXMERvSFpYajJoVW84WFNKNjY3TUl6M3lrc2QrR0ZJN2Y4bGVCb1NIVm92WWRPdmNDTFo2d0p6R0dGdmZMOEVXQkkycHlhaEJrSWMzaG4xOXdBT25xUGswbm10UXVtUHpjdXlWN0VtT2ZHajVaL2lpeTRiZnRCUnIrS1F6SFZTMlhnOXIvZ3oyMmdFeWN6eDFPWjFEbG9XbitLTXJoaFI0Y3VETUg2UHZwenUzN3hSS01SNDVpWUlRczlWTVlJOFVmUlNPeTM5L2NaeXZuNS90OG0wbTBLTHA3QWlXdGo4RnpmeFZ2RkpDL0hKOWdHam1pU2ordGcxTndneU02OUtHWkI5ZnhLZUdOQXJaMjB4RUVpa1gzTWtLa3V5dHdxUGhvM0lYL25qbHNUeWpHNW5nb0lQdGZSekVudW82T1JYTkdqSHYzQlFvV0hHMTRqSXA3OFkrVWU2dlY3TkVNZnhvRFMzcWp5RHQzb2ZoUThEZ0tqUThmUGFhdGNXMGdVeU1uZXFPSXVBdm84NzdtZEJnVE9OMjMzWjBYckhhL2ovdm1qU0xpTG5DY05tS3YvRnVHVGFoM2wyNHNkYitQKythTkl1b3UxdTNGdmM4MC9sS0JndDFmdS9pQU1QREhGeCt4bkV5OWZYRkZ4NmRyOHNRaGhsNlRWSXVnT3YxYTdhSk1zSEIydXZIcUJ1ck9ucTlkL0NUVG1QdVJhd0Z2L1ZkeGZGRjB1WXVHY2VPSnhtT3M2U1g2WGlCRC94NDZaMzB6VGljRUhXWUYyVEtHTVRjeEY1dzRWWWQ3YlVTcEo2bjlXSVBlMGdsTUY4ZDVaMXVkZnpmNGVPVmNzUHVmbXJ2eE9PQXFqaStLcUx1QXdkelJyYVZ2NERiTVNwcW5kNjJiU0VrMGRsUmc1SDEyRDFaOGxZdlZqTCt1UmowT1owVEQzYlJYVVpqdkZqaFIwMTFTcFErV2NhSjlUNm55aldXMTRDekRnS3M0dmlnaTdnTFRDTE1xMk5wUkdYb3ZlRmloRFQ0S25VWjYyZmpEMWhJU3RleHJaaG9KTzd2RVBBNEtVOVN1SS8yRTFCQzZDN3ZjbFFIVjB6ZzZ3OExnMThGWGNYeFJvRnhCRTFHSkI2bFRrV2h6UTUyaU5zK01TbHJleFcxMGlyQ2FSSmVrQlczSm1PVmFyN2NRSXZxM1JCQUZRa096Mm1LNjc1ZXZja3FPZHVRaWJkUElZTkJWSEY4VWVlTXV6dnkrUlowQ2s0Y0NnZE9NV005QU00eWJHUkRaR3VmeG1kVjVzY2NucEM4d3VJY2VXMFVSRnJjNWNwWFNkTFYwT09VRk9mRmVObXBjWGUyL2l1T0xJa3N1N05WMWcraC9qR3lEcnNXbU40bGV3Vkt2d05uRnE3eXVrdnZnUVlkVE1DbEgvdUJRdEphN3loRkRWeVlyUmJzR2FacTF5S0NyT0w0b3lrUlhPUHo1WDE5M2pMQzh0MFRldjlpdFFQWVlCdmlranc2QmFnQ3FQZldTMWR6REp2UjRia2NJM2JRaUx4a0dMblNOYjhuWk9VTkFWM1daUVZkeGZGRlk0K3BhUmlTL3paeUdwK3J6bXdyNnJGbE9zUEkwalBReTJoakFWUTZiTmMwN1hlT2pWNGF1NmJpbXhXNVVkZUJWSEU4VWNCZjkveTNnMlFLYkVFQXg0VmtJMUJ5MVRmMEo1dDRhaEl3MlZXZ3BCR3lyeUxOb09jVXdBL08vQXAzQTZwZzllQXdPZEg4TnZJcmppUUx1QXVveklQUnVoelREL1FBbzE3S3VrZEZWTVl1Nk5vQUFKOVVjdnFwMTc5WWxZWnd0NlZyZ29LSWorT203aXVPSkFoeHRXaHJSSitTOUdIMkh4SGJzdTFFdTlNODJKNkdsVFg2R1llNDdFZ2VEcXlZMUt3ckovU2gwSGZOd1dLNW0zMVVjVHhSUWFzZWRJNFlJRE05eTlCMDNFK3YyZmQwcVlXbU5rMEJpMDJiSmM4YU1FMHhOVmt4T1RveEZTTmN4NzJTQ2tuMVhjZmd1VFArZ2cvMTBuYXpwSTZGZ0d1cDZwSHUyRVhDODArV1hMWW1tQmdZYmRjM2w2VWgxVTk3aGN6Wk1Uc3VNRUVkMzNuU09jakpCeWI2ck9NeHYvN2pkUXVwTlExZy9rR0FiaWlaak5IWmZ3cXJheVFsSzFZeHBWQUlNM2RhRG9yd210S3Foc3RqaDUram03Y0NQR2tNN1ZxRG5RZ0pPeFE2b0NIdGxwSGF4bDR2SU9GSU9FdXFlcGxvWGdUTE9SRTBKSll6VGJnT1Jzb0xaY2h4Z05iaXF5VmN0M2F5VnBwTUpwcmgyMEdBNDFMbTR2cS9udEZJVHdBK0tJZWdDSmlsZ096NGdGSzNXbUx4SVd4Z2lHenAxeHZScXc0clZsT1c1b3c1Rkp6R01naFdUWkt4eTJYU2drd215bmZHckd0bmVwL25kaythRUp1Wkg4SmNJMGJ1VGc5U09pemRwMjliaXAwanBZNXJjU2R0OTV1b0paa1JtMG01cThOeFJoNnhUdzd5dDQraGFqdzE4eTBxZDErVzdyK0xjZFc5THM0dERXNDkvMlZCVTZzZm1kaXMwN1JNZk5hbmdybHNiYk9sYXQrbGEwRnp3cEpCbnRJWnBHZHphMUZac1BUeW5uUDBQQjY2OTJHSG5sRHp2VzlKMXRJbEtkWFRjRFJydEViTUdBejlDTVpVanFiYlBoN2tMTy9mVHhQR1RaOTJZbGJiUzF2UmIwaERGcWkySTU1WXpLaG1uYW1RTUF1Z3U2cUtvVTljUlBTYzRJU1BNekE5NEV3T2xzaEYrYlZPOHpBbURSVEhNWFRqZE45enBzYmdnN0MyWW9UVHZqRjNaY1l2aXlkQjBwKzI0V0xCMjI5R0YrSVMwSGgrblJDRnNqOGxWbkd6STdnRjlrUi9pTGtTRERBUThjdXpZOHZoRG1EWTBjMnY2RlQvd0dDczJuaWlIeG0zT01sK3lXNGVPcnJ1OEhMRHFadkdIRUJqVW8xN0ZnVDJ1YUFJOVA2ZDZURmVKZGFaVjBLV2dGY3VJVElXOURGdmd6UGQ5blExZFN2KzBSRzF3YmRra09yb1pPL0JiRUVDaUp0a1FQbE1lOFNyT21aK2czaDFQaGEyNldMN0hZNjVEcjZjdDIyVTlNTE95Mk5GVjRQaWU1L1pWNGh0bTBBcWxzOUlIWlRNcWVIeVpubHEzRTRzY1VHQlRnUVBHeWhoWGNackF3TUdOUm1tYWY3TTlwaXNOalNxL2JQSm5lQmpjM2E2WVYzNDhpZi9OOXRCVFQzODRvSDlFVWxVaWFDOHE5U0RoUDR4SXlGbzNWREx1UW4yZTFoTEJqczdGV0JuaktrNnJmZW5LdWU5ZUdiUXpYS1J0MDY0OEVvM2RWdmpKcjB5WFg2TTN1d3I4VEFUU2ZxQXJGWDZzalowbi9uUXNvV2l0R2ZZT0pHV09iZ1ZHSFkvOEtzN0M1UTNic0R5bjM3NE1xWnFRK3Vham5SL2FGL09jdS9OUnV2VDNTaytxT3YwTy9jMXVEQ0p2NGFWbEtYSFBTN2JrNTRKWEt4TG45V0M4cnVKWUhrZDViZzNTN1ZFSXhLSnNaTVlaQzM3R1l5SitWM0hHd1dFWEZlUFVqVTBkdUl2UWdNU0dxMUVaY2F1TFVTdkdxbndNcitLTUxwODRYc1VaR1FYdlBNWHVLczdvS0hxdjR2d2ZaMms3MGU1akw0WUFBQUFBU1VWT1JLNUNZSUk9Igp9Cg=="/>
    </extobj>
    <extobj name="334E55B0-647D-440b-865C-3EC943EB4CBC-32">
      <extobjdata type="334E55B0-647D-440b-865C-3EC943EB4CBC" data="ewogICAiSW1nU2V0dGluZ0pzb24iIDogIntcImRwaVwiOlwiNjAwXCIsXCJmb3JtYXRcIjpcIlBOR1wiLFwidHJhbnNwYXJlbnRcIjp0cnVlLFwiYXV0b1wiOmZhbHNlfSIsCiAgICJMYXRleCIgOiAiWEZzZ1hIUmxlSFJ6ZEhsc1pTQmNjSEp2WkY5N1VISnBka052YlhCOVhuc3ljSDBnWEYwPSIsCiAgICJMYXRleEltZ0Jhc2U2NCIgOiAiaVZCT1J3MEtHZ29BQUFBTlNVaEVVZ0FBQVlvQUFBQjBCQU1BQUFCcHYyaitBQUFBTUZCTVZFWC8vLzhBQUFBQUFBQUFBQUFBQUFBQUFBQUFBQUFBQUFBQUFBQUFBQUFBQUFBQUFBQUFBQUFBQUFBQUFBQUFBQUF2M2FCN0FBQUFEM1JTVGxNQVZJa1FabmJObVRJaTcwVGRxN3RYN1lFM0FBQUFDWEJJV1hNQUFBN0VBQUFPeEFHVkt3NGJBQUFNYmtsRVFWUjRBZTFjWFloa1J4V3UyZTZabmQ2WjZSNEZId1NoQi9RaG9xUW51aUNybTNRVFh5UkNlalFna29nOUdMSkswTng1eWFJb2RFTjBuelF6RXBCb1FuckF1Skd3Mlc0RVgzeHdCb0tLWVdQUGc0UUlnVjRJWWdqUjNteXlrN1h0MmVOMzZsVFZ2ZjAzVTkwejBIZGhDcVp2M2ZvNWRiNVRwODZwcWxzMVNubUh1Zk8xenJmcTNzWGpXVEJaSTRUMngrUEpuU2RYcVVibm9WLytya0ZVOEt3UXkyTHJuUXI0bWliYWl5Vjdma3lsYW0vcWd1dEVPMzQxNGxocVpsZTRtaU42UDQ3OCtmR1VmYytVYXhJdCsxV0pZYW5XbW1HcVNyUVNRLzY4V0VwUWUwa0t6aEJ0ZTFXSllhRlpvaHZDMWdraXExd3g1SE4vbGpDb3pmQk9FdjEzLzdMeHpVMFIzUkx1cG9qK0YxOCtEK0NzUWU5S0NmVEZ6UVBLeGpmN3VVNUJtSVAzRm8zNmRPZjdTSmw2by8zSWJXaDUwMFNiak9mc2JvdVdWTEsyKzhidDZBWXpSTnAxQkN0VGREM1JmRjZwckNRd3ROc21sSWcyd093VUpvVkVQOTJGTmszZGhwMVJvdzlZNG1rTWNTdzRkamplbVB5Y0pFc0hoZXZNcVEwd1Vac2NyNjV5WDRqMUxXT0FURGlNaUtKS2JWWW9sVnRSQ2FLWE5mT2x5YzlKUmtRUkdHL1IyRkR3NTNXTklqdjVPY25wcndaYXBXNThxRGNJdnQzSHY2UlpsWitUaHZORVJ5bk1xQ1N4R0FzL1dHSVkvUTRaTnBYb09veFFKSlRvdC9vdDlSdWxadXpVS2hlTE9Va0t4bVlZQ3RFWml5TkpuUkJWbnN5NGI4WUNoU29PUmFHdHFzV2dVUEJxK0xKbG1XL0VZNWFiSDRxaVc4K1NWdm9hU282dUNhU1lyRGhPRFVYUnZTQXFHcU1rekFlMHFpT3dWWnVTTXRuZithRW9qTFNGdlNUOU5jb25HV2NIVzdVV1RaOVUzQk5GNlpZZTJza2ZhRDdSQllzNmd0cjFTWEVlYmRjUHhiVFpUNXVYOVFXNlFJTlNjT2RSWWhPTCs2RW9HY09hdWFZWm5TRjRQZzQ1dTdFZ3J4UDc5VUl4YmZlWjExYzFveG1aM1BMVWRuTmluRWNiOWtKUnNwc0d1UjFkZDh1c3hMR2RzQmdsTnJHNEQ0cHBtY3NxOVFXek41Z3pLRTdaUHBrWSs2WmhIeFFsZXBFRFQxYnF1bHBndU04WnR6RnBFTW9EQlN5U0N4dWFZYnd1STVJa1hyWEdJWGlneURrTVpqNE9kMUhiQWZOZFU2dUpnamtZQmZacFhSQURpODY1c0xlc25vdUptWVg4RGtZQlErU0NmQktib1hhaWhjMm9XNkpmRSswRmFmeGdGUDFNWnZDQmIrNmR6ajlqTWlpOCtxSWZ4VmJzZHFIRzZZdGNQSlpHRWZHT2d5S0l5YndqaERFT2lwZ3NLa0lRSGpZcVVsaWliblhSbHpPeGhESDZ3cTB1SnNaMFg4TmpvSmkzcTRzK1loTkxHQjNGbVJKMW5vaVBxOUNTR3hrRlY2QzQ5Y2JvS05xWHpyMVNrMzMvaVdsUWI4TWpvK2dsRUl2M1l4U3g2QWJOeEhGZkhQZkYwVXJnV0tPT1ZwNkhvWGJjRjRlUjN0SFdQZTZMbzVYbllhZ2Q5OFZocEhlMGRTZlNGM2ZkK1FwZC9KUUdjdjVJNEhpaW1PVnRmeE02My83aW9acE8zQytFY0JKRG5UU0hYQTlGMEdlZlZqY1EzYXdGRDYvdjArb0YrUnc3dE1Sc2kraUZyenp4ek5mNFhFbXU2d1RXMERvSFpYajJoVW84WFNKNjY3TUl6M3lrc2QrR0ZJN2Y4bGVCb1NIVm92WWRPdmNDTFo2d0p6R0dGdmZMOEVXQkkycHlhaEJrSWMzaG4xOXdBT25xUGswbm10UXVtUHpjdXlWN0VtT2ZHajVaL2lpeTRiZnRCUnIrS1F6SFZTMlhnOXIvZ3oyMmdFeWN6eDFPWjFEbG9XbitLTXJoaFI0Y3VETUg2UHZwenUzN3hSS01SNDVpWUlRczlWTVlJOFVmUlNPeTM5L2NaeXZuNS90OG0wbTBLTHA3QWlXdGo4RnpmeFZ2RkpDL0hKOWdHam1pU2ordGcxTndneU02OUtHWkI5ZnhLZUdOQXJaMjB4RUVpa1gzTWtLa3V5dHdxUGhvM0lYL25qbHNUeWpHNW5nb0lQdGZSekVudW82T1JYTkdqSHYzQlFvV0hHMTRqSXA3OFkrVWU2dlY3TkVNZnhvRFMzcWp5RHQzb2ZoUThEZ0tqUThmUGFhdGNXMGdVeU1uZXFPSXVBdm84NzdtZEJnVE9OMjMzWjBYckhhL2ovdm1qU0xpTG5DY05tS3YvRnVHVGFoM2wyNHNkYitQKythTkl1b3UxdTNGdmM4MC9sS0JndDFmdS9pQU1QREhGeCt4bkV5OWZYRkZ4NmRyOHNRaGhsNlRWSXVnT3YxYTdhSk1zSEIydXZIcUJ1ck9ucTlkL0NUVG1QdVJhd0Z2L1ZkeGZGRjB1WXVHY2VPSnhtT3M2U1g2WGlCRC94NDZaMzB6VGljRUhXWUYyVEtHTVRjeEY1dzRWWWQ3YlVTcEo2bjlXSVBlMGdsTUY4ZDVaMXVkZnpmNGVPVmNzUHVmbXJ2eE9PQXFqaStLcUx1QXdkelJyYVZ2NERiTVNwcW5kNjJiU0VrMGRsUmc1SDEyRDFaOGxZdlZqTCt1UmowT1owVEQzYlJYVVpqdkZqaFIwMTFTcFErV2NhSjlUNm55aldXMTRDekRnS3M0dmlnaTdnTFRDTE1xMk5wUkdYb3ZlRmloRFQ0S25VWjYyZmpEMWhJU3RleHJaaG9KTzd2RVBBNEtVOVN1SS8yRTFCQzZDN3ZjbFFIVjB6ZzZ3OExnMThGWGNYeFJvRnhCRTFHSkI2bFRrV2h6UTUyaU5zK01TbHJleFcxMGlyQ2FSSmVrQlczSm1PVmFyN2NRSXZxM1JCQUZRa096Mm1LNjc1ZXZja3FPZHVRaWJkUElZTkJWSEY4VWVlTXV6dnkrUlowQ2s0Y0NnZE9NV005QU00eWJHUkRaR3VmeG1kVjVzY2NucEM4d3VJY2VXMFVSRnJjNWNwWFNkTFYwT09VRk9mRmVObXBjWGUyL2l1T0xJa3N1N05WMWcraC9qR3lEcnNXbU40bGV3Vkt2d05uRnE3eXVrdnZnUVlkVE1DbEgvdUJRdEphN3loRkRWeVlyUmJzR2FacTF5S0NyT0w0b3lrUlhPUHo1WDE5M2pMQzh0MFRldjlpdFFQWVlCdmlranc2QmFnQ3FQZldTMWR6REp2UjRia2NJM2JRaUx4a0dMblNOYjhuWk9VTkFWM1daUVZkeGZGRlk0K3BhUmlTL3paeUdwK3J6bXdyNnJGbE9zUEkwalBReTJoakFWUTZiTmMwN1hlT2pWNGF1NmJpbXhXNVVkZUJWSEU4VWNCZjkveTNnMlFLYkVFQXg0VmtJMUJ5MVRmMEo1dDRhaEl3MlZXZ3BCR3lyeUxOb09jVXdBL08vQXAzQTZwZzllQXdPZEg4TnZJcmppUUx1QXVveklQUnVoelREL1FBbzE3S3VrZEZWTVl1Nk5vQUFKOVVjdnFwMTc5WWxZWnd0NlZyZ29LSWorT203aXVPSkFoeHRXaHJSSitTOUdIMkh4SGJzdTFFdTlNODJKNkdsVFg2R1llNDdFZ2VEcXlZMUt3ckovU2gwSGZOd1dLNW0zMVVjVHhSUWFzZWRJNFlJRE05eTlCMDNFK3YyZmQwcVlXbU5rMEJpMDJiSmM4YU1FMHhOVmt4T1RveEZTTmN4NzJTQ2tuMVhjZmd1VFArZ2cvMTBuYXpwSTZGZ0d1cDZwSHUyRVhDODArV1hMWW1tQmdZYmRjM2w2VWgxVTk3aGN6Wk1Uc3VNRUVkMzNuU09jakpCeWI2ck9NeHYvN2pkUXVwTlExZy9rR0FiaWlaak5IWmZ3cXJheVFsSzFZeHBWQUlNM2RhRG9yd210S3Foc3RqaDUram03Y0NQR2tNN1ZxRG5RZ0pPeFE2b0NIdGxwSGF4bDR2SU9GSU9FdXFlcGxvWGdUTE9SRTBKSll6VGJnT1Jzb0xaY2h4Z05iaXF5VmN0M2F5VnBwTUpwcmgyMEdBNDFMbTR2cS9udEZJVHdBK0tJZWdDSmlsZ096NGdGSzNXbUx4SVd4Z2lHenAxeHZScXc0clZsT1c1b3c1Rkp6R01naFdUWkt4eTJYU2drd215bmZHckd0bmVwL25kaythRUp1Wkg4SmNJMGJ1VGc5U09pemRwMjliaXAwanBZNXJjU2R0OTV1b0paa1JtMG01cThOeFJoNnhUdzd5dDQraGFqdzE4eTBxZDErVzdyK0xjZFc5THM0dERXNDkvMlZCVTZzZm1kaXMwN1JNZk5hbmdybHNiYk9sYXQrbGEwRnp3cEpCbnRJWnBHZHphMUZac1BUeW5uUDBQQjY2OTJHSG5sRHp2VzlKMXRJbEtkWFRjRFJydEViTUdBejlDTVpVanFiYlBoN2tMTy9mVHhQR1RaOTJZbGJiUzF2UmIwaERGcWkySTU1WXpLaG1uYW1RTUF1Z3U2cUtvVTljUlBTYzRJU1BNekE5NEV3T2xzaEYrYlZPOHpBbURSVEhNWFRqZE45enBzYmdnN0MyWW9UVHZqRjNaY1l2aXlkQjBwKzI0V0xCMjI5R0YrSVMwSGgrblJDRnNqOGxWbkd6STdnRjlrUi9pTGtTRERBUThjdXpZOHZoRG1EWTBjMnY2RlQvd0dDczJuaWlIeG0zT01sK3lXNGVPcnJ1OEhMRHFadkdIRUJqVW8xN0ZnVDJ1YUFJOVA2ZDZURmVKZGFaVjBLV2dGY3VJVElXOURGdmd6UGQ5blExZFN2KzBSRzF3YmRra09yb1pPL0JiRUVDaUp0a1FQbE1lOFNyT21aK2czaDFQaGEyNldMN0hZNjVEcjZjdDIyVTlNTE95Mk5GVjRQaWU1L1pWNGh0bTBBcWxzOUlIWlRNcWVIeVpubHEzRTRzY1VHQlRnUVBHeWhoWGNackF3TUdOUm1tYWY3TTlwaXNOalNxL2JQSm5lQmpjM2E2WVYzNDhpZi9OOXRCVFQzODRvSDlFVWxVaWFDOHE5U0RoUDR4SXlGbzNWREx1UW4yZTFoTEJqczdGV0JuaktrNnJmZW5LdWU5ZUdiUXpYS1J0MDY0OEVvM2RWdmpKcjB5WFg2TTN1d3I4VEFUU2ZxQXJGWDZzalowbi9uUXNvV2l0R2ZZT0pHV09iZ1ZHSFkvOEtzN0M1UTNic0R5bjM3NE1xWnFRK3Vham5SL2FGL09jdS9OUnV2VDNTaytxT3YwTy9jMXVEQ0p2NGFWbEtYSFBTN2JrNTRKWEt4TG45V0M4cnVKWUhrZDViZzNTN1ZFSXhLSnNaTVlaQzM3R1l5SitWM0hHd1dFWEZlUFVqVTBkdUl2UWdNU0dxMUVaY2F1TFVTdkdxbndNcitLTUxwODRYc1VaR1FYdlBNWHVLczdvS0hxdjR2d2ZaMms3MGU1akw0WUFBQUFBU1VWT1JLNUNZSUk9Igp9Cg=="/>
    </extobj>
    <extobj name="334E55B0-647D-440b-865C-3EC943EB4CBC-33">
      <extobjdata type="334E55B0-647D-440b-865C-3EC943EB4CBC" data="ewogICAiSW1nU2V0dGluZ0pzb24iIDogIntcImRwaVwiOlwiNjAwXCIsXCJmb3JtYXRcIjpcIlBOR1wiLFwidHJhbnNwYXJlbnRcIjp0cnVlLFwiYXV0b1wiOmZhbHNlfSIsCiAgICJMYXRleCIgOiAiWEZzZ0lGeDBaWGgwYzNSNWJHVWdYSEJ5YjJSZmUxQnlhWFpOZFd4MGZWNTdNbkI5WEYwPSIsCiAgICJMYXRleEltZ0Jhc2U2NCIgOiAiaVZCT1J3MEtHZ29BQUFBTlNVaEVVZ0FBQVhJQUFBQnFCQU1BQUFCVCtNZDRBQUFBTUZCTVZFWC8vLzhBQUFBQUFBQUFBQUFBQUFBQUFBQUFBQUFBQUFBQUFBQUFBQUFBQUFBQUFBQUFBQUFBQUFBQUFBQUFBQUF2M2FCN0FBQUFEM1JTVGxNQVZJa1FabmJObVRJaTcwVGRxN3RYN1lFM0FBQUFDWEJJV1hNQUFBN0VBQUFPeEFHVkt3NGJBQUFNTDBsRVFWUjRBZTFjWFloalNSV3VkSkx1VHYvN3NBOExRaG9VRkJIU09qNDRPdHBCWDBUUmhQVkZGTTJnN0FqTHJPbVhYUlNGRHJqdWd3aHBXZkFIaCsyQU91bzRUQnBGd1JjVFdHeHhHRXllRm9YQnRDeWlyR0ptWjNaNlptSjZqdCtwLzl0Sk90WE5rR1NnQy9xbXFtNmRjNzg2ZGVxcmMrK3QyMElFcC9ubnE5MHY3Z1EzbjV5R2lTb2hkZDQyT1lnQ2thUWEzYy85OEZjTm9teWd3TVEwSzNkTHdKSWtPcGdZU0dGQVV0WFhaTU15VVROTVlsSmFUZThySlBORWIwNEtwakFjNlR1NlhZdG9MVXhrUWxxMU56U1FiYUw4aEdBS2doR256cXBxT0UxVUR4S1prRWF6UkhjVmxDa2k0emdUZ3Uxb0dKaVllb29taUI0YzNYYXl6cWFJSGlwRU1hTC9UUmEySVdnYTlJWnFBWnZmSDlKMnNrNi8zTTBxUUZoRmxiZTh1L3RWMU1SdWRwNStURmh5aWFqQ2ZUaTMzNlpWa2FqdTMzeGNscVpsSWtudHhYeU1ic2RiUHhFaXJTcTRPeE9kQ2tSYkFCaEQ0RVgwblgxNFN1d3hNWHFWN3JGbGx6Qk5FYkEzT2Q4WVR6eVFwbUhwTnFNekNkUlM0ZnoyZWJhNVlzcE5PUHdZMGpHUmIxT0huVVZrOGlKTzlJb0VYQmhQUEhCTTVFWE41bzB0Z1hWMVJ5SlBqeWNlZU45VFJla3VkOTl5T0trKzdULzNNUWxQSFdZMDJuaFhDRVF3cWpJM3RyV3B3TkI3RjBid0g5RnRrSWVYQ3ZSeldVcjlWSWhwRThwa3hoWVBwRUFTZzVBcmZ6RFlFOVIxUFZrblBYZGJZME11Y2dPUlN3WTB1QVVhN3JsQ3pRQnVqQzk2WEIrSVBPcERDV05sQ1Q5RHQxUTN4aGl4encxRUhyMkp5R2t5VVlDTGRGNW13REVWVlRQNjQ4SkE1TnFxQ2xLQy91UmpJNzBBZ1dNMi9QcFI1Z09SRng3SzZabjRtc1FHVTYvSURLUjNSb25XdjFZWThxUitSclNnNG5PWVduWkVZRm4xbFkwMEg0YThvRWx3K1pZRU4wMVlqVGhsek0yMUtvNzBHSVE4YVo2RmxzOUxjTXNxYU9TUXNUSlN0UDdGZ3BBWHpJMXpwaWxsYS9yT0ZMZlVLNzZ5a2VaRGtDZFZqQ2pFQi9VenJveEdQbWRzUDFMSSttSWh5QXQwaFJNSENqdFNyS2dSWnpTdGp3TzRDRUFPSnJGcFM0SkVjUTJaQlBFZDNiaFNBUEtNeGExalc5QjV0UW5Ba1ZCbTVCMFlqaHpQRlcxU1pJaEJlUEZnVGJ3OFJrcUVuWVlqQjRIWXBGNjNURk1uM3NiRGxvZktkMFp1YlhYQjRjaDdnUzNqaGRIOGY3ci9HS09UQjltOEYzbHRJcDZ5bk1UbW1mSGRUbmhtUEFueTRoalhmQWY5Sk1qSEdKUTc0QUhjNGpWV1dSdWQ5NXdaYWNVSmJHNmo4NUVDN2JuWUNaQXZtT2k4UjlsSUs0NlAvR3lCdXQ4Y0w1VkxDeDBiT1F2UUpGajkrTWc3Vnk5Y3I2cG4wQ1AxanNNWE96Ynl3d3JHVmo1RlBuclRuOXI4MU9iaEZqajFsbkJiUGFxV3B6Wi9WSllNMTNOcTgzQmJQYXFXcHpaL1ZKWU0xelA1Tm84LzhZNVhyNi8wOWlnUStTdy9ndGFwKytXUDl1b0pyTG5FT2pyNVNPdVkxUDNqU0oxWFlJVDk5cVlHSXZjZkxrTFJYenpOaDdNdnF0ZDRoNnRWdWNZd0R1MHMyWloxQTVIUFBJUHpwVjUxZ2NoRi9BY0ZvbitkUWZyUkU0MmpIcmhnZTJPejl6SzI1dXdMd0hITEZqbHprZWplNzE2S1ZFVUx3Qml0a0tWUTVOaEtwSFp4UVdxMmZjUWpmMndtMmV0ekhWZEZyZWdXaWFrM2orNnJFSE5tcXljcldUT2F3cEduM2J2UFJScjhtZ1ZiQTdOR2ViL2ZGSldqRDFUTFR3MTdUN2J1UGFndjJJMFU0Y2czM2NjSzJBeWxOeG4zWXBzZjh0WXJzVy9mU1NyaFhmVFZHckpYSDJyU2JwRHdHc0swRFVmZThFelZPdUt4eFhlMytsN2VWQzdlVy9BSFgwdzlXRDVDbVpUYWRCTUR2bWdVQlNPSG5kV3JjNWJFcTZPUzBYRE0zN2szRnAzYlFiYWNMdzhaSld3dDNETVg4VncrR0RsNHNXTGtHZm1LTFJ3dnMzMEgyM3ZOaUVOMFZ4VE1qdVVCaW1DelZYTnEyN2xwTUhLTVU5UElpOWJKa2VmcWVCYThZelZOUFJEdElmdnYvUGJlanJkZzVHaVl0ZGNEbzVkczRYaVoxZ1lZUDI5bHlubnMycXpiWXI4TW5oM2I2cFliK0dEazY1Yk9CVyswZE1xczFyQk1kUVZRTjJ6YlhRRzZjRVZiNzJYc1JqM1VWZDNBQnlQMzZCd2JpWWROS3UvQzBXd0tQbTcyVXVFTW5BVnV2eEp0YzZpMDdMYVFZYml5NW13d2NvL09zVjNSNHhtaktldzNnWmZCSHN2QldZYlN1ZDJveCsvcjVXNXNlYWxnNUQ2ZGw0Mm52cmZ4eHhLYzUxUFZ5NTlXd0g5LzVXblRnOWpybDVVN0o2dnFWNTVZeEJxWWMvM2VGU0pDNTFaSUNMc3UySTE2UXZpRUdvbzhRdWNOdlp6R0cxOWhsaXJRczBVMWloK21DMmFyR3Q1U0Y3dGJqTFpBWm5zTUNuUDRac05zajVIT0ludzZkMEx3U0xQdFVEdlhmQld6UzZZNmF3MSt3K1hUT2NLV3BoUmV1b3VWT2IvVXlRclI1dXZFRzAxUjFKL3duRHVBN3ZQY3JPcXZtZHZZVE9qaUVEaExoTTdQSGF4cElZUlpKc0RRZEk3NW9GT2R0UVlqOStnODNqWlRwdGJFV044cGZvbUhrU09oSld6MzJ0VHpyYjJLU3ZsUlROVmZNM04xanYwTytOSkljSllJblRzaERJVWVLVXZuOFRObkNuVC96SmsxS1JxTUhGNlZWUkx4ejFLM3BMS3RMYURvOFB1TGdyUXJ3K0tQUjVBU01QMlM2bUhCcDlEV0J0ZXJQUnRpaHVNSmo4NDlJV2pVV3ozOVY0RWVuUWNqWDlleit1eHYydFROTWpZNEI5QXRxd3NYSlVqc1RJZHZBQnZHRXFBV0ZIZE8rVFlIbmJzOTRPd3NQcDE3UXJCQW5mWHd2bXZkVCtROU9nOUdudFkraHArREhha1JDT0NKdWtkdHBvc0VyRzhZTjdmSDl5THFlOUtpdXpUVHVlTTJkaGE0THpxamtpOWsxeWN2S0k2c3ZxSGNza2wwZzlQdVB6OWpyaVB0V2xOMi9kNStDVGFHVzJOc3Q3aEJBOTB6T3h2UzdFOHFNWjJ6bVNWWTZTdytuU3NoNlNWb2sxVWlaUmVRZ2M1THFoTEhVT1NHQ0swZ011dDFScWZka2NzVmUrY1Y3NkRjb1BNNHdxUDBQazFrbWM3WnRWZjVwNWJGQVJPRjg1eWtVSlgyT0kraGtCYmdLV1N2NE5ONUtITFFlZStYeEpleUFpdDVuUzhrMDZXODVlclVINlJwczdKK1dYOTNod0xUT1hkcGozL1lXY0FoaG1pRUw3UmtPMlFkM3BxRnhZSnREanFISS9kSjFoMzF1WmE3ZjdHa3NPeEVtYzRGZ3VRS2p0SlpZTktJU2NDK2E5ekVNYWQzQlM4NkQwWU9GSHl4bm1SYzFwekEyRFJOM3Q2LzFPcW1TakJ2c292ZHdsRTZDM3JoK29WS0kyUm10NTBVTE9kRjU4SElFV05aUkt6REpMaWpOSkVwWXc3dG1MeTl4eTlzbUNyQmRHNXVpUy9MMmtOYmU5TjZQdHJZeHIrQ0Y2cHhIOGtzVmxhOTVEbzNMN2dlNUpmMXp0dXNYVlIwRGJiVjJYT2JSa1hMZGtZd25XdTZWTTRDb210YUNXU010eW1IUW9WemVEcy9WSHRBaWpxYXJLNmg5cjVxb0k2bzJQTExKdStScmF6YU5vRUJTcG9saEhDZGtYVE95eGNvUmprTEJpbHJsUEd2V1d2TXIrZndmRU9UZDIxendLaGpKRmVKNE9QUXZVUEdzNlhYRHN6Z2VJUHJEWVVqYXhrNUpwbFFTa2s2MTU4aktXZEI5T2FieEFpWkJZMjV4ODVnMEVSSnF1R0QvSjdJNzRrOGd5QUhhY2UyWXZJNzhFb3Vtek1lb2F1c25iMlZjdHFObnFKekdXWXJaNEZKM1loQUI3eGFkZ1JEb1R0a0hSNWs1QWRBSDVjWUQveHVZMFhJeUZyL0c2NStMc1ZnVzFUbkg1UFE1UlVoM2lyVnpSaE1lcnM5dDFGMHp2aldsTE1nUW9pWXhBaGhLSVNZL3lWRXBNUC90c1RTK2hIVFVsYTg1eU50Q1JFYmJaNzdCSitTNlFYOU5SMjg2TzFQNmpvZ2luQ1hyblp1cVN2VUlzZUJGMDh0N1lYZUJGVjB6aDhNL2xvNUM0ak9Pb012Sk1seGtlTmM2ZkR0RXA5Y1ZpRjdaaFYzQlM0NVg5OTBsWGE2RGFKejU0NnNtU2tJUGoyckFxd2xHZmlpNkZSck91ZXA5bmx0aVVOMHZxU0hRSzQ1YzdkTUJLZWVOSlFsYThUaFIya1BvMVBmRC9rZ09uZnVxSkRMWjVlTHlvcUxHc1NDYzNQUmJxcDJWV3BrVGE2aU11cW83bEI0cHNQZTVUMTRETS9LZWVWUk9ibUF6U0FLQ2tlK1RwVDFMMkR5a1JBSWxSbGVhZGZ4aDVUVTNwTFprRVUrektwSWl5ZThEaDhQMC9tVTZpNG9CbU95dVNMbitacVlZYmZoMjYwS2pyVTZEc0VKM0ZucTE5aEZGK3BzZ2FQRGRsWVdBR29ObVpnYlRYRkpCNC9Bb0owRmN6VXZXK3ZEdkpyV0g1RGY0MTFCSld3T0I2L0kwMUo3S3NKNVdtelF6OWx2d2EzZStWS2YwK3ZSK1FYeTNSTkpBM1ZUV2podFh3QzkvNVA0ZXZwSnFTV25obEMrd3ZsM1JIR0RUWlJxdkF0ZFM4cmdtUHVmVWIwclUxMkliMGRtZEI5TVhsVUx1RG4xRVVrYjIrbm1TeGpQelZkMFlacXA0RU9ka2k3Q3ZGWkxXVG9MWm85TVBpOXU4MU9Qd2wzOFF3RlJxN0JranZJeE5lWEZGR1pvTWpwR1d2ZUFuM2JuNm8wTEYyOVVsYk5GR3VYWUNsNktOL2JiN3F1UlRicjJLcjFtVGsvUmxkMkwxNVdXQlR3dUFEOTNydTVldUhIRk1oalh6VGJvMlRaNm02UC9xajRuNldIN0Yzd0dxVVYvcXpMSFA0SzBlRzBycWlYNStyVVZXNVA2d2pQZHI5dFNZQ2IyZlBYUFVKSDZSdWV2U3VMN2paK3RhZG5abTkyL2MvYi9CSFViOTN6R053SUFBQUFBU1VWT1JLNUNZSUk9Igp9Cg=="/>
    </extobj>
    <extobj name="334E55B0-647D-440b-865C-3EC943EB4CBC-34">
      <extobjdata type="334E55B0-647D-440b-865C-3EC943EB4CBC" data="ewogICAiSW1nU2V0dGluZ0pzb24iIDogIntcImRwaVwiOlwiNjAwXCIsXCJmb3JtYXRcIjpcIlBOR1wiLFwidHJhbnNwYXJlbnRcIjp0cnVlLFwiYXV0b1wiOmZhbHNlfSIsCiAgICJMYXRleCIgOiAiWEZzZ2JXRjRYR3hsWm5RZ1hIdDRMSGxjY21sbmFIUWdYSDBnUFZ4bWNtRmplM2dyZVgxN01uMHJYR1p5WVdON1hHeGxablFnZkNCNEsza2dYSEpwWjJoMElIeDlleko5UFNCY1hRPT0iLAogICAiTGF0ZXhJbWdCYXNlNjQiIDogImlWQk9SdzBLR2dvQUFBQU5TVWhFVWdBQUJJSUFBQUN2QkFNQUFBQnp4bWlrQUFBQU1GQk1WRVgvLy84QUFBQUFBQUFBQUFBQUFBQUFBQUFBQUFBQUFBQUFBQUFBQUFBQUFBQUFBQUFBQUFBQUFBQUFBQUFBQUFBdjNhQjdBQUFBRDNSU1RsTUFWTHZ2elpreUVOMnJabmFKUkNJR1hHTDBBQUFBQ1hCSVdYTUFBQTdFQUFBT3hBR1ZLdzRiQUFBY1kwbEVRVlI0QWUxZFcyeHMxMW5lUGhmUE9ZN3RjMGhmaUVBZFN3WFJScWcrTkdxYlVqVmpGRldWdU5rUFVSR29kS3dVd1F2VnVDMnBVcUhJVmdPSlV0U01RNEZXU08yWXRLVktIMnFMZ09BQnNKVzg5QVhzcElwVUhvSkg1QVdKSUo5MlRocm5oR1R4cmZ2YWw3WDJaZmJlTTJ0bTlzUHNkZnN2Ni8vL1dldGZsNzFXRU15ZXNaYkE4eHYxc1ZjbnJmcHFOZTJVeU0zNkpGQW5yZnBxTmVXVUd1VDEyaVJRSjYzYUtqWDFoSmJKMjdYSm9FNWF0VlZxNmduVnFkVTZhVTI5WW1zVFFKMWFyWk5XYlFLY2VrSjFhclZPV2xPdjJOb0VVS2RXNjZSVm13Q25ubENkV3EyVDF0UXJ0allCMUtuVk9tblZKc0NwSjFTblZ1dWtOZldLclUwQWRXcTFUbHExQ1hEcUNkV3AxVHBwVGExaUZ6NVpjOVdMYXZYYi9meU1GcVdWbjlJVVEzUitYSFBsQzJwMW5xemtaN1FncmZ5RXBobWllVjV6N1F0cWRZN3M1R2UwSUszOGhLWVpZbjlRYyswTGFuV0IzTWpQYUVGYStRbE5NOFRNZ3FaWisyWFVmV1pCWlVoeG1uSE1MR2lhdFY5RzNXY1dWSVlVcHhuSHpJS21XZnRsMUgxbVFXVkljWnB4ekN4b21yVmZSdDFuRmxTR0ZDY1F4NnZ2UHIrYlZldlY3dmxUcnZxbFdOREN1d1pmZDRIbnp3dlA4aTAvMS8zaUhrV3kvSDN5eEhVSHRyUVp4YWRiSHpxSmdZZHB4YkpuQ1hZSlBFaElpN3lKL0VVeTRBRmJXYmNGemE4UHVtUlh3dDdSV3BIQjR1K1FWdWRYeVlDUUEyQTdKdmZ3Z0FWemlnWDlIcm1YdktGQW54V0xmU0ZhS25jV1NKZkFBdmxTdjlHbWE1R3J2N3dWdkVnMjdDQnVDenA5cmI5QVhwUFF4OHdvWmF6Z082VFYvZlB2QlE4UjZQdkM0RHZCMHFxaUZNZnR0cUFsOHNsZ1gxVnpVZHBpaUZZYzV5ekZLb0gyYldUZGdUL2wxVnNJZkl2OHhGb3ljRnJRUExrZUJJUnNDdkNXTmlZN3dyUWNVNnVYeVI2S0g2S1Y2NjBGd2NLNm9oUkg0cmFnem8rQzRKcXE1a1Vpak1ta0ZVYzVTN0ZLWUhIUXAza3RjdjE0TFFndUUvSi9OSnI4T0Mzb2MxQk0wSlg3S3BZSm9aWTU1R05xOWZnK2l1d2krZEVpdGZRMklVYzBudmc0TGFqUmdxVmZvVzBaZTg0SXMwdzRWelYrSDV2SXRhK0orMHd4ME1oanBCOEVUV0o0Q0xFcU9TMm9SN3MvSWxmRkY0ajZsOGZRWkU4d3RMckFMZjB5T2UrOEhRUnpoR2lYSzRiUGFVRlhhZmQzamNodEJ2dXkyVFJveFJET0V1d1NXQ1luTFBPUURLaGtWd3UzUWZOa2kvNlA1VkVKVjBrWlIyRVlXajE3aS9GNUI5eCttT29GV05BUlMwajZjVnBRaHg3bWdKWUg3TktuUndnUEdMUjR3dXcza3dRdWlVNExmMFg4dGRHWkVhNnBSR0JYRzNTQklscFNkZ1AzWWlVUlI2NUVRNnZyUnd3U2JSdHRLNEZlbUg0U1BxY0ZyVkpFcDlKdVVPUFpXQ3hKaHBuVDltL3dvb2RjNDJpRGR1MndMZ3VpZlF0MW93USsvTWtQN0lpeTVtZ0xXaEM5RHRvZ3FuRzBRWG84SHNQbXNxQjVhb0RvdEFVK3RKcDBJZ09QcHNYanM5OXNFbWp0OFhKdC9wLytiK2NJeW1WQjdSVWcwaTBQMnJSTmpubVlYNjNWaThJdmg0M1NSbks1cTRiakNmaGRGblNaTlRtcTVkSCttcWFWZ0hHV1pKUEFuSFFvMGZpd01pLzBiVVdSN3JJZ09wYW5uUU45NGVtcGJvTEhpLzFxclRaRjI0Ykc1eWJGdGZST0IwYVhCVjJqUTBiMHR2U0ZSL3RybWhiUG1mMW1rZ0R6WG1oSlF1Z1lPZVZ4V05BOE0wQzBaQUtGK3BPbm9IUm5hNjB5N3dXRnJ4R3k1b1pCcnN1Q090UUEwWkl4T3pSYlRVMHJGZitzZ0piQU5lcTk0Tkh1QUk4bi96b3NhSkZORWJla2Q1SU5YeklWSTFWcmxYa3Z5TW5rWDdrczZIZ0RXTkRiN25JeUdwK21aVEF3QzZaSjRQSVJMNEg1RmNjWVRHSnhXTkRTZTFFSW5ZUEFvdDBMQ1Z2b3JiWDZDUUhmZEkzQkpBMlhCYjNZUnluMHRpZTg4TDd5MXpRdGlXYjJ6aUVCM2F4SGdCcWZmbGsvN1lFT3YveHlQMUtVT1JVM2VLSjJMMktGOGlURXRhcjd5UWllenh1c3ZVUStZc1QrTTFJUzBaNGNpaG4rV3B4V0hHNldZcFhBRlp0NzhUbGlmY1FvMk1BSkorV0lSOUZOckJnWlJZTnhyWFl0L2xxalplVXpZVnBCejV0cWZ5MU9xeWpYVXdtM3JYUWZxZjZwWFRGeVpVbERORldYb04wTG5Wc2dGTk5xUStzK2pBNGRxUFZaQ1JkbGF5SmkvZGp3MTJLMG9sQ3p1RXNDMEwxd0RDS2xycmFzaXZseXBDanRITTVGbW5ZdllvWHlKTVMwYXZmWHZtTGw4enhXTS9TeE81d053MStMMGNyRDZLeHNXdzNEWGJKd2VOSU1URGNRdlV6NFhMUllYa3lyVm44dGhNcmxTZE9DdXJjMS9MVVlyUkRLV1NSRkFqYjNJZ3lXWWtGb0lPVG1JdTFlaERIa2pNVzBhdlhYUW9qVExLaXBlbHZEWDR2UkNxR2NSZHdTc0xvWFliQVVDOEo4c1JpS0dlNUZHRVBPV0V5cjJ6Wi9MWVE0ellLd1hWYVVOL3kxR0swUXlsbkVMUUc3ZXhHQ1M3RWdkQTRidkx6UkdvVVE1STNFdElyV0krYlZ4SkdtV1JCUnEzKzZOWnF0ck1ibG1DTUY3a1dXSzFCU0xLaWpWc1d5dVN2cERNWXNxSzMyOWJpQVV5eG9YcTJLQmNBbkVjVm95WXpaTzRNRTRGN3NaQ2lXWWtHSFNyM0F0NUlCWDJxUm1GYTdhclRuZ2syeElPd1FrZitYcnR3ZE5OdmQ0UkpvZXQ2MjZuOFdkaDJsVXl4SXovUUMzNEVEVCthc3FBWEJYMlByYjBEd2pBTkppZ1ZoQUhhRFF3T2ZtaGVOMG5MZ24yWEZKTkJVL2MvMnpWaW1Ua2l4b0s1Y1Z3MkFiMU9ERlE5RnRRci9TdXpLYUtqZUp3RjdpZ1doaFJUL0U5TmZpOUpLd0R0THNrcWdyZnFmd3pWcklmZitJSURwenhXQno0RW1lMVpVcTlwZnU4TzFHU1hGZ2pDRUZ5Mms2YTlGYVdYbmNxcExObDVtMWRmdVJWZklObEVxS1cyUS9zREhjQzhTRVdWTjFGcDk1SVRDYUgvdGl1cDlFbkNsV0JER2pIc2N5dlRYTkswRWpMTWttd1NPeVFlUWhjR0pXT1JhR216WmlpSTkxWUpVRjZQZEN3ZTY5Q3lsVlh5UXZZbmlHTzJ0Y0tqVEQvSjM0bSs2QlYzbmNOdXFOWnA1MG9tU1RFM0VKNyswTjBCakxoelVTNjYvZHBvRnRlVHVJQXgyNU9SMEtndk9Bc3FDanZuZUFmU09HeHhnL2NBQm1HSkI2TVZPT1BTaDRhOHBXZzdFczZ5b0JNNEljMWdnVW1FNSt6dlJJbVk4cFExYWwyNHV0b1RjTk9FS2g2VldNY2ZOTUxaa203RWdsM0FUVWFkWTBDVTVibWdBbjBJZ2FhbUVNUW9zLyt5N1c3U3pLT0Zadi9lamYxc0NHb2xpbjdENWxVUDVrYnY4L2xEbVI5NHBGcVFPVzFoVm5VMEVRZDZvMUNyOVNtd0hYL2NQWkJza3ZqKzA0RXV4SUhYWUFwWmg5QllWU2N1Q2M1VEpmN3lPK2o5WkRnZGZBNnIzYjVhREMxamFyUEZaSnM4SVNUNU1QeHUwUHlrVzFCRllvQ0U1MkxIanlwUWp0WXB1bG1JOHU5M2pmbENqZStTQ1Q3RWd1SDByRFB4WXRiMklTbG91eEtQSmcxTXcrTjErV2JUbnY0WC9UV25ZRHBrc0w3eUJYbUlMSERhNnUwNCtVeXdJZjJtS0pRRFdjcWFEbEZiRmQ0YXJ1MmQ4TnZsaHgrZUdZQ0RGZ3ZCdE41dVRCbGJEWHh0YkM1cnZrc0YxcDE1eVpqNm9kK0hraEl3WFB5Ti9oc1RlRHBST2JlY0h1azJQbDBWS2lnVXR0eGlXTCtBZ0t1MWVKQ0xLbWlpMXVrek9EN0FOKzV5ZFVvTWQvYTBWSjRZMEMzcUZUWDAyZXZlYS9wcWs1Y1E4aXN5bW1nQXRpem93YnBTRTZ3N3lLMEh3MCtkYk9MN3NqYTNHblhLWHN3MTdpZ1VGbnlKdjlJTlhXMCtXdER2STZGa09iMTBQNXJxUDArUEx2aHA4WnRYZDJhYTJRZk10OG8xZytmbnpWMlIzUmlzOHJoYUVQbGV1NU5qMGtqY2RXNEpMUS9rT2dnYmpxK0RnbStTOFJYNGpoWlUwQzJwZ1pheEwzaXhyZDVDaDFia1dQYmx1Q3gxVWl6eEticDI0R1Uxcmc0SXZFS0FqQjJmTXV4SzR4dFdDTUZCZWMxYzNmKzVoV1c0R1NOOTEvL25IR1FkUHQ5N0hBdzUrMGl3b1dINnVkWDczbHJINTJJRXNTNWJXNnR4ZnRQNTBrNExndU0rZlp3RWFzVHlwRmhTOCtpN3l4ZS9nTER6RFg5TzBMRmhIbEF4dHAveGg4ak5XaFZWbTRpTFZnamdXZU5RM011RkxMVlJRcStrV3hDbnJ2WXFJRjZTVldvZGhDNnhuMnRDU2p3cEd5M0ovU3o3QVlVdG50S0JybWJhaVptR21vRmF6V2xCb1RGS1FWcFpxREZXbVJKOUY4UUhmU254Y3JKTHFDV1MwSUxqNm0rVXdWRkNyR1MzSTNOc3h0bTBRdGpDbGpCc0tpQnBJeFdrNkJZQ0hBZGwzcmlWOGZsUGdYalZtZW9jaFYxaXJDM1FDMi9vMGZsOWtvYmRkMGFVS1dxdEdVRTBJeWhZclRpWGlyd1JwRnY1T1hadHlMcE5iR0N2aFFSUDVreXpZTXBRcHFOVWw1K2lsVFQ3R1NYZENiV1ZCV2hscU1WU1JTcFJkQ2RJczFiejBTNDVTUFRsTmhVMmtLNDV5ZWJLS2F2WCs2M1lxWUU5TWh2UkNiV1ZSV25aS3BlUlVvdXhLa0E1YlhUZ1Y0cC9mSWM1TlJvcFFoa3ZocTlBcXZEVGVsS0t0TkRjWlZVRkwxYlY0b0JKbFY0SzBlQjA1SlA3YW91bFJtenpjS0xOY0NsK0ZWdEZXOHNVYnRjbUQ4MWtGTGJjRU11VldvdXhLa0dhcWpxTVE5TUhQVU1SNjVZYWpuTXJLY2lsOEZWcGRsN3YxRDJWdnhsbXFncGFxYlBGQUpjcXVCR254T25KSWJEbm03a1ZIZmJIaFJwbGx5RjJGVnJ2Q3d0R0o3Wm9jVmtITHhGOHdYSW15SzBGYXNJSUs3Q3FoeStjWWdQTUZlcFZ1RFl6S2ducHNQMElROEFWNnpkN01nclFzUmhLUzV3ci9JT3NFMktnc3FIbUR5V2VwRmRtSk1MT2drZGlOUVhUOUYyZ0VIMVdjR0ltTzRLZ3M2TktQdHloWHgrUWpZZVptRmhTV1IvMnhoOG0vQnNFZkV2SmJHVW1QeW9JYTNUZjd3Znd4ZVkwWmttWjJaa0ZhRnFNSk5kcmszaFlaWkRXZzFHMWd0QmFWYVBVaE1uZ1V1ODBqQmxRTnJlRlZVWW5UV3duUzRldTYvSGV0ODEvTTJJV0IycWphb0NENEgyd08rcmRZZlN1eDFoaVYzQW1WS0xzU3BMbXJOaXpBNkN3b21mT1pCU1hMWlh4VHMxaFFvOGFOVU1WcDNYblBSemVabkQvelFPdjhyNFhFdi8zbzRJbnZSS1YvMTZPM3ZoNUpTN3NDUGFtNXlIcTllK0t0NkpSK0V0SUlYeDVFczFoUVVOSzNyNW5FVVpUV1pkeGR6cjQrZWdqZmI0cTlHSEFLQ2FZdUQwS0VHOC9TYmVRWXNqNmlmYkRVSzlBVGxQMWd4dXZkazI5RnB5d2xJQTF4Nmtja2t3WGRkYjIreWhTbDFYNE1Vd01yOUw1c2ZBdUthU1lFc1FQNzQxdkJPMEpyLy9RN3V0ZjZ3US9QdHk0Ykd3UlRyMENQS3p2cjllNldXOUdwUU9OSWFhcHZUeVlMOHFCU2M5aUpjSkh1QXV1eG5XQm5kSEhuTW10OThNM0tobEdCejVMelRVUlgxL2ExWmFWZmdSNVhkcHR1TDh4d3ZidmxWblRLVVJ3cFRmWHRtUlFMdW9JamJ5N2dFOHNMdC9wVUJkaWowQTlXZjVOcFk1Vzh6ZDdzQjYzVEdnMWN1VzJjcnBSK0JYcE0yVm12ZDdmZGlrNTVpQ0dsaWQ0OWsySkJ6UjEyZk03ZStncFRBZlpKYlZ3UTMvNDJ6ZFgvVTdFdGlkNEF3bG9yRk05d0JYcnM0N3VzMTd2YmJrV25YTTRzaU9scVRIN29TVVpvZUg1YldBMlcvSGZhSzV3MzdMVlRUQ0w5Y1I2QmgvMldTTTV3QlRyZ1Fwdmk1ZkVxaDJuWHU5dHVSV2VrcmR2M1E3ZUJHVmRzSWRnWFRJL055NTgyeUNuVlpYcmFCTjBjdGNZbGk3LzNiZmxCd3BrNm5wSWR2M2JDU3h6cXIvWFhqMWdTUGR5bWI3a0NIVzJhdERkV052UDE3dXhlMFZOMWdrSDRTM1IxR1NYRGFmemt1ZzNNZ0J0RjBCOExja3IxRHRyMjRCdFFhZ0wwUWEranZKK09TZzBDZmRBdFV0ZFlVWFJpL0kxTmVSUUx2S240bVNUbVlhRzBkTmJyM2EyM29qT1MrRHlkdldNL01EbmJJeHJaR01qSUV2eXhJS2RVTDlFK0JvMk43R3FvbTROK2pUMU4zUWJCRU9TbTdHMGk5NVZrdVFJZHBUY0VPdlpxN2ZGWW0zOE1iYjNlM1hvck9nTUhaNkpGNU5qVTc5VVdzVDN4MjhBVTFHZ0MvbGlRVTZyc3JtTW9aRTFJRVQyUzdNUXdBYVJPd1RsVlpoTWdLTFFudGlyUnh1Y21CVSs2QXIybnJaQVdrZHV3Y0FZU3gvMUNueWJISCt1dDZLd291dDJkT0l4bktmNVlrRk93cHplUTNkWmZucUd4RVNmYVlvWklHMU5MZDJqSHlxNllxd0x3YTlvQW83VHdoYnRDUi9NeVgrOXV2UldkVWNCTzBuaUhHYVU5N3ZFSnNhRGpJd2phdUo0Tis4V3BUYkZIVC93SVQ0ZWxyb3RoZlJCSTMrbE1kM3dDVXIxZ20zc3Fna0RtNjkydHQ2SnpiSjNJTG5HVGhpL2hDYkdnRi90c2VrVjkyNzZ0L1JZTXkyUXlYRzNWbE9qVVR3aGROVlcvRmxYZUR3bDVMSlNXK1hwM3lwZlJZZTdyVnBMaFc4YlJlbnNzNU8vUGhGZ1FWWUE1NGo2VlJ3MkhrcUZBNXVtZ01GenQwUEFjU1dob0tKclk4Ny9QRS9MaFdDcExRR2NwRVNZWFlLbDZ5TldMa2tDck9QaVhMUWRzcGl4UzhST3JZNTVMNFN2bXpZWSt4bk1HU1pycVBOYWVyNUhjMVo0T1BKc29EYU1UTkttdGc4ZW56QVFqak01eXpZaGFncnE1QzA4SDBlSnpQZGpRZXkyQVdaTnRVaXdyUFNxcFJzdU8rU0RLdEwxb3BUbFJucU5zSmNWTmRSb0hScUhyV3VIRk1iR3NodmdZQnEyRmtSaTlYU2pqYTRENjFhMVFrb3BzNjdHZFNvc0YwRGFLTXpCaWF5T1l1UG9ub0JmWk1jaXNDVUJSNlJQVkJwMHJzVDByVWFadEJTdE9qL0ljWlNzcHZtMm9VMzU0aVhKbnltelFaVWl2MmJob1dxSXlPMEdaeHQ3TFQyT09NZG1FbWxiWHljQ0F4WllkSG8wZlRJaU5TZVR1UHpBS0Z3cFdySXhZYXgxOHhVcngvQ1JhQTJ2UmFqT0tXRkJUcXhOL0V1VXlIeXZ2RmUyT21nTSsxWVZGbFkzZUxpcUUvekxRaGZMYVViOG1sQ3NpMTVSbHc1WWlGUU9DekI5RkpPRWVnN1FKOHFRTmRhSzFlVjBLVjkrNXRXMnNWOEN1WkFIeE5qdkJTQlk5TEhRdm1rYmpGdGNwWExTcFRGaDNxS0xFdzlGQlhoalNpOWdFV1pDaFRrd3Y3d2p4dy9tUmcvbFR2ZW9SNk9rZ3FTYlkxNUVNUjkvbzRWU2JadVRaWENlakNJTDZwTkV6MWFHS0Voak1KM2VQWVF4akhac2NDekxWaVk1alE0Z2RneTY1d1F3dGlmUlp6Y0tpSUpxS0U2dXEybnBzWjVTeHVrNUdHY3hZcXYxSklMRnBacUZYdTgrTWV4bWVIQXN5MWRuUnZRNTZqaDJobVVQdGhpUlBCOW5iQTJ3TTJJM3JGNjZUNml6anVTSUZqYUJzdjJDSG9XSm9rNDVDQ1NyeTZmQ21JQ1BXVjJYR0pPQ1JCYVZJMWZTRVlTdFMwakNtQXlGcktIQk5CQk9uZzlSYXJDaGt2RXprT2htdTA0Nk9XVUtHVDZiWFYzaFpNSlJzdE02ZExCWTZvMHIyeDRMU3BHck84R2pYSTRDVytoRHVmMEJWUGQyM2ljSTBWVHpvMS9qSlM0bFhvSnNObklRSWdtMkYwSEc5TzdxcUd4d0VKTjdVd0FnWm5sc29QVGdsMW1lMlB5Z3NxaHl4TktsdUcxMkNNZWhxOFJYVTdpWmJ0amdRQkZGNEE4RjFwSW9ITmlJNm02UXIwREVYS0xzaUNZQjNVNjJkYk44MGtzTkJORlM3UEFVa3BCL0dFN1RSaGtHQ3F5MWllMmI3Z3lLeXloNU5rK3FwOW9TTlhjMXdlT2ovZnBsT0JCMXI3NmpKZEcvYWl2WnBrcTVBUi9NaE42OFpITGRWTDNTNFppU0hnM0RFaE4xR3UwSWdsY1BFTUloWE1YOTZzVFN4d2o2MlJCbTRIbkw4SlF4amtlN0RPZFEyeG5VL3g3cUVSMDRvbVBacGtxNUFqM1JBZWE1M3Y2YnNGaVJXS0NuNVJKREtaTS9lazJOQnhsSVlwb051Q0QySVNid3JieUhlMFlQcEZxRnU4MVhhUEdXNkFqMmliUHYxN2krOWg5bWpvRTVmc0tEclBMcXRXaU1lanlEbGlkNzlUbzRGR1U0RmxMWXJOSEhHVzRCVGFsRmFsMmlaYUtOMGtiWlV4M3lFaGxacGc4TWtYWUVlVmpaR2NwYnIzWkVUN1poZ3d5Y2NNZHJBVFI3aXYyR2tabzVQNFlteElITXByS002RGpxcTJZSSsxdmZ3ZzFFUmZlSFo1OTRSdFN2NlZjZE5KTFZrQTVGNEJYcFkyV2VBQVFoc1E0eXQxUFh1SUNkYkhFcUhQaGoyWFdlQkJraXdnUHdKSTVXcHZyMG54b0x3NzFlemU0ZDZPdWlVTGFZdXNSVlZPTmk3VEQ4WUZCSHFHUGVPNkJGY2JGSW41UXIwc0xKaGdMUVRUTGpldlFkc2E4Z3lIakIyd0tMb1c4TkQ4VEJTQThTcjRNUllFUDdxTzFMeXhuUlFoL1UzOUt0NlBPdGlhZnowZHBzT3podDBwZ2dkR3RWd3loWG9ZV1czV2VPVGRMMTdGOWlrRTg5SXNpdHlWbGp3V0RWWklpZU1WQ1I2OTVvWUM3cW0vQmphSTFFdmh6MFhXYkM5d2lKbmZGSm5nUngwYUJ1MFNKc0VqTnZvSytVSzlMQ3lEOW1nS3VsNjkxVllrT2paR0VYNmszZ3JPczBJSTZVcFBqNFRZMEVkNWJCUzEwWk4zaXhTKzFnODMySzZtZU5MNGIzYitEWU1OdGFoclVXMks5RER5clpmNzc0UEM1SlQyOUljRW05RnA1bGhwTEs0YisrSnNTRG9qcHNKMjF1dlhDS3NIR3pPcjM1UXFLVkp2a3p2Sno4SkdsMXlNdGRpL2ttbUs5RER5clpmN3c1Zlo2RGFQMEUwOFZaMG1oZEdLa3A3OTVvWUN6clZ3Mmg0ekJ0S0VYK0VNL0hla0xhMWpFa2o3dGgrbGd4YXZMdVp5M0lGZWtUWjl1dmQvLzc4SDJNWENDYmRpazc1aXlCVkxQc1ZtQmdMV3J6blNFbisyZmVyWUJEYzJmclFpWXJPUDlCNkh6K1o4NlgxSnpaNWNwWXIwS1BLZGwzdkhyT2dwRnZSS2Vrb1VzNk9iNzhUWTBIVkNqNkhzaHZoSWJ2bXl4Z2g4c1FjU0RXV3NRdk5MQ2lUU25Jb2V6N3FTVXNDc2VucUhFZ2xqdUhmaldmdUgvekpVN0piSHg1ZnBqUHRpNUFwbmRFaVRKUUhrMFBaYzlIUnZPQWl0cmRqSkwzWUVwMXZ3SVRvWG1teXFhZ05LcC9SMG1wY0NGRU9DN3BNRjNIMVk3a1ZuUmJJZ1ZUakd5NjAzQ08zL3ZMbllFS0RnK0VRYVdqM3BmQzZYTDVRQll6bVk2RHMwam1VZmZGbWlMamxWblJhSmdmU0VNb2hJcDhpWHdMMHdqcW1VY3ZxeU55WHdoZmx0UUpHaTdKU0Rsd09aWGZXVEpKWXpSVitVUyt5S2pZS0M1b1RVNjJZaUNjZk1Oa2NKdXk2Rkw0bzNrb1lMY3BNS1hBNUxLaTlaMUpzOG8wZ2JIbE16bXZLL0J4SUpjaVE3ODVnazJNNFJUL1dIeEpabGVEZU1KcFpDTm1WM1dpRmtQYmtncnphNUtHenN5UFZNRU9GR3EzN0JEemRuUkExNktGUWx3dnNEYU01cWgxZk1MVUFYdzd2TUlQSHdmY0ZITXJlVE1QVmJrRlg1VjQzOXQxS2RQVkZNemJ5a0RlTTVwQlViRExIQm5zVy9tdDN4UXFMMnB0a3dDRk5yUUFieWRVRk8zcXFhaHVOMEVsMWxJYkU3QTJqT2VxcEQ2Sk9BV0s3SVhVWjI2M290QVEydDRWSC9ocXNtdERxNndvdjNSYTFwbUxqRnZDRzBSeUM2MFYycU5wQStRSFNPcmQ1ZzRXWFd1UklKNG9ReG1sYXBiSGNDaExVN25IbTJFZTN3bFZBc0NoS2J4ak5VY0VPSVh0Wml1K0hPN0hBZGlzNnhZV2VaRGNMenJMS3dIMytOWVdybGRtelV5QzFCYnhoTkk5RXNQRW5ZaHVKMEV2aHJ6RXc1Mk81RloxQ28xM3JKMktwS0RIVWM2M0thWWFLaUEyRDFodEc4MVFTVzlMRVJrY24xQnkvMHN3b1k3a1ZIU1d3QlQvaFMyb0R0T3dnL2dYYWRUOUdwR3dDWmVIemh0RmNGY1p4WTAvbUFwQ0ZrMjlGUnk2YW9EMVpxSlkzcHFUMHZQZytJbHUxa00xUHhCdEdjMVd0QVlYL1ZTNElkK0hHTjJzL0FZOHFSbTEvYXlMU2Q3TTRzbHh2R00wbm9hVXVJYi8rem53dzF0TExQd00vNU1QVzdHb3lNUGJUSDdGUUM5cXNoczdRV0wxaE5HZE41NzhQb1pjMGdRTnJ0QjV6bnBPdDdNWHhXYS9tZjV4N01XOFl6UzU3VWZLUmYvanpiK1FHU2dSNDdqMi9zNW1ZVVdsaVczNCtDeXJITUtkS2lRMkQzQnRHaDZta2o3RHp6LzI3WWh1OXFEcGNXeVdPUzhBYlJzZEZZS1BnbzZVMkxvMkNlZzZhM2pDYW8wNlRVQlNydWpYUFJoV1VtamVNRnF5ZnQyQ1l6aVI4eVc3TXErQU5vMk11eDlMWnc5bEhOYzluRnF5Q040d1dySiszWUUxK0JOTDQ4KzhObytNdnluSTV4SVJVK0dUaWN0R1hoODBiUnN1cnNoZVk2TWx0Qno1dzZnMmpQZ2l6VEI1eFFjQVliNU0yYXVvTm93YlBVeEhzamZNZVYxTUQzakJxTWowRllTdzhaZG50TkhwSmVNUG82RVZWTHdmWTdQUjR2UlFMVXZPRzBZTDE4eFpzbGR3YTE5MWxZWmw2dzJpWTdZbVBZWjczWTE1VTBodEd2WkJtaVV3MjlXYlhFckZXZ01vYlJpdW8remlqVFBwK2RpejU5WWJSc1pSZWhVeTlvbys5clpCS0NhaTlZYlNFdXZxRW90SHlZMDAxOElaUm43UmZCcThQKzdFeEtBaThZYlFNcmZpRVkzMnc2UWU3M2pEcWh6aEw0L0lDa2NkUWxZYXlHa1RlTUZwTjljY1hhMXV0Wjd3dzNyT0szakE2dnJxdWhMTkZ2WjR4dGw4OXM0cDd3MmdsYWhwanBQdHFQWVBkb0Q2K25IckQ2UGlLc0JMTzV2UjZ4cHo2aHI0U1NrTWk5WWJSSWV2cEhmaXBOcHRGZmFyaUdGYkRHMGJIVUhaVnNqUlBWaFQ2UzVZTFFGU0JVUWE4WVhTVVFob0Y3VmVNcTZ1MlN6cEZvcEo2ZU1Ob0piVWZYNlNON3E1bTdyRGVZMEExNFF3aGJ4ak5VSmVKS25KcDhEYy94Wjd2ZnZlZkh4QlhwNDlsQmIxaGRDeWxWeUZUT0xERGVOWXFwRFFrYW04WUhiS2V2b0hUczhHTXgralJ4cXdtM2pBNlpuS3JuSjFqdzN3UVBLaWNZRkVDM2pCYXRJS2V3dUdnNzlCek1xNzE4SWJSY1JWZ1ZYelJJMUxOcDE4Vm9XSHhlc1Bvc0JYMURmNkthVDRJankzL0kyRDAvd0VvR2IwNXEweWNQZ0FBQUFCSlJVNUVya0pnZ2c9PSIKfQo="/>
    </extobj>
    <extobj name="334E55B0-647D-440b-865C-3EC943EB4CBC-39">
      <extobjdata type="334E55B0-647D-440b-865C-3EC943EB4CBC" data="ewogICAiSW1nU2V0dGluZ0pzb24iIDogIntcImRwaVwiOlwiNjAwXCIsXCJmb3JtYXRcIjpcIlBOR1wiLFwidHJhbnNwYXJlbnRcIjp0cnVlLFwiYXV0b1wiOmZhbHNlfSIsCiAgICJMYXRleCIgOiAiWEZzZ1hHWnlZV043ZUN0NUt5aDRMWGtwZlhzeWZUMTRJQ3hjY1hWaFpDQjRQbmtnWEYwPSIsCiAgICJMYXRleEltZ0Jhc2U2NCIgOiAiaVZCT1J3MEtHZ29BQUFBTlNVaEVVZ0FBQkE4QUFBQ3ZCQU1BQUFCZ1Blb1ZBQUFBTUZCTVZFWC8vLzhBQUFBQUFBQUFBQUFBQUFBQUFBQUFBQUFBQUFBQUFBQUFBQUFBQUFBQUFBQUFBQUFBQUFBQUFBQUFBQUF2M2FCN0FBQUFEM1JTVGxNQUlvbTczV2FyVkRMdmRoQ1pSTTM3NW5YOUFBQUFDWEJJV1hNQUFBN0VBQUFPeEFHVkt3NGJBQUFWSFVsRVFWUjRBZTFkWFd3clJ4VmVKM0hzR3ljMzBSVkN1Z2prb1BKU0llU0FLS0xpeHhkVkJkb0NEb0lXVlVVNFBCVlV3RUZVSUY1d1JDVkVINHB2UlF1bHBkb0FUMVVsSEZWWHBVVkZ2dVVKQ1FrSDlhRlU2c1hwRXlvSTVkSzZ0M1Y3bThPWi9aMzltWm1kOVhxOTlzNCtKTFB6Yzg0M1o0L241OHlaR1UzTDlsUDZmQnI0Q2crbXdVWHhHRU1DL2Z2SEtCeTlhR01yZWw2VmN3b1NXSWE5VkxoZU9EbEloWTlpRWxNQzliZGpGcFFzVnRCdmtTeWhzcWNwZ2RPd25SSzd6bEExQ1NtSk9nNmIxaXR4U3NVcFU0S2pPTVZVbVZRa3NBRHBqZUZxVjFLcGttSVNSd0lEU0srOVhvTDlPQkJWbVJRa1VORmZTNEdMeGFJQWI2VEhUSEdTa3NEcFZQdnQ3bEFLbk1xY25nU2FzSkVlTSswVWJLYklUYkdLTG9FS1hJMmVlZnljUmRVM2pDL0VpVkJZaHJjbVFwZEZ0SEhDU2xIeElSSW9QaHNTR1NmcXE2SjJ2d01YNDlDTlhhWU51N0hMNXJCZzU5VmtLbDBXMmdqcUtVNGVTWjJXNEh3eVZjc0hsWFpDZytzU25PTUxySnp1RUVIVFZ1Qk5QaUtWU2t1Z09hTGY0b2VMb3QvZll0cUR0d29rVkxYNFFwbWxrcWtwUWsvVVpDUXV0WllhSkVqSU5EVkY2S1krcngra2FzQ1NrSGttczZhbUNJMVV6VWxFMXV2d3YweUtQSnVnMGxLRU1xUStyVitFMUZhOXMvbHRwVkNscFFpcjZYK1ZJaVEwSTVJUzZLeG1Ua3NSMWlFbEx6WDNReFFnSlE5SmwrVU1oOUpTaEFGY1RsMUtEZVdURUYzbWFTbENiUXBEK0piUTJobGRUck9hODh5SGg5Y1oyTTgwaG5meUtpRlFoT0wxbzIvemlqdHBJb1BTY1dEMkdCbWl3eU04d0liWW5FSXJGSTV4YXJIM0FPaUdoWFVCUm1hQUJZV3ZDT1hqVVFOMjdMSXIrcFlkRFB3WEtRTDRyVHZSSVFaNGVTSTRFRHRwR3pNOXdMTHdVb1FiTnlwOTBqRFdIenpRbnVNdCsvRVZZWEIxbytpdUVkUTQxbnVCSXF6NUIyNFNFUGtTNVVCY2h4Ujk0L2dvcDVUYUp3SllnU3ZhTXBtOGY0MzN3K0FxUXBuOGpOMVBxTHM2RWFpWVFCRVdBTHhGSkNCNkMvcmVlQkNYVUFLNWZoWkdHNlQrT3V6V2pqUnRGWGhUZUs0aVBQMDZrbW5ZUXk2Y2pyRi9ZUUpGV1BUTjZXVWdrcm93SHg3RVpjajVzbFBUM0duYWg4OFNzMjRiZUQ4TXJpSzBMdUlIQUh0ZHNRaWNwa1dnQ0tmQTYvY2dBNUdwQkNTQkJ4Ri9BdHl5ODU1WWdFT2ppbDBZRVMvQmV1d1dvVXhjU2JBZHNGek1sb0V6Q2hjb3dycTNWNUdDeVB0ZVhJZ3JrUHI2Qmc5cjZtbW5MUk43RTR4VkZ4MTRSajFlaTdCSUNPRXc3N0paaFZOZ2R4SWhWUklvUXRVN3pwU0NHTUxOaWVKQ0xJSDFrM0N5NXl2UVBHL1d0MnQrT0d3UmR0Z0M0Q2xDaDZ6ZVlmdHEwYXNDeDFJblVJU0JkM2doQlpFTlh0TzRFTXVRMnFaYkhzYXBwZW5iSnV1KytZTjRoN2RWOXNIaUtVSi9Dek83N1FDMk1IdSswdTZyUUJHYTNsWkpDcUxMSkJqaVFzUmViVE5ZSkRjeEpYdW9qRTJCVWVubk56aDE1eW1DWVFNYU9LYWdGbS9zSlZDRW1tZWNLUWVSZzE3alErUzJoVHl5YzVGbWRKdWtKaERGQllDakNHVkRqN0Jkc2NTaSswYitIbWtKRktIdmNSS1JnK2poNDMwUlFJUXBMSEI0QVU3emJkM3l5OEdHTVlJYkwwY1JGb3lkU2JvOStlVFRFeWhDeTU1NkdKS1JnOGdScGdCaXZoVmhkZE9VSEk2Wkk3Z0FjQlJoN1lOSUNDY05GaFd1R1VHVFVnUTVpQnhGRUVDRTFCMW1PVmlubG9URC9jdWh6Q3YzWFhLZi9zZ05YN29VSEUyZzhlQzhTU1ZvUm5pS0t2b2lQRXE5L2QzUHVPNXBFZXhVSmtSTmV3OUZqUXIrNDhBdTYvNW5ROVJ0N0c3bUhJYVdXQTNqMDhCOGduM0p1alB5ZHFjUGxqQXJPcE5PWUo1NUhLcVVUSWk0VFlueGhEUnliSWhLRWNpbjZqbWYwUGNyR0RCa2pORmVPekFwMTNibWpGVy9HUUY3RGVhejVlTVpyZ2c5RmtUMFFHWThRVlhsUUd5RXFwOFAydHkvdGxsMnRXV2RJV1NBNExtb0xXZTFxT21vaEMyNmJ6THBEQS90UE5iL2NFVm9zeUJxQzQxdzJxT1hmSVR4bFExUnRRaEVXbjFuM2hlVW5SdkRHU3dhbWR5RmloYVhubUN3R0Q1R2lBYlJCUnNlWWtQVTFXQVJSZGFJWWtiUUJJcUFVNDgzTFBGenpRaHlzd2I3ZzBhRGFPZG0vT2RBVklxQU1xdTRQeFNHQkkxb2dTSXNPcE1HdmhraGxpSkVoTWlEajJrY2lLemhzb0RpZkNWSE15T0lXb1Ixc1AzY3FCOWVtS0FFWFlQWHNtZ1JpQWd4akIwVng0SElXeTZsS014M0VPZm9VWTZxRWJRSUhXZWxnVFBuSjRJVUtFTE5Oa3ZSUW84SWtTNFNFbVpEeEJabko2UkF6cUp3Sm40dVFwVUZpdEFGKzV3VHBPZWZFOUxrQllyUUJ1TDE1bnNpUXZTVjhyK3lJZVo4OWRFU1ZNOXAxSXM3ZnRsUjd3SkZhSUc5bG9uMDlxbHkvcUJBRVRwZWZ3U3pkRVNJZmxhK2R6WkVOSFJzK3pMbjhMWHROT3E5eTV6cUN4U2hZUzg1VVdhYlVHb0NSZWlGT2RCR2hCakt6NDFrUThReGlOK2U0UmJMVGFqdk5PcmRJMDZsQllyZzdvNUJlaHd5b2pHQ3oyZlJwQlFSSW84dHByRWg1dHhuc1hMSmtGekRNUWsyOWptaUZDaUM2OEhlQ0xFL1UzUUZMY0tTeDZnaEI1SGlFaFprUThUQmFGaUJ2TVRWNENHc0t2cnJXUXNIYTZNRFR0V0ZpbUFOOG5BRUhtTG1kd2tMRkdFUjdMRUdLU0lIMFdVU0dnSjdIQnFBNk45TUVWcDhiaU54VHhIWjNvUy9Cc092Uk5OT2N6K2dRQkYwZTlxSHpheHRZZ3dWblVBUnNMaXJqcElRUS9tNWtXeUlwMndSdUpsekZLcUMwU0Rpb3JHbEFNMXp2Tm9MRk9IWS9ybmgyalZ2ekNrYUkyQUR0ZWZBa0lUb2xBc1BzQ0gyYlBEaEJlYzh0Z25HNEtCcmIxUzA5NUl3cWkxUUJHZmZhNTF2UmhBcEFqcFFianNJSkNFNjVjSURiSWdkajZOa2VPbjVqY1doT0RZRkJiak5HaU5jNEo4b0pWQ0Vqa1VGVzNQWTV3bE4wRFZvZGNySUp3bVJ4eGJUMkJDYnVYWlE2aG8vM2NVcmFGWWp2WEtsc2NNVnBFQVJjRVhINk51Ukt0VzJoMUFVS1VLTitpaVNFRU80MFZGc2lDMUsrZWdTK1FoWDRXYXNhT3VjMWpYRThFTFE2Y2dqQjRFaUZIU0R5cE40WGdaL0tpWlNoQUhWVEV0QzlPQU52ckFoNmxSM0ZDdzM3ekVyOEM5TnV4dXZQVnlBS3dlVjc0bjIrZ2dVUWJzWHJteG9aL1JQOGIwUmhJdE82SHZtTGpaSVFoUjlNUlpFSEtBYXJabW8vTHltL3hEdzUzc1gxdTUyR09yd1gwRTFSWXBRUVZOK0E5NFVlQ09JRldIWnNWVWpJRG1JZ2hwb0xJZ3JIaU9XaU1vY3BuLy81ZUZmakdwOVNmKzVHZUJVVXFRSVd1RWFmWGpkQVg5VEE5SVhkUTFyUUZ1VXBDQnkwSnRKRElpTFlRdGRRbUo1elNCVUJGTXdyaHNRUTFBaVJjQWxnVU5HMFlTaUF4QjdrUnd5RXVJKzgyUWlLc0k2Q0FZYlFrV29UWG9JSDREWXRaMnJadjRqcFZHQmlJclFGc3dlaFYyRDF1TmJKc2V2YXdCaWd6L2hIWi9qWEZGb2NnK3VmbXJQcW16ZFhzSmlWYjRvOG9kYXBxWU5MQ0p4NHBrUUMza2ZLOHBKYzBCV3FGalBLcHlZRXpDY2lYR1huTWhtMlNNV0ZUTitRdCtGRFhIVlhpL2o0MUtwcGdSTy81SWppUlpZM1N6dU05M2k1Q05KTCs4S012UW4wbEt6SWZhRWtBV0FWYkl0QVhUMXNuN25IZUE2TmRnRnVQOG44bUU0RUdzVFVUeHVGZWMxRWRzQjYxZmxMUFdPVWRVRlVlOFNoelliWW9XMllNVWhyY280RWppTmltQTArT2hXY3RHSmpSMW9UT0JBWERiRUJXVkZpUDJsL0FWeDM4RlZJNjZUeUs5ck1BR1RFaHRpTmRjclR2NVBPZDc3TWd6M0NRVnJmVzg4WXNSNzd2eTRKQUxsMlJDUGVkT2hBSjBNUnF4eDc5bElGYkI5Q3Q0TFlac1NZaUJwbU8xTGpKTE1Ja3lJUlhpRVdXZzJFdGJoNGN3QVBmNFlnWUtYZnh3bUFxazZnWEU4QzJKdkF2MVFJa0tJVEFTOVRsODVpSng3c2hrdndHODA3Y2NBZjAyR1RRbHVTWVlRUllVRnNXNjU3bEpaWnl4WXFPTVFiU01ib1BFV21BZDBHQ1drQjVyV1RiN2Zaa0JjVFdLYU0rV1BVRVpOdUxJM1pSQVcrOEx2OU9HSGt1a1hDTVVGMkxFSUovY3ZIR0pYNEtHWEhQOEpVaXFnMmZUVnZRa3ltQjdwR3QrbE9qRmdwUWxvWEdMZ29oUEM1ZzVPZHFQbm41MmNLeWxON2p2SnowK21JdVRLdGJoTFpYc3FyQ2ZNdEMxWXhFeUdmWVcvQnlNR2s2UXVxYVJZRjY1cDNHQjg0OEw3NE5QTW4vMWpBS045cWhRcitDWDlGNGVzdEN6R0Y1NU5BMVhsNndsenVTZnlQWnFSR2VOUWNHUnVHcXJCcnppN2g3Nk1tdkIrSWRXZndRT1U5ZmV4ZVJnaENlczhoUXlKWFZKSllXOE92Nmc5UTl4OUZrZDNhR3QxZGwvMkkxenhFYzNiMXVCWnJlbE1sQlk0ZWtVaFVFRnBDU1IxU1NYRmVOVVlMWkZOU0swajlBRS81dGphbmtOTkVEUnhIZHcwc3U2czdxSXA2aUxGU2dXVGtrQmlsMVJTZ0dyM2s1ZFQ4UG9Dc2EzZzdHQ1R2SWMvUDBGTitHaDRraGxiMFhHTXNlUjRFMWJwSGNlOGNpcE5UZ0tKWFZMcHNpMk9Oc2pMS2d6SjlXVEV2V2JIVFF5RTNvM3B2SjFLeTZSaldZZVJWYkFwOGpRT01NaHRoT2ZLQ3VvNkNBd2FIOGdqR1B0Z2dXNlVlelE5SmRrdjFiZU5OSFQwMEM4YWg4ZnlXZ1JOZXdJMTRUTnNhcDIzTUszcTdQQkRPeFE3cjBxaEpTQjFaVVZpbDFSU0NJNDNqUmZjUUVidUtNVk9YYkJHOWtjZDRFYXF2RGRZSjlRR3p1Y1g3VlAxRnM3MUd3cU45UVJuWHMzenBxeTZwdU5lbmQrTVI1SnIwV3JGc1VVZy9IQ1Rsc2g3cTZnRFBId1FUcnhzWEhqYnQ3c0c0VDdWY0NxNWpKVzZza0xmTm1XRUk3cEREUEh2MFl3bXpsUFdiZXQ0MGhYcEl3b044VEMvMUdBdVM2OGF5dXUwQThKOXF0RXdxbHcrQ2RpK0x4bzJCVVlTOXg1TlgySEdhOXRxWkxBcHVFeXlySDJYa1pHS1hqdG1MVXV2a3hNSDhKaFo4ZzhmZE9nMWlKcHY2bTlTRWtqc2trb0trTkdwNC91NnZWK0FTbU1HbWN2U0hmTGRzWEd4UGorT09MYVlSRlJDYkFra2Rra2xoY0RvMVBHOUttVURMTGR3U0hGSWtiR0N0WXNZd00rL1k3N0xFVFhMcUw5aUNheHVtbmx3c20vTytjUkZoRG4rYk9Wb2kyWUxYa3FGZnVpeTlITWJtRzNna0dvYVpnUlFUMEFDWG1uR2ZYUGIzcmdVZ3VYd3d3WWpPVEdWR2k1TGg3UUpXS1JsVHhvd1JJZ0dwS0FpNUdUTi9BeTRoZUtJbVJnelFmNVNxOGVjTWFHUHBYdHpremw5VU44OUtBR2Z5R0srOXJqckFiR0l4cmpVNnAzT2licGVqdGh4V2E0ZWxoa2hLQVlWNHhWWjNMZTIwd25IcFJBb0p6L3NJT3RQZHdYb1lBVE9HYytaOGNxTUVDYWZCT05rKy9NSXJLV0hIZWdndzFpSFhIZmFLMlZHaUNENWNiTEk5K2RDYnJMRGpuK2lIakJjdkxDOTJqUDVLVE9DVU81alpZalJud3Y1OVp5ZnNUQXJ5WEEzNmdITGF3MGQzeXdhVlNuYlJDVEdLaE1sQWZuK25Dck1DT0xQT0h3dUdKci9kdlJlZkR3MEJTUHRqZXYwdGU2c3ZDcmVsY0I5WGljRTZvMFlaOEllN00vSnFuK2lEdzQ3RHFJU3JPREVjYlROeW8ySFhGa3JEUkh2QkdjUnlsbThsRCtDS1J2c3o4OGxMU1gzM2kwaFpjT1V0TXZNaHV2WnRwb0tMdDlpa3NobHdnQjdXOFlUOUVjd0pkUURlNm1ZZTQrbWpEaHgyRUY4ek1oem0vbVArZGN3TGg4eWs4bnM4YnlaR3JqWmlsMUlwV2hTL2dpbXZOclI3dEdVRVM0T082ejJ2Q0t3ZmhyTFRYc2MydGhlN1pqSnJtV0prMTBseFplQTI1OXo3OUdVWWVBT08xWk91T1hXNnVqQ3RNSExnblBHZlROZDJqYkJJNnZTS0Fra2VrbWxSZmRQUml2dkRqdVd1S2M1bEk1Wkxpa09UTFFuYlpzdlNIVExpVmFCQkNYQXZxVHl4WThZMzFPZUY1NUJzNGVsT3M0M0d6ekNJVkpzTUozVW5GS29DTHZtQzQ1bDlwMW9GVWhPQXJoL2pMVGIyT0phQXp2bkhrMU1pYm5MdjJZdVpQYWQ4ZWZ4UGh2d2lvNXVxK3hrTXdXN0Jrc3B1NDZKVVZSR3BVdEpvQXJHOGo1SzJtcSttK2VzOGdOTXNYNkdVaFR4Q2o3VHJVeTNmN3hGenNub1QyQXV0aU83elJqUG16U2hWREM3SGFuK0p5bUJKdk1lelJiRTlGREE5VUZpazFnWjJTMUM5VzBtWXJLMUJTL3BFajNPdmxkMGgyVk5nRVUwVkRwWEF0aCtZMU1RZG85bUE3OFI3bGVUZjdDYklmMTQ5YldXT2E2ck5EWlpSTWhtdDArd0VxbDR0Q3h1R2E4MXArV2lVbFV3QVFsMERSR0gzYU5aeDQ5a2RSZHlmS3h0TGZXZHFta092TURjM1VMY0Q3NFJpWGpkSklXa2JRZVZTTVZVcHNnU1lGOVMyVVNoMjViQnlPUkl4b0p4b3UzeVVGc3hOaml0NmVhUE9VaURiSWhuTER2N001ODFTRlZhRHpoZTdmNGM2bjA4Q2JBdnFjVHVlTVQ4TFhPWmRrOTJ0VkxqRmsycm9idlJIK3FzdVFjNUlvTzE3T3luWDlieERJWEN0Y096ZGgvaHo2RGV4NVVBKzVMSzN3OGY1MXNFV2F4TE9qbnA1Z0FQeU5EaEpqZzVETStIN2dmc1plZEFrU2NCYWNKKzFSaCtCRkpWUkFJUzRGMVNHVThSdE5KMzlNL3RFV2pGNjBjZk53TGt4ZnZnT2hKNzJkbWIxWGc3Y3ozY2NJZldWR2FFRU5sTVBLb3l3YW5hT2d4MzVTdFFkenlWNU10T29FVGx0cGRIWDdnVDI3NDVmOHF4Qm92UmhMSWN0cnROV0RTMnRWTklPVTRHc2xxR3ozd2VGVWtMcEJScitraFRTRGljclVWb1BFUDQ1RnVmUkUwWTdTZGN6NnlSVzJXYkJGT0ZXdm1weFE1bk1sdXBjdVl5dTljd2p1T1JjZkRxblBjT3B5NXpCWkZhWWgvK1kvTHFaR21zV0xKdWFTZFdyb2RTazhWVUdIV09wc0xXenhRbkdOWmdwWldsbFliT2FNOUVPc0RPWWNNUGVxN2UrOXVacUU3YlhDclhORnh5NEhrMnBBdTJvaHRuU1NKVEhMbGtDTmNFcEZEUkowQTBCc21XdmVUb3JFYkhJSko0a1dYYlJZTHMyUmVlRnBZNCt6UUpycktNdzJtQ1FGNDRHak85WUx0MkY1RXlnRkIyMUYwSlBXd1NEa016elVka05TUHRjTU55Yk1DZVlTYzdrcTNiT3kwTS82N2tENWZJVGsyMTQyd01FYkRsdmRtUWlya0VtUlVCVVVxSkdoclBkU01yZGVIak1NODM1T2RKSmJWOTNtQ3pwc05tS3Z3aU1jRVI0citkakhwTTF3MkhRS1lEell6MEROcHAwMTVUZzBjekpDL2loM1ZrNDZuYjh4bzdZcDcrcjhGZVJxcFRhYnk1b1pWcmNQVWdJNEFJRERSeVdnWWxmS25oUzRhd0pRdWw5Rkt5OU1hZzlneU1iZ0w0ZFpiMFFNT3ByR3ZkYXVKTHB0Q05JZXhNRjMwWE9pTjhJRnNJaVNJNDdocHRmTm5JRmo2RkppVUpvTjNidFNJUlJkaExpYkZpa3kwSjRDbmg0Q3pPTnZGRmRRM1ora0Nwb2VsVDdwTnpQVmhNVGFJenlxaDh6WHNkNUhWY2YzUmVWQ0MvRXRDZGhmTDh5a0RWM0ZnZXR3K0hVZUxJc3dSd2o2NTl4bE9leGFEcWpvY0syQ2U2S0dIa1dRSnQ4MnlCUEl0QTFaMUlBQjBtM2xDU1VCSWdKNFBzS3pFb0NlQkJ0L0cyalN2UnpaY0VXcFJud256VlROVkdSZ0s0NmpCVUN3MHlFcHZUdkJjQThGQVE5ZVJlQW5VNFVRMUM3clZBMDlDc2FPM01WTUxJdFFUYXJzZGFydVdROThwbmE5ZE4zci9HRk90L051NkoxVlBFckZnbkw0R0tycGFia3BmcURGSzhvQndSWnZDclRRRHlzWDFheGdSb0s1S3pJNEZGc0UvTG1CM01DdWtFSk5CM2pNdlBLNlBTQk9RN0t5UVhYT095MnRjd0t4OXRFamliam5HNW9OelpKeUhnR2FGWmNvM0xKV2NmNUl4Z1Z6QVRsTURBL2ZvTDFnR0FDVkpYcEdaRkFtWHFHRmpuY3J4WkFhOXdKaWVCczlUaDlUMW5RMnh5OUJXbDJaQkFwYkhqQXUyNlo2eTVrU3FVQ3dtY0huM2xCOFp6NjYyLy9SdGN6a1dkVlNWREpGQkhMM2IzT1FySm9hTHlJQUZ5WkFyMTdPU2h6cXFPSVJJZ2gyTlF6MzVJRmhXVkF3bVFJOW5wNXpBSGRWWlZESkVBT1ZXTmZqWkM4cWlvSEVoZ2lkWUNET2VneWxtczR2OEJhTy9pbFNVRnpzd0FBQUFBU1VWT1JLNUNZSUk9Igp9Cg=="/>
    </extobj>
    <extobj name="334E55B0-647D-440b-865C-3EC943EB4CBC-40">
      <extobjdata type="334E55B0-647D-440b-865C-3EC943EB4CBC" data="ewogICAiSW1nU2V0dGluZ0pzb24iIDogIntcImRwaVwiOlwiNjAwXCIsXCJmb3JtYXRcIjpcIlBOR1wiLFwidHJhbnNwYXJlbnRcIjp0cnVlLFwiYXV0b1wiOmZhbHNlfSIsCiAgICJMYXRleCIgOiAiWEZzZ1hHWnlZV043ZUN0NUt5aDVMWGdwZlhzeWZUMTVJQ3hjY1hWaFpDQjRYR3hsSUhrZ1hGMD0iLAogICAiTGF0ZXhJbWdCYXNlNjQiIDogImlWQk9SdzBLR2dvQUFBQU5TVWhFVWdBQUJBc0FBQUN2QkFNQUFBQnAxa3B2QUFBQU1GQk1WRVgvLy84QUFBQUFBQUFBQUFBQUFBQUFBQUFBQUFBQUFBQUFBQUFBQUFBQUFBQUFBQUFBQUFBQUFBQUFBQUFBQUFBdjNhQjdBQUFBRDNSU1RsTUFJb203M1dhclZETHZkaENaUk0zNzVuWDlBQUFBQ1hCSVdYTUFBQTdFQUFBT3hBR1ZLdzRiQUFBVkVrbEVRVlI0QWUwZGJZZ2tSN1ZuOTNaM2JtZS9PUHh6SXV4Si9CT0N6Q2tHREFIblJJS2FFT2NnSmlLS3Mva1ZSY01jS0g3OHlSd0dna0hpWEREUllJdzlmdndKL3RoRmpwQ0lNQmY4SXdqT3l2MElBY1B1UDRsQjltSTJwM081WFBtcXE2djZxNnBlZDA5M3oweDM5WStaNnVwNnI5NTc5Ym8rM252VlpWbXpmYTNjWHdSOXRXZUxxTVhVa1ZvQ282ZFRneVlCYko5TlV0cVVMVmdDeStSaUlUVmV2clZYU0QybWtsUVNhTDJmQ2l3eFVNMitMekdNQVNoS0FodmtmRUZWOVk5TmQxQ1FxSk5YMC8xUGNwaDBFQ3ZrTUIyZ2djcGRBZ3VrdUpsYjgzcnU3SmdLMGtuZ2dCVFhVNThnZzNSRUdxaWNKZEN3MzgyNUJoLzZHdm1mNzg0a1owY0NHNFdPMTd2SHM4TzVvY1FuZ1E3Wjh0M2xuVHhKenVSZGhjR2ZRZ0lOY2pNRlZHcVFKVE1xcEpaZG5vREw1TDA4MFVkd3QyOUZza3lHU2dKTHI2cWVKTXovS3Riajk4bVZoQ2duSzk0akZ5WkRVQ1hvL2p2WmNGdEhiUUt0QXBlTGxLY1Q1RkkyckZVQlN5K2pDZlVLT2FjWFY3M1lxWUZsclpJYmVvck1VMDhDbmJHWG5pUzFoTDE3aTBWUDJSb2tJOVltRWN1OHdCYW1Ca09zdThoY1lsMHpPWWd0MDhMVVlMZndkZnhCb2VhcTJCS2Z5WUtGcVVHN1VPTVJsZlVtZVhzbVJUNkxSQldsQm5WUytESitrUlRtMTU3RmxrMUVVMUZxc0ZaOG15eVJqRlpCaVFRNm40V0xVb05OVWxEOG1kY01OVkpRNUtOWDVkeW1pbEtEQTNLdGNCbTFUY3hCWEprWHBRYk5LVXpidTZobE02NlU1clhjcVU4YzMrblFmcXA5L0lpT0NVUU5sdTRhUDZvREY4OHc4OUZSYUwzNGdQMnpmUUU4V1VMSmEyY0tQZEJrckdRTS9UZ2h0bU5MWFNCamxsQlZvRmVEK3RHNFRYWTQ3S3A5bGljai81Z2FrS0F0NXlma0dlSkZDNzQ0aVdORHpXdS9hTU5sUkNyVHpWZ2k5MncxUnJSTGJEMjdaMTNWdWZiMGFuQndjMnZKOHdVME5WWjZSQTNXZzlPMWRmS3ExUkZrTFpBSkJuRU5yNXVrd0tpMzZiYTR0UFlSWlg4VlhyZGx1bGovbXU2bDBLcEJuYjdDWGdQYW5rWkVxa1hVQUZyYUQ5TC9MN1h1OEdqQmswUm9oTDlRdkxTRzF4TytEaWNlc2xLVldoaHZVWDVzY3FGNWFGbHJSTGRrMTZyQks5QmFWcHRQdEdBQnBuNjdFRFZZREt6aEd6YW8xd25DaDRKdGtuNGJpNDdYWlZKcDUxS0g3UmNka2M5UkEyNlA2RjRLclJwMHI0QWFFTzQ3WENMaS9ZWHMwSVdvd1VuUjVoUnVtWWFqYllwRzZuZ2RUZ2dyZnF2akZWNEFIRUZwUzlUSXZzUGJMaGxUY2JkUzl3WjFHaWdDZllBYlBMWk1ORE52UkEwMkErTkpuMktFUGdEUTA2dWJ2cm0wdks2U3d2MFlqS0daK04xd1RlbndrbEhmaWsxMEJqeGRiN0JJRWNIazdocGpDNGJ3czBvR0VUWFlEc3d1VzJjQXo0Rm9mRHZRVlNpcmtEM1E4cnBDM0JkQ0JsbjZ2TTRseHVJdWE3WVc4Wlo4VWQ1MWF0Q25XZ1E5cTR0dld6ZWhSOVRnd0QrdHFEc3Y2WWdQQ3REZnBJNFQwdkphbjJET0VaWFV2T1hZNXhuRkkvWXlmQ0RRSDRlWjBhbkJpTDc4WGgvUTBRM2hpQnAwL0QzU21qTTNGSDJBZHM0UnBqZDByK1VWOU90TXFIeDFibGY0OUJpNkFZZnIxN1kwek92VXdMSDRIQWpEajNZSVI5U2c2WjlkYnRJRkNBdzI5QTh1N1p5REZWSDlJcnhxKzBFVnpwTGtPeU02NVlYRWNmRnIxS0R1YUJIMEthNWd4T3NyRXhTaUJpTi9DRWovR21DQXdZYit3ZVgxTit3K3dTL0NLNW1DSXlNQjlia1czWFJqYnVJTnVSbzFXS0RyREpoaHVrWmZQVDVFRGJwOHVVRlJOcS9BRHpUK0R2ekJwWjF6c0NLcVg0VFhLcXZCMmhrbU5KZ254M0R4YTlSZy9XT0FDUHB1RjR0K0NFK2lCbGZwS0FXRHpUNGp0S09iYzdBaXFsK0VWMUo0R0t5SzBPbmxlNzF1aUliR1UyOTQxMmpzcGQ5NGc3WlA4SUtCK3hMTGlRN2hML3RBLzBGZThOMzlQWWlFR2kvQ085ZTZoTTloSkhPT21nK1hQL25qTUY3M1hzR3J6V2xYZ0ZVaCs0U3FTM3lGS0svb3dtMVR6TFlqUTNqRFZ1S0p1SXFPK0VSQVNONHpha25tSEcwVlpyY0RFVmpjaElKWG93YVdOUlFOR0JMYWdVckdSR0xHNllrZWV6dHNOb0R4UW5tZERkVVpVUU1Zc2x6UGttek9vY1E3Q09GMWI0ZHlYdHNSNVpPRGx6bTNKd2JmRUpmTHRsTEswVytZZG9WUHFDTVVndVA3aGhMUGNmaXRqYWdCRERIbkdCN1puT01qQ3N5LzJ1SjFCLzk3Y2w1TmIyQloza292S0xMZ25XYUs2QlQwK203SkVPNURoVXdSSTNNRGI3Q0p6amw4YUdNbUZiemFYTlZpb2lsanNYWWNzNEdGcUlIWGQ4UEtrVHVHWmRKQzFDQ3dZS1R3OFA1ZVpIZ2ljdzZXbmVoWHdhdFJBNnZodmNjNmlTSnFzQ2dXQ3JJaDNJYzRxUnEweEVKaE96em44R0dObVZUeHFwb2t4MFJiaG1MeHpBWllid0I5OXhVbURWKy9JQk1Qb2dZQkt5S0ZKOExUNGZVTE1yeXg4bFM4Nmx5aXNSRFBmeUZZU29lWDZqS21rTjZnTHp3S2lxVTV4NG1vUVpPNFJpaTNQRGovWEk5Q3pEa01yMGY2citBVk9va2RhZmtLWmNKUytsd01kaEUxMkJXeElZQXZ2QXIwbzBmVW9DZGFuUUZCUkFoWDByWjJ6dUd2UTVsVzhBcmoyQmtsVEVVZURFVjN2clNqWVJsUkE4L1dCL2dHR2p5SUd2VDk4UWFBQnBZSGx4ZzJlR1dqUml0TlJiSkhDbDdCc0hGZVZyeEtlVERrWG1EOERxOXArRWJVb00wZFM3NnB2UlFib2diRFVGZ3N2TDg3REE4eTU1QldGczVVOEFxbzk4TkZxM1lQUytrOXh2UHVvWVozUkEyOHZTNkFUNFBHUXRRZ0dJdm8rQmNIREIweTU5RFZLWjRwZUsxMExHTGpEVWM4YldIK2F3K0V2S0lKUkEyOG1IUmtDRWZVNEVUSWlMRXArbXRremhHbDJKK2o1eFUwekYrNFd1a21lUTRZaHFtNGErMVpIN3U5Z2xRTXFCcTRFM3BzQ0VmVVlKRndmeUtqQXRUZ0Frc2hjdzRwMFNKVHoydHdjNFFBcWtRQzlnZlJyVXJ3SmpoUkk1YTFvWjJCSVdwZzg0VWVkTEI4azVGVWpJZ2FBSGhBR2NGMHVNL3c3QXB6b2hTdk5oUGg5U1FYZ1JaSk9SOXVFNmNyQkRtN3pkODVwMk1VVVlNanZ0QUQ3L1ExSFI1RURhQnp1dWdIMytDOUFmVlcreDhrU2lPOERqbnhpWkNXbzNDSE9KT0NYYjdoa0cvb1VIQ0hxSUhZdmRyU213MndLU0pZRGMvN0tZRDNlT0RjZzdWYTU2cnd3MFRUQ0s5OWZ3QmtGTHJVT1RCcmhtNmdSaDV5eFh0Wi94MG9SQTM2TGhab05yZmRGTUpEZWdNSVA5cnhRMEx2Y05hNWI0cGV5Lzg0WmhyaHRjTnRFekhSbGFrWWpMVWc0TVhyWUVMYkE3NGE3UjB0ZDRnYXdNdEtzVmlBTmRpcmg1RmlhdEFNTllucmVZWTVnMzdPRWE0bmNJL3cyZzJxWGdDMDdEZmI1RjVnc1hzT1dtNEhFcThqWFM2aUJqWGJ3ZklTZk8xQ1A0UmphbkFRNnFCUE8zYXBSdmNaWk02aGJTNkVWenM0RUdsUmxlM2hLdm1uWlgwSGppRmNJTmYzR3QvR3JPcUlHbGhQa3V0YjFpbjcwL3BvQXd1ZEcyeUdwbXQxbXp4czFXNC9QczFIaHpUdG9PY1ZCaDZuSjB1RGVmNWhma0RnMWYwbThQRmxjbXlUZnlNTVlXclFBSzlDbTl4QW9nMXdOVmdXVm1tWG9KY0lmUGVHRExhUk9ZZWVmQzJ2cXlHVGxSNVY2WjUrOTgzanZ6aE1QV0QvbENVMExHSnFZTlZ1czQvdjNKTUZEQWF3WW9QQ09nbmFqeXpyMUYza00xK3hPc2ljSTFCSjlFYkg2MkxJblJXRk5qbGNBcWdhc0lKZUZCSUhEUDFqYW1EWjNGNFVCUFNpa0lMNUdkd05DZmRsWjRDczVDaGlxc0VtNXJwSDFhQXBuN2JIQzVWTDFRaTdQSEFxRlhTMWdHS3FRUS9ydTFFMUdFcXRrRm00bVZVTjF0WXZjVlZnczUxL2FwQUxmUjN0NTZWZnZ1aFcyc0pzZlV0WXJOT3lmNm5RK0pHTEZ3WWJzSExrY3RYS09FTzg2cGRpaG1JN29ING8xYlZHYnJFbEY2eTl0STRsdXVYMVVJV0Y1UWRhWlVUZVlybDlySmZSSTlVOVhlTmVNVjJoT1h2Mm1PZjR6NWJ5alo5cjhIV0pPN3hDekJqMjByNTVRWU9JUGhwNWZUU2d1OGxLZDdGZUJrR3FlVHhFU2RZQXorYWpMNExOZFZBNGFUQnd1Kzk0bjJpREZtSlI1bXNXbUdtd1RnaDZtZWRqQWFjbzFQVFVMZ1gwTElLOFNNajRqdUlKZzVmV2ZhT0V2M2tDSWhhOGNRVjZHV2JqRnY3bUNmQXFRQnRoZTVXaTNOeGtOMjRITFJoTWdWeG9KQllqQkE2Z0s1UFgzeGJmeWo3aXV4UjIrZUF3T2ZZd2hvV1NXUTFxSTRnZ09CL21zb2g3Q0JOa1EzZy9remZyUUJpUTJxNWF3Wml3a3hjajIrWHlLOVdnQjcyRlRiL3lrZVV5T1I1UXpLNmJjZEpLMW9TdnVldDRRUzJMdVJrbnhTdUhQOUl0Z2VRZ001eGJiOEU0dWo4ZEF2bm41bDRQYlRKSVMwM2JYUjVZdlVzT2luVWI4MyttclltNnVuS2JlNlluS2pYa09neWoxeSttQnA4UThPaHVpZ0NPNXNoR0Q3ZjUzSDNqblQyS3VFbGVvSCs1WEVNeEF1V0N2bGlrS3pDSzN0d3F0azVmYlpmSnJ5M3JoNFQ4MVpjM1FYS0YzTWVnRyswYlcxYTlTVzQ2MmpBQlJqVm9DeUx4eW5JdDJlQjV5VTlVcUpqZ2hKWm5iRExPU0FzZ2xJMlAxMzhpNDg4VDhzdjhXRnZMWW1tRHlxZVlBbjhFTGZoRk1WVXBhcW45MWo3KytMN2lZZkxzQmJFdytDQUVHM3cwT1lMWUVMdEk3RjFzUk5NditBZFl0dDh6ZlRLeXBLQ3BENVBPcktvVm9XK1pvWndXb2crQkZrQllZYW11MVlJVzgzMitKcGw3NlQwQldvQUZFczRma3ozRVVaa05SNDJNSFRBWkhob3BHRlNlSGlsSzBNUlYwSUpQQm5La04za1FLSzBvbzh6YXF4a2gwcUpwUEt4OW5QUmhob2RHaXFvZmozVlNKamlXSVlBYnZmSWdFSzIwYWdVeVBEUlNpRTV6ZXFRb1kxblVzUnhqbVpZSGdUNHFUTktSUUlhSFJncUphazZQRkdXc3VJN2xQQWowcURBcFJ3SVpIaG9wSktvN1BaSVhhalJqT3BieklKQVRZZjY1QkRJOE5KS2p0SFNuUjdxRjRqdVc4eUJRVUZycVJPQklDZitCRFpJakpiSTdORktJbEg5c1lGZDlVaVlZY09NNmxuTWdVRkJhN2tTU0l5VmFaMEFXQjJJbkw3YVpNNDdndEtkSE1nUVE2eEhYc1p3RGdYR1lLRUVaYUZYVkZiWkNaM2hvcEJCYzV4Skw3cklndjVZayttYVRrUHRGZVcwaUR3SzFGWmJuWVlJakpUSThORkxJeno3UGt0RHhVNGVON0tUTUZadVF6d29BWFNJUEFuWDFWZk5aZG9kR0N2bnhjQjRMdWdFblUzWlNKdlVyeHZJbzVVQ2dvTlFrdUFTeU96U1NZN1NRMHlQZGNrdHQ4Qy92Q1NCbElnY0NsWFZWOTBGMmgwWUtHU0tuUi9KeU5PWW9SclJKRGdSeUNzeS9rRUIyaDBZS2xHdG5XQksyQTcwdk1pV0pkUmcwOE5nektZSEVYQkVKU0NTY01NdjdrSHhYckJ3VG9wQVVSejhYWFlmYTRrV2loZ21NeU1CazZML2RKV21lYUpiM0ZZWXN6QVljUDlnR0RubGEvazlOaWJmb1lnSzd3Z1NhVm85S0FKTWgrdHo3Q2dQNkRTZ1VsNi9Ba0tBQit0U3hjSHpCQnlOUFJnaU1Dc0hreUVXWElCYzJjNTVqeGRGdlFDWEFhdldZMlVBTDBnQTNJNzVuTFNjQ3RaUlY3K0dtZUcxQjN0Y3k0eDk2L0JpNElPaGcvSHVrWEU0RUlyVlc3VEc4dGhjWnp5ZjVIdThzUktBNFBUS01tb1lnM1JIT0RON25SR0N3a3NyZnRjallsY0YyaHQrWmdDTXE0Z1ZxMDRCRWZmQmVQZ1JXdnQxREF1QTd1LzJIeVlhS3BMakZ6QVlleWlkQUQ3N3UzVVpUK1JBWXJhZHNPVThGZ3d4OGQxdFJWbUgvZllhSFJncjhZRFo0VDl6b0UzU3pnaVpNUFNjQzlUU1Y0R21TZUFQTGdxOTg4UFpDVHB4S0pCb3dHNXlMQzBDM0xxa2RqamtSR0plNHVTMTNBRkpWWE9GNEErQVJsZ2VYR0t2WWlWT0pCRElVMzVEUm5wVEpjR29kamprUm1JaWJlU3ljSU40QTJJUFhkb2R4NlpscE11QzY1MzVTeUxLR01SYWhPb2RqVGdSbXdHT1pVTUFxY2NENFFiMEFTZGdHczhFZUs3OTdHQU51NVVqcGNNeUp3QmhFVmFrSUdHZk9NMzdodFRzN09lZjYweU9WK05VT3g2d0pWSkpRNlFjZzVRdE1BRENjRDdnbzF2LzhLRThtL05lZkhxbEdSaDJPNzJ4Sm5zc0psQlEwV1JOSUFQcmNmUWErSzh5SjlKTTlxR05JWHVjQyt6Z29ERER1dm12OVNaaytKTlRoS05zTExDZlFCMmlTR1VoQWZNU3pZWHRlQURnT1hsZ1RrdFd4RFpBQUFXMTNnd0YyenNWRkFBNUhGeVlBSVNVd1VNTGNUQzRCZUgwSERoYjQzcnRZVDhJaWpkeEtoYnVUN0tUTVlCMi9leXQ0Nzl4SkNaU1VNMW1UU0FDTWRHeGlDT09BZUJsaHRraUliS0JHYTRLZUhiREVQaWtUeGVjY3lCMGxNQWFjS1pKSUFySkRJNkZuNEoxRUlsek9tWmJRYUxGUHlveURYVVpnSERoVEpva0VaSWRHUWdDS3NBSW13V1ZaeU9tUnlaQ3gwaklDMCtBeE1Eb0oxR1dIUnJiZ2V5VTdPaWpWTS8zcGtTb29iYjZVUUMyRWVaaENBckpESTFlUDdoMGVwc0JsV2RyVEkxTmh0R1FFcHNOa29EUVNrQjhhdVhtb0FkRTgwcDBlcVFIVFBaSVRxSU13ejlKS3dBdnlZUmlHYkg2ZUZsMzJjR0VDczY4aEVjYkdRMitPdi9ESVhpS1lPU2djamhyclg1a3hvc01FVHBjODZnU0JDdytzbmk2WlNXdVB1Smw3ZzZRbzhpMGZJVERmNmhEc2NCTElyVzk5Q3ZSZ1BFQkt6c1ZqOWFHUm8vMlpZRUJONEZUSmU5TFptTDkwQktiWE1vd0w2a01qN2FtS1dWU3VKbEFVbVVKaXhUMHBIU0xreUhOVHFEL2pLc0Y1NEhvQ3c0ZEcxdFA1RkRLbWo4YklLUWpNdXFaRStQcmppNno4QVF3TFc0bEFaN0Z3ajd1UXdMWHdmSURBdFhjRHQ5TzZVUk00TFlwb3ZRMzdhYmQ2bUxHRUJEZE51dExXM2VWdVJlSE81WmhldWNaVDJmK3Z0a0Y0a210OGQ2UXVOWUdSb2dWbUxQTVlEY3NDQXNYWml3VlNrRzFWUnp5dUlISm81T2hNdGpYNXNXMUtWTURKRWk1T1VWcE5vQ2d5aFlUdkxJTWhFRDRiaytrSjVOQldIUnBaRytjNEFYYjgyREpWZUQvQ2lwTEFTTWtpTTFwOGE0ZGxRWndWOWlHSElpbExWNWZ5ME1pTlhLY0dUMzFQZW4wL3FucEtBdFB4bXhFVTJSR0lZRkpGM2haM2M1cFFIaG81T2pzYkhDa0puQ1o1TUMvOGw2amY5b1hyaU13NVM2Z09qVnpLYzB4SUlpTVZnVWx3WkY0Mk1CQzArR0lyODJxS1E2ZzZOUEpBRmlOY0hGbGVUU29DdlJKVFNOSGdMREZvTnVGbUNqUmtXNlhpME1qSHRyS3RKajAyQllIcEVXWUFDYXRyTDN5M0F6ZlJPVTBHdFJTS0l1OURJeWRtWmdZSnBHb2dqS3c5dUptWmwyWmlhUnNFOFNWQTQvZUZ6WWlxd2NYNHNLWmthU1JBZC9NSUUwY0hidVovVUNoTjJ4VEp5TWdYdmwrS0tXS1J3aXRQWGZYYlBpeVlhWUdQVWR5WVJGVWxZQXRYZUZVbFlQaDI5dGFsM1BWcnBGY2lDY0JPVy83eHFCSnhaVmhKS0FIWXdzOC9GNU1RMGhRdmtRUjZiQ2QvaVRneXJLU1FBQVJFeklyL0pRWDFCaVFiQ2RDOTM0TnNVQmtzOHlzQitDU3RNQ3ZQTHhlRzhna2wwQzFCQ05xRUlqRGdGbmdYam8xRG9mS0tjSm1RK3lvdkJDT0FGcmxsT29QS3F3R1lFR1hmOEt1OFhDb21nSjRYaTFZeHpnMjduZ1JnajhLT2QyZFNGWlhBNlpqSGlsVlVQQlZodTJFYnAxSkZtbHJINW1VVGFLQVRUMVdlSGZGdlhWU0ZZY09uUkFLTGhIL3JRdkxRWkZWRkFpTmhSbjdObUpDcTB1Z1JQaGM4TTdMWnB4Q1JUbVV5T3NLTVhETUI2cFZwOVRDaks1NFplVVhzWnd3WE12ZGxsOENCMS9ZTDdpZjd5czZ5NFM4aWdicDdOQkY5RVB0d3VRZ1drekhuRWpndGppZUQ0NGZGdHRZNVo4cVFuMUFDamZhT0I3SHJmUmZOeXpTcENraGdZL3dsOWkyM0J4Lzh6ZC9JdFFwd2JGaVVTS0FGY2VuZWRTZ3BZYkxLTHdINnVSUGZ0Vk4ramcySEVnblFUMXY0cm9Ha2lNa3F2UVRvWjlQOTEzN3BPVFlNU2lSQXY0VG12N1lrWlV4VzZTVVEvdlIzNlJtZVJRYi9EOU4raGtYaXZoUktBQUFBQUVsRlRrU3VRbUNDIgp9Cg=="/>
    </extobj>
  </extobjs>
</s:customData>
</file>

<file path=customXml/itemProps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9736</Words>
  <Application>WPS 演示</Application>
  <PresentationFormat>全屏显示(4:3)</PresentationFormat>
  <Paragraphs>787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4" baseType="lpstr">
      <vt:lpstr>Arial</vt:lpstr>
      <vt:lpstr>方正书宋_GBK</vt:lpstr>
      <vt:lpstr>Wingdings</vt:lpstr>
      <vt:lpstr>微软雅黑</vt:lpstr>
      <vt:lpstr>汉仪旗黑</vt:lpstr>
      <vt:lpstr>微软雅黑</vt:lpstr>
      <vt:lpstr>Arial Regular</vt:lpstr>
      <vt:lpstr>宋体</vt:lpstr>
      <vt:lpstr>Wingdings</vt:lpstr>
      <vt:lpstr>Times New Roman Regular</vt:lpstr>
      <vt:lpstr>Calibri</vt:lpstr>
      <vt:lpstr>Helvetica Neue</vt:lpstr>
      <vt:lpstr>Arial Unicode MS</vt:lpstr>
      <vt:lpstr>汉仪书宋二KW</vt:lpstr>
      <vt:lpstr>宋体-简</vt:lpstr>
      <vt:lpstr>儷宋 Pro</vt:lpstr>
      <vt:lpstr>Cambria Math</vt:lpstr>
      <vt:lpstr>Kingsoft Math</vt:lpstr>
      <vt:lpstr>Office 主题​​</vt:lpstr>
      <vt:lpstr>  PCNNcec : 基于云-边缘-客户端协作的高效 隐私保护卷积神经网络推理</vt:lpstr>
      <vt:lpstr>PCNNcec </vt:lpstr>
      <vt:lpstr>PCNNcec </vt:lpstr>
      <vt:lpstr>1.1 论文概要</vt:lpstr>
      <vt:lpstr>1.2 作者信息 </vt:lpstr>
      <vt:lpstr>1.3 研究背景</vt:lpstr>
      <vt:lpstr>1.3 研究背景</vt:lpstr>
      <vt:lpstr>1.4 论文动机</vt:lpstr>
      <vt:lpstr>1.4 论文动机</vt:lpstr>
      <vt:lpstr>1.4 论文动机</vt:lpstr>
      <vt:lpstr>1.5 作者贡献</vt:lpstr>
      <vt:lpstr>PCNNcec </vt:lpstr>
      <vt:lpstr>Leia</vt:lpstr>
      <vt:lpstr>2.1 系统整体模型</vt:lpstr>
      <vt:lpstr>Leia</vt:lpstr>
      <vt:lpstr>PCNNcec </vt:lpstr>
      <vt:lpstr>3.1 方案的构造基础</vt:lpstr>
      <vt:lpstr>Leia</vt:lpstr>
      <vt:lpstr>3.1 方案的构造基础</vt:lpstr>
      <vt:lpstr>PCNNcec </vt:lpstr>
      <vt:lpstr>Leia</vt:lpstr>
      <vt:lpstr>4.1 building blocks</vt:lpstr>
      <vt:lpstr>4.1 building blocks</vt:lpstr>
      <vt:lpstr>4.1 building blocks</vt:lpstr>
      <vt:lpstr>4.1 building blocks</vt:lpstr>
      <vt:lpstr>4.2 PrivConv</vt:lpstr>
      <vt:lpstr>4.2 PrivConv</vt:lpstr>
      <vt:lpstr>4.2 PrivConv</vt:lpstr>
      <vt:lpstr>4.3 PrivActiv</vt:lpstr>
      <vt:lpstr>4.3 PrivPool</vt:lpstr>
      <vt:lpstr>PCNNcec </vt:lpstr>
      <vt:lpstr>Leia</vt:lpstr>
      <vt:lpstr>Leia</vt:lpstr>
      <vt:lpstr>5.2 实验</vt:lpstr>
      <vt:lpstr>5.2 实验</vt:lpstr>
      <vt:lpstr>5.2 实验</vt:lpstr>
      <vt:lpstr>5.2 实验</vt:lpstr>
      <vt:lpstr>5.2 实验</vt:lpstr>
      <vt:lpstr>5.2 实验</vt:lpstr>
      <vt:lpstr>5.2 实验</vt:lpstr>
      <vt:lpstr>5.2 实验</vt:lpstr>
      <vt:lpstr>5.2 实验</vt:lpstr>
      <vt:lpstr>PCNNcec </vt:lpstr>
      <vt:lpstr>Leia</vt:lpstr>
      <vt:lpstr>PowerPoint 演示文稿</vt:lpstr>
    </vt:vector>
  </TitlesOfParts>
  <Company>CPSec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</dc:creator>
  <cp:lastModifiedBy>liuyang</cp:lastModifiedBy>
  <cp:revision>1828</cp:revision>
  <cp:lastPrinted>2022-08-25T13:29:49Z</cp:lastPrinted>
  <dcterms:created xsi:type="dcterms:W3CDTF">2022-08-25T13:29:49Z</dcterms:created>
  <dcterms:modified xsi:type="dcterms:W3CDTF">2022-08-25T13:29:49Z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