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8.xml"/><Relationship Id="rId44" Type="http://schemas.openxmlformats.org/officeDocument/2006/relationships/font" Target="fonts/Lato-regular.fntdata"/><Relationship Id="rId21" Type="http://schemas.openxmlformats.org/officeDocument/2006/relationships/slide" Target="slides/slide17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46" Type="http://schemas.openxmlformats.org/officeDocument/2006/relationships/font" Target="fonts/Lato-italic.fntdata"/><Relationship Id="rId23" Type="http://schemas.openxmlformats.org/officeDocument/2006/relationships/slide" Target="slides/slide19.xml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La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9.jp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rxmarble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infoq.com/articles/Servlet-and-Reactive-Stacks-Spring-Framework-5" TargetMode="External"/><Relationship Id="rId4" Type="http://schemas.openxmlformats.org/officeDocument/2006/relationships/hyperlink" Target="https://www.infoq.com/presentations/reactor-demo" TargetMode="External"/><Relationship Id="rId5" Type="http://schemas.openxmlformats.org/officeDocument/2006/relationships/hyperlink" Target="http://www.reactive-streams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Reactor Project with Spring Framework 5.0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Shazin Sadakath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Reactive Programming?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5" y="1984075"/>
            <a:ext cx="1955925" cy="17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751" y="1984075"/>
            <a:ext cx="1955925" cy="175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5">
            <a:alphaModFix/>
          </a:blip>
          <a:srcRect b="5198" l="28825" r="33056" t="4703"/>
          <a:stretch/>
        </p:blipFill>
        <p:spPr>
          <a:xfrm>
            <a:off x="5212450" y="2120075"/>
            <a:ext cx="626650" cy="1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5884100" y="3028575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5960300" y="3104775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6036500" y="3180975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5">
            <a:alphaModFix/>
          </a:blip>
          <a:srcRect b="5198" l="28825" r="33056" t="4703"/>
          <a:stretch/>
        </p:blipFill>
        <p:spPr>
          <a:xfrm>
            <a:off x="5288650" y="2196275"/>
            <a:ext cx="626650" cy="1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5">
            <a:alphaModFix/>
          </a:blip>
          <a:srcRect b="5198" l="28825" r="33056" t="4703"/>
          <a:stretch/>
        </p:blipFill>
        <p:spPr>
          <a:xfrm>
            <a:off x="5364850" y="2272475"/>
            <a:ext cx="626650" cy="14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Reactive Programming?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5" y="1984075"/>
            <a:ext cx="1955925" cy="17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751" y="1984075"/>
            <a:ext cx="1955925" cy="175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 b="81282" l="1662" r="20273" t="0"/>
          <a:stretch/>
        </p:blipFill>
        <p:spPr>
          <a:xfrm>
            <a:off x="2457800" y="2830475"/>
            <a:ext cx="4222951" cy="3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4278125" y="3206550"/>
            <a:ext cx="582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Flow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81282" l="1662" r="20273" t="0"/>
          <a:stretch/>
        </p:blipFill>
        <p:spPr>
          <a:xfrm>
            <a:off x="2457800" y="2830475"/>
            <a:ext cx="4222951" cy="3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278125" y="3206550"/>
            <a:ext cx="582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Flow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Reactive Programming?</a:t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75" y="1984075"/>
            <a:ext cx="1955925" cy="17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751" y="1984075"/>
            <a:ext cx="1955925" cy="175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6">
            <a:alphaModFix/>
          </a:blip>
          <a:srcRect b="5198" l="28825" r="33056" t="4703"/>
          <a:stretch/>
        </p:blipFill>
        <p:spPr>
          <a:xfrm>
            <a:off x="2526775" y="1509700"/>
            <a:ext cx="626650" cy="1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6">
            <a:alphaModFix/>
          </a:blip>
          <a:srcRect b="5198" l="28825" r="33056" t="4703"/>
          <a:stretch/>
        </p:blipFill>
        <p:spPr>
          <a:xfrm flipH="1">
            <a:off x="5999650" y="1496750"/>
            <a:ext cx="626650" cy="14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2526775" y="3206550"/>
            <a:ext cx="1058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Subscriber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5667500" y="3206550"/>
            <a:ext cx="958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Publisher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325" y="2487325"/>
            <a:ext cx="867025" cy="8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>
            <a:endCxn id="245" idx="0"/>
          </p:cNvCxnSpPr>
          <p:nvPr/>
        </p:nvCxnSpPr>
        <p:spPr>
          <a:xfrm flipH="1" rot="10800000">
            <a:off x="3206438" y="2487325"/>
            <a:ext cx="25854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Shape 247"/>
          <p:cNvSpPr txBox="1"/>
          <p:nvPr/>
        </p:nvSpPr>
        <p:spPr>
          <a:xfrm>
            <a:off x="3802325" y="2409000"/>
            <a:ext cx="1058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Subscribe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2954250" y="1594955"/>
            <a:ext cx="3190275" cy="748925"/>
          </a:xfrm>
          <a:custGeom>
            <a:pathLst>
              <a:path extrusionOk="0" h="29957" w="127611">
                <a:moveTo>
                  <a:pt x="0" y="29957"/>
                </a:moveTo>
                <a:cubicBezTo>
                  <a:pt x="8735" y="24965"/>
                  <a:pt x="31144" y="61"/>
                  <a:pt x="52412" y="7"/>
                </a:cubicBezTo>
                <a:cubicBezTo>
                  <a:pt x="73681" y="-47"/>
                  <a:pt x="115078" y="24694"/>
                  <a:pt x="127611" y="296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/>
        </p:nvSpPr>
        <p:spPr>
          <a:xfrm>
            <a:off x="3802325" y="1761350"/>
            <a:ext cx="1430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Back pressure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Reactive Programming (Non Blocking, Async.)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750" y="1373400"/>
            <a:ext cx="2076426" cy="15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850" y="1373400"/>
            <a:ext cx="2076426" cy="15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750" y="3103700"/>
            <a:ext cx="2076426" cy="15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850" y="3103700"/>
            <a:ext cx="2076426" cy="15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Reactive Programming (Non Blocking, Async.)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Event Loop (A Runway per CPU Core)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Uses Non Blocking I/O (Similar to select in C)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Uses Event Driven Architecture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Has Event Publishers and Subscribers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Has an Event Emitter Thread and Callbacks/Handlers attached to cater events.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Reactive Programming Summary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 alternative programming paradigm.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Simple, clean coding of asynchronous event driven application.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Declarative constructs for concise and error free code tailormade for high load and concurrency.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Accordance with Reactive Streams specification.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Reactor Project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Reactor Project is the Spring Framework’s default Reactive Programming Library.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provides a set of programming constructs which can be used to develop reactive applications easily.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main programming constructs under Reactor Project are: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Mono - Zero or One Event (0..1)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Flux - Zero or More Event (0..*)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Flux&lt;T&gt;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Model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Flux emits events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Subscriber consumes events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Events can be messages, query results, computations, even errors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1050750" y="1939825"/>
            <a:ext cx="1991400" cy="1175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Flux</a:t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927825" y="1983900"/>
            <a:ext cx="1991400" cy="1175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Subscriber</a:t>
            </a:r>
            <a:endParaRPr/>
          </a:p>
        </p:txBody>
      </p:sp>
      <p:cxnSp>
        <p:nvCxnSpPr>
          <p:cNvPr id="286" name="Shape 286"/>
          <p:cNvCxnSpPr>
            <a:stCxn id="284" idx="5"/>
          </p:cNvCxnSpPr>
          <p:nvPr/>
        </p:nvCxnSpPr>
        <p:spPr>
          <a:xfrm>
            <a:off x="3042150" y="2380713"/>
            <a:ext cx="2916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x="3559188" y="2439475"/>
            <a:ext cx="1851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Stream of Events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Subscriber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Subscribes </a:t>
            </a:r>
            <a:r>
              <a:rPr lang="en-GB"/>
              <a:t>receives</a:t>
            </a:r>
            <a:r>
              <a:rPr lang="en-GB"/>
              <a:t> notifications on following: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onNext(T) - Recurring Notification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onCompletion() - Terminal Notification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onError() </a:t>
            </a:r>
            <a:r>
              <a:rPr lang="en-GB"/>
              <a:t>- Terminal Notification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Flux.subscribe method need to be used in order to subscribe for events.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Reactive Application using Reactor Project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</a:t>
            </a:r>
            <a:r>
              <a:rPr lang="en-GB"/>
              <a:t>dependency&gt;   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&lt;groupId&gt;io.projectreactor&lt;/groupId&gt;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&lt;artifactId&gt;reactor-core&lt;/artifactId&gt;  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&lt;version&gt;${reactor-core.version}&lt;/version&gt;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&lt;/dependency&gt;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Reactive?</a:t>
            </a:r>
            <a:endParaRPr/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Reactive Application using Reactor Project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7200"/>
              <a:t>Demo</a:t>
            </a:r>
            <a:endParaRPr sz="7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Reactive Applications using Reactor Project Test</a:t>
            </a:r>
            <a:endParaRPr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593175"/>
            <a:ext cx="8520600" cy="29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&lt;dependency&gt;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&lt;groupId&gt;io.projectreactor&lt;/groupId&gt;   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&lt;artifactId&gt;reactor-test&lt;/artifactId&gt;   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&lt;version&gt;</a:t>
            </a:r>
            <a:r>
              <a:rPr lang="en-GB"/>
              <a:t>${reactor-core.version}</a:t>
            </a:r>
            <a:r>
              <a:rPr lang="en-GB"/>
              <a:t>&lt;/version&gt;  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&lt;scope&gt;test&lt;/scope&gt;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&lt;/dependency&gt;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Reactive Applications using Reactor Project Test</a:t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593175"/>
            <a:ext cx="8520600" cy="29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200"/>
              <a:t>Demo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 vs FlatMap</a:t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 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Transforms 1 source element into 1 output  element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Does nothing particular other than the transformation from T to V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Transformation is “synchronous”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Returns a Flux&lt;V&gt;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 vs FlatMap</a:t>
            </a:r>
            <a:endParaRPr/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FlatMap 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Transforms 1 source element into a Flux of N elements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Subscribes to each generated Flux&lt;V&gt; then flattens their values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Transformation can be async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Returns a Flux&lt;V&gt;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Marble Diagrams for Visualizing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Marble Diagrams are used to Visualize the Reactive Constructs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Use the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http://rxmarbles.com/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Marble Diagrams for Visualizing</a:t>
            </a:r>
            <a:endParaRPr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Zip in Marble Diagram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00" y="2090150"/>
            <a:ext cx="6330599" cy="27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Marble Diagrams for Visualizing</a:t>
            </a:r>
            <a:endParaRPr/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</a:t>
            </a:r>
            <a:r>
              <a:rPr lang="en-GB"/>
              <a:t>in Marble Diagram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00" y="2033675"/>
            <a:ext cx="6330599" cy="29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Stream vs Reactor Project</a:t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Functional-style API to process a Collection or in-memory data once.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Pull based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Basically a way to iterate collections declaratively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Generally synchronous data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Streams can only be used once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flow-control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control of timing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composition of streams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Finite amount of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Stream vs Reactor Project</a:t>
            </a:r>
            <a:endParaRPr/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Functional-style API to process any sort of data (including asynchronously generated data), possibly multiple times.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Push based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Real-time data, latency, concurrency, flow control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Asynchronous-friendly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Reactive streams are highly reusable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Back-pressure strategies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Time-aware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Advanced composition/transformation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sizes from zero to infinity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Blocking Synchronous Programming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025" y="1469050"/>
            <a:ext cx="5532927" cy="254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 vs Cold Flux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Cold Flux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@Service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public class YoutubeService {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public Flux getPackets() {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return Flux.interval(Duration.ofSeconds(1)).map(s -&gt; "Packet "+s);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}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}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 vs Cold Flux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 </a:t>
            </a:r>
            <a:r>
              <a:rPr lang="en-GB"/>
              <a:t>Flux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@Service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class TelevisionService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public ConnectableFlux getTransmission() {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return Flux.interval(Duration.ofSeconds(1)).map(s -&gt; "Transmission "+s).publish();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Reactor Project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Declarative, Functional Style of Programming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Scalable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Lazy execution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Fluent API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Increasing Community of Users, Developers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Reactor Project introduces Reactive Programming into Spring Framework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Supports 0..1 and 0..N data streaming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Contains functions transform, filter data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Enables focusing on What Needs to be done, not How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Not a Silver Bullet to solve all problems (Ex:- Can not work with JDBC)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600">
                <a:solidFill>
                  <a:schemeClr val="dk2"/>
                </a:solidFill>
              </a:rPr>
              <a:t>Q&amp;A</a:t>
            </a:r>
            <a:endParaRPr sz="9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https://www.infoq.com/articles/Servlet-and-Reactive-Stacks-Spring-Framework-5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https://www.infoq.com/presentations/reactor-demo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http://www.reactive-streams.org/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Blocking Synchronous Programming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Thread per Request (Swimming Pool)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Uses Blocking I/O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Thread waits burning CPU cycles until I/O responds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Connection contention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Scalability is limited to the maximum no of Threads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of Blocking Synchronous Programming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Merging Multiple Requests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00" y="1682675"/>
            <a:ext cx="6553000" cy="27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Reactive Programming?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333333"/>
                </a:solidFill>
                <a:highlight>
                  <a:schemeClr val="lt1"/>
                </a:highlight>
              </a:rPr>
              <a:t>Reactive programming is about writing non-blocking applications that are asynchronous and event-driven and require a small number of threads to scale up (i.e. within the JVM) instead of scale out (i.e. through clustering).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Reactive Programming?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5" y="1984075"/>
            <a:ext cx="1955925" cy="17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751" y="1984075"/>
            <a:ext cx="1955925" cy="175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5">
            <a:alphaModFix/>
          </a:blip>
          <a:srcRect b="5198" l="28825" r="33056" t="4703"/>
          <a:stretch/>
        </p:blipFill>
        <p:spPr>
          <a:xfrm>
            <a:off x="5212450" y="2120075"/>
            <a:ext cx="626650" cy="1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5884100" y="3028575"/>
            <a:ext cx="55148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Reactive Programming?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5" y="1984075"/>
            <a:ext cx="1955925" cy="17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751" y="1984075"/>
            <a:ext cx="1955925" cy="175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5">
            <a:alphaModFix/>
          </a:blip>
          <a:srcRect b="5198" l="28825" r="33056" t="4703"/>
          <a:stretch/>
        </p:blipFill>
        <p:spPr>
          <a:xfrm>
            <a:off x="5212450" y="2120075"/>
            <a:ext cx="626650" cy="1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5884100" y="3028575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5960300" y="3104775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6036500" y="3180975"/>
            <a:ext cx="55148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Reactive Programming?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5" y="1984075"/>
            <a:ext cx="1955925" cy="17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751" y="1984075"/>
            <a:ext cx="1955925" cy="175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5">
            <a:alphaModFix/>
          </a:blip>
          <a:srcRect b="5198" l="28825" r="33056" t="4703"/>
          <a:stretch/>
        </p:blipFill>
        <p:spPr>
          <a:xfrm>
            <a:off x="5212450" y="2120075"/>
            <a:ext cx="626650" cy="1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5884100" y="3028575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4946875" y="2982700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5408825" y="3104775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4759675" y="3180975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5359988" y="2810275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6020375" y="3104775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5321888" y="2982700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5720213" y="3104775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5250038" y="3104775"/>
            <a:ext cx="5514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6">
            <a:alphaModFix/>
          </a:blip>
          <a:srcRect b="0" l="1080" r="39536" t="0"/>
          <a:stretch/>
        </p:blipFill>
        <p:spPr>
          <a:xfrm>
            <a:off x="5884125" y="3180975"/>
            <a:ext cx="55148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