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60" r:id="rId3"/>
    <p:sldId id="261" r:id="rId4"/>
    <p:sldId id="262" r:id="rId5"/>
    <p:sldId id="263" r:id="rId6"/>
    <p:sldId id="264" r:id="rId7"/>
    <p:sldId id="259" r:id="rId8"/>
  </p:sldIdLst>
  <p:sldSz cx="12192000" cy="6858000"/>
  <p:notesSz cx="6858000" cy="9144000"/>
  <p:embeddedFontLst>
    <p:embeddedFont>
      <p:font typeface="Libre Baskerville" panose="02000000000000000000" pitchFamily="2" charset="0"/>
      <p:regular r:id="rId10"/>
      <p:bold r:id="rId11"/>
      <p: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1" d="100"/>
          <a:sy n="61" d="100"/>
        </p:scale>
        <p:origin x="86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139543"/>
          </a:xfrm>
          <a:prstGeom prst="rect">
            <a:avLst/>
          </a:prstGeom>
          <a:noFill/>
          <a:ln>
            <a:noFill/>
          </a:ln>
        </p:spPr>
      </p:pic>
      <p:sp>
        <p:nvSpPr>
          <p:cNvPr id="99" name="Google Shape;99;p1"/>
          <p:cNvSpPr txBox="1"/>
          <p:nvPr/>
        </p:nvSpPr>
        <p:spPr>
          <a:xfrm>
            <a:off x="2472904" y="3429000"/>
            <a:ext cx="7246189" cy="7386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400" b="1" i="0" u="none" strike="noStrike" cap="none" dirty="0">
                <a:solidFill>
                  <a:srgbClr val="FF0000"/>
                </a:solidFill>
                <a:latin typeface="Calibri"/>
                <a:ea typeface="Calibri"/>
                <a:cs typeface="Calibri"/>
                <a:sym typeface="Calibri"/>
              </a:rPr>
              <a:t>CODE REFRACTORING AND BUG FIXING</a:t>
            </a:r>
            <a:endParaRPr sz="2400" b="1" dirty="0">
              <a:solidFill>
                <a:srgbClr val="FF0000"/>
              </a:solidFill>
            </a:endParaRPr>
          </a:p>
        </p:txBody>
      </p:sp>
      <p:sp>
        <p:nvSpPr>
          <p:cNvPr id="2" name="TextBox 1">
            <a:extLst>
              <a:ext uri="{FF2B5EF4-FFF2-40B4-BE49-F238E27FC236}">
                <a16:creationId xmlns:a16="http://schemas.microsoft.com/office/drawing/2014/main" id="{7AEA317F-FBE4-2E71-F349-84E4C825E595}"/>
              </a:ext>
            </a:extLst>
          </p:cNvPr>
          <p:cNvSpPr txBox="1"/>
          <p:nvPr/>
        </p:nvSpPr>
        <p:spPr>
          <a:xfrm>
            <a:off x="7478485" y="4539344"/>
            <a:ext cx="3918857" cy="307777"/>
          </a:xfrm>
          <a:prstGeom prst="rect">
            <a:avLst/>
          </a:prstGeom>
          <a:noFill/>
        </p:spPr>
        <p:txBody>
          <a:bodyPr wrap="square" rtlCol="0">
            <a:spAutoFit/>
          </a:bodyPr>
          <a:lstStyle/>
          <a:p>
            <a:r>
              <a:rPr lang="en-IN" dirty="0"/>
              <a:t>-</a:t>
            </a:r>
            <a:r>
              <a:rPr lang="en-IN" dirty="0">
                <a:solidFill>
                  <a:srgbClr val="FF0000"/>
                </a:solidFill>
              </a:rPr>
              <a:t>BY SHAZIYA NAAZ NEEN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DFFA7F-B9A5-7400-F888-4B5B90885D83}"/>
              </a:ext>
            </a:extLst>
          </p:cNvPr>
          <p:cNvSpPr>
            <a:spLocks noGrp="1"/>
          </p:cNvSpPr>
          <p:nvPr>
            <p:ph type="body" idx="1"/>
          </p:nvPr>
        </p:nvSpPr>
        <p:spPr>
          <a:xfrm>
            <a:off x="838200" y="381000"/>
            <a:ext cx="10515600" cy="5795963"/>
          </a:xfrm>
        </p:spPr>
        <p:txBody>
          <a:bodyPr>
            <a:normAutofit/>
          </a:bodyPr>
          <a:lstStyle/>
          <a:p>
            <a:pPr marL="114300" indent="0" algn="just" rtl="0">
              <a:lnSpc>
                <a:spcPct val="150000"/>
              </a:lnSpc>
              <a:spcBef>
                <a:spcPts val="0"/>
              </a:spcBef>
              <a:spcAft>
                <a:spcPts val="0"/>
              </a:spcAft>
              <a:buNone/>
            </a:pPr>
            <a:r>
              <a:rPr lang="en-US" sz="2400" b="1" i="0" u="none" strike="noStrike" dirty="0">
                <a:solidFill>
                  <a:srgbClr val="FF0000"/>
                </a:solidFill>
                <a:effectLst/>
                <a:latin typeface="Arial" panose="020B0604020202020204" pitchFamily="34" charset="0"/>
              </a:rPr>
              <a:t>Scenario:</a:t>
            </a:r>
          </a:p>
          <a:p>
            <a:pPr marL="114300" indent="0" algn="just" rtl="0">
              <a:lnSpc>
                <a:spcPct val="100000"/>
              </a:lnSpc>
              <a:spcBef>
                <a:spcPts val="0"/>
              </a:spcBef>
              <a:spcAft>
                <a:spcPts val="0"/>
              </a:spcAft>
              <a:buNone/>
            </a:pPr>
            <a:r>
              <a:rPr lang="en-US" sz="1800" b="0" i="0" u="none" strike="noStrike" dirty="0">
                <a:solidFill>
                  <a:srgbClr val="000000"/>
                </a:solidFill>
                <a:effectLst/>
                <a:latin typeface="Arial" panose="020B0604020202020204" pitchFamily="34"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lang="en-US" sz="1800" b="0" dirty="0">
              <a:effectLst/>
            </a:endParaRPr>
          </a:p>
          <a:p>
            <a:pPr marL="114300" indent="0">
              <a:buNone/>
            </a:pPr>
            <a:br>
              <a:rPr lang="en-US" sz="1600" dirty="0"/>
            </a:br>
            <a:endParaRPr lang="en-US" sz="1600" dirty="0"/>
          </a:p>
          <a:p>
            <a:pPr marL="114300" indent="0" algn="just" rtl="0">
              <a:lnSpc>
                <a:spcPct val="150000"/>
              </a:lnSpc>
              <a:spcBef>
                <a:spcPts val="0"/>
              </a:spcBef>
              <a:spcAft>
                <a:spcPts val="0"/>
              </a:spcAft>
              <a:buNone/>
            </a:pPr>
            <a:r>
              <a:rPr lang="en-US" sz="2400" b="1" i="0" u="none" strike="noStrike" dirty="0">
                <a:solidFill>
                  <a:srgbClr val="FF0000"/>
                </a:solidFill>
                <a:effectLst/>
                <a:latin typeface="Arial" panose="020B0604020202020204" pitchFamily="34" charset="0"/>
              </a:rPr>
              <a:t>Task:</a:t>
            </a:r>
            <a:endParaRPr lang="en-US" sz="2400" b="0" dirty="0">
              <a:solidFill>
                <a:srgbClr val="FF0000"/>
              </a:solidFill>
              <a:effectLst/>
            </a:endParaRPr>
          </a:p>
          <a:p>
            <a:pPr marL="114300" indent="0" algn="just" rtl="0">
              <a:lnSpc>
                <a:spcPct val="100000"/>
              </a:lnSpc>
              <a:spcBef>
                <a:spcPts val="0"/>
              </a:spcBef>
              <a:spcAft>
                <a:spcPts val="0"/>
              </a:spcAft>
              <a:buNone/>
            </a:pPr>
            <a:r>
              <a:rPr lang="en-US" sz="1800" b="0" i="0" u="none" strike="noStrike" dirty="0">
                <a:solidFill>
                  <a:srgbClr val="000000"/>
                </a:solidFill>
                <a:effectLst/>
                <a:latin typeface="Arial" panose="020B060402020202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1800" b="0" dirty="0">
              <a:effectLst/>
            </a:endParaRPr>
          </a:p>
          <a:p>
            <a:pPr marL="114300" indent="0">
              <a:buNone/>
            </a:pPr>
            <a:br>
              <a:rPr lang="en-US" sz="1600" dirty="0"/>
            </a:br>
            <a:endParaRPr lang="en-IN" sz="2400" dirty="0"/>
          </a:p>
        </p:txBody>
      </p:sp>
    </p:spTree>
    <p:extLst>
      <p:ext uri="{BB962C8B-B14F-4D97-AF65-F5344CB8AC3E}">
        <p14:creationId xmlns:p14="http://schemas.microsoft.com/office/powerpoint/2010/main" val="1717746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0EBBB9-306F-7DA5-2FDF-D5F3D6E69337}"/>
              </a:ext>
            </a:extLst>
          </p:cNvPr>
          <p:cNvSpPr>
            <a:spLocks noGrp="1"/>
          </p:cNvSpPr>
          <p:nvPr>
            <p:ph type="body" idx="1"/>
          </p:nvPr>
        </p:nvSpPr>
        <p:spPr>
          <a:xfrm>
            <a:off x="272143" y="544286"/>
            <a:ext cx="11811000" cy="5769428"/>
          </a:xfrm>
        </p:spPr>
        <p:txBody>
          <a:bodyPr>
            <a:normAutofit/>
          </a:bodyPr>
          <a:lstStyle/>
          <a:p>
            <a:pPr marL="114300" indent="0">
              <a:buNone/>
            </a:pPr>
            <a:r>
              <a:rPr lang="en-IN" sz="2400" b="1" dirty="0">
                <a:solidFill>
                  <a:srgbClr val="FF0000"/>
                </a:solidFill>
              </a:rPr>
              <a:t>Identifying bugs in the initial code:</a:t>
            </a:r>
          </a:p>
          <a:p>
            <a:pPr marL="114300" indent="0">
              <a:buNone/>
            </a:pPr>
            <a:r>
              <a:rPr lang="en-IN" sz="1400" b="1" dirty="0">
                <a:solidFill>
                  <a:srgbClr val="FF0000"/>
                </a:solidFill>
              </a:rPr>
              <a:t>1.  </a:t>
            </a:r>
            <a:r>
              <a:rPr lang="en-IN" sz="1400" b="1" dirty="0">
                <a:solidFill>
                  <a:schemeClr val="tx1"/>
                </a:solidFill>
              </a:rPr>
              <a:t>Method is not allowed in order to run the we need </a:t>
            </a:r>
            <a:r>
              <a:rPr lang="en-IN" sz="1400" b="1" dirty="0">
                <a:solidFill>
                  <a:srgbClr val="FF0000"/>
                </a:solidFill>
              </a:rPr>
              <a:t>“GET” </a:t>
            </a:r>
            <a:r>
              <a:rPr lang="en-IN" sz="1400" b="1" dirty="0">
                <a:solidFill>
                  <a:schemeClr val="tx1"/>
                </a:solidFill>
              </a:rPr>
              <a:t>method.</a:t>
            </a:r>
          </a:p>
          <a:p>
            <a:pPr marL="114300" indent="0">
              <a:buNone/>
            </a:pPr>
            <a:r>
              <a:rPr lang="en-IN" sz="1400" b="1" dirty="0">
                <a:solidFill>
                  <a:srgbClr val="FF0000"/>
                </a:solidFill>
              </a:rPr>
              <a:t>2. </a:t>
            </a:r>
            <a:r>
              <a:rPr lang="en-IN" sz="1400" b="1" dirty="0">
                <a:solidFill>
                  <a:srgbClr val="C00000"/>
                </a:solidFill>
              </a:rPr>
              <a:t> </a:t>
            </a:r>
            <a:r>
              <a:rPr lang="en-IN" sz="1400" b="1" dirty="0">
                <a:solidFill>
                  <a:schemeClr val="tx1"/>
                </a:solidFill>
              </a:rPr>
              <a:t>To post we need to use </a:t>
            </a:r>
            <a:r>
              <a:rPr lang="en-IN" sz="1400" b="1" dirty="0">
                <a:solidFill>
                  <a:srgbClr val="FF0000"/>
                </a:solidFill>
              </a:rPr>
              <a:t>“form” </a:t>
            </a:r>
            <a:r>
              <a:rPr lang="en-IN" sz="1400" b="1" dirty="0">
                <a:solidFill>
                  <a:schemeClr val="tx1"/>
                </a:solidFill>
              </a:rPr>
              <a:t>function.</a:t>
            </a:r>
            <a:endParaRPr lang="en-IN" sz="1400" b="1" dirty="0">
              <a:solidFill>
                <a:srgbClr val="FF0000"/>
              </a:solidFill>
            </a:endParaRPr>
          </a:p>
          <a:p>
            <a:pPr marL="114300" indent="0">
              <a:buNone/>
            </a:pPr>
            <a:endParaRPr lang="en-IN" sz="2400" b="1" dirty="0">
              <a:solidFill>
                <a:srgbClr val="FF0000"/>
              </a:solidFill>
            </a:endParaRPr>
          </a:p>
        </p:txBody>
      </p:sp>
      <p:pic>
        <p:nvPicPr>
          <p:cNvPr id="5" name="Picture 4">
            <a:extLst>
              <a:ext uri="{FF2B5EF4-FFF2-40B4-BE49-F238E27FC236}">
                <a16:creationId xmlns:a16="http://schemas.microsoft.com/office/drawing/2014/main" id="{E810B425-E19A-5F7C-2926-815ED680748C}"/>
              </a:ext>
            </a:extLst>
          </p:cNvPr>
          <p:cNvPicPr>
            <a:picLocks noChangeAspect="1"/>
          </p:cNvPicPr>
          <p:nvPr/>
        </p:nvPicPr>
        <p:blipFill>
          <a:blip r:embed="rId2"/>
          <a:stretch>
            <a:fillRect/>
          </a:stretch>
        </p:blipFill>
        <p:spPr>
          <a:xfrm>
            <a:off x="7413171" y="993403"/>
            <a:ext cx="4125688" cy="2379132"/>
          </a:xfrm>
          <a:prstGeom prst="rect">
            <a:avLst/>
          </a:prstGeom>
        </p:spPr>
      </p:pic>
      <p:pic>
        <p:nvPicPr>
          <p:cNvPr id="7" name="Picture 6">
            <a:extLst>
              <a:ext uri="{FF2B5EF4-FFF2-40B4-BE49-F238E27FC236}">
                <a16:creationId xmlns:a16="http://schemas.microsoft.com/office/drawing/2014/main" id="{501D6934-2C6B-C8A0-4B58-7DD5916C6DD0}"/>
              </a:ext>
            </a:extLst>
          </p:cNvPr>
          <p:cNvPicPr>
            <a:picLocks noChangeAspect="1"/>
          </p:cNvPicPr>
          <p:nvPr/>
        </p:nvPicPr>
        <p:blipFill>
          <a:blip r:embed="rId3"/>
          <a:stretch>
            <a:fillRect/>
          </a:stretch>
        </p:blipFill>
        <p:spPr>
          <a:xfrm>
            <a:off x="380843" y="2441846"/>
            <a:ext cx="5094827" cy="3513334"/>
          </a:xfrm>
          <a:prstGeom prst="rect">
            <a:avLst/>
          </a:prstGeom>
        </p:spPr>
      </p:pic>
      <p:sp>
        <p:nvSpPr>
          <p:cNvPr id="8" name="Rectangle 7">
            <a:extLst>
              <a:ext uri="{FF2B5EF4-FFF2-40B4-BE49-F238E27FC236}">
                <a16:creationId xmlns:a16="http://schemas.microsoft.com/office/drawing/2014/main" id="{B43E155C-AAC9-CF46-0D08-916A18B5F666}"/>
              </a:ext>
            </a:extLst>
          </p:cNvPr>
          <p:cNvSpPr/>
          <p:nvPr/>
        </p:nvSpPr>
        <p:spPr>
          <a:xfrm>
            <a:off x="7413171" y="1848118"/>
            <a:ext cx="2117195" cy="16098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Process 8">
            <a:extLst>
              <a:ext uri="{FF2B5EF4-FFF2-40B4-BE49-F238E27FC236}">
                <a16:creationId xmlns:a16="http://schemas.microsoft.com/office/drawing/2014/main" id="{4640C06D-215E-3A5C-423D-5CE8A9D0B8DD}"/>
              </a:ext>
            </a:extLst>
          </p:cNvPr>
          <p:cNvSpPr/>
          <p:nvPr/>
        </p:nvSpPr>
        <p:spPr>
          <a:xfrm>
            <a:off x="7617854" y="2182969"/>
            <a:ext cx="2015543" cy="160986"/>
          </a:xfrm>
          <a:prstGeom prst="flowChartProcess">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Process 18">
            <a:extLst>
              <a:ext uri="{FF2B5EF4-FFF2-40B4-BE49-F238E27FC236}">
                <a16:creationId xmlns:a16="http://schemas.microsoft.com/office/drawing/2014/main" id="{C955D1B6-1620-5331-2CFB-47C7E1FF58AE}"/>
              </a:ext>
            </a:extLst>
          </p:cNvPr>
          <p:cNvSpPr/>
          <p:nvPr/>
        </p:nvSpPr>
        <p:spPr>
          <a:xfrm>
            <a:off x="656823" y="4024648"/>
            <a:ext cx="2414788" cy="173865"/>
          </a:xfrm>
          <a:prstGeom prst="flowChartProcess">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Process 19">
            <a:extLst>
              <a:ext uri="{FF2B5EF4-FFF2-40B4-BE49-F238E27FC236}">
                <a16:creationId xmlns:a16="http://schemas.microsoft.com/office/drawing/2014/main" id="{5E327151-7AB0-7196-25AD-BDAC3EF7C931}"/>
              </a:ext>
            </a:extLst>
          </p:cNvPr>
          <p:cNvSpPr/>
          <p:nvPr/>
        </p:nvSpPr>
        <p:spPr>
          <a:xfrm>
            <a:off x="824248" y="4353058"/>
            <a:ext cx="1571222" cy="173865"/>
          </a:xfrm>
          <a:prstGeom prst="flowChartProcess">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6CAC7FC7-CF7A-79DF-10CD-A7771A629A3B}"/>
              </a:ext>
            </a:extLst>
          </p:cNvPr>
          <p:cNvSpPr txBox="1"/>
          <p:nvPr/>
        </p:nvSpPr>
        <p:spPr>
          <a:xfrm>
            <a:off x="9530366" y="1801653"/>
            <a:ext cx="302653" cy="253916"/>
          </a:xfrm>
          <a:prstGeom prst="rect">
            <a:avLst/>
          </a:prstGeom>
          <a:noFill/>
        </p:spPr>
        <p:txBody>
          <a:bodyPr wrap="square" rtlCol="0">
            <a:spAutoFit/>
          </a:bodyPr>
          <a:lstStyle/>
          <a:p>
            <a:r>
              <a:rPr lang="en-IN" sz="1050" dirty="0">
                <a:solidFill>
                  <a:srgbClr val="C00000"/>
                </a:solidFill>
              </a:rPr>
              <a:t>1</a:t>
            </a:r>
          </a:p>
        </p:txBody>
      </p:sp>
      <p:sp>
        <p:nvSpPr>
          <p:cNvPr id="22" name="TextBox 21">
            <a:extLst>
              <a:ext uri="{FF2B5EF4-FFF2-40B4-BE49-F238E27FC236}">
                <a16:creationId xmlns:a16="http://schemas.microsoft.com/office/drawing/2014/main" id="{FFC8AFDE-4397-4223-4139-A67CC9A82EF8}"/>
              </a:ext>
            </a:extLst>
          </p:cNvPr>
          <p:cNvSpPr txBox="1"/>
          <p:nvPr/>
        </p:nvSpPr>
        <p:spPr>
          <a:xfrm>
            <a:off x="9681692" y="2136504"/>
            <a:ext cx="247919" cy="253916"/>
          </a:xfrm>
          <a:prstGeom prst="rect">
            <a:avLst/>
          </a:prstGeom>
          <a:noFill/>
        </p:spPr>
        <p:txBody>
          <a:bodyPr wrap="square" rtlCol="0">
            <a:spAutoFit/>
          </a:bodyPr>
          <a:lstStyle/>
          <a:p>
            <a:r>
              <a:rPr lang="en-IN" sz="1050" dirty="0">
                <a:solidFill>
                  <a:srgbClr val="C00000"/>
                </a:solidFill>
              </a:rPr>
              <a:t>2</a:t>
            </a:r>
          </a:p>
        </p:txBody>
      </p:sp>
      <p:sp>
        <p:nvSpPr>
          <p:cNvPr id="23" name="TextBox 22">
            <a:extLst>
              <a:ext uri="{FF2B5EF4-FFF2-40B4-BE49-F238E27FC236}">
                <a16:creationId xmlns:a16="http://schemas.microsoft.com/office/drawing/2014/main" id="{47B03FC5-66EC-B944-671B-E65A014B641B}"/>
              </a:ext>
            </a:extLst>
          </p:cNvPr>
          <p:cNvSpPr txBox="1"/>
          <p:nvPr/>
        </p:nvSpPr>
        <p:spPr>
          <a:xfrm>
            <a:off x="3205153" y="3984622"/>
            <a:ext cx="296214" cy="253916"/>
          </a:xfrm>
          <a:prstGeom prst="rect">
            <a:avLst/>
          </a:prstGeom>
          <a:noFill/>
        </p:spPr>
        <p:txBody>
          <a:bodyPr wrap="square" rtlCol="0">
            <a:spAutoFit/>
          </a:bodyPr>
          <a:lstStyle/>
          <a:p>
            <a:r>
              <a:rPr lang="en-IN" sz="1050" dirty="0">
                <a:solidFill>
                  <a:srgbClr val="C00000"/>
                </a:solidFill>
              </a:rPr>
              <a:t>3</a:t>
            </a:r>
          </a:p>
        </p:txBody>
      </p:sp>
      <p:sp>
        <p:nvSpPr>
          <p:cNvPr id="24" name="TextBox 23">
            <a:extLst>
              <a:ext uri="{FF2B5EF4-FFF2-40B4-BE49-F238E27FC236}">
                <a16:creationId xmlns:a16="http://schemas.microsoft.com/office/drawing/2014/main" id="{08F661EF-6DCD-46A3-4A89-5A40FA2AE22F}"/>
              </a:ext>
            </a:extLst>
          </p:cNvPr>
          <p:cNvSpPr txBox="1"/>
          <p:nvPr/>
        </p:nvSpPr>
        <p:spPr>
          <a:xfrm>
            <a:off x="2511381" y="4313032"/>
            <a:ext cx="416876" cy="253916"/>
          </a:xfrm>
          <a:prstGeom prst="rect">
            <a:avLst/>
          </a:prstGeom>
          <a:noFill/>
        </p:spPr>
        <p:txBody>
          <a:bodyPr wrap="square" rtlCol="0">
            <a:spAutoFit/>
          </a:bodyPr>
          <a:lstStyle/>
          <a:p>
            <a:r>
              <a:rPr lang="en-IN" sz="1050" dirty="0">
                <a:solidFill>
                  <a:srgbClr val="C00000"/>
                </a:solidFill>
              </a:rPr>
              <a:t>4</a:t>
            </a:r>
          </a:p>
        </p:txBody>
      </p:sp>
      <p:sp>
        <p:nvSpPr>
          <p:cNvPr id="25" name="TextBox 24">
            <a:extLst>
              <a:ext uri="{FF2B5EF4-FFF2-40B4-BE49-F238E27FC236}">
                <a16:creationId xmlns:a16="http://schemas.microsoft.com/office/drawing/2014/main" id="{C258F021-E2A2-E733-4F3B-8FD4CBE5FD80}"/>
              </a:ext>
            </a:extLst>
          </p:cNvPr>
          <p:cNvSpPr txBox="1"/>
          <p:nvPr/>
        </p:nvSpPr>
        <p:spPr>
          <a:xfrm>
            <a:off x="5891842" y="3984622"/>
            <a:ext cx="5475910" cy="806439"/>
          </a:xfrm>
          <a:prstGeom prst="rect">
            <a:avLst/>
          </a:prstGeom>
          <a:noFill/>
        </p:spPr>
        <p:txBody>
          <a:bodyPr wrap="square" rtlCol="0">
            <a:spAutoFit/>
          </a:bodyPr>
          <a:lstStyle/>
          <a:p>
            <a:pPr>
              <a:lnSpc>
                <a:spcPct val="200000"/>
              </a:lnSpc>
            </a:pPr>
            <a:r>
              <a:rPr lang="en-IN" b="1" dirty="0">
                <a:solidFill>
                  <a:srgbClr val="FF0000"/>
                </a:solidFill>
              </a:rPr>
              <a:t>3. </a:t>
            </a:r>
            <a:r>
              <a:rPr lang="en-IN" b="1" dirty="0"/>
              <a:t>Element missing in form action.</a:t>
            </a:r>
          </a:p>
          <a:p>
            <a:pPr>
              <a:lnSpc>
                <a:spcPct val="150000"/>
              </a:lnSpc>
            </a:pPr>
            <a:r>
              <a:rPr lang="en-IN" b="1" dirty="0">
                <a:solidFill>
                  <a:srgbClr val="FF0000"/>
                </a:solidFill>
              </a:rPr>
              <a:t>4. </a:t>
            </a:r>
            <a:r>
              <a:rPr lang="en-IN" b="1" dirty="0"/>
              <a:t>In a post method we use </a:t>
            </a:r>
            <a:r>
              <a:rPr lang="en-IN" b="1" dirty="0">
                <a:solidFill>
                  <a:srgbClr val="FF0000"/>
                </a:solidFill>
              </a:rPr>
              <a:t>“submit” </a:t>
            </a:r>
            <a:r>
              <a:rPr lang="en-IN" b="1" dirty="0"/>
              <a:t>button type</a:t>
            </a:r>
          </a:p>
        </p:txBody>
      </p:sp>
    </p:spTree>
    <p:extLst>
      <p:ext uri="{BB962C8B-B14F-4D97-AF65-F5344CB8AC3E}">
        <p14:creationId xmlns:p14="http://schemas.microsoft.com/office/powerpoint/2010/main" val="12181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303305-3E94-EA3C-6A16-292773FFAAAE}"/>
              </a:ext>
            </a:extLst>
          </p:cNvPr>
          <p:cNvSpPr>
            <a:spLocks noGrp="1"/>
          </p:cNvSpPr>
          <p:nvPr>
            <p:ph type="body" idx="1"/>
          </p:nvPr>
        </p:nvSpPr>
        <p:spPr>
          <a:xfrm>
            <a:off x="578069" y="293298"/>
            <a:ext cx="11246069" cy="5883665"/>
          </a:xfrm>
        </p:spPr>
        <p:txBody>
          <a:bodyPr>
            <a:normAutofit/>
          </a:bodyPr>
          <a:lstStyle/>
          <a:p>
            <a:pPr marL="114300" indent="0">
              <a:buNone/>
            </a:pPr>
            <a:r>
              <a:rPr lang="en-IN" sz="2400" b="1" dirty="0">
                <a:solidFill>
                  <a:srgbClr val="FF0000"/>
                </a:solidFill>
              </a:rPr>
              <a:t>Final code after debugging:</a:t>
            </a:r>
          </a:p>
          <a:p>
            <a:pPr marL="114300" indent="0">
              <a:buNone/>
            </a:pPr>
            <a:endParaRPr lang="en-IN" sz="2400" b="1" dirty="0">
              <a:solidFill>
                <a:srgbClr val="FF0000"/>
              </a:solidFill>
            </a:endParaRPr>
          </a:p>
        </p:txBody>
      </p:sp>
      <p:pic>
        <p:nvPicPr>
          <p:cNvPr id="5" name="Picture 4">
            <a:extLst>
              <a:ext uri="{FF2B5EF4-FFF2-40B4-BE49-F238E27FC236}">
                <a16:creationId xmlns:a16="http://schemas.microsoft.com/office/drawing/2014/main" id="{FCFCE131-47C5-40CC-EECE-29BBCC45790E}"/>
              </a:ext>
            </a:extLst>
          </p:cNvPr>
          <p:cNvPicPr>
            <a:picLocks noChangeAspect="1"/>
          </p:cNvPicPr>
          <p:nvPr/>
        </p:nvPicPr>
        <p:blipFill>
          <a:blip r:embed="rId2"/>
          <a:stretch>
            <a:fillRect/>
          </a:stretch>
        </p:blipFill>
        <p:spPr>
          <a:xfrm>
            <a:off x="2102069" y="1135118"/>
            <a:ext cx="7436164" cy="4750675"/>
          </a:xfrm>
          <a:prstGeom prst="rect">
            <a:avLst/>
          </a:prstGeom>
        </p:spPr>
      </p:pic>
    </p:spTree>
    <p:extLst>
      <p:ext uri="{BB962C8B-B14F-4D97-AF65-F5344CB8AC3E}">
        <p14:creationId xmlns:p14="http://schemas.microsoft.com/office/powerpoint/2010/main" val="132802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A3BFB0-F235-78A5-ED9D-0C1CAB03A45D}"/>
              </a:ext>
            </a:extLst>
          </p:cNvPr>
          <p:cNvSpPr>
            <a:spLocks noGrp="1"/>
          </p:cNvSpPr>
          <p:nvPr>
            <p:ph type="body" idx="1"/>
          </p:nvPr>
        </p:nvSpPr>
        <p:spPr>
          <a:xfrm>
            <a:off x="838200" y="493986"/>
            <a:ext cx="10515600" cy="5682977"/>
          </a:xfrm>
        </p:spPr>
        <p:txBody>
          <a:bodyPr>
            <a:normAutofit/>
          </a:bodyPr>
          <a:lstStyle/>
          <a:p>
            <a:pPr marL="114300" indent="0">
              <a:buNone/>
            </a:pPr>
            <a:r>
              <a:rPr lang="en-IN" sz="2000" dirty="0">
                <a:solidFill>
                  <a:srgbClr val="FF0000"/>
                </a:solidFill>
              </a:rPr>
              <a:t>HTML File:</a:t>
            </a:r>
          </a:p>
        </p:txBody>
      </p:sp>
      <p:pic>
        <p:nvPicPr>
          <p:cNvPr id="5" name="Picture 4">
            <a:extLst>
              <a:ext uri="{FF2B5EF4-FFF2-40B4-BE49-F238E27FC236}">
                <a16:creationId xmlns:a16="http://schemas.microsoft.com/office/drawing/2014/main" id="{230B6676-1AE4-5064-DE6C-E2B01BE6D7EF}"/>
              </a:ext>
            </a:extLst>
          </p:cNvPr>
          <p:cNvPicPr>
            <a:picLocks noChangeAspect="1"/>
          </p:cNvPicPr>
          <p:nvPr/>
        </p:nvPicPr>
        <p:blipFill>
          <a:blip r:embed="rId2"/>
          <a:stretch>
            <a:fillRect/>
          </a:stretch>
        </p:blipFill>
        <p:spPr>
          <a:xfrm>
            <a:off x="2613954" y="1014277"/>
            <a:ext cx="6964091" cy="4829446"/>
          </a:xfrm>
          <a:prstGeom prst="rect">
            <a:avLst/>
          </a:prstGeom>
        </p:spPr>
      </p:pic>
    </p:spTree>
    <p:extLst>
      <p:ext uri="{BB962C8B-B14F-4D97-AF65-F5344CB8AC3E}">
        <p14:creationId xmlns:p14="http://schemas.microsoft.com/office/powerpoint/2010/main" val="198025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B1366A-4551-736C-BFE5-068AEBA8FD36}"/>
              </a:ext>
            </a:extLst>
          </p:cNvPr>
          <p:cNvSpPr>
            <a:spLocks noGrp="1"/>
          </p:cNvSpPr>
          <p:nvPr>
            <p:ph type="body" idx="1"/>
          </p:nvPr>
        </p:nvSpPr>
        <p:spPr>
          <a:xfrm>
            <a:off x="838200" y="588579"/>
            <a:ext cx="10515600" cy="5588384"/>
          </a:xfrm>
        </p:spPr>
        <p:txBody>
          <a:bodyPr>
            <a:normAutofit/>
          </a:bodyPr>
          <a:lstStyle/>
          <a:p>
            <a:pPr marL="114300" indent="0">
              <a:buNone/>
            </a:pPr>
            <a:r>
              <a:rPr lang="en-IN" sz="2400" dirty="0">
                <a:solidFill>
                  <a:srgbClr val="FF0000"/>
                </a:solidFill>
              </a:rPr>
              <a:t>Final output:</a:t>
            </a:r>
          </a:p>
        </p:txBody>
      </p:sp>
      <p:pic>
        <p:nvPicPr>
          <p:cNvPr id="5" name="Picture 4">
            <a:extLst>
              <a:ext uri="{FF2B5EF4-FFF2-40B4-BE49-F238E27FC236}">
                <a16:creationId xmlns:a16="http://schemas.microsoft.com/office/drawing/2014/main" id="{E80F3B25-9D82-2CAB-761C-6E8BA624E356}"/>
              </a:ext>
            </a:extLst>
          </p:cNvPr>
          <p:cNvPicPr>
            <a:picLocks noChangeAspect="1"/>
          </p:cNvPicPr>
          <p:nvPr/>
        </p:nvPicPr>
        <p:blipFill>
          <a:blip r:embed="rId2"/>
          <a:stretch>
            <a:fillRect/>
          </a:stretch>
        </p:blipFill>
        <p:spPr>
          <a:xfrm>
            <a:off x="2695314" y="1638356"/>
            <a:ext cx="6143886" cy="2818029"/>
          </a:xfrm>
          <a:prstGeom prst="rect">
            <a:avLst/>
          </a:prstGeom>
        </p:spPr>
      </p:pic>
    </p:spTree>
    <p:extLst>
      <p:ext uri="{BB962C8B-B14F-4D97-AF65-F5344CB8AC3E}">
        <p14:creationId xmlns:p14="http://schemas.microsoft.com/office/powerpoint/2010/main" val="79478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Words>
  <Application>Microsoft Office PowerPoint</Application>
  <PresentationFormat>Widescreen</PresentationFormat>
  <Paragraphs>21</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Libre Baskerville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SHAZIYA NAAZ NEEN</cp:lastModifiedBy>
  <cp:revision>2</cp:revision>
  <dcterms:created xsi:type="dcterms:W3CDTF">2021-02-16T05:19:01Z</dcterms:created>
  <dcterms:modified xsi:type="dcterms:W3CDTF">2024-02-28T07:38:36Z</dcterms:modified>
</cp:coreProperties>
</file>