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60" r:id="rId3"/>
    <p:sldId id="261" r:id="rId4"/>
    <p:sldId id="262" r:id="rId5"/>
    <p:sldId id="263" r:id="rId6"/>
    <p:sldId id="264" r:id="rId7"/>
    <p:sldId id="259" r:id="rId8"/>
  </p:sldIdLst>
  <p:sldSz cx="12192000" cy="6858000"/>
  <p:notesSz cx="6858000" cy="9144000"/>
  <p:embeddedFontLst>
    <p:embeddedFont>
      <p:font typeface="Libre Baskerville" panose="02000000000000000000" pitchFamily="2" charset="0"/>
      <p:regular r:id="rId10"/>
      <p:bold r:id="rId11"/>
      <p: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4"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139543"/>
          </a:xfrm>
          <a:prstGeom prst="rect">
            <a:avLst/>
          </a:prstGeom>
          <a:noFill/>
          <a:ln>
            <a:noFill/>
          </a:ln>
        </p:spPr>
      </p:pic>
      <p:sp>
        <p:nvSpPr>
          <p:cNvPr id="99" name="Google Shape;99;p1"/>
          <p:cNvSpPr txBox="1"/>
          <p:nvPr/>
        </p:nvSpPr>
        <p:spPr>
          <a:xfrm>
            <a:off x="2472904" y="3429000"/>
            <a:ext cx="7246189" cy="73862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a:ea typeface="Calibri"/>
                <a:cs typeface="Calibri"/>
                <a:sym typeface="Calibri"/>
              </a:rPr>
            </a:br>
            <a:r>
              <a:rPr lang="en-IN" sz="2400" b="1" i="0" u="none" strike="noStrike" cap="none" dirty="0">
                <a:solidFill>
                  <a:srgbClr val="FF0000"/>
                </a:solidFill>
                <a:latin typeface="Calibri"/>
                <a:ea typeface="Calibri"/>
                <a:cs typeface="Calibri"/>
                <a:sym typeface="Calibri"/>
              </a:rPr>
              <a:t>CODE REF</a:t>
            </a:r>
            <a:r>
              <a:rPr lang="en-IN" sz="2400" b="1" dirty="0">
                <a:solidFill>
                  <a:srgbClr val="FF0000"/>
                </a:solidFill>
                <a:latin typeface="Calibri"/>
                <a:ea typeface="Calibri"/>
                <a:cs typeface="Calibri"/>
                <a:sym typeface="Calibri"/>
              </a:rPr>
              <a:t>A</a:t>
            </a:r>
            <a:r>
              <a:rPr lang="en-IN" sz="2400" b="1" i="0" u="none" strike="noStrike" cap="none" dirty="0">
                <a:solidFill>
                  <a:srgbClr val="FF0000"/>
                </a:solidFill>
                <a:latin typeface="Calibri"/>
                <a:ea typeface="Calibri"/>
                <a:cs typeface="Calibri"/>
                <a:sym typeface="Calibri"/>
              </a:rPr>
              <a:t>CTORING AND BUG FIXING</a:t>
            </a:r>
            <a:endParaRPr sz="2400" b="1" dirty="0">
              <a:solidFill>
                <a:srgbClr val="FF0000"/>
              </a:solidFill>
            </a:endParaRPr>
          </a:p>
        </p:txBody>
      </p:sp>
      <p:sp>
        <p:nvSpPr>
          <p:cNvPr id="2" name="TextBox 1">
            <a:extLst>
              <a:ext uri="{FF2B5EF4-FFF2-40B4-BE49-F238E27FC236}">
                <a16:creationId xmlns:a16="http://schemas.microsoft.com/office/drawing/2014/main" id="{7AEA317F-FBE4-2E71-F349-84E4C825E595}"/>
              </a:ext>
            </a:extLst>
          </p:cNvPr>
          <p:cNvSpPr txBox="1"/>
          <p:nvPr/>
        </p:nvSpPr>
        <p:spPr>
          <a:xfrm>
            <a:off x="7478485" y="4539344"/>
            <a:ext cx="3918857" cy="307777"/>
          </a:xfrm>
          <a:prstGeom prst="rect">
            <a:avLst/>
          </a:prstGeom>
          <a:noFill/>
        </p:spPr>
        <p:txBody>
          <a:bodyPr wrap="square" rtlCol="0">
            <a:spAutoFit/>
          </a:bodyPr>
          <a:lstStyle/>
          <a:p>
            <a:r>
              <a:rPr lang="en-IN" dirty="0"/>
              <a:t>-</a:t>
            </a:r>
            <a:r>
              <a:rPr lang="en-IN" dirty="0">
                <a:solidFill>
                  <a:srgbClr val="FF0000"/>
                </a:solidFill>
              </a:rPr>
              <a:t>BY SHAZIYA NAAZ NEEN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DFFA7F-B9A5-7400-F888-4B5B90885D83}"/>
              </a:ext>
            </a:extLst>
          </p:cNvPr>
          <p:cNvSpPr>
            <a:spLocks noGrp="1"/>
          </p:cNvSpPr>
          <p:nvPr>
            <p:ph type="body" idx="1"/>
          </p:nvPr>
        </p:nvSpPr>
        <p:spPr>
          <a:xfrm>
            <a:off x="838200" y="381000"/>
            <a:ext cx="10515600" cy="5795963"/>
          </a:xfrm>
        </p:spPr>
        <p:txBody>
          <a:bodyPr>
            <a:normAutofit/>
          </a:bodyPr>
          <a:lstStyle/>
          <a:p>
            <a:pPr marL="114300" indent="0" algn="just" rtl="0">
              <a:lnSpc>
                <a:spcPct val="150000"/>
              </a:lnSpc>
              <a:spcBef>
                <a:spcPts val="0"/>
              </a:spcBef>
              <a:spcAft>
                <a:spcPts val="0"/>
              </a:spcAft>
              <a:buNone/>
            </a:pPr>
            <a:r>
              <a:rPr lang="en-US" sz="2400" b="1" i="0" u="none" strike="noStrike" dirty="0">
                <a:solidFill>
                  <a:srgbClr val="FF0000"/>
                </a:solidFill>
                <a:effectLst/>
                <a:latin typeface="Arial" panose="020B0604020202020204" pitchFamily="34" charset="0"/>
              </a:rPr>
              <a:t>Scenario:</a:t>
            </a:r>
          </a:p>
          <a:p>
            <a:pPr marL="114300" indent="0" algn="just" rtl="0">
              <a:lnSpc>
                <a:spcPct val="100000"/>
              </a:lnSpc>
              <a:spcBef>
                <a:spcPts val="0"/>
              </a:spcBef>
              <a:spcAft>
                <a:spcPts val="0"/>
              </a:spcAft>
              <a:buNone/>
            </a:pPr>
            <a:r>
              <a:rPr lang="en-US" sz="1800" b="0" i="0" u="none" strike="noStrike" dirty="0">
                <a:solidFill>
                  <a:srgbClr val="000000"/>
                </a:solidFill>
                <a:effectLst/>
                <a:latin typeface="Arial" panose="020B0604020202020204" pitchFamily="34" charset="0"/>
              </a:rPr>
              <a:t>A team of enthusiastic data scientists embarked on a mission to develop a Note Taking Application using Python, Flask, and HTML. However, their lack of experience in backend development has led to challenges in making the application fully functional. Recognizing your proficiency in backend development, you have been tasked with fixing the broken code and ensuring the application works seamlessly.</a:t>
            </a:r>
            <a:endParaRPr lang="en-US" sz="1800" b="0" dirty="0">
              <a:effectLst/>
            </a:endParaRPr>
          </a:p>
          <a:p>
            <a:pPr marL="114300" indent="0">
              <a:buNone/>
            </a:pPr>
            <a:br>
              <a:rPr lang="en-US" sz="1600" dirty="0"/>
            </a:br>
            <a:endParaRPr lang="en-US" sz="1600" dirty="0"/>
          </a:p>
          <a:p>
            <a:pPr marL="114300" indent="0" algn="just" rtl="0">
              <a:lnSpc>
                <a:spcPct val="150000"/>
              </a:lnSpc>
              <a:spcBef>
                <a:spcPts val="0"/>
              </a:spcBef>
              <a:spcAft>
                <a:spcPts val="0"/>
              </a:spcAft>
              <a:buNone/>
            </a:pPr>
            <a:r>
              <a:rPr lang="en-US" sz="2400" b="1" i="0" u="none" strike="noStrike" dirty="0">
                <a:solidFill>
                  <a:srgbClr val="FF0000"/>
                </a:solidFill>
                <a:effectLst/>
                <a:latin typeface="Arial" panose="020B0604020202020204" pitchFamily="34" charset="0"/>
              </a:rPr>
              <a:t>Task:</a:t>
            </a:r>
            <a:endParaRPr lang="en-US" sz="2400" b="0" dirty="0">
              <a:solidFill>
                <a:srgbClr val="FF0000"/>
              </a:solidFill>
              <a:effectLst/>
            </a:endParaRPr>
          </a:p>
          <a:p>
            <a:pPr marL="114300" indent="0" algn="just" rtl="0">
              <a:lnSpc>
                <a:spcPct val="100000"/>
              </a:lnSpc>
              <a:spcBef>
                <a:spcPts val="0"/>
              </a:spcBef>
              <a:spcAft>
                <a:spcPts val="0"/>
              </a:spcAft>
              <a:buNone/>
            </a:pPr>
            <a:r>
              <a:rPr lang="en-US" sz="1800" b="0" i="0" u="none" strike="noStrike" dirty="0">
                <a:solidFill>
                  <a:srgbClr val="000000"/>
                </a:solidFill>
                <a:effectLst/>
                <a:latin typeface="Arial" panose="020B0604020202020204" pitchFamily="34" charset="0"/>
              </a:rPr>
              <a:t>Refactor the existing codebase and ensure the proper functioning of the Note Taking Application. Document all identified bugs during the debugging process. Remember, the task is not about recreating the app from scratch. Your goal is to fix the already existing codebase and make the application work as intended.</a:t>
            </a:r>
            <a:endParaRPr lang="en-US" sz="1800" b="0" dirty="0">
              <a:effectLst/>
            </a:endParaRPr>
          </a:p>
          <a:p>
            <a:pPr marL="114300" indent="0">
              <a:buNone/>
            </a:pPr>
            <a:br>
              <a:rPr lang="en-US" sz="1600" dirty="0"/>
            </a:br>
            <a:endParaRPr lang="en-IN" sz="2400" dirty="0"/>
          </a:p>
        </p:txBody>
      </p:sp>
    </p:spTree>
    <p:extLst>
      <p:ext uri="{BB962C8B-B14F-4D97-AF65-F5344CB8AC3E}">
        <p14:creationId xmlns:p14="http://schemas.microsoft.com/office/powerpoint/2010/main" val="1717746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C0EBBB9-306F-7DA5-2FDF-D5F3D6E69337}"/>
              </a:ext>
            </a:extLst>
          </p:cNvPr>
          <p:cNvSpPr>
            <a:spLocks noGrp="1"/>
          </p:cNvSpPr>
          <p:nvPr>
            <p:ph type="body" idx="1"/>
          </p:nvPr>
        </p:nvSpPr>
        <p:spPr>
          <a:xfrm>
            <a:off x="272143" y="544286"/>
            <a:ext cx="11811000" cy="5769428"/>
          </a:xfrm>
        </p:spPr>
        <p:txBody>
          <a:bodyPr>
            <a:normAutofit/>
          </a:bodyPr>
          <a:lstStyle/>
          <a:p>
            <a:pPr marL="114300" indent="0">
              <a:buNone/>
            </a:pPr>
            <a:r>
              <a:rPr lang="en-IN" sz="2400" b="1" dirty="0">
                <a:solidFill>
                  <a:srgbClr val="FF0000"/>
                </a:solidFill>
              </a:rPr>
              <a:t>Identifying bugs in the initial code:</a:t>
            </a:r>
          </a:p>
          <a:p>
            <a:pPr marL="114300" indent="0">
              <a:buNone/>
            </a:pPr>
            <a:r>
              <a:rPr lang="en-IN" sz="1400" b="1" dirty="0">
                <a:solidFill>
                  <a:srgbClr val="FF0000"/>
                </a:solidFill>
              </a:rPr>
              <a:t>1.  </a:t>
            </a:r>
            <a:r>
              <a:rPr lang="en-IN" sz="1400" b="1" dirty="0">
                <a:solidFill>
                  <a:schemeClr val="tx1"/>
                </a:solidFill>
              </a:rPr>
              <a:t>Method is not allowed in order to run the we need </a:t>
            </a:r>
            <a:r>
              <a:rPr lang="en-IN" sz="1400" b="1" dirty="0">
                <a:solidFill>
                  <a:srgbClr val="FF0000"/>
                </a:solidFill>
              </a:rPr>
              <a:t>“GET” </a:t>
            </a:r>
            <a:r>
              <a:rPr lang="en-IN" sz="1400" b="1" dirty="0">
                <a:solidFill>
                  <a:schemeClr val="tx1"/>
                </a:solidFill>
              </a:rPr>
              <a:t>method.</a:t>
            </a:r>
          </a:p>
          <a:p>
            <a:pPr marL="114300" indent="0">
              <a:buNone/>
            </a:pPr>
            <a:r>
              <a:rPr lang="en-IN" sz="1400" b="1" dirty="0">
                <a:solidFill>
                  <a:srgbClr val="FF0000"/>
                </a:solidFill>
              </a:rPr>
              <a:t>2. </a:t>
            </a:r>
            <a:r>
              <a:rPr lang="en-IN" sz="1400" b="1" dirty="0">
                <a:solidFill>
                  <a:srgbClr val="C00000"/>
                </a:solidFill>
              </a:rPr>
              <a:t> </a:t>
            </a:r>
            <a:r>
              <a:rPr lang="en-IN" sz="1400" b="1" dirty="0">
                <a:solidFill>
                  <a:schemeClr val="tx1"/>
                </a:solidFill>
              </a:rPr>
              <a:t>To post we need to use </a:t>
            </a:r>
            <a:r>
              <a:rPr lang="en-IN" sz="1400" b="1" dirty="0">
                <a:solidFill>
                  <a:srgbClr val="FF0000"/>
                </a:solidFill>
              </a:rPr>
              <a:t>“form” </a:t>
            </a:r>
            <a:r>
              <a:rPr lang="en-IN" sz="1400" b="1" dirty="0">
                <a:solidFill>
                  <a:schemeClr val="tx1"/>
                </a:solidFill>
              </a:rPr>
              <a:t>function.</a:t>
            </a:r>
            <a:endParaRPr lang="en-IN" sz="1400" b="1" dirty="0">
              <a:solidFill>
                <a:srgbClr val="FF0000"/>
              </a:solidFill>
            </a:endParaRPr>
          </a:p>
          <a:p>
            <a:pPr marL="114300" indent="0">
              <a:buNone/>
            </a:pPr>
            <a:endParaRPr lang="en-IN" sz="2400" b="1" dirty="0">
              <a:solidFill>
                <a:srgbClr val="FF0000"/>
              </a:solidFill>
            </a:endParaRPr>
          </a:p>
        </p:txBody>
      </p:sp>
      <p:pic>
        <p:nvPicPr>
          <p:cNvPr id="5" name="Picture 4">
            <a:extLst>
              <a:ext uri="{FF2B5EF4-FFF2-40B4-BE49-F238E27FC236}">
                <a16:creationId xmlns:a16="http://schemas.microsoft.com/office/drawing/2014/main" id="{E810B425-E19A-5F7C-2926-815ED680748C}"/>
              </a:ext>
            </a:extLst>
          </p:cNvPr>
          <p:cNvPicPr>
            <a:picLocks noChangeAspect="1"/>
          </p:cNvPicPr>
          <p:nvPr/>
        </p:nvPicPr>
        <p:blipFill>
          <a:blip r:embed="rId2"/>
          <a:stretch>
            <a:fillRect/>
          </a:stretch>
        </p:blipFill>
        <p:spPr>
          <a:xfrm>
            <a:off x="7413171" y="993403"/>
            <a:ext cx="4125688" cy="2379132"/>
          </a:xfrm>
          <a:prstGeom prst="rect">
            <a:avLst/>
          </a:prstGeom>
        </p:spPr>
      </p:pic>
      <p:pic>
        <p:nvPicPr>
          <p:cNvPr id="7" name="Picture 6">
            <a:extLst>
              <a:ext uri="{FF2B5EF4-FFF2-40B4-BE49-F238E27FC236}">
                <a16:creationId xmlns:a16="http://schemas.microsoft.com/office/drawing/2014/main" id="{501D6934-2C6B-C8A0-4B58-7DD5916C6DD0}"/>
              </a:ext>
            </a:extLst>
          </p:cNvPr>
          <p:cNvPicPr>
            <a:picLocks noChangeAspect="1"/>
          </p:cNvPicPr>
          <p:nvPr/>
        </p:nvPicPr>
        <p:blipFill>
          <a:blip r:embed="rId3"/>
          <a:stretch>
            <a:fillRect/>
          </a:stretch>
        </p:blipFill>
        <p:spPr>
          <a:xfrm>
            <a:off x="380843" y="2441846"/>
            <a:ext cx="5094827" cy="3513334"/>
          </a:xfrm>
          <a:prstGeom prst="rect">
            <a:avLst/>
          </a:prstGeom>
        </p:spPr>
      </p:pic>
      <p:sp>
        <p:nvSpPr>
          <p:cNvPr id="8" name="Rectangle 7">
            <a:extLst>
              <a:ext uri="{FF2B5EF4-FFF2-40B4-BE49-F238E27FC236}">
                <a16:creationId xmlns:a16="http://schemas.microsoft.com/office/drawing/2014/main" id="{B43E155C-AAC9-CF46-0D08-916A18B5F666}"/>
              </a:ext>
            </a:extLst>
          </p:cNvPr>
          <p:cNvSpPr/>
          <p:nvPr/>
        </p:nvSpPr>
        <p:spPr>
          <a:xfrm>
            <a:off x="7413171" y="1848118"/>
            <a:ext cx="2117195" cy="160986"/>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Process 8">
            <a:extLst>
              <a:ext uri="{FF2B5EF4-FFF2-40B4-BE49-F238E27FC236}">
                <a16:creationId xmlns:a16="http://schemas.microsoft.com/office/drawing/2014/main" id="{4640C06D-215E-3A5C-423D-5CE8A9D0B8DD}"/>
              </a:ext>
            </a:extLst>
          </p:cNvPr>
          <p:cNvSpPr/>
          <p:nvPr/>
        </p:nvSpPr>
        <p:spPr>
          <a:xfrm>
            <a:off x="7617854" y="2182969"/>
            <a:ext cx="2015543" cy="160986"/>
          </a:xfrm>
          <a:prstGeom prst="flowChartProcess">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Flowchart: Process 18">
            <a:extLst>
              <a:ext uri="{FF2B5EF4-FFF2-40B4-BE49-F238E27FC236}">
                <a16:creationId xmlns:a16="http://schemas.microsoft.com/office/drawing/2014/main" id="{C955D1B6-1620-5331-2CFB-47C7E1FF58AE}"/>
              </a:ext>
            </a:extLst>
          </p:cNvPr>
          <p:cNvSpPr/>
          <p:nvPr/>
        </p:nvSpPr>
        <p:spPr>
          <a:xfrm>
            <a:off x="656823" y="4024648"/>
            <a:ext cx="2414788" cy="173865"/>
          </a:xfrm>
          <a:prstGeom prst="flowChartProcess">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Flowchart: Process 19">
            <a:extLst>
              <a:ext uri="{FF2B5EF4-FFF2-40B4-BE49-F238E27FC236}">
                <a16:creationId xmlns:a16="http://schemas.microsoft.com/office/drawing/2014/main" id="{5E327151-7AB0-7196-25AD-BDAC3EF7C931}"/>
              </a:ext>
            </a:extLst>
          </p:cNvPr>
          <p:cNvSpPr/>
          <p:nvPr/>
        </p:nvSpPr>
        <p:spPr>
          <a:xfrm>
            <a:off x="824248" y="4353058"/>
            <a:ext cx="1571222" cy="173865"/>
          </a:xfrm>
          <a:prstGeom prst="flowChartProcess">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6CAC7FC7-CF7A-79DF-10CD-A7771A629A3B}"/>
              </a:ext>
            </a:extLst>
          </p:cNvPr>
          <p:cNvSpPr txBox="1"/>
          <p:nvPr/>
        </p:nvSpPr>
        <p:spPr>
          <a:xfrm>
            <a:off x="9530366" y="1801653"/>
            <a:ext cx="302653" cy="253916"/>
          </a:xfrm>
          <a:prstGeom prst="rect">
            <a:avLst/>
          </a:prstGeom>
          <a:noFill/>
        </p:spPr>
        <p:txBody>
          <a:bodyPr wrap="square" rtlCol="0">
            <a:spAutoFit/>
          </a:bodyPr>
          <a:lstStyle/>
          <a:p>
            <a:r>
              <a:rPr lang="en-IN" sz="1050" dirty="0">
                <a:solidFill>
                  <a:srgbClr val="C00000"/>
                </a:solidFill>
              </a:rPr>
              <a:t>1</a:t>
            </a:r>
          </a:p>
        </p:txBody>
      </p:sp>
      <p:sp>
        <p:nvSpPr>
          <p:cNvPr id="22" name="TextBox 21">
            <a:extLst>
              <a:ext uri="{FF2B5EF4-FFF2-40B4-BE49-F238E27FC236}">
                <a16:creationId xmlns:a16="http://schemas.microsoft.com/office/drawing/2014/main" id="{FFC8AFDE-4397-4223-4139-A67CC9A82EF8}"/>
              </a:ext>
            </a:extLst>
          </p:cNvPr>
          <p:cNvSpPr txBox="1"/>
          <p:nvPr/>
        </p:nvSpPr>
        <p:spPr>
          <a:xfrm>
            <a:off x="9681692" y="2136504"/>
            <a:ext cx="247919" cy="253916"/>
          </a:xfrm>
          <a:prstGeom prst="rect">
            <a:avLst/>
          </a:prstGeom>
          <a:noFill/>
        </p:spPr>
        <p:txBody>
          <a:bodyPr wrap="square" rtlCol="0">
            <a:spAutoFit/>
          </a:bodyPr>
          <a:lstStyle/>
          <a:p>
            <a:r>
              <a:rPr lang="en-IN" sz="1050" dirty="0">
                <a:solidFill>
                  <a:srgbClr val="C00000"/>
                </a:solidFill>
              </a:rPr>
              <a:t>2</a:t>
            </a:r>
          </a:p>
        </p:txBody>
      </p:sp>
      <p:sp>
        <p:nvSpPr>
          <p:cNvPr id="23" name="TextBox 22">
            <a:extLst>
              <a:ext uri="{FF2B5EF4-FFF2-40B4-BE49-F238E27FC236}">
                <a16:creationId xmlns:a16="http://schemas.microsoft.com/office/drawing/2014/main" id="{47B03FC5-66EC-B944-671B-E65A014B641B}"/>
              </a:ext>
            </a:extLst>
          </p:cNvPr>
          <p:cNvSpPr txBox="1"/>
          <p:nvPr/>
        </p:nvSpPr>
        <p:spPr>
          <a:xfrm>
            <a:off x="3205153" y="3984622"/>
            <a:ext cx="296214" cy="253916"/>
          </a:xfrm>
          <a:prstGeom prst="rect">
            <a:avLst/>
          </a:prstGeom>
          <a:noFill/>
        </p:spPr>
        <p:txBody>
          <a:bodyPr wrap="square" rtlCol="0">
            <a:spAutoFit/>
          </a:bodyPr>
          <a:lstStyle/>
          <a:p>
            <a:r>
              <a:rPr lang="en-IN" sz="1050" dirty="0">
                <a:solidFill>
                  <a:srgbClr val="C00000"/>
                </a:solidFill>
              </a:rPr>
              <a:t>3</a:t>
            </a:r>
          </a:p>
        </p:txBody>
      </p:sp>
      <p:sp>
        <p:nvSpPr>
          <p:cNvPr id="24" name="TextBox 23">
            <a:extLst>
              <a:ext uri="{FF2B5EF4-FFF2-40B4-BE49-F238E27FC236}">
                <a16:creationId xmlns:a16="http://schemas.microsoft.com/office/drawing/2014/main" id="{08F661EF-6DCD-46A3-4A89-5A40FA2AE22F}"/>
              </a:ext>
            </a:extLst>
          </p:cNvPr>
          <p:cNvSpPr txBox="1"/>
          <p:nvPr/>
        </p:nvSpPr>
        <p:spPr>
          <a:xfrm>
            <a:off x="2511381" y="4313032"/>
            <a:ext cx="416876" cy="253916"/>
          </a:xfrm>
          <a:prstGeom prst="rect">
            <a:avLst/>
          </a:prstGeom>
          <a:noFill/>
        </p:spPr>
        <p:txBody>
          <a:bodyPr wrap="square" rtlCol="0">
            <a:spAutoFit/>
          </a:bodyPr>
          <a:lstStyle/>
          <a:p>
            <a:r>
              <a:rPr lang="en-IN" sz="1050" dirty="0">
                <a:solidFill>
                  <a:srgbClr val="C00000"/>
                </a:solidFill>
              </a:rPr>
              <a:t>4</a:t>
            </a:r>
          </a:p>
        </p:txBody>
      </p:sp>
      <p:sp>
        <p:nvSpPr>
          <p:cNvPr id="25" name="TextBox 24">
            <a:extLst>
              <a:ext uri="{FF2B5EF4-FFF2-40B4-BE49-F238E27FC236}">
                <a16:creationId xmlns:a16="http://schemas.microsoft.com/office/drawing/2014/main" id="{C258F021-E2A2-E733-4F3B-8FD4CBE5FD80}"/>
              </a:ext>
            </a:extLst>
          </p:cNvPr>
          <p:cNvSpPr txBox="1"/>
          <p:nvPr/>
        </p:nvSpPr>
        <p:spPr>
          <a:xfrm>
            <a:off x="5891842" y="3984622"/>
            <a:ext cx="5475910" cy="806439"/>
          </a:xfrm>
          <a:prstGeom prst="rect">
            <a:avLst/>
          </a:prstGeom>
          <a:noFill/>
        </p:spPr>
        <p:txBody>
          <a:bodyPr wrap="square" rtlCol="0">
            <a:spAutoFit/>
          </a:bodyPr>
          <a:lstStyle/>
          <a:p>
            <a:pPr>
              <a:lnSpc>
                <a:spcPct val="200000"/>
              </a:lnSpc>
            </a:pPr>
            <a:r>
              <a:rPr lang="en-IN" b="1" dirty="0">
                <a:solidFill>
                  <a:srgbClr val="FF0000"/>
                </a:solidFill>
              </a:rPr>
              <a:t>3. </a:t>
            </a:r>
            <a:r>
              <a:rPr lang="en-IN" b="1" dirty="0"/>
              <a:t>Element missing in form action.</a:t>
            </a:r>
          </a:p>
          <a:p>
            <a:pPr>
              <a:lnSpc>
                <a:spcPct val="150000"/>
              </a:lnSpc>
            </a:pPr>
            <a:r>
              <a:rPr lang="en-IN" b="1" dirty="0">
                <a:solidFill>
                  <a:srgbClr val="FF0000"/>
                </a:solidFill>
              </a:rPr>
              <a:t>4. </a:t>
            </a:r>
            <a:r>
              <a:rPr lang="en-IN" b="1" dirty="0"/>
              <a:t>In a post method we use </a:t>
            </a:r>
            <a:r>
              <a:rPr lang="en-IN" b="1" dirty="0">
                <a:solidFill>
                  <a:srgbClr val="FF0000"/>
                </a:solidFill>
              </a:rPr>
              <a:t>“submit” </a:t>
            </a:r>
            <a:r>
              <a:rPr lang="en-IN" b="1" dirty="0"/>
              <a:t>button type</a:t>
            </a:r>
          </a:p>
        </p:txBody>
      </p:sp>
    </p:spTree>
    <p:extLst>
      <p:ext uri="{BB962C8B-B14F-4D97-AF65-F5344CB8AC3E}">
        <p14:creationId xmlns:p14="http://schemas.microsoft.com/office/powerpoint/2010/main" val="121813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0303305-3E94-EA3C-6A16-292773FFAAAE}"/>
              </a:ext>
            </a:extLst>
          </p:cNvPr>
          <p:cNvSpPr>
            <a:spLocks noGrp="1"/>
          </p:cNvSpPr>
          <p:nvPr>
            <p:ph type="body" idx="1"/>
          </p:nvPr>
        </p:nvSpPr>
        <p:spPr>
          <a:xfrm>
            <a:off x="578069" y="293298"/>
            <a:ext cx="11246069" cy="5883665"/>
          </a:xfrm>
        </p:spPr>
        <p:txBody>
          <a:bodyPr>
            <a:normAutofit/>
          </a:bodyPr>
          <a:lstStyle/>
          <a:p>
            <a:pPr marL="114300" indent="0">
              <a:buNone/>
            </a:pPr>
            <a:r>
              <a:rPr lang="en-IN" sz="2400" b="1" dirty="0">
                <a:solidFill>
                  <a:srgbClr val="FF0000"/>
                </a:solidFill>
              </a:rPr>
              <a:t>Final code after debugging:</a:t>
            </a:r>
          </a:p>
          <a:p>
            <a:pPr marL="114300" indent="0">
              <a:buNone/>
            </a:pPr>
            <a:endParaRPr lang="en-IN" sz="2400" b="1" dirty="0">
              <a:solidFill>
                <a:srgbClr val="FF0000"/>
              </a:solidFill>
            </a:endParaRPr>
          </a:p>
        </p:txBody>
      </p:sp>
      <p:pic>
        <p:nvPicPr>
          <p:cNvPr id="5" name="Picture 4">
            <a:extLst>
              <a:ext uri="{FF2B5EF4-FFF2-40B4-BE49-F238E27FC236}">
                <a16:creationId xmlns:a16="http://schemas.microsoft.com/office/drawing/2014/main" id="{FCFCE131-47C5-40CC-EECE-29BBCC45790E}"/>
              </a:ext>
            </a:extLst>
          </p:cNvPr>
          <p:cNvPicPr>
            <a:picLocks noChangeAspect="1"/>
          </p:cNvPicPr>
          <p:nvPr/>
        </p:nvPicPr>
        <p:blipFill>
          <a:blip r:embed="rId2"/>
          <a:stretch>
            <a:fillRect/>
          </a:stretch>
        </p:blipFill>
        <p:spPr>
          <a:xfrm>
            <a:off x="2102069" y="1135118"/>
            <a:ext cx="7436164" cy="4750675"/>
          </a:xfrm>
          <a:prstGeom prst="rect">
            <a:avLst/>
          </a:prstGeom>
        </p:spPr>
      </p:pic>
    </p:spTree>
    <p:extLst>
      <p:ext uri="{BB962C8B-B14F-4D97-AF65-F5344CB8AC3E}">
        <p14:creationId xmlns:p14="http://schemas.microsoft.com/office/powerpoint/2010/main" val="1328021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3A3BFB0-F235-78A5-ED9D-0C1CAB03A45D}"/>
              </a:ext>
            </a:extLst>
          </p:cNvPr>
          <p:cNvSpPr>
            <a:spLocks noGrp="1"/>
          </p:cNvSpPr>
          <p:nvPr>
            <p:ph type="body" idx="1"/>
          </p:nvPr>
        </p:nvSpPr>
        <p:spPr>
          <a:xfrm>
            <a:off x="838200" y="493986"/>
            <a:ext cx="10515600" cy="5682977"/>
          </a:xfrm>
        </p:spPr>
        <p:txBody>
          <a:bodyPr>
            <a:normAutofit/>
          </a:bodyPr>
          <a:lstStyle/>
          <a:p>
            <a:pPr marL="114300" indent="0">
              <a:buNone/>
            </a:pPr>
            <a:r>
              <a:rPr lang="en-IN" sz="2000" dirty="0">
                <a:solidFill>
                  <a:srgbClr val="FF0000"/>
                </a:solidFill>
              </a:rPr>
              <a:t>HTML File:</a:t>
            </a:r>
          </a:p>
        </p:txBody>
      </p:sp>
      <p:pic>
        <p:nvPicPr>
          <p:cNvPr id="5" name="Picture 4">
            <a:extLst>
              <a:ext uri="{FF2B5EF4-FFF2-40B4-BE49-F238E27FC236}">
                <a16:creationId xmlns:a16="http://schemas.microsoft.com/office/drawing/2014/main" id="{230B6676-1AE4-5064-DE6C-E2B01BE6D7EF}"/>
              </a:ext>
            </a:extLst>
          </p:cNvPr>
          <p:cNvPicPr>
            <a:picLocks noChangeAspect="1"/>
          </p:cNvPicPr>
          <p:nvPr/>
        </p:nvPicPr>
        <p:blipFill>
          <a:blip r:embed="rId2"/>
          <a:stretch>
            <a:fillRect/>
          </a:stretch>
        </p:blipFill>
        <p:spPr>
          <a:xfrm>
            <a:off x="2613954" y="1014277"/>
            <a:ext cx="6964091" cy="4829446"/>
          </a:xfrm>
          <a:prstGeom prst="rect">
            <a:avLst/>
          </a:prstGeom>
        </p:spPr>
      </p:pic>
    </p:spTree>
    <p:extLst>
      <p:ext uri="{BB962C8B-B14F-4D97-AF65-F5344CB8AC3E}">
        <p14:creationId xmlns:p14="http://schemas.microsoft.com/office/powerpoint/2010/main" val="1980259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EB1366A-4551-736C-BFE5-068AEBA8FD36}"/>
              </a:ext>
            </a:extLst>
          </p:cNvPr>
          <p:cNvSpPr>
            <a:spLocks noGrp="1"/>
          </p:cNvSpPr>
          <p:nvPr>
            <p:ph type="body" idx="1"/>
          </p:nvPr>
        </p:nvSpPr>
        <p:spPr>
          <a:xfrm>
            <a:off x="838200" y="588579"/>
            <a:ext cx="10515600" cy="5588384"/>
          </a:xfrm>
        </p:spPr>
        <p:txBody>
          <a:bodyPr>
            <a:normAutofit/>
          </a:bodyPr>
          <a:lstStyle/>
          <a:p>
            <a:pPr marL="114300" indent="0">
              <a:buNone/>
            </a:pPr>
            <a:r>
              <a:rPr lang="en-IN" sz="2400" dirty="0">
                <a:solidFill>
                  <a:srgbClr val="FF0000"/>
                </a:solidFill>
              </a:rPr>
              <a:t>Final output:</a:t>
            </a:r>
          </a:p>
        </p:txBody>
      </p:sp>
      <p:pic>
        <p:nvPicPr>
          <p:cNvPr id="5" name="Picture 4">
            <a:extLst>
              <a:ext uri="{FF2B5EF4-FFF2-40B4-BE49-F238E27FC236}">
                <a16:creationId xmlns:a16="http://schemas.microsoft.com/office/drawing/2014/main" id="{E80F3B25-9D82-2CAB-761C-6E8BA624E356}"/>
              </a:ext>
            </a:extLst>
          </p:cNvPr>
          <p:cNvPicPr>
            <a:picLocks noChangeAspect="1"/>
          </p:cNvPicPr>
          <p:nvPr/>
        </p:nvPicPr>
        <p:blipFill>
          <a:blip r:embed="rId2"/>
          <a:stretch>
            <a:fillRect/>
          </a:stretch>
        </p:blipFill>
        <p:spPr>
          <a:xfrm>
            <a:off x="2695314" y="1638356"/>
            <a:ext cx="6143886" cy="3143851"/>
          </a:xfrm>
          <a:prstGeom prst="rect">
            <a:avLst/>
          </a:prstGeom>
        </p:spPr>
      </p:pic>
    </p:spTree>
    <p:extLst>
      <p:ext uri="{BB962C8B-B14F-4D97-AF65-F5344CB8AC3E}">
        <p14:creationId xmlns:p14="http://schemas.microsoft.com/office/powerpoint/2010/main" val="794781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214</Words>
  <Application>Microsoft Office PowerPoint</Application>
  <PresentationFormat>Widescreen</PresentationFormat>
  <Paragraphs>21</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Libre Baskerville</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SHAZIYA NAAZ NEEN</cp:lastModifiedBy>
  <cp:revision>2</cp:revision>
  <dcterms:created xsi:type="dcterms:W3CDTF">2021-02-16T05:19:01Z</dcterms:created>
  <dcterms:modified xsi:type="dcterms:W3CDTF">2024-02-28T07:50:19Z</dcterms:modified>
</cp:coreProperties>
</file>