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5" r:id="rId8"/>
    <p:sldId id="266" r:id="rId9"/>
    <p:sldId id="263" r:id="rId10"/>
    <p:sldId id="267" r:id="rId11"/>
    <p:sldId id="264" r:id="rId12"/>
    <p:sldId id="270" r:id="rId13"/>
    <p:sldId id="271" r:id="rId14"/>
    <p:sldId id="272" r:id="rId15"/>
    <p:sldId id="268" r:id="rId16"/>
    <p:sldId id="269" r:id="rId17"/>
    <p:sldId id="259" r:id="rId18"/>
  </p:sldIdLst>
  <p:sldSz cx="12192000" cy="6858000"/>
  <p:notesSz cx="6858000" cy="9144000"/>
  <p:embeddedFontLs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haziya-naaz-ne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haziyanaazne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770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000" b="1" dirty="0">
                <a:solidFill>
                  <a:srgbClr val="FF0000"/>
                </a:solidFill>
                <a:latin typeface="Calibri"/>
                <a:ea typeface="Calibri"/>
                <a:cs typeface="Calibri"/>
                <a:sym typeface="Calibri"/>
              </a:rPr>
              <a:t>EDA PROJECT- ANALYSIS ON AMCAT DATA</a:t>
            </a:r>
            <a:endParaRPr sz="2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5256B6-DA74-2B78-5319-F8DA0B572D3A}"/>
              </a:ext>
            </a:extLst>
          </p:cNvPr>
          <p:cNvSpPr>
            <a:spLocks noGrp="1"/>
          </p:cNvSpPr>
          <p:nvPr>
            <p:ph type="body" idx="1"/>
          </p:nvPr>
        </p:nvSpPr>
        <p:spPr>
          <a:xfrm>
            <a:off x="838200" y="511629"/>
            <a:ext cx="10515600" cy="5665334"/>
          </a:xfrm>
        </p:spPr>
        <p:txBody>
          <a:bodyPr>
            <a:normAutofit/>
          </a:bodyPr>
          <a:lstStyle/>
          <a:p>
            <a:pPr marL="114300" indent="0">
              <a:buNone/>
            </a:pPr>
            <a:r>
              <a:rPr lang="en-IN" sz="2000" dirty="0"/>
              <a:t>Patterns between categorical and numerical column using </a:t>
            </a:r>
            <a:r>
              <a:rPr lang="en-IN" sz="2000" dirty="0" err="1"/>
              <a:t>barplot</a:t>
            </a:r>
            <a:r>
              <a:rPr lang="en-IN" sz="2000" dirty="0"/>
              <a:t>:</a:t>
            </a:r>
          </a:p>
          <a:p>
            <a:pPr marL="114300" indent="0">
              <a:buNone/>
            </a:pPr>
            <a:endParaRPr lang="en-IN" sz="2000" dirty="0"/>
          </a:p>
          <a:p>
            <a:pPr marL="114300" indent="0">
              <a:buNone/>
            </a:pPr>
            <a:endParaRPr lang="en-IN" sz="2000" dirty="0"/>
          </a:p>
        </p:txBody>
      </p:sp>
      <p:pic>
        <p:nvPicPr>
          <p:cNvPr id="5" name="Picture 4">
            <a:extLst>
              <a:ext uri="{FF2B5EF4-FFF2-40B4-BE49-F238E27FC236}">
                <a16:creationId xmlns:a16="http://schemas.microsoft.com/office/drawing/2014/main" id="{907298F8-EC49-3555-42CB-0D109BC99CCC}"/>
              </a:ext>
            </a:extLst>
          </p:cNvPr>
          <p:cNvPicPr>
            <a:picLocks noChangeAspect="1"/>
          </p:cNvPicPr>
          <p:nvPr/>
        </p:nvPicPr>
        <p:blipFill>
          <a:blip r:embed="rId2"/>
          <a:stretch>
            <a:fillRect/>
          </a:stretch>
        </p:blipFill>
        <p:spPr>
          <a:xfrm>
            <a:off x="2534840" y="1096397"/>
            <a:ext cx="5858045" cy="4952241"/>
          </a:xfrm>
          <a:prstGeom prst="rect">
            <a:avLst/>
          </a:prstGeom>
        </p:spPr>
      </p:pic>
    </p:spTree>
    <p:extLst>
      <p:ext uri="{BB962C8B-B14F-4D97-AF65-F5344CB8AC3E}">
        <p14:creationId xmlns:p14="http://schemas.microsoft.com/office/powerpoint/2010/main" val="153654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6A990F-6391-A3EE-074B-031A29EBFDFA}"/>
              </a:ext>
            </a:extLst>
          </p:cNvPr>
          <p:cNvSpPr>
            <a:spLocks noGrp="1"/>
          </p:cNvSpPr>
          <p:nvPr>
            <p:ph type="body" idx="1"/>
          </p:nvPr>
        </p:nvSpPr>
        <p:spPr>
          <a:xfrm>
            <a:off x="838200" y="584654"/>
            <a:ext cx="10515600" cy="5500460"/>
          </a:xfrm>
        </p:spPr>
        <p:txBody>
          <a:bodyPr>
            <a:normAutofit/>
          </a:bodyPr>
          <a:lstStyle/>
          <a:p>
            <a:pPr marL="114300" indent="0">
              <a:buNone/>
            </a:pPr>
            <a:r>
              <a:rPr lang="en-IN" sz="2000" dirty="0"/>
              <a:t>Research question:</a:t>
            </a:r>
          </a:p>
        </p:txBody>
      </p:sp>
      <p:pic>
        <p:nvPicPr>
          <p:cNvPr id="5" name="Picture 4">
            <a:extLst>
              <a:ext uri="{FF2B5EF4-FFF2-40B4-BE49-F238E27FC236}">
                <a16:creationId xmlns:a16="http://schemas.microsoft.com/office/drawing/2014/main" id="{C092B7F0-7A73-704C-18FE-72A39A4A8A7B}"/>
              </a:ext>
            </a:extLst>
          </p:cNvPr>
          <p:cNvPicPr>
            <a:picLocks noChangeAspect="1"/>
          </p:cNvPicPr>
          <p:nvPr/>
        </p:nvPicPr>
        <p:blipFill>
          <a:blip r:embed="rId2"/>
          <a:stretch>
            <a:fillRect/>
          </a:stretch>
        </p:blipFill>
        <p:spPr>
          <a:xfrm>
            <a:off x="992268" y="1099457"/>
            <a:ext cx="9044360" cy="1503983"/>
          </a:xfrm>
          <a:prstGeom prst="rect">
            <a:avLst/>
          </a:prstGeom>
        </p:spPr>
      </p:pic>
      <p:pic>
        <p:nvPicPr>
          <p:cNvPr id="7" name="Picture 6">
            <a:extLst>
              <a:ext uri="{FF2B5EF4-FFF2-40B4-BE49-F238E27FC236}">
                <a16:creationId xmlns:a16="http://schemas.microsoft.com/office/drawing/2014/main" id="{BF1FCED3-CC97-5B45-A6F5-2328D41F6221}"/>
              </a:ext>
            </a:extLst>
          </p:cNvPr>
          <p:cNvPicPr>
            <a:picLocks noChangeAspect="1"/>
          </p:cNvPicPr>
          <p:nvPr/>
        </p:nvPicPr>
        <p:blipFill>
          <a:blip r:embed="rId3"/>
          <a:stretch>
            <a:fillRect/>
          </a:stretch>
        </p:blipFill>
        <p:spPr>
          <a:xfrm>
            <a:off x="3015343" y="2603441"/>
            <a:ext cx="5621174" cy="3557718"/>
          </a:xfrm>
          <a:prstGeom prst="rect">
            <a:avLst/>
          </a:prstGeom>
        </p:spPr>
      </p:pic>
    </p:spTree>
    <p:extLst>
      <p:ext uri="{BB962C8B-B14F-4D97-AF65-F5344CB8AC3E}">
        <p14:creationId xmlns:p14="http://schemas.microsoft.com/office/powerpoint/2010/main" val="354924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E997E0-4223-D26E-E782-B7B6EBA0279C}"/>
              </a:ext>
            </a:extLst>
          </p:cNvPr>
          <p:cNvSpPr>
            <a:spLocks noGrp="1"/>
          </p:cNvSpPr>
          <p:nvPr>
            <p:ph type="body" idx="1"/>
          </p:nvPr>
        </p:nvSpPr>
        <p:spPr>
          <a:xfrm>
            <a:off x="838200" y="446314"/>
            <a:ext cx="10515600" cy="5730649"/>
          </a:xfrm>
        </p:spPr>
        <p:txBody>
          <a:bodyPr/>
          <a:lstStyle/>
          <a:p>
            <a:pPr>
              <a:buFont typeface="Wingdings" panose="05000000000000000000" pitchFamily="2" charset="2"/>
              <a:buChar char="Ø"/>
            </a:pPr>
            <a:r>
              <a:rPr lang="en-US" sz="1800" dirty="0">
                <a:solidFill>
                  <a:srgbClr val="000000"/>
                </a:solidFill>
                <a:latin typeface="Arial" panose="020B0604020202020204" pitchFamily="34" charset="0"/>
              </a:rPr>
              <a:t>Research question-2:</a:t>
            </a:r>
          </a:p>
          <a:p>
            <a:pPr marL="114300" indent="0">
              <a:buNone/>
            </a:pPr>
            <a:r>
              <a:rPr lang="en-US" sz="1800" b="0" i="0" u="none" strike="noStrike" dirty="0">
                <a:solidFill>
                  <a:srgbClr val="000000"/>
                </a:solidFill>
                <a:effectLst/>
                <a:latin typeface="Arial" panose="020B0604020202020204" pitchFamily="34" charset="0"/>
              </a:rPr>
              <a:t>Is there a relationship between gender and specialization? (i.e. Does the preference of Specialization depend on the Gender?)</a:t>
            </a:r>
          </a:p>
          <a:p>
            <a:pPr marL="114300" indent="0">
              <a:buNone/>
            </a:pPr>
            <a:endParaRPr lang="en-IN" dirty="0"/>
          </a:p>
        </p:txBody>
      </p:sp>
      <p:pic>
        <p:nvPicPr>
          <p:cNvPr id="5" name="Picture 4">
            <a:extLst>
              <a:ext uri="{FF2B5EF4-FFF2-40B4-BE49-F238E27FC236}">
                <a16:creationId xmlns:a16="http://schemas.microsoft.com/office/drawing/2014/main" id="{0E66FB58-78CF-1A72-3334-F56AFF47C1A2}"/>
              </a:ext>
            </a:extLst>
          </p:cNvPr>
          <p:cNvPicPr>
            <a:picLocks noChangeAspect="1"/>
          </p:cNvPicPr>
          <p:nvPr/>
        </p:nvPicPr>
        <p:blipFill>
          <a:blip r:embed="rId2"/>
          <a:stretch>
            <a:fillRect/>
          </a:stretch>
        </p:blipFill>
        <p:spPr>
          <a:xfrm>
            <a:off x="905688" y="1807029"/>
            <a:ext cx="10380623" cy="4369934"/>
          </a:xfrm>
          <a:prstGeom prst="rect">
            <a:avLst/>
          </a:prstGeom>
        </p:spPr>
      </p:pic>
    </p:spTree>
    <p:extLst>
      <p:ext uri="{BB962C8B-B14F-4D97-AF65-F5344CB8AC3E}">
        <p14:creationId xmlns:p14="http://schemas.microsoft.com/office/powerpoint/2010/main" val="302018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9F642F-6AB5-3C3E-C315-6435DD1FBFAA}"/>
              </a:ext>
            </a:extLst>
          </p:cNvPr>
          <p:cNvSpPr>
            <a:spLocks noGrp="1"/>
          </p:cNvSpPr>
          <p:nvPr>
            <p:ph type="body" idx="1"/>
          </p:nvPr>
        </p:nvSpPr>
        <p:spPr>
          <a:xfrm>
            <a:off x="838200" y="522514"/>
            <a:ext cx="10515600" cy="5654449"/>
          </a:xfrm>
        </p:spPr>
        <p:txBody>
          <a:bodyPr>
            <a:normAutofit/>
          </a:bodyPr>
          <a:lstStyle/>
          <a:p>
            <a:pPr>
              <a:buFont typeface="Wingdings" panose="05000000000000000000" pitchFamily="2" charset="2"/>
              <a:buChar char="Ø"/>
            </a:pPr>
            <a:r>
              <a:rPr lang="en-IN" sz="2000" dirty="0"/>
              <a:t>My research question 1: relationship between degree and gender</a:t>
            </a:r>
          </a:p>
          <a:p>
            <a:pPr marL="114300" indent="0">
              <a:buNone/>
            </a:pPr>
            <a:endParaRPr lang="en-IN" sz="2000" dirty="0"/>
          </a:p>
        </p:txBody>
      </p:sp>
      <p:pic>
        <p:nvPicPr>
          <p:cNvPr id="5" name="Picture 4">
            <a:extLst>
              <a:ext uri="{FF2B5EF4-FFF2-40B4-BE49-F238E27FC236}">
                <a16:creationId xmlns:a16="http://schemas.microsoft.com/office/drawing/2014/main" id="{1726786F-B1C1-FC59-0F04-B9928C11EFF3}"/>
              </a:ext>
            </a:extLst>
          </p:cNvPr>
          <p:cNvPicPr>
            <a:picLocks noChangeAspect="1"/>
          </p:cNvPicPr>
          <p:nvPr/>
        </p:nvPicPr>
        <p:blipFill>
          <a:blip r:embed="rId2"/>
          <a:stretch>
            <a:fillRect/>
          </a:stretch>
        </p:blipFill>
        <p:spPr>
          <a:xfrm>
            <a:off x="2436870" y="1278618"/>
            <a:ext cx="6260815" cy="4142240"/>
          </a:xfrm>
          <a:prstGeom prst="rect">
            <a:avLst/>
          </a:prstGeom>
        </p:spPr>
      </p:pic>
    </p:spTree>
    <p:extLst>
      <p:ext uri="{BB962C8B-B14F-4D97-AF65-F5344CB8AC3E}">
        <p14:creationId xmlns:p14="http://schemas.microsoft.com/office/powerpoint/2010/main" val="59269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6025AD-4295-48F1-5477-48ABB69B9BA0}"/>
              </a:ext>
            </a:extLst>
          </p:cNvPr>
          <p:cNvSpPr>
            <a:spLocks noGrp="1"/>
          </p:cNvSpPr>
          <p:nvPr>
            <p:ph type="body" idx="1"/>
          </p:nvPr>
        </p:nvSpPr>
        <p:spPr>
          <a:xfrm>
            <a:off x="838200" y="489857"/>
            <a:ext cx="10515600" cy="5687106"/>
          </a:xfrm>
        </p:spPr>
        <p:txBody>
          <a:bodyPr>
            <a:normAutofit/>
          </a:bodyPr>
          <a:lstStyle/>
          <a:p>
            <a:pPr>
              <a:buFont typeface="Wingdings" panose="05000000000000000000" pitchFamily="2" charset="2"/>
              <a:buChar char="Ø"/>
            </a:pPr>
            <a:r>
              <a:rPr lang="en-IN" sz="2000" dirty="0"/>
              <a:t>My research question 2: relationship between salary and gender.</a:t>
            </a:r>
          </a:p>
          <a:p>
            <a:pPr marL="114300" indent="0">
              <a:buNone/>
            </a:pPr>
            <a:endParaRPr lang="en-IN" sz="2000" dirty="0"/>
          </a:p>
        </p:txBody>
      </p:sp>
      <p:pic>
        <p:nvPicPr>
          <p:cNvPr id="5" name="Picture 4">
            <a:extLst>
              <a:ext uri="{FF2B5EF4-FFF2-40B4-BE49-F238E27FC236}">
                <a16:creationId xmlns:a16="http://schemas.microsoft.com/office/drawing/2014/main" id="{9B766B41-5F97-1FEB-8E3E-BDDF6E07CE00}"/>
              </a:ext>
            </a:extLst>
          </p:cNvPr>
          <p:cNvPicPr>
            <a:picLocks noChangeAspect="1"/>
          </p:cNvPicPr>
          <p:nvPr/>
        </p:nvPicPr>
        <p:blipFill>
          <a:blip r:embed="rId2"/>
          <a:stretch>
            <a:fillRect/>
          </a:stretch>
        </p:blipFill>
        <p:spPr>
          <a:xfrm>
            <a:off x="2675267" y="1193473"/>
            <a:ext cx="6316334" cy="4983490"/>
          </a:xfrm>
          <a:prstGeom prst="rect">
            <a:avLst/>
          </a:prstGeom>
        </p:spPr>
      </p:pic>
    </p:spTree>
    <p:extLst>
      <p:ext uri="{BB962C8B-B14F-4D97-AF65-F5344CB8AC3E}">
        <p14:creationId xmlns:p14="http://schemas.microsoft.com/office/powerpoint/2010/main" val="337349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086ED-8549-A346-986B-3F296DB1CAF5}"/>
              </a:ext>
            </a:extLst>
          </p:cNvPr>
          <p:cNvSpPr>
            <a:spLocks noGrp="1"/>
          </p:cNvSpPr>
          <p:nvPr>
            <p:ph type="body" idx="1"/>
          </p:nvPr>
        </p:nvSpPr>
        <p:spPr>
          <a:xfrm>
            <a:off x="838200" y="511629"/>
            <a:ext cx="10515600" cy="5665334"/>
          </a:xfrm>
        </p:spPr>
        <p:txBody>
          <a:bodyPr>
            <a:normAutofit/>
          </a:bodyPr>
          <a:lstStyle/>
          <a:p>
            <a:pPr marL="114300" indent="0">
              <a:buNone/>
            </a:pPr>
            <a:r>
              <a:rPr lang="en-IN" sz="2000" dirty="0"/>
              <a:t>My research question 3:</a:t>
            </a:r>
          </a:p>
          <a:p>
            <a:pPr marL="114300" indent="0">
              <a:buNone/>
            </a:pPr>
            <a:r>
              <a:rPr lang="en-IN" sz="2000" dirty="0"/>
              <a:t>Specializations by average salary</a:t>
            </a:r>
          </a:p>
          <a:p>
            <a:pPr marL="114300" indent="0">
              <a:buNone/>
            </a:pPr>
            <a:endParaRPr lang="en-IN" sz="2000" dirty="0"/>
          </a:p>
        </p:txBody>
      </p:sp>
      <p:pic>
        <p:nvPicPr>
          <p:cNvPr id="5" name="Picture 4">
            <a:extLst>
              <a:ext uri="{FF2B5EF4-FFF2-40B4-BE49-F238E27FC236}">
                <a16:creationId xmlns:a16="http://schemas.microsoft.com/office/drawing/2014/main" id="{961DA04A-4021-7D74-4988-5BB6DD864322}"/>
              </a:ext>
            </a:extLst>
          </p:cNvPr>
          <p:cNvPicPr>
            <a:picLocks noChangeAspect="1"/>
          </p:cNvPicPr>
          <p:nvPr/>
        </p:nvPicPr>
        <p:blipFill>
          <a:blip r:embed="rId2"/>
          <a:stretch>
            <a:fillRect/>
          </a:stretch>
        </p:blipFill>
        <p:spPr>
          <a:xfrm>
            <a:off x="1719942" y="1698172"/>
            <a:ext cx="8196944" cy="3940628"/>
          </a:xfrm>
          <a:prstGeom prst="rect">
            <a:avLst/>
          </a:prstGeom>
        </p:spPr>
      </p:pic>
    </p:spTree>
    <p:extLst>
      <p:ext uri="{BB962C8B-B14F-4D97-AF65-F5344CB8AC3E}">
        <p14:creationId xmlns:p14="http://schemas.microsoft.com/office/powerpoint/2010/main" val="160604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C1021-D2C2-3C82-0722-0C1355DCA0DA}"/>
              </a:ext>
            </a:extLst>
          </p:cNvPr>
          <p:cNvSpPr>
            <a:spLocks noGrp="1"/>
          </p:cNvSpPr>
          <p:nvPr>
            <p:ph type="body" idx="1"/>
          </p:nvPr>
        </p:nvSpPr>
        <p:spPr>
          <a:xfrm>
            <a:off x="838200" y="457200"/>
            <a:ext cx="10515600" cy="5719763"/>
          </a:xfrm>
        </p:spPr>
        <p:txBody>
          <a:bodyPr>
            <a:normAutofit/>
          </a:bodyPr>
          <a:lstStyle/>
          <a:p>
            <a:pPr marL="114300" indent="0">
              <a:buNone/>
            </a:pPr>
            <a:r>
              <a:rPr lang="en-IN" sz="2400" b="1" dirty="0"/>
              <a:t>CONCLUSIONS: </a:t>
            </a:r>
          </a:p>
          <a:p>
            <a:r>
              <a:rPr lang="en-IN" sz="1600" dirty="0"/>
              <a:t>I can draw a conclusion that after doing computer science engineering if we take up jobs in programmer analyst and software engineer the average salary is around 3-3.5 lakhs per annum.</a:t>
            </a:r>
          </a:p>
          <a:p>
            <a:r>
              <a:rPr lang="en-IN" sz="1600" dirty="0"/>
              <a:t>Identified that electronics and communication specialization contribute more male and female students.</a:t>
            </a:r>
          </a:p>
          <a:p>
            <a:r>
              <a:rPr lang="en-IN" sz="1600" dirty="0"/>
              <a:t>Extracted a insight where in relation between degree and gender, B-tech specialization contributes more females and males.</a:t>
            </a:r>
          </a:p>
          <a:p>
            <a:r>
              <a:rPr lang="en-IN" sz="1600" dirty="0"/>
              <a:t>Developed a relation between specialization and average salary, and noticed that specialization in polymer technology have the highest average salary.</a:t>
            </a:r>
          </a:p>
          <a:p>
            <a:r>
              <a:rPr lang="en-IN" sz="1600" dirty="0"/>
              <a:t>Average salary of females is comparatively less than males. </a:t>
            </a:r>
            <a:r>
              <a:rPr lang="en-IN" sz="2400" b="1" dirty="0"/>
              <a:t> </a:t>
            </a:r>
          </a:p>
        </p:txBody>
      </p:sp>
    </p:spTree>
    <p:extLst>
      <p:ext uri="{BB962C8B-B14F-4D97-AF65-F5344CB8AC3E}">
        <p14:creationId xmlns:p14="http://schemas.microsoft.com/office/powerpoint/2010/main" val="114471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9342359"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I am a B-tech graduate majoring in mechanical engineering.</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As we know that data is everywhere and everything. I am interested in working with data.</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I agree that I have lack of work experience but </a:t>
            </a:r>
            <a:r>
              <a:rPr lang="en-IN" sz="1800" b="1" dirty="0">
                <a:solidFill>
                  <a:schemeClr val="dk1"/>
                </a:solidFill>
                <a:latin typeface="Calibri"/>
                <a:ea typeface="Calibri"/>
                <a:cs typeface="Calibri"/>
                <a:sym typeface="Calibri"/>
              </a:rPr>
              <a:t>I believe that analytical skills from educational background and skills I have developed strong fit to the role. I am passionate about extracting meaningful insights from data and I am eagerly waiting to contribute my work. </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i="0" dirty="0" err="1">
                <a:effectLst/>
                <a:latin typeface="Calibri" panose="020F0502020204030204" pitchFamily="34" charset="0"/>
                <a:ea typeface="Calibri" panose="020F0502020204030204" pitchFamily="34" charset="0"/>
                <a:cs typeface="Calibri" panose="020F0502020204030204" pitchFamily="34" charset="0"/>
              </a:rPr>
              <a:t>Linkedin</a:t>
            </a:r>
            <a:r>
              <a:rPr lang="en-IN" sz="1800" b="1" i="0" dirty="0">
                <a:effectLst/>
                <a:latin typeface="Calibri" panose="020F0502020204030204" pitchFamily="34" charset="0"/>
                <a:ea typeface="Calibri" panose="020F0502020204030204" pitchFamily="34" charset="0"/>
                <a:cs typeface="Calibri" panose="020F0502020204030204" pitchFamily="34" charset="0"/>
              </a:rPr>
              <a:t>: </a:t>
            </a:r>
            <a:r>
              <a:rPr lang="en-IN" sz="1800" b="1" i="0" dirty="0">
                <a:effectLst/>
                <a:latin typeface="Calibri" panose="020F0502020204030204" pitchFamily="34" charset="0"/>
                <a:ea typeface="Calibri" panose="020F0502020204030204" pitchFamily="34" charset="0"/>
                <a:cs typeface="Calibri" panose="020F0502020204030204" pitchFamily="34" charset="0"/>
                <a:hlinkClick r:id="rId3"/>
              </a:rPr>
              <a:t>www.linkedin.com/in/shaziya-naaz-neen</a:t>
            </a:r>
            <a:endParaRPr lang="en-IN" sz="1800" b="1" i="0" dirty="0">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Github</a:t>
            </a: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 </a:t>
            </a: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4"/>
              </a:rPr>
              <a:t>https://github.com/shaziyanaazneen</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p:cNvSpPr txBox="1">
            <a:spLocks noGrp="1"/>
          </p:cNvSpPr>
          <p:nvPr>
            <p:ph type="body" idx="1"/>
          </p:nvPr>
        </p:nvSpPr>
        <p:spPr>
          <a:xfrm>
            <a:off x="684880" y="1343818"/>
            <a:ext cx="10759557" cy="492655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 </a:t>
            </a:r>
            <a:r>
              <a:rPr lang="en-IN" dirty="0"/>
              <a:t>The project main objective is to analyse the data and illustrate meaningful insights from data to make data-driven decisions.</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 </a:t>
            </a:r>
            <a:r>
              <a:rPr lang="en-IN" dirty="0"/>
              <a:t>The objective of the project is to perform data analysis, data manipulation and draw data driven decisions using data driven techniques like </a:t>
            </a:r>
          </a:p>
          <a:p>
            <a:pPr marL="0" lvl="0" indent="0" algn="l" rtl="0">
              <a:lnSpc>
                <a:spcPct val="90000"/>
              </a:lnSpc>
              <a:spcBef>
                <a:spcPts val="1000"/>
              </a:spcBef>
              <a:spcAft>
                <a:spcPts val="0"/>
              </a:spcAft>
              <a:buClr>
                <a:schemeClr val="dk1"/>
              </a:buClr>
              <a:buSzPct val="100000"/>
              <a:buNone/>
            </a:pPr>
            <a:r>
              <a:rPr lang="en-IN" b="1" dirty="0"/>
              <a:t>                 Univariate analysis:   a) categorical</a:t>
            </a:r>
          </a:p>
          <a:p>
            <a:pPr marL="0" lvl="0" indent="0" algn="l" rtl="0">
              <a:lnSpc>
                <a:spcPct val="90000"/>
              </a:lnSpc>
              <a:spcBef>
                <a:spcPts val="1000"/>
              </a:spcBef>
              <a:spcAft>
                <a:spcPts val="0"/>
              </a:spcAft>
              <a:buClr>
                <a:schemeClr val="dk1"/>
              </a:buClr>
              <a:buSzPct val="100000"/>
              <a:buNone/>
            </a:pPr>
            <a:r>
              <a:rPr lang="en-IN" b="1" dirty="0"/>
              <a:t>                                                         b) numerical</a:t>
            </a:r>
          </a:p>
          <a:p>
            <a:pPr marL="0" lvl="0" indent="0" algn="l" rtl="0">
              <a:lnSpc>
                <a:spcPct val="110000"/>
              </a:lnSpc>
              <a:spcBef>
                <a:spcPts val="1000"/>
              </a:spcBef>
              <a:spcAft>
                <a:spcPts val="0"/>
              </a:spcAft>
              <a:buClr>
                <a:schemeClr val="dk1"/>
              </a:buClr>
              <a:buSzPct val="100000"/>
              <a:buNone/>
            </a:pPr>
            <a:r>
              <a:rPr lang="en-IN" b="1" dirty="0"/>
              <a:t>                 Bivariate analysis:      a)categorical-categorical</a:t>
            </a:r>
          </a:p>
          <a:p>
            <a:pPr marL="0" lvl="0" indent="0" algn="l" rtl="0">
              <a:lnSpc>
                <a:spcPct val="110000"/>
              </a:lnSpc>
              <a:spcBef>
                <a:spcPts val="1000"/>
              </a:spcBef>
              <a:spcAft>
                <a:spcPts val="0"/>
              </a:spcAft>
              <a:buClr>
                <a:schemeClr val="dk1"/>
              </a:buClr>
              <a:buSzPct val="100000"/>
              <a:buNone/>
            </a:pPr>
            <a:r>
              <a:rPr lang="en-IN" b="1" dirty="0"/>
              <a:t>                                                         b)categorical-numerical 				                                              c)numerical-numerical</a:t>
            </a:r>
          </a:p>
          <a:p>
            <a:pPr marL="228600" lvl="0" indent="-228600" algn="l" rtl="0">
              <a:lnSpc>
                <a:spcPct val="90000"/>
              </a:lnSpc>
              <a:spcBef>
                <a:spcPts val="1000"/>
              </a:spcBef>
              <a:spcAft>
                <a:spcPts val="0"/>
              </a:spcAft>
              <a:buClr>
                <a:schemeClr val="dk1"/>
              </a:buClr>
              <a:buSzPct val="100000"/>
              <a:buChar char="•"/>
            </a:pPr>
            <a:endParaRPr dirty="0"/>
          </a:p>
          <a:p>
            <a:pPr marL="0" lvl="0" indent="0" algn="l" rtl="0">
              <a:lnSpc>
                <a:spcPct val="90000"/>
              </a:lnSpc>
              <a:spcBef>
                <a:spcPts val="1000"/>
              </a:spcBef>
              <a:spcAft>
                <a:spcPts val="0"/>
              </a:spcAft>
              <a:buClr>
                <a:schemeClr val="dk1"/>
              </a:buClr>
              <a:buSzPct val="100000"/>
              <a:buNone/>
            </a:pPr>
            <a:endParaRPr lang="en-IN" b="1"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6A0B8-F832-9E0A-A5C9-F4D2BA193FB0}"/>
              </a:ext>
            </a:extLst>
          </p:cNvPr>
          <p:cNvSpPr txBox="1"/>
          <p:nvPr/>
        </p:nvSpPr>
        <p:spPr>
          <a:xfrm>
            <a:off x="702644" y="365760"/>
            <a:ext cx="10924674" cy="923330"/>
          </a:xfrm>
          <a:prstGeom prst="rect">
            <a:avLst/>
          </a:prstGeom>
          <a:noFill/>
        </p:spPr>
        <p:txBody>
          <a:bodyPr wrap="square" rtlCol="0">
            <a:spAutoFit/>
          </a:bodyPr>
          <a:lstStyle/>
          <a:p>
            <a:r>
              <a:rPr lang="en-IN" sz="1800" b="1" dirty="0">
                <a:latin typeface="Calibri" panose="020F0502020204030204" pitchFamily="34" charset="0"/>
                <a:ea typeface="Calibri" panose="020F0502020204030204" pitchFamily="34" charset="0"/>
                <a:cs typeface="Calibri" panose="020F0502020204030204" pitchFamily="34" charset="0"/>
              </a:rPr>
              <a:t>SUMMARY OF THE DATA:</a:t>
            </a:r>
          </a:p>
          <a:p>
            <a:r>
              <a:rPr lang="en-IN" sz="1800" dirty="0">
                <a:latin typeface="Calibri" panose="020F0502020204030204" pitchFamily="34" charset="0"/>
                <a:ea typeface="Calibri" panose="020F0502020204030204" pitchFamily="34" charset="0"/>
                <a:cs typeface="Calibri" panose="020F0502020204030204" pitchFamily="34" charset="0"/>
              </a:rPr>
              <a:t>There are 38 columns and 3998 rows</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B71249EB-91E0-83B6-EC97-E51835D5ADF4}"/>
              </a:ext>
            </a:extLst>
          </p:cNvPr>
          <p:cNvSpPr>
            <a:spLocks noGrp="1"/>
          </p:cNvSpPr>
          <p:nvPr>
            <p:ph type="body" idx="1"/>
          </p:nvPr>
        </p:nvSpPr>
        <p:spPr>
          <a:xfrm>
            <a:off x="443564" y="1187531"/>
            <a:ext cx="5455118" cy="4989431"/>
          </a:xfrm>
        </p:spPr>
        <p:txBody>
          <a:bodyPr>
            <a:normAutofit fontScale="475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ID                                -int</a:t>
            </a:r>
          </a:p>
          <a:p>
            <a:r>
              <a:rPr lang="en-IN" sz="2800" dirty="0">
                <a:latin typeface="Calibri" panose="020F0502020204030204" pitchFamily="34" charset="0"/>
                <a:ea typeface="Calibri" panose="020F0502020204030204" pitchFamily="34" charset="0"/>
                <a:cs typeface="Calibri" panose="020F0502020204030204" pitchFamily="34" charset="0"/>
              </a:rPr>
              <a:t>Salary                         -int</a:t>
            </a:r>
          </a:p>
          <a:p>
            <a:r>
              <a:rPr lang="en-IN" sz="2800" dirty="0">
                <a:latin typeface="Calibri" panose="020F0502020204030204" pitchFamily="34" charset="0"/>
                <a:ea typeface="Calibri" panose="020F0502020204030204" pitchFamily="34" charset="0"/>
                <a:cs typeface="Calibri" panose="020F0502020204030204" pitchFamily="34" charset="0"/>
              </a:rPr>
              <a:t>DOJ                            -datetime</a:t>
            </a:r>
          </a:p>
          <a:p>
            <a:r>
              <a:rPr lang="en-IN" sz="2800" dirty="0">
                <a:latin typeface="Calibri" panose="020F0502020204030204" pitchFamily="34" charset="0"/>
                <a:ea typeface="Calibri" panose="020F0502020204030204" pitchFamily="34" charset="0"/>
                <a:cs typeface="Calibri" panose="020F0502020204030204" pitchFamily="34" charset="0"/>
              </a:rPr>
              <a:t>DOL                            -object</a:t>
            </a:r>
          </a:p>
          <a:p>
            <a:r>
              <a:rPr lang="en-IN" sz="2800" dirty="0">
                <a:latin typeface="Calibri" panose="020F0502020204030204" pitchFamily="34" charset="0"/>
                <a:ea typeface="Calibri" panose="020F0502020204030204" pitchFamily="34" charset="0"/>
                <a:cs typeface="Calibri" panose="020F0502020204030204" pitchFamily="34" charset="0"/>
              </a:rPr>
              <a:t>Designation              -object</a:t>
            </a:r>
          </a:p>
          <a:p>
            <a:r>
              <a:rPr lang="en-IN" sz="2800" dirty="0" err="1">
                <a:latin typeface="Calibri" panose="020F0502020204030204" pitchFamily="34" charset="0"/>
                <a:ea typeface="Calibri" panose="020F0502020204030204" pitchFamily="34" charset="0"/>
                <a:cs typeface="Calibri" panose="020F0502020204030204" pitchFamily="34" charset="0"/>
              </a:rPr>
              <a:t>JobCity</a:t>
            </a:r>
            <a:r>
              <a:rPr lang="en-IN" sz="2800" dirty="0">
                <a:latin typeface="Calibri" panose="020F0502020204030204" pitchFamily="34" charset="0"/>
                <a:ea typeface="Calibri" panose="020F0502020204030204" pitchFamily="34" charset="0"/>
                <a:cs typeface="Calibri" panose="020F0502020204030204" pitchFamily="34" charset="0"/>
              </a:rPr>
              <a:t>                      -object</a:t>
            </a:r>
          </a:p>
          <a:p>
            <a:r>
              <a:rPr lang="en-IN" sz="2800" dirty="0">
                <a:latin typeface="Calibri" panose="020F0502020204030204" pitchFamily="34" charset="0"/>
                <a:ea typeface="Calibri" panose="020F0502020204030204" pitchFamily="34" charset="0"/>
                <a:cs typeface="Calibri" panose="020F0502020204030204" pitchFamily="34" charset="0"/>
              </a:rPr>
              <a:t>Gender                      -object</a:t>
            </a:r>
          </a:p>
          <a:p>
            <a:r>
              <a:rPr lang="en-IN" sz="2800" dirty="0">
                <a:latin typeface="Calibri" panose="020F0502020204030204" pitchFamily="34" charset="0"/>
                <a:ea typeface="Calibri" panose="020F0502020204030204" pitchFamily="34" charset="0"/>
                <a:cs typeface="Calibri" panose="020F0502020204030204" pitchFamily="34" charset="0"/>
              </a:rPr>
              <a:t>DOB                           -datetime</a:t>
            </a:r>
          </a:p>
          <a:p>
            <a:r>
              <a:rPr lang="en-IN" sz="2800" dirty="0">
                <a:latin typeface="Calibri" panose="020F0502020204030204" pitchFamily="34" charset="0"/>
                <a:ea typeface="Calibri" panose="020F0502020204030204" pitchFamily="34" charset="0"/>
                <a:cs typeface="Calibri" panose="020F0502020204030204" pitchFamily="34" charset="0"/>
              </a:rPr>
              <a:t>10percentage          -float</a:t>
            </a:r>
          </a:p>
          <a:p>
            <a:r>
              <a:rPr lang="en-IN" sz="2800" dirty="0">
                <a:latin typeface="Calibri" panose="020F0502020204030204" pitchFamily="34" charset="0"/>
                <a:ea typeface="Calibri" panose="020F0502020204030204" pitchFamily="34" charset="0"/>
                <a:cs typeface="Calibri" panose="020F0502020204030204" pitchFamily="34" charset="0"/>
              </a:rPr>
              <a:t>10board                   -object</a:t>
            </a:r>
          </a:p>
          <a:p>
            <a:r>
              <a:rPr lang="en-IN" sz="2800" dirty="0">
                <a:latin typeface="Calibri" panose="020F0502020204030204" pitchFamily="34" charset="0"/>
                <a:ea typeface="Calibri" panose="020F0502020204030204" pitchFamily="34" charset="0"/>
                <a:cs typeface="Calibri" panose="020F0502020204030204" pitchFamily="34" charset="0"/>
              </a:rPr>
              <a:t>12graduation          -int</a:t>
            </a:r>
          </a:p>
          <a:p>
            <a:r>
              <a:rPr lang="en-IN" sz="2800" dirty="0">
                <a:latin typeface="Calibri" panose="020F0502020204030204" pitchFamily="34" charset="0"/>
                <a:ea typeface="Calibri" panose="020F0502020204030204" pitchFamily="34" charset="0"/>
                <a:cs typeface="Calibri" panose="020F0502020204030204" pitchFamily="34" charset="0"/>
              </a:rPr>
              <a:t>12percentage         -float</a:t>
            </a:r>
          </a:p>
          <a:p>
            <a:r>
              <a:rPr lang="en-IN" sz="2800" dirty="0">
                <a:latin typeface="Calibri" panose="020F0502020204030204" pitchFamily="34" charset="0"/>
                <a:ea typeface="Calibri" panose="020F0502020204030204" pitchFamily="34" charset="0"/>
                <a:cs typeface="Calibri" panose="020F0502020204030204" pitchFamily="34" charset="0"/>
              </a:rPr>
              <a:t>12board                  -object</a:t>
            </a:r>
          </a:p>
          <a:p>
            <a:r>
              <a:rPr lang="en-IN" sz="2800" dirty="0" err="1">
                <a:latin typeface="Calibri" panose="020F0502020204030204" pitchFamily="34" charset="0"/>
                <a:ea typeface="Calibri" panose="020F0502020204030204" pitchFamily="34" charset="0"/>
                <a:cs typeface="Calibri" panose="020F0502020204030204" pitchFamily="34" charset="0"/>
              </a:rPr>
              <a:t>CollegeId</a:t>
            </a:r>
            <a:r>
              <a:rPr lang="en-IN" sz="2800" dirty="0">
                <a:latin typeface="Calibri" panose="020F0502020204030204" pitchFamily="34" charset="0"/>
                <a:ea typeface="Calibri" panose="020F0502020204030204" pitchFamily="34" charset="0"/>
                <a:cs typeface="Calibri" panose="020F0502020204030204" pitchFamily="34" charset="0"/>
              </a:rPr>
              <a:t>                 -int</a:t>
            </a:r>
          </a:p>
          <a:p>
            <a:r>
              <a:rPr lang="en-IN" sz="2800" dirty="0" err="1">
                <a:latin typeface="Calibri" panose="020F0502020204030204" pitchFamily="34" charset="0"/>
                <a:ea typeface="Calibri" panose="020F0502020204030204" pitchFamily="34" charset="0"/>
                <a:cs typeface="Calibri" panose="020F0502020204030204" pitchFamily="34" charset="0"/>
              </a:rPr>
              <a:t>CollegeTier</a:t>
            </a:r>
            <a:r>
              <a:rPr lang="en-IN" sz="2800" dirty="0">
                <a:latin typeface="Calibri" panose="020F0502020204030204" pitchFamily="34" charset="0"/>
                <a:ea typeface="Calibri" panose="020F0502020204030204" pitchFamily="34" charset="0"/>
                <a:cs typeface="Calibri" panose="020F0502020204030204" pitchFamily="34" charset="0"/>
              </a:rPr>
              <a:t>             -int</a:t>
            </a:r>
          </a:p>
          <a:p>
            <a:r>
              <a:rPr lang="en-IN" sz="2800" dirty="0">
                <a:latin typeface="Calibri" panose="020F0502020204030204" pitchFamily="34" charset="0"/>
                <a:ea typeface="Calibri" panose="020F0502020204030204" pitchFamily="34" charset="0"/>
                <a:cs typeface="Calibri" panose="020F0502020204030204" pitchFamily="34" charset="0"/>
              </a:rPr>
              <a:t>Degree                    -object</a:t>
            </a:r>
          </a:p>
          <a:p>
            <a:r>
              <a:rPr lang="en-IN" sz="2800" dirty="0">
                <a:latin typeface="Calibri" panose="020F0502020204030204" pitchFamily="34" charset="0"/>
                <a:ea typeface="Calibri" panose="020F0502020204030204" pitchFamily="34" charset="0"/>
                <a:cs typeface="Calibri" panose="020F0502020204030204" pitchFamily="34" charset="0"/>
              </a:rPr>
              <a:t>Specialization        -object</a:t>
            </a:r>
          </a:p>
          <a:p>
            <a:r>
              <a:rPr lang="en-IN" sz="2800" dirty="0" err="1">
                <a:latin typeface="Calibri" panose="020F0502020204030204" pitchFamily="34" charset="0"/>
                <a:ea typeface="Calibri" panose="020F0502020204030204" pitchFamily="34" charset="0"/>
                <a:cs typeface="Calibri" panose="020F0502020204030204" pitchFamily="34" charset="0"/>
              </a:rPr>
              <a:t>collegeGPA</a:t>
            </a:r>
            <a:r>
              <a:rPr lang="en-IN" sz="2800" dirty="0">
                <a:latin typeface="Calibri" panose="020F0502020204030204" pitchFamily="34" charset="0"/>
                <a:ea typeface="Calibri" panose="020F0502020204030204" pitchFamily="34" charset="0"/>
                <a:cs typeface="Calibri" panose="020F0502020204030204" pitchFamily="34" charset="0"/>
              </a:rPr>
              <a:t>            -float</a:t>
            </a:r>
          </a:p>
          <a:p>
            <a:pPr marL="114300" indent="0">
              <a:buNone/>
            </a:pPr>
            <a:endParaRPr lang="en-IN" dirty="0"/>
          </a:p>
        </p:txBody>
      </p:sp>
      <p:sp>
        <p:nvSpPr>
          <p:cNvPr id="9" name="Text Placeholder 8">
            <a:extLst>
              <a:ext uri="{FF2B5EF4-FFF2-40B4-BE49-F238E27FC236}">
                <a16:creationId xmlns:a16="http://schemas.microsoft.com/office/drawing/2014/main" id="{542CAF6F-3431-91E4-093C-807085BE7FFF}"/>
              </a:ext>
            </a:extLst>
          </p:cNvPr>
          <p:cNvSpPr>
            <a:spLocks noGrp="1"/>
          </p:cNvSpPr>
          <p:nvPr>
            <p:ph type="body" idx="2"/>
          </p:nvPr>
        </p:nvSpPr>
        <p:spPr>
          <a:xfrm>
            <a:off x="6172200" y="966652"/>
            <a:ext cx="5181600" cy="5210312"/>
          </a:xfrm>
        </p:spPr>
        <p:txBody>
          <a:bodyPr>
            <a:normAutofit fontScale="92500" lnSpcReduction="20000"/>
          </a:bodyPr>
          <a:lstStyle/>
          <a:p>
            <a:pPr marL="114300" indent="0">
              <a:lnSpc>
                <a:spcPct val="100000"/>
              </a:lnSpc>
              <a:buNone/>
            </a:pPr>
            <a:r>
              <a:rPr lang="en-IN" sz="1300" dirty="0" err="1"/>
              <a:t>collegeCityID</a:t>
            </a:r>
            <a:r>
              <a:rPr lang="en-IN" sz="1300" dirty="0"/>
              <a:t>                            -int</a:t>
            </a:r>
          </a:p>
          <a:p>
            <a:pPr marL="114300" indent="0">
              <a:buNone/>
            </a:pPr>
            <a:r>
              <a:rPr lang="en-IN" sz="1300" dirty="0" err="1"/>
              <a:t>Collegetier</a:t>
            </a:r>
            <a:r>
              <a:rPr lang="en-IN" sz="1300" dirty="0"/>
              <a:t>                                 -int</a:t>
            </a:r>
          </a:p>
          <a:p>
            <a:pPr marL="114300" indent="0">
              <a:buNone/>
            </a:pPr>
            <a:r>
              <a:rPr lang="en-IN" sz="1300" dirty="0" err="1"/>
              <a:t>Collegestate</a:t>
            </a:r>
            <a:r>
              <a:rPr lang="en-IN" sz="1300" dirty="0"/>
              <a:t>                              -object</a:t>
            </a:r>
          </a:p>
          <a:p>
            <a:pPr marL="114300" indent="0">
              <a:buNone/>
            </a:pPr>
            <a:r>
              <a:rPr lang="en-IN" sz="1300" dirty="0" err="1"/>
              <a:t>Graduationyear</a:t>
            </a:r>
            <a:r>
              <a:rPr lang="en-IN" sz="1300" dirty="0"/>
              <a:t>                        -int</a:t>
            </a:r>
          </a:p>
          <a:p>
            <a:pPr marL="114300" indent="0">
              <a:buNone/>
            </a:pPr>
            <a:r>
              <a:rPr lang="en-IN" sz="1300" dirty="0"/>
              <a:t>English                                       -int</a:t>
            </a:r>
          </a:p>
          <a:p>
            <a:pPr marL="114300" indent="0">
              <a:buNone/>
            </a:pPr>
            <a:r>
              <a:rPr lang="en-IN" sz="1300" dirty="0"/>
              <a:t>Logical                                        -int</a:t>
            </a:r>
          </a:p>
          <a:p>
            <a:pPr marL="114300" indent="0">
              <a:buNone/>
            </a:pPr>
            <a:r>
              <a:rPr lang="en-IN" sz="1300" dirty="0"/>
              <a:t>Quant                                         -int</a:t>
            </a:r>
          </a:p>
          <a:p>
            <a:pPr marL="114300" indent="0">
              <a:buNone/>
            </a:pPr>
            <a:r>
              <a:rPr lang="en-IN" sz="1300" dirty="0"/>
              <a:t>Domain                                      -float</a:t>
            </a:r>
          </a:p>
          <a:p>
            <a:pPr marL="114300" indent="0">
              <a:buNone/>
            </a:pPr>
            <a:r>
              <a:rPr lang="en-IN" sz="1300" dirty="0" err="1"/>
              <a:t>Computerprogramming</a:t>
            </a:r>
            <a:r>
              <a:rPr lang="en-IN" sz="1300" dirty="0"/>
              <a:t>           -int</a:t>
            </a:r>
          </a:p>
          <a:p>
            <a:pPr marL="114300" indent="0">
              <a:buNone/>
            </a:pPr>
            <a:r>
              <a:rPr lang="en-IN" sz="1300" dirty="0" err="1"/>
              <a:t>Electronicsandsemicon</a:t>
            </a:r>
            <a:r>
              <a:rPr lang="en-IN" sz="1300" dirty="0"/>
              <a:t>            -int</a:t>
            </a:r>
          </a:p>
          <a:p>
            <a:pPr marL="114300" indent="0">
              <a:buNone/>
            </a:pPr>
            <a:r>
              <a:rPr lang="en-IN" sz="1300" dirty="0" err="1"/>
              <a:t>Computerscience</a:t>
            </a:r>
            <a:r>
              <a:rPr lang="en-IN" sz="1300" dirty="0"/>
              <a:t>                      -int</a:t>
            </a:r>
          </a:p>
          <a:p>
            <a:pPr marL="114300" indent="0">
              <a:buNone/>
            </a:pPr>
            <a:r>
              <a:rPr lang="en-IN" sz="1300" dirty="0" err="1"/>
              <a:t>Mechanicalengineering</a:t>
            </a:r>
            <a:r>
              <a:rPr lang="en-IN" sz="1300" dirty="0"/>
              <a:t>            -int</a:t>
            </a:r>
          </a:p>
          <a:p>
            <a:pPr marL="114300" indent="0">
              <a:buNone/>
            </a:pPr>
            <a:r>
              <a:rPr lang="en-IN" sz="1300" dirty="0" err="1"/>
              <a:t>Telecomengineering</a:t>
            </a:r>
            <a:r>
              <a:rPr lang="en-IN" sz="1300" dirty="0"/>
              <a:t>                 -int</a:t>
            </a:r>
          </a:p>
          <a:p>
            <a:pPr marL="114300" indent="0">
              <a:buNone/>
            </a:pPr>
            <a:r>
              <a:rPr lang="en-IN" sz="1300" dirty="0" err="1"/>
              <a:t>Civilengineering</a:t>
            </a:r>
            <a:r>
              <a:rPr lang="en-IN" sz="1300" dirty="0"/>
              <a:t>                        -int</a:t>
            </a:r>
          </a:p>
          <a:p>
            <a:pPr marL="114300" indent="0">
              <a:buNone/>
            </a:pPr>
            <a:r>
              <a:rPr lang="en-IN" sz="1300" dirty="0"/>
              <a:t>Conscientiousness                    -float</a:t>
            </a:r>
          </a:p>
          <a:p>
            <a:pPr marL="114300" indent="0">
              <a:buNone/>
            </a:pPr>
            <a:r>
              <a:rPr lang="en-IN" sz="1300" dirty="0" err="1"/>
              <a:t>Agreebleness</a:t>
            </a:r>
            <a:r>
              <a:rPr lang="en-IN" sz="1300" dirty="0"/>
              <a:t>                            -float</a:t>
            </a:r>
          </a:p>
          <a:p>
            <a:pPr marL="114300" indent="0">
              <a:buNone/>
            </a:pPr>
            <a:r>
              <a:rPr lang="en-IN" sz="1300" dirty="0"/>
              <a:t>Extraversion                              -float</a:t>
            </a:r>
          </a:p>
          <a:p>
            <a:pPr marL="114300" indent="0">
              <a:buNone/>
            </a:pPr>
            <a:r>
              <a:rPr lang="en-IN" sz="1300" dirty="0" err="1"/>
              <a:t>Nueroticism</a:t>
            </a:r>
            <a:r>
              <a:rPr lang="en-IN" sz="1300" dirty="0"/>
              <a:t>                              -float</a:t>
            </a:r>
          </a:p>
          <a:p>
            <a:pPr marL="114300" indent="0">
              <a:buNone/>
            </a:pPr>
            <a:r>
              <a:rPr lang="en-IN" sz="1300" dirty="0" err="1"/>
              <a:t>Openess_to_experience</a:t>
            </a:r>
            <a:r>
              <a:rPr lang="en-IN" sz="1300" dirty="0"/>
              <a:t>         -float</a:t>
            </a:r>
          </a:p>
          <a:p>
            <a:pPr marL="114300" indent="0">
              <a:buNone/>
            </a:pPr>
            <a:endParaRPr lang="en-IN" sz="1300" dirty="0"/>
          </a:p>
        </p:txBody>
      </p:sp>
    </p:spTree>
    <p:extLst>
      <p:ext uri="{BB962C8B-B14F-4D97-AF65-F5344CB8AC3E}">
        <p14:creationId xmlns:p14="http://schemas.microsoft.com/office/powerpoint/2010/main" val="68310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4CBB35-08CC-0340-D026-598D0B610FC2}"/>
              </a:ext>
            </a:extLst>
          </p:cNvPr>
          <p:cNvSpPr>
            <a:spLocks noGrp="1"/>
          </p:cNvSpPr>
          <p:nvPr>
            <p:ph type="body" idx="1"/>
          </p:nvPr>
        </p:nvSpPr>
        <p:spPr>
          <a:xfrm>
            <a:off x="838200" y="326571"/>
            <a:ext cx="10515600" cy="4271555"/>
          </a:xfrm>
        </p:spPr>
        <p:txBody>
          <a:bodyPr/>
          <a:lstStyle/>
          <a:p>
            <a:pPr marL="114300" indent="0">
              <a:buNone/>
            </a:pPr>
            <a:r>
              <a:rPr lang="en-IN" dirty="0"/>
              <a:t>Exploratory data analysis</a:t>
            </a:r>
          </a:p>
          <a:p>
            <a:r>
              <a:rPr lang="en-IN" sz="2400" b="1" dirty="0"/>
              <a:t>Data cleaning</a:t>
            </a:r>
            <a:r>
              <a:rPr lang="en-IN" dirty="0"/>
              <a:t>: </a:t>
            </a:r>
            <a:r>
              <a:rPr lang="en-IN" sz="2000" dirty="0"/>
              <a:t>It plays a major role in data analysis. I have cleaned the data accordingly and found the missing values and removed unwanted data. Found the data types of the columns. </a:t>
            </a:r>
          </a:p>
          <a:p>
            <a:endParaRPr lang="en-IN" sz="2000" dirty="0"/>
          </a:p>
          <a:p>
            <a:endParaRPr lang="en-IN" sz="2000" dirty="0"/>
          </a:p>
          <a:p>
            <a:r>
              <a:rPr lang="en-IN" sz="2400" b="1" dirty="0"/>
              <a:t>Data manipulation: </a:t>
            </a:r>
            <a:r>
              <a:rPr lang="en-IN" sz="2000" dirty="0"/>
              <a:t>Manipulated the data to uncover the valuable insights from the data.  Adjusting the data and making new columns or changing the data types  and organising the data so that it makes easy to read.</a:t>
            </a:r>
            <a:endParaRPr lang="en-IN" sz="2400" b="1" dirty="0"/>
          </a:p>
        </p:txBody>
      </p:sp>
    </p:spTree>
    <p:extLst>
      <p:ext uri="{BB962C8B-B14F-4D97-AF65-F5344CB8AC3E}">
        <p14:creationId xmlns:p14="http://schemas.microsoft.com/office/powerpoint/2010/main" val="159586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D2A3-A24F-7B94-E7E4-31B097923C17}"/>
              </a:ext>
            </a:extLst>
          </p:cNvPr>
          <p:cNvSpPr>
            <a:spLocks noGrp="1"/>
          </p:cNvSpPr>
          <p:nvPr>
            <p:ph type="title"/>
          </p:nvPr>
        </p:nvSpPr>
        <p:spPr>
          <a:xfrm>
            <a:off x="838200" y="365125"/>
            <a:ext cx="10515600" cy="706029"/>
          </a:xfrm>
        </p:spPr>
        <p:txBody>
          <a:bodyPr/>
          <a:lstStyle/>
          <a:p>
            <a:r>
              <a:rPr lang="en-IN" sz="2400" b="1" dirty="0"/>
              <a:t>UNIVARIATE ANALYSIS</a:t>
            </a:r>
            <a:r>
              <a:rPr lang="en-IN" dirty="0"/>
              <a:t>:</a:t>
            </a:r>
          </a:p>
        </p:txBody>
      </p:sp>
      <p:sp>
        <p:nvSpPr>
          <p:cNvPr id="3" name="Text Placeholder 2">
            <a:extLst>
              <a:ext uri="{FF2B5EF4-FFF2-40B4-BE49-F238E27FC236}">
                <a16:creationId xmlns:a16="http://schemas.microsoft.com/office/drawing/2014/main" id="{7E08687D-043B-A3CD-492E-C8E731BBE246}"/>
              </a:ext>
            </a:extLst>
          </p:cNvPr>
          <p:cNvSpPr>
            <a:spLocks noGrp="1"/>
          </p:cNvSpPr>
          <p:nvPr>
            <p:ph type="body" idx="1"/>
          </p:nvPr>
        </p:nvSpPr>
        <p:spPr>
          <a:xfrm>
            <a:off x="838200" y="1071154"/>
            <a:ext cx="10515600" cy="5105809"/>
          </a:xfrm>
        </p:spPr>
        <p:txBody>
          <a:bodyPr>
            <a:normAutofit/>
          </a:bodyPr>
          <a:lstStyle/>
          <a:p>
            <a:pPr marL="114300" indent="0">
              <a:buNone/>
            </a:pPr>
            <a:r>
              <a:rPr lang="en-IN" sz="1600" dirty="0"/>
              <a:t>For example: Boxplots of 10percentage, 12percentage, </a:t>
            </a:r>
            <a:r>
              <a:rPr lang="en-IN" sz="1600" dirty="0" err="1"/>
              <a:t>collegeGPA</a:t>
            </a:r>
            <a:r>
              <a:rPr lang="en-IN" sz="1600" dirty="0"/>
              <a:t>, salary</a:t>
            </a:r>
          </a:p>
          <a:p>
            <a:pPr marL="114300" indent="0">
              <a:buNone/>
            </a:pPr>
            <a:endParaRPr lang="en-IN" sz="1600" dirty="0"/>
          </a:p>
        </p:txBody>
      </p:sp>
      <p:pic>
        <p:nvPicPr>
          <p:cNvPr id="5" name="Picture 4">
            <a:extLst>
              <a:ext uri="{FF2B5EF4-FFF2-40B4-BE49-F238E27FC236}">
                <a16:creationId xmlns:a16="http://schemas.microsoft.com/office/drawing/2014/main" id="{1A16A1C7-8393-B3ED-7D20-78BDBEDC3987}"/>
              </a:ext>
            </a:extLst>
          </p:cNvPr>
          <p:cNvPicPr>
            <a:picLocks noChangeAspect="1"/>
          </p:cNvPicPr>
          <p:nvPr/>
        </p:nvPicPr>
        <p:blipFill>
          <a:blip r:embed="rId2"/>
          <a:stretch>
            <a:fillRect/>
          </a:stretch>
        </p:blipFill>
        <p:spPr>
          <a:xfrm>
            <a:off x="838200" y="1529984"/>
            <a:ext cx="3177546" cy="2491745"/>
          </a:xfrm>
          <a:prstGeom prst="rect">
            <a:avLst/>
          </a:prstGeom>
        </p:spPr>
      </p:pic>
      <p:pic>
        <p:nvPicPr>
          <p:cNvPr id="7" name="Picture 6">
            <a:extLst>
              <a:ext uri="{FF2B5EF4-FFF2-40B4-BE49-F238E27FC236}">
                <a16:creationId xmlns:a16="http://schemas.microsoft.com/office/drawing/2014/main" id="{C8F6B112-B441-1E97-C120-3CC55844CC96}"/>
              </a:ext>
            </a:extLst>
          </p:cNvPr>
          <p:cNvPicPr>
            <a:picLocks noChangeAspect="1"/>
          </p:cNvPicPr>
          <p:nvPr/>
        </p:nvPicPr>
        <p:blipFill>
          <a:blip r:embed="rId3"/>
          <a:stretch>
            <a:fillRect/>
          </a:stretch>
        </p:blipFill>
        <p:spPr>
          <a:xfrm>
            <a:off x="4436470" y="1534911"/>
            <a:ext cx="3319060" cy="2602717"/>
          </a:xfrm>
          <a:prstGeom prst="rect">
            <a:avLst/>
          </a:prstGeom>
        </p:spPr>
      </p:pic>
      <p:pic>
        <p:nvPicPr>
          <p:cNvPr id="9" name="Picture 8">
            <a:extLst>
              <a:ext uri="{FF2B5EF4-FFF2-40B4-BE49-F238E27FC236}">
                <a16:creationId xmlns:a16="http://schemas.microsoft.com/office/drawing/2014/main" id="{84215743-47D6-F484-D43B-B14ADEC8E9D9}"/>
              </a:ext>
            </a:extLst>
          </p:cNvPr>
          <p:cNvPicPr>
            <a:picLocks noChangeAspect="1"/>
          </p:cNvPicPr>
          <p:nvPr/>
        </p:nvPicPr>
        <p:blipFill>
          <a:blip r:embed="rId4"/>
          <a:stretch>
            <a:fillRect/>
          </a:stretch>
        </p:blipFill>
        <p:spPr>
          <a:xfrm>
            <a:off x="7965892" y="1529984"/>
            <a:ext cx="3177546" cy="2491745"/>
          </a:xfrm>
          <a:prstGeom prst="rect">
            <a:avLst/>
          </a:prstGeom>
        </p:spPr>
      </p:pic>
      <p:pic>
        <p:nvPicPr>
          <p:cNvPr id="11" name="Picture 10">
            <a:extLst>
              <a:ext uri="{FF2B5EF4-FFF2-40B4-BE49-F238E27FC236}">
                <a16:creationId xmlns:a16="http://schemas.microsoft.com/office/drawing/2014/main" id="{B794EE32-1710-5B4A-78B5-704264561D6C}"/>
              </a:ext>
            </a:extLst>
          </p:cNvPr>
          <p:cNvPicPr>
            <a:picLocks noChangeAspect="1"/>
          </p:cNvPicPr>
          <p:nvPr/>
        </p:nvPicPr>
        <p:blipFill>
          <a:blip r:embed="rId5"/>
          <a:stretch>
            <a:fillRect/>
          </a:stretch>
        </p:blipFill>
        <p:spPr>
          <a:xfrm>
            <a:off x="2566578" y="3970524"/>
            <a:ext cx="3177546" cy="2250569"/>
          </a:xfrm>
          <a:prstGeom prst="rect">
            <a:avLst/>
          </a:prstGeom>
        </p:spPr>
      </p:pic>
    </p:spTree>
    <p:extLst>
      <p:ext uri="{BB962C8B-B14F-4D97-AF65-F5344CB8AC3E}">
        <p14:creationId xmlns:p14="http://schemas.microsoft.com/office/powerpoint/2010/main" val="268929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9343D3-348C-13A3-F862-AE98277BE41B}"/>
              </a:ext>
            </a:extLst>
          </p:cNvPr>
          <p:cNvSpPr>
            <a:spLocks noGrp="1"/>
          </p:cNvSpPr>
          <p:nvPr>
            <p:ph type="body" idx="1"/>
          </p:nvPr>
        </p:nvSpPr>
        <p:spPr>
          <a:xfrm>
            <a:off x="838200" y="468086"/>
            <a:ext cx="10515600" cy="5921828"/>
          </a:xfrm>
        </p:spPr>
        <p:txBody>
          <a:bodyPr>
            <a:normAutofit/>
          </a:bodyPr>
          <a:lstStyle/>
          <a:p>
            <a:pPr marL="114300" indent="0">
              <a:buNone/>
            </a:pPr>
            <a:r>
              <a:rPr lang="en-IN" sz="2000" dirty="0"/>
              <a:t>Probability frequency distribution of each numerical column:</a:t>
            </a:r>
          </a:p>
          <a:p>
            <a:pPr marL="114300" indent="0">
              <a:buNone/>
            </a:pPr>
            <a:r>
              <a:rPr lang="en-IN" sz="1600" dirty="0"/>
              <a:t>For example: pdf of English, logical, quant, and domain.</a:t>
            </a:r>
          </a:p>
          <a:p>
            <a:pPr marL="114300" indent="0">
              <a:buNone/>
            </a:pPr>
            <a:endParaRPr lang="en-IN" sz="1600" dirty="0"/>
          </a:p>
        </p:txBody>
      </p:sp>
      <p:pic>
        <p:nvPicPr>
          <p:cNvPr id="5" name="Picture 4">
            <a:extLst>
              <a:ext uri="{FF2B5EF4-FFF2-40B4-BE49-F238E27FC236}">
                <a16:creationId xmlns:a16="http://schemas.microsoft.com/office/drawing/2014/main" id="{56CE64F5-CA7C-FFC2-C4B0-5924C364B7FA}"/>
              </a:ext>
            </a:extLst>
          </p:cNvPr>
          <p:cNvPicPr>
            <a:picLocks noChangeAspect="1"/>
          </p:cNvPicPr>
          <p:nvPr/>
        </p:nvPicPr>
        <p:blipFill>
          <a:blip r:embed="rId2"/>
          <a:stretch>
            <a:fillRect/>
          </a:stretch>
        </p:blipFill>
        <p:spPr>
          <a:xfrm>
            <a:off x="838200" y="1251856"/>
            <a:ext cx="3454797" cy="2622374"/>
          </a:xfrm>
          <a:prstGeom prst="rect">
            <a:avLst/>
          </a:prstGeom>
        </p:spPr>
      </p:pic>
      <p:pic>
        <p:nvPicPr>
          <p:cNvPr id="7" name="Picture 6">
            <a:extLst>
              <a:ext uri="{FF2B5EF4-FFF2-40B4-BE49-F238E27FC236}">
                <a16:creationId xmlns:a16="http://schemas.microsoft.com/office/drawing/2014/main" id="{B4D9371B-33FD-070B-014F-875B30F8D0DA}"/>
              </a:ext>
            </a:extLst>
          </p:cNvPr>
          <p:cNvPicPr>
            <a:picLocks noChangeAspect="1"/>
          </p:cNvPicPr>
          <p:nvPr/>
        </p:nvPicPr>
        <p:blipFill>
          <a:blip r:embed="rId3"/>
          <a:stretch>
            <a:fillRect/>
          </a:stretch>
        </p:blipFill>
        <p:spPr>
          <a:xfrm>
            <a:off x="5032852" y="1251856"/>
            <a:ext cx="3454797" cy="2655662"/>
          </a:xfrm>
          <a:prstGeom prst="rect">
            <a:avLst/>
          </a:prstGeom>
        </p:spPr>
      </p:pic>
      <p:pic>
        <p:nvPicPr>
          <p:cNvPr id="9" name="Picture 8">
            <a:extLst>
              <a:ext uri="{FF2B5EF4-FFF2-40B4-BE49-F238E27FC236}">
                <a16:creationId xmlns:a16="http://schemas.microsoft.com/office/drawing/2014/main" id="{D9C6F11B-31C5-5ADF-5DD9-325EBBAB2B78}"/>
              </a:ext>
            </a:extLst>
          </p:cNvPr>
          <p:cNvPicPr>
            <a:picLocks noChangeAspect="1"/>
          </p:cNvPicPr>
          <p:nvPr/>
        </p:nvPicPr>
        <p:blipFill>
          <a:blip r:embed="rId4"/>
          <a:stretch>
            <a:fillRect/>
          </a:stretch>
        </p:blipFill>
        <p:spPr>
          <a:xfrm>
            <a:off x="838199" y="3767540"/>
            <a:ext cx="3454797" cy="2622374"/>
          </a:xfrm>
          <a:prstGeom prst="rect">
            <a:avLst/>
          </a:prstGeom>
        </p:spPr>
      </p:pic>
      <p:pic>
        <p:nvPicPr>
          <p:cNvPr id="11" name="Picture 10">
            <a:extLst>
              <a:ext uri="{FF2B5EF4-FFF2-40B4-BE49-F238E27FC236}">
                <a16:creationId xmlns:a16="http://schemas.microsoft.com/office/drawing/2014/main" id="{EE591040-998F-0C9B-3E33-F3E3B7C6B66B}"/>
              </a:ext>
            </a:extLst>
          </p:cNvPr>
          <p:cNvPicPr>
            <a:picLocks noChangeAspect="1"/>
          </p:cNvPicPr>
          <p:nvPr/>
        </p:nvPicPr>
        <p:blipFill>
          <a:blip r:embed="rId5"/>
          <a:stretch>
            <a:fillRect/>
          </a:stretch>
        </p:blipFill>
        <p:spPr>
          <a:xfrm>
            <a:off x="5032851" y="3893495"/>
            <a:ext cx="3454797" cy="2491745"/>
          </a:xfrm>
          <a:prstGeom prst="rect">
            <a:avLst/>
          </a:prstGeom>
        </p:spPr>
      </p:pic>
    </p:spTree>
    <p:extLst>
      <p:ext uri="{BB962C8B-B14F-4D97-AF65-F5344CB8AC3E}">
        <p14:creationId xmlns:p14="http://schemas.microsoft.com/office/powerpoint/2010/main" val="427786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FFB01C-AE98-6647-A055-0860ADE1D53B}"/>
              </a:ext>
            </a:extLst>
          </p:cNvPr>
          <p:cNvSpPr>
            <a:spLocks noGrp="1"/>
          </p:cNvSpPr>
          <p:nvPr>
            <p:ph type="body" idx="1"/>
          </p:nvPr>
        </p:nvSpPr>
        <p:spPr>
          <a:xfrm>
            <a:off x="838200" y="359229"/>
            <a:ext cx="10515600" cy="5817734"/>
          </a:xfrm>
        </p:spPr>
        <p:txBody>
          <a:bodyPr>
            <a:normAutofit/>
          </a:bodyPr>
          <a:lstStyle/>
          <a:p>
            <a:pPr marL="114300" indent="0">
              <a:buNone/>
            </a:pPr>
            <a:r>
              <a:rPr lang="en-IN" sz="2000" dirty="0"/>
              <a:t>Frequency of categorical/ numerical column:</a:t>
            </a:r>
          </a:p>
          <a:p>
            <a:pPr marL="114300" indent="0">
              <a:buNone/>
            </a:pPr>
            <a:r>
              <a:rPr lang="en-IN" sz="2000" dirty="0"/>
              <a:t>For example: frequency distribution of gender.</a:t>
            </a:r>
          </a:p>
          <a:p>
            <a:pPr marL="114300" indent="0">
              <a:buNone/>
            </a:pPr>
            <a:endParaRPr lang="en-IN" sz="2000" dirty="0"/>
          </a:p>
        </p:txBody>
      </p:sp>
      <p:pic>
        <p:nvPicPr>
          <p:cNvPr id="5" name="Picture 4">
            <a:extLst>
              <a:ext uri="{FF2B5EF4-FFF2-40B4-BE49-F238E27FC236}">
                <a16:creationId xmlns:a16="http://schemas.microsoft.com/office/drawing/2014/main" id="{8196FF33-CBCE-2A16-0DF0-E94672F1BB49}"/>
              </a:ext>
            </a:extLst>
          </p:cNvPr>
          <p:cNvPicPr>
            <a:picLocks noChangeAspect="1"/>
          </p:cNvPicPr>
          <p:nvPr/>
        </p:nvPicPr>
        <p:blipFill>
          <a:blip r:embed="rId2"/>
          <a:stretch>
            <a:fillRect/>
          </a:stretch>
        </p:blipFill>
        <p:spPr>
          <a:xfrm>
            <a:off x="2627589" y="1576666"/>
            <a:ext cx="5787068" cy="4466668"/>
          </a:xfrm>
          <a:prstGeom prst="rect">
            <a:avLst/>
          </a:prstGeom>
        </p:spPr>
      </p:pic>
    </p:spTree>
    <p:extLst>
      <p:ext uri="{BB962C8B-B14F-4D97-AF65-F5344CB8AC3E}">
        <p14:creationId xmlns:p14="http://schemas.microsoft.com/office/powerpoint/2010/main" val="219379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E2CA-D839-7A7A-5E79-04A7E8823C2A}"/>
              </a:ext>
            </a:extLst>
          </p:cNvPr>
          <p:cNvSpPr>
            <a:spLocks noGrp="1"/>
          </p:cNvSpPr>
          <p:nvPr>
            <p:ph type="title"/>
          </p:nvPr>
        </p:nvSpPr>
        <p:spPr>
          <a:xfrm>
            <a:off x="838200" y="365125"/>
            <a:ext cx="10515600" cy="575401"/>
          </a:xfrm>
        </p:spPr>
        <p:txBody>
          <a:bodyPr>
            <a:normAutofit/>
          </a:bodyPr>
          <a:lstStyle/>
          <a:p>
            <a:r>
              <a:rPr lang="en-IN" sz="2400" b="1" dirty="0"/>
              <a:t>BIVARIATE ANALYSIS</a:t>
            </a:r>
          </a:p>
        </p:txBody>
      </p:sp>
      <p:sp>
        <p:nvSpPr>
          <p:cNvPr id="3" name="Text Placeholder 2">
            <a:extLst>
              <a:ext uri="{FF2B5EF4-FFF2-40B4-BE49-F238E27FC236}">
                <a16:creationId xmlns:a16="http://schemas.microsoft.com/office/drawing/2014/main" id="{2B0B3E24-2DE5-2EA5-5EBD-00DC6A415B0A}"/>
              </a:ext>
            </a:extLst>
          </p:cNvPr>
          <p:cNvSpPr>
            <a:spLocks noGrp="1"/>
          </p:cNvSpPr>
          <p:nvPr>
            <p:ph type="body" idx="1"/>
          </p:nvPr>
        </p:nvSpPr>
        <p:spPr>
          <a:xfrm>
            <a:off x="838200" y="940526"/>
            <a:ext cx="10515600" cy="5236437"/>
          </a:xfrm>
        </p:spPr>
        <p:txBody>
          <a:bodyPr>
            <a:normAutofit/>
          </a:bodyPr>
          <a:lstStyle/>
          <a:p>
            <a:pPr marL="114300" indent="0">
              <a:buNone/>
            </a:pPr>
            <a:r>
              <a:rPr lang="en-IN" sz="1600" dirty="0"/>
              <a:t>Identified relationship between numerical columns using scatterplot and </a:t>
            </a:r>
            <a:r>
              <a:rPr lang="en-IN" sz="1600" dirty="0" err="1"/>
              <a:t>hexbin</a:t>
            </a:r>
            <a:r>
              <a:rPr lang="en-IN" sz="1600" dirty="0"/>
              <a:t> plot.</a:t>
            </a:r>
          </a:p>
          <a:p>
            <a:pPr marL="114300" indent="0">
              <a:buNone/>
            </a:pPr>
            <a:r>
              <a:rPr lang="en-IN" sz="1600" dirty="0"/>
              <a:t>For example: scatterplots between </a:t>
            </a:r>
            <a:r>
              <a:rPr lang="en-IN" sz="1600" dirty="0" err="1"/>
              <a:t>computerscience</a:t>
            </a:r>
            <a:r>
              <a:rPr lang="en-IN" sz="1600" dirty="0"/>
              <a:t> and salary, mechanical engineering and salary, and </a:t>
            </a:r>
            <a:r>
              <a:rPr lang="en-IN" sz="1600" dirty="0" err="1"/>
              <a:t>hexbin</a:t>
            </a:r>
            <a:r>
              <a:rPr lang="en-IN" sz="1600" dirty="0"/>
              <a:t> plot between salary by 10</a:t>
            </a:r>
            <a:r>
              <a:rPr lang="en-IN" sz="1600" baseline="30000" dirty="0"/>
              <a:t>th</a:t>
            </a:r>
            <a:r>
              <a:rPr lang="en-IN" sz="1600" dirty="0"/>
              <a:t> percentage.</a:t>
            </a:r>
          </a:p>
          <a:p>
            <a:pPr marL="114300" indent="0">
              <a:buNone/>
            </a:pPr>
            <a:endParaRPr lang="en-IN" sz="1600" dirty="0"/>
          </a:p>
        </p:txBody>
      </p:sp>
      <p:pic>
        <p:nvPicPr>
          <p:cNvPr id="5" name="Picture 4">
            <a:extLst>
              <a:ext uri="{FF2B5EF4-FFF2-40B4-BE49-F238E27FC236}">
                <a16:creationId xmlns:a16="http://schemas.microsoft.com/office/drawing/2014/main" id="{FD86CB9A-E2C8-5110-BC1B-1FBB04CF47DA}"/>
              </a:ext>
            </a:extLst>
          </p:cNvPr>
          <p:cNvPicPr>
            <a:picLocks noChangeAspect="1"/>
          </p:cNvPicPr>
          <p:nvPr/>
        </p:nvPicPr>
        <p:blipFill>
          <a:blip r:embed="rId2"/>
          <a:stretch>
            <a:fillRect/>
          </a:stretch>
        </p:blipFill>
        <p:spPr>
          <a:xfrm>
            <a:off x="838200" y="1963115"/>
            <a:ext cx="3439644" cy="2717744"/>
          </a:xfrm>
          <a:prstGeom prst="rect">
            <a:avLst/>
          </a:prstGeom>
        </p:spPr>
      </p:pic>
      <p:pic>
        <p:nvPicPr>
          <p:cNvPr id="7" name="Picture 6">
            <a:extLst>
              <a:ext uri="{FF2B5EF4-FFF2-40B4-BE49-F238E27FC236}">
                <a16:creationId xmlns:a16="http://schemas.microsoft.com/office/drawing/2014/main" id="{1CFDA243-8693-8BDD-193D-9DA7AA1B21D5}"/>
              </a:ext>
            </a:extLst>
          </p:cNvPr>
          <p:cNvPicPr>
            <a:picLocks noChangeAspect="1"/>
          </p:cNvPicPr>
          <p:nvPr/>
        </p:nvPicPr>
        <p:blipFill>
          <a:blip r:embed="rId3"/>
          <a:stretch>
            <a:fillRect/>
          </a:stretch>
        </p:blipFill>
        <p:spPr>
          <a:xfrm>
            <a:off x="4474514" y="1963115"/>
            <a:ext cx="3439644" cy="2717744"/>
          </a:xfrm>
          <a:prstGeom prst="rect">
            <a:avLst/>
          </a:prstGeom>
        </p:spPr>
      </p:pic>
      <p:pic>
        <p:nvPicPr>
          <p:cNvPr id="9" name="Picture 8">
            <a:extLst>
              <a:ext uri="{FF2B5EF4-FFF2-40B4-BE49-F238E27FC236}">
                <a16:creationId xmlns:a16="http://schemas.microsoft.com/office/drawing/2014/main" id="{D6706AE8-F83E-7947-D37B-567F62A237CD}"/>
              </a:ext>
            </a:extLst>
          </p:cNvPr>
          <p:cNvPicPr>
            <a:picLocks noChangeAspect="1"/>
          </p:cNvPicPr>
          <p:nvPr/>
        </p:nvPicPr>
        <p:blipFill>
          <a:blip r:embed="rId4"/>
          <a:stretch>
            <a:fillRect/>
          </a:stretch>
        </p:blipFill>
        <p:spPr>
          <a:xfrm>
            <a:off x="8022771" y="1963115"/>
            <a:ext cx="3527699" cy="2774389"/>
          </a:xfrm>
          <a:prstGeom prst="rect">
            <a:avLst/>
          </a:prstGeom>
        </p:spPr>
      </p:pic>
    </p:spTree>
    <p:extLst>
      <p:ext uri="{BB962C8B-B14F-4D97-AF65-F5344CB8AC3E}">
        <p14:creationId xmlns:p14="http://schemas.microsoft.com/office/powerpoint/2010/main" val="20852379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662</Words>
  <Application>Microsoft Office PowerPoint</Application>
  <PresentationFormat>Widescreen</PresentationFormat>
  <Paragraphs>83</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Wingdings</vt:lpstr>
      <vt:lpstr>Libre Baskerville</vt:lpstr>
      <vt:lpstr>Lato Black</vt:lpstr>
      <vt:lpstr>Calibri</vt:lpstr>
      <vt:lpstr>Arial</vt:lpstr>
      <vt:lpstr>Office Theme</vt:lpstr>
      <vt:lpstr>PowerPoint Presentation</vt:lpstr>
      <vt:lpstr>PowerPoint Presentation</vt:lpstr>
      <vt:lpstr>Agenda (This should be the PPT flow)  </vt:lpstr>
      <vt:lpstr>PowerPoint Presentation</vt:lpstr>
      <vt:lpstr>PowerPoint Presentation</vt:lpstr>
      <vt:lpstr>UNIVARIATE ANALYSIS:</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SHAZIYA NAAZ NEEN</cp:lastModifiedBy>
  <cp:revision>3</cp:revision>
  <dcterms:created xsi:type="dcterms:W3CDTF">2021-02-16T05:19:01Z</dcterms:created>
  <dcterms:modified xsi:type="dcterms:W3CDTF">2024-02-23T05:49:52Z</dcterms:modified>
</cp:coreProperties>
</file>