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138026-518F-4CFD-954B-C0E7C799A43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F2FE55E-B2EA-42D0-9955-CFF7910372BE}">
      <dgm:prSet custT="1"/>
      <dgm:spPr/>
      <dgm:t>
        <a:bodyPr/>
        <a:lstStyle/>
        <a:p>
          <a:r>
            <a:rPr lang="en-US" sz="2800" dirty="0">
              <a:latin typeface="Times New Roman" panose="02020603050405020304" pitchFamily="18" charset="0"/>
              <a:cs typeface="Times New Roman" panose="02020603050405020304" pitchFamily="18" charset="0"/>
            </a:rPr>
            <a:t>Introduction</a:t>
          </a:r>
        </a:p>
      </dgm:t>
    </dgm:pt>
    <dgm:pt modelId="{541C9364-4CF3-4A00-8F41-8AE3B6A012C4}" type="parTrans" cxnId="{F6B91841-9EBD-4180-A420-C6E784EC2566}">
      <dgm:prSet/>
      <dgm:spPr/>
      <dgm:t>
        <a:bodyPr/>
        <a:lstStyle/>
        <a:p>
          <a:endParaRPr lang="en-US" sz="1800">
            <a:latin typeface="Times New Roman" panose="02020603050405020304" pitchFamily="18" charset="0"/>
            <a:cs typeface="Times New Roman" panose="02020603050405020304" pitchFamily="18" charset="0"/>
          </a:endParaRPr>
        </a:p>
      </dgm:t>
    </dgm:pt>
    <dgm:pt modelId="{7D8B8941-836B-4951-848B-DD26FE852654}" type="sibTrans" cxnId="{F6B91841-9EBD-4180-A420-C6E784EC2566}">
      <dgm:prSet/>
      <dgm:spPr/>
      <dgm:t>
        <a:bodyPr/>
        <a:lstStyle/>
        <a:p>
          <a:endParaRPr lang="en-US" sz="1800">
            <a:latin typeface="Times New Roman" panose="02020603050405020304" pitchFamily="18" charset="0"/>
            <a:cs typeface="Times New Roman" panose="02020603050405020304" pitchFamily="18" charset="0"/>
          </a:endParaRPr>
        </a:p>
      </dgm:t>
    </dgm:pt>
    <dgm:pt modelId="{93F8A6DF-24DD-493F-A0FF-C1543183BA8D}">
      <dgm:prSet custT="1"/>
      <dgm:spPr/>
      <dgm:t>
        <a:bodyPr/>
        <a:lstStyle/>
        <a:p>
          <a:r>
            <a:rPr lang="en-US" sz="2800" dirty="0">
              <a:latin typeface="Times New Roman" panose="02020603050405020304" pitchFamily="18" charset="0"/>
              <a:cs typeface="Times New Roman" panose="02020603050405020304" pitchFamily="18" charset="0"/>
            </a:rPr>
            <a:t>Data Exploration and Preprocessing </a:t>
          </a:r>
        </a:p>
      </dgm:t>
    </dgm:pt>
    <dgm:pt modelId="{0FE63C29-700A-4E24-9C41-8FA27C2E5B25}" type="parTrans" cxnId="{D0545C0F-5185-4A12-9FE0-81C5150BC5E6}">
      <dgm:prSet/>
      <dgm:spPr/>
      <dgm:t>
        <a:bodyPr/>
        <a:lstStyle/>
        <a:p>
          <a:endParaRPr lang="en-US" sz="1800">
            <a:latin typeface="Times New Roman" panose="02020603050405020304" pitchFamily="18" charset="0"/>
            <a:cs typeface="Times New Roman" panose="02020603050405020304" pitchFamily="18" charset="0"/>
          </a:endParaRPr>
        </a:p>
      </dgm:t>
    </dgm:pt>
    <dgm:pt modelId="{114A67D7-B4F9-4A9D-9DCC-B092AC810272}" type="sibTrans" cxnId="{D0545C0F-5185-4A12-9FE0-81C5150BC5E6}">
      <dgm:prSet/>
      <dgm:spPr/>
      <dgm:t>
        <a:bodyPr/>
        <a:lstStyle/>
        <a:p>
          <a:endParaRPr lang="en-US" sz="1800">
            <a:latin typeface="Times New Roman" panose="02020603050405020304" pitchFamily="18" charset="0"/>
            <a:cs typeface="Times New Roman" panose="02020603050405020304" pitchFamily="18" charset="0"/>
          </a:endParaRPr>
        </a:p>
      </dgm:t>
    </dgm:pt>
    <dgm:pt modelId="{6A247B64-FBFC-47C1-9EBB-7381698D55C5}">
      <dgm:prSet custT="1"/>
      <dgm:spPr/>
      <dgm:t>
        <a:bodyPr/>
        <a:lstStyle/>
        <a:p>
          <a:r>
            <a:rPr lang="en-GB" sz="2800" dirty="0">
              <a:latin typeface="Times New Roman" panose="02020603050405020304" pitchFamily="18" charset="0"/>
              <a:cs typeface="Times New Roman" panose="02020603050405020304" pitchFamily="18" charset="0"/>
            </a:rPr>
            <a:t>Feature Engineering Techniques and Their Justification</a:t>
          </a:r>
          <a:endParaRPr lang="en-US" sz="2800" dirty="0">
            <a:latin typeface="Times New Roman" panose="02020603050405020304" pitchFamily="18" charset="0"/>
            <a:cs typeface="Times New Roman" panose="02020603050405020304" pitchFamily="18" charset="0"/>
          </a:endParaRPr>
        </a:p>
      </dgm:t>
    </dgm:pt>
    <dgm:pt modelId="{452ACDA5-FA48-4B35-84F5-6450F5175F19}" type="parTrans" cxnId="{EF6D2ACE-5A43-43E0-AAE6-70901683035A}">
      <dgm:prSet/>
      <dgm:spPr/>
      <dgm:t>
        <a:bodyPr/>
        <a:lstStyle/>
        <a:p>
          <a:endParaRPr lang="en-US" sz="1800">
            <a:latin typeface="Times New Roman" panose="02020603050405020304" pitchFamily="18" charset="0"/>
            <a:cs typeface="Times New Roman" panose="02020603050405020304" pitchFamily="18" charset="0"/>
          </a:endParaRPr>
        </a:p>
      </dgm:t>
    </dgm:pt>
    <dgm:pt modelId="{E44D9FD7-CB91-466C-9057-A1215F4B6F8B}" type="sibTrans" cxnId="{EF6D2ACE-5A43-43E0-AAE6-70901683035A}">
      <dgm:prSet/>
      <dgm:spPr/>
      <dgm:t>
        <a:bodyPr/>
        <a:lstStyle/>
        <a:p>
          <a:endParaRPr lang="en-US" sz="1800">
            <a:latin typeface="Times New Roman" panose="02020603050405020304" pitchFamily="18" charset="0"/>
            <a:cs typeface="Times New Roman" panose="02020603050405020304" pitchFamily="18" charset="0"/>
          </a:endParaRPr>
        </a:p>
      </dgm:t>
    </dgm:pt>
    <dgm:pt modelId="{9D338B54-BED3-43B6-9953-1659AF683013}">
      <dgm:prSet custT="1"/>
      <dgm:spPr/>
      <dgm:t>
        <a:bodyPr/>
        <a:lstStyle/>
        <a:p>
          <a:r>
            <a:rPr lang="en-US" sz="2800" dirty="0">
              <a:latin typeface="Times New Roman" panose="02020603050405020304" pitchFamily="18" charset="0"/>
              <a:cs typeface="Times New Roman" panose="02020603050405020304" pitchFamily="18" charset="0"/>
            </a:rPr>
            <a:t>Model Description </a:t>
          </a:r>
        </a:p>
      </dgm:t>
    </dgm:pt>
    <dgm:pt modelId="{07211686-21E8-4501-A3D1-E78C52FDA37B}" type="parTrans" cxnId="{6C02F260-1C27-4C26-8399-6611FEAEFF35}">
      <dgm:prSet/>
      <dgm:spPr/>
      <dgm:t>
        <a:bodyPr/>
        <a:lstStyle/>
        <a:p>
          <a:endParaRPr lang="en-US" sz="1800">
            <a:latin typeface="Times New Roman" panose="02020603050405020304" pitchFamily="18" charset="0"/>
            <a:cs typeface="Times New Roman" panose="02020603050405020304" pitchFamily="18" charset="0"/>
          </a:endParaRPr>
        </a:p>
      </dgm:t>
    </dgm:pt>
    <dgm:pt modelId="{2607D23C-D3CC-4136-AB46-6BC5B1089D5A}" type="sibTrans" cxnId="{6C02F260-1C27-4C26-8399-6611FEAEFF35}">
      <dgm:prSet/>
      <dgm:spPr/>
      <dgm:t>
        <a:bodyPr/>
        <a:lstStyle/>
        <a:p>
          <a:endParaRPr lang="en-US" sz="1800">
            <a:latin typeface="Times New Roman" panose="02020603050405020304" pitchFamily="18" charset="0"/>
            <a:cs typeface="Times New Roman" panose="02020603050405020304" pitchFamily="18" charset="0"/>
          </a:endParaRPr>
        </a:p>
      </dgm:t>
    </dgm:pt>
    <dgm:pt modelId="{705E79FB-1F7F-4E67-BF64-CD6DDC871039}">
      <dgm:prSet custT="1"/>
      <dgm:spPr/>
      <dgm:t>
        <a:bodyPr/>
        <a:lstStyle/>
        <a:p>
          <a:r>
            <a:rPr lang="en-US" sz="2800" dirty="0">
              <a:latin typeface="Times New Roman" panose="02020603050405020304" pitchFamily="18" charset="0"/>
              <a:cs typeface="Times New Roman" panose="02020603050405020304" pitchFamily="18" charset="0"/>
            </a:rPr>
            <a:t>Evaluation Results and Interpretations</a:t>
          </a:r>
        </a:p>
      </dgm:t>
    </dgm:pt>
    <dgm:pt modelId="{A282D3FB-5B43-4A25-B472-E9A95A7B512A}" type="parTrans" cxnId="{14453D9E-4DBA-425B-A007-E629AAAA3708}">
      <dgm:prSet/>
      <dgm:spPr/>
      <dgm:t>
        <a:bodyPr/>
        <a:lstStyle/>
        <a:p>
          <a:endParaRPr lang="en-US" sz="1800">
            <a:latin typeface="Times New Roman" panose="02020603050405020304" pitchFamily="18" charset="0"/>
            <a:cs typeface="Times New Roman" panose="02020603050405020304" pitchFamily="18" charset="0"/>
          </a:endParaRPr>
        </a:p>
      </dgm:t>
    </dgm:pt>
    <dgm:pt modelId="{B0B21E60-8D47-420F-BAED-7812A342238B}" type="sibTrans" cxnId="{14453D9E-4DBA-425B-A007-E629AAAA3708}">
      <dgm:prSet/>
      <dgm:spPr/>
      <dgm:t>
        <a:bodyPr/>
        <a:lstStyle/>
        <a:p>
          <a:endParaRPr lang="en-US" sz="1800">
            <a:latin typeface="Times New Roman" panose="02020603050405020304" pitchFamily="18" charset="0"/>
            <a:cs typeface="Times New Roman" panose="02020603050405020304" pitchFamily="18" charset="0"/>
          </a:endParaRPr>
        </a:p>
      </dgm:t>
    </dgm:pt>
    <dgm:pt modelId="{ACF3AE8D-538F-4238-9B44-0AA295172C8B}">
      <dgm:prSet custT="1"/>
      <dgm:spPr/>
      <dgm:t>
        <a:bodyPr/>
        <a:lstStyle/>
        <a:p>
          <a:r>
            <a:rPr lang="en-US" sz="2800" dirty="0">
              <a:latin typeface="Times New Roman" panose="02020603050405020304" pitchFamily="18" charset="0"/>
              <a:cs typeface="Times New Roman" panose="02020603050405020304" pitchFamily="18" charset="0"/>
            </a:rPr>
            <a:t>Conclusions and Possible Extensions and Improvements</a:t>
          </a:r>
        </a:p>
      </dgm:t>
    </dgm:pt>
    <dgm:pt modelId="{2FC9D58D-58BF-4EBC-8E02-B6149E13F925}" type="parTrans" cxnId="{1CEA451E-0C56-45C3-A1E7-24BF1A0D3C05}">
      <dgm:prSet/>
      <dgm:spPr/>
      <dgm:t>
        <a:bodyPr/>
        <a:lstStyle/>
        <a:p>
          <a:endParaRPr lang="en-US" sz="1800">
            <a:latin typeface="Times New Roman" panose="02020603050405020304" pitchFamily="18" charset="0"/>
            <a:cs typeface="Times New Roman" panose="02020603050405020304" pitchFamily="18" charset="0"/>
          </a:endParaRPr>
        </a:p>
      </dgm:t>
    </dgm:pt>
    <dgm:pt modelId="{81B50078-0EDC-4337-9847-15DC216D20A0}" type="sibTrans" cxnId="{1CEA451E-0C56-45C3-A1E7-24BF1A0D3C05}">
      <dgm:prSet/>
      <dgm:spPr/>
      <dgm:t>
        <a:bodyPr/>
        <a:lstStyle/>
        <a:p>
          <a:endParaRPr lang="en-US" sz="1800">
            <a:latin typeface="Times New Roman" panose="02020603050405020304" pitchFamily="18" charset="0"/>
            <a:cs typeface="Times New Roman" panose="02020603050405020304" pitchFamily="18" charset="0"/>
          </a:endParaRPr>
        </a:p>
      </dgm:t>
    </dgm:pt>
    <dgm:pt modelId="{B1EDA516-0FB6-4350-9A72-36F5D7BA9F0E}" type="pres">
      <dgm:prSet presAssocID="{D0138026-518F-4CFD-954B-C0E7C799A43F}" presName="vert0" presStyleCnt="0">
        <dgm:presLayoutVars>
          <dgm:dir/>
          <dgm:animOne val="branch"/>
          <dgm:animLvl val="lvl"/>
        </dgm:presLayoutVars>
      </dgm:prSet>
      <dgm:spPr/>
    </dgm:pt>
    <dgm:pt modelId="{E33E6FA9-7CD9-4318-99CC-3422A20D23E4}" type="pres">
      <dgm:prSet presAssocID="{DF2FE55E-B2EA-42D0-9955-CFF7910372BE}" presName="thickLine" presStyleLbl="alignNode1" presStyleIdx="0" presStyleCnt="6"/>
      <dgm:spPr/>
    </dgm:pt>
    <dgm:pt modelId="{E2E40701-D499-4DEB-8611-9869442C5341}" type="pres">
      <dgm:prSet presAssocID="{DF2FE55E-B2EA-42D0-9955-CFF7910372BE}" presName="horz1" presStyleCnt="0"/>
      <dgm:spPr/>
    </dgm:pt>
    <dgm:pt modelId="{A094C9D2-EB42-4882-B37E-7EE3769723C0}" type="pres">
      <dgm:prSet presAssocID="{DF2FE55E-B2EA-42D0-9955-CFF7910372BE}" presName="tx1" presStyleLbl="revTx" presStyleIdx="0" presStyleCnt="6"/>
      <dgm:spPr/>
    </dgm:pt>
    <dgm:pt modelId="{5388A3E0-269E-45A9-A3F6-A516B7B3E76D}" type="pres">
      <dgm:prSet presAssocID="{DF2FE55E-B2EA-42D0-9955-CFF7910372BE}" presName="vert1" presStyleCnt="0"/>
      <dgm:spPr/>
    </dgm:pt>
    <dgm:pt modelId="{0A6F73CE-8B0B-4EA7-8622-27FEFFD45E3D}" type="pres">
      <dgm:prSet presAssocID="{93F8A6DF-24DD-493F-A0FF-C1543183BA8D}" presName="thickLine" presStyleLbl="alignNode1" presStyleIdx="1" presStyleCnt="6"/>
      <dgm:spPr/>
    </dgm:pt>
    <dgm:pt modelId="{AF36170C-38A6-4F0D-986D-EA9362125B5F}" type="pres">
      <dgm:prSet presAssocID="{93F8A6DF-24DD-493F-A0FF-C1543183BA8D}" presName="horz1" presStyleCnt="0"/>
      <dgm:spPr/>
    </dgm:pt>
    <dgm:pt modelId="{31C73E03-8C01-4C11-9468-1F92FA03D5EA}" type="pres">
      <dgm:prSet presAssocID="{93F8A6DF-24DD-493F-A0FF-C1543183BA8D}" presName="tx1" presStyleLbl="revTx" presStyleIdx="1" presStyleCnt="6"/>
      <dgm:spPr/>
    </dgm:pt>
    <dgm:pt modelId="{C0E3FDCF-DF67-4A2D-8909-D23A4060414D}" type="pres">
      <dgm:prSet presAssocID="{93F8A6DF-24DD-493F-A0FF-C1543183BA8D}" presName="vert1" presStyleCnt="0"/>
      <dgm:spPr/>
    </dgm:pt>
    <dgm:pt modelId="{F1C8FDF3-9741-447C-B938-481327978BDA}" type="pres">
      <dgm:prSet presAssocID="{6A247B64-FBFC-47C1-9EBB-7381698D55C5}" presName="thickLine" presStyleLbl="alignNode1" presStyleIdx="2" presStyleCnt="6"/>
      <dgm:spPr/>
    </dgm:pt>
    <dgm:pt modelId="{44E16054-580E-477B-B2DA-5FF0CFA8DF29}" type="pres">
      <dgm:prSet presAssocID="{6A247B64-FBFC-47C1-9EBB-7381698D55C5}" presName="horz1" presStyleCnt="0"/>
      <dgm:spPr/>
    </dgm:pt>
    <dgm:pt modelId="{BF84045A-2454-4191-9B03-A8DDFFE8C228}" type="pres">
      <dgm:prSet presAssocID="{6A247B64-FBFC-47C1-9EBB-7381698D55C5}" presName="tx1" presStyleLbl="revTx" presStyleIdx="2" presStyleCnt="6"/>
      <dgm:spPr/>
    </dgm:pt>
    <dgm:pt modelId="{8864E080-720E-431C-8D22-E790C035674B}" type="pres">
      <dgm:prSet presAssocID="{6A247B64-FBFC-47C1-9EBB-7381698D55C5}" presName="vert1" presStyleCnt="0"/>
      <dgm:spPr/>
    </dgm:pt>
    <dgm:pt modelId="{7BBF16E9-FFCE-46BF-996A-E6C4DF3F2CE8}" type="pres">
      <dgm:prSet presAssocID="{9D338B54-BED3-43B6-9953-1659AF683013}" presName="thickLine" presStyleLbl="alignNode1" presStyleIdx="3" presStyleCnt="6"/>
      <dgm:spPr/>
    </dgm:pt>
    <dgm:pt modelId="{8726C6C6-CD1D-480D-9989-D8BDE32B27BB}" type="pres">
      <dgm:prSet presAssocID="{9D338B54-BED3-43B6-9953-1659AF683013}" presName="horz1" presStyleCnt="0"/>
      <dgm:spPr/>
    </dgm:pt>
    <dgm:pt modelId="{22C95B6D-3E64-4AF6-A873-7390523FD050}" type="pres">
      <dgm:prSet presAssocID="{9D338B54-BED3-43B6-9953-1659AF683013}" presName="tx1" presStyleLbl="revTx" presStyleIdx="3" presStyleCnt="6"/>
      <dgm:spPr/>
    </dgm:pt>
    <dgm:pt modelId="{1DB23AF2-FE6A-42A4-B47C-3C6520E3ACCB}" type="pres">
      <dgm:prSet presAssocID="{9D338B54-BED3-43B6-9953-1659AF683013}" presName="vert1" presStyleCnt="0"/>
      <dgm:spPr/>
    </dgm:pt>
    <dgm:pt modelId="{21E42B1E-446D-4876-B291-E96ADE175BA4}" type="pres">
      <dgm:prSet presAssocID="{705E79FB-1F7F-4E67-BF64-CD6DDC871039}" presName="thickLine" presStyleLbl="alignNode1" presStyleIdx="4" presStyleCnt="6"/>
      <dgm:spPr/>
    </dgm:pt>
    <dgm:pt modelId="{B16C5383-C5F1-4FF9-99D9-6B2A75CD3172}" type="pres">
      <dgm:prSet presAssocID="{705E79FB-1F7F-4E67-BF64-CD6DDC871039}" presName="horz1" presStyleCnt="0"/>
      <dgm:spPr/>
    </dgm:pt>
    <dgm:pt modelId="{428F6856-E4C1-4B05-97D4-336B618FB11B}" type="pres">
      <dgm:prSet presAssocID="{705E79FB-1F7F-4E67-BF64-CD6DDC871039}" presName="tx1" presStyleLbl="revTx" presStyleIdx="4" presStyleCnt="6"/>
      <dgm:spPr/>
    </dgm:pt>
    <dgm:pt modelId="{7A093C0B-D81E-424B-9263-2A9E905EDC8F}" type="pres">
      <dgm:prSet presAssocID="{705E79FB-1F7F-4E67-BF64-CD6DDC871039}" presName="vert1" presStyleCnt="0"/>
      <dgm:spPr/>
    </dgm:pt>
    <dgm:pt modelId="{6A052816-03C2-4397-AFF7-685A0F216D93}" type="pres">
      <dgm:prSet presAssocID="{ACF3AE8D-538F-4238-9B44-0AA295172C8B}" presName="thickLine" presStyleLbl="alignNode1" presStyleIdx="5" presStyleCnt="6"/>
      <dgm:spPr/>
    </dgm:pt>
    <dgm:pt modelId="{6923940C-8F60-414C-A4D6-AB61E43C354B}" type="pres">
      <dgm:prSet presAssocID="{ACF3AE8D-538F-4238-9B44-0AA295172C8B}" presName="horz1" presStyleCnt="0"/>
      <dgm:spPr/>
    </dgm:pt>
    <dgm:pt modelId="{B2DAB786-0D79-4935-87A4-150EE9235143}" type="pres">
      <dgm:prSet presAssocID="{ACF3AE8D-538F-4238-9B44-0AA295172C8B}" presName="tx1" presStyleLbl="revTx" presStyleIdx="5" presStyleCnt="6"/>
      <dgm:spPr/>
    </dgm:pt>
    <dgm:pt modelId="{794EEB24-FD0A-45B8-A84B-11158A1921EB}" type="pres">
      <dgm:prSet presAssocID="{ACF3AE8D-538F-4238-9B44-0AA295172C8B}" presName="vert1" presStyleCnt="0"/>
      <dgm:spPr/>
    </dgm:pt>
  </dgm:ptLst>
  <dgm:cxnLst>
    <dgm:cxn modelId="{D0545C0F-5185-4A12-9FE0-81C5150BC5E6}" srcId="{D0138026-518F-4CFD-954B-C0E7C799A43F}" destId="{93F8A6DF-24DD-493F-A0FF-C1543183BA8D}" srcOrd="1" destOrd="0" parTransId="{0FE63C29-700A-4E24-9C41-8FA27C2E5B25}" sibTransId="{114A67D7-B4F9-4A9D-9DCC-B092AC810272}"/>
    <dgm:cxn modelId="{1CEA451E-0C56-45C3-A1E7-24BF1A0D3C05}" srcId="{D0138026-518F-4CFD-954B-C0E7C799A43F}" destId="{ACF3AE8D-538F-4238-9B44-0AA295172C8B}" srcOrd="5" destOrd="0" parTransId="{2FC9D58D-58BF-4EBC-8E02-B6149E13F925}" sibTransId="{81B50078-0EDC-4337-9847-15DC216D20A0}"/>
    <dgm:cxn modelId="{6C02F260-1C27-4C26-8399-6611FEAEFF35}" srcId="{D0138026-518F-4CFD-954B-C0E7C799A43F}" destId="{9D338B54-BED3-43B6-9953-1659AF683013}" srcOrd="3" destOrd="0" parTransId="{07211686-21E8-4501-A3D1-E78C52FDA37B}" sibTransId="{2607D23C-D3CC-4136-AB46-6BC5B1089D5A}"/>
    <dgm:cxn modelId="{F6B91841-9EBD-4180-A420-C6E784EC2566}" srcId="{D0138026-518F-4CFD-954B-C0E7C799A43F}" destId="{DF2FE55E-B2EA-42D0-9955-CFF7910372BE}" srcOrd="0" destOrd="0" parTransId="{541C9364-4CF3-4A00-8F41-8AE3B6A012C4}" sibTransId="{7D8B8941-836B-4951-848B-DD26FE852654}"/>
    <dgm:cxn modelId="{9B4C6A63-F12D-4F8C-AC12-594287873413}" type="presOf" srcId="{D0138026-518F-4CFD-954B-C0E7C799A43F}" destId="{B1EDA516-0FB6-4350-9A72-36F5D7BA9F0E}" srcOrd="0" destOrd="0" presId="urn:microsoft.com/office/officeart/2008/layout/LinedList"/>
    <dgm:cxn modelId="{A8FD3A45-C83A-49EF-AD46-C38C27C5CE11}" type="presOf" srcId="{705E79FB-1F7F-4E67-BF64-CD6DDC871039}" destId="{428F6856-E4C1-4B05-97D4-336B618FB11B}" srcOrd="0" destOrd="0" presId="urn:microsoft.com/office/officeart/2008/layout/LinedList"/>
    <dgm:cxn modelId="{A225125A-8ADE-410D-B7F3-896B94DB99C2}" type="presOf" srcId="{6A247B64-FBFC-47C1-9EBB-7381698D55C5}" destId="{BF84045A-2454-4191-9B03-A8DDFFE8C228}" srcOrd="0" destOrd="0" presId="urn:microsoft.com/office/officeart/2008/layout/LinedList"/>
    <dgm:cxn modelId="{A08C729B-CBFE-4B9F-B8D8-D58F14BE81FC}" type="presOf" srcId="{9D338B54-BED3-43B6-9953-1659AF683013}" destId="{22C95B6D-3E64-4AF6-A873-7390523FD050}" srcOrd="0" destOrd="0" presId="urn:microsoft.com/office/officeart/2008/layout/LinedList"/>
    <dgm:cxn modelId="{14453D9E-4DBA-425B-A007-E629AAAA3708}" srcId="{D0138026-518F-4CFD-954B-C0E7C799A43F}" destId="{705E79FB-1F7F-4E67-BF64-CD6DDC871039}" srcOrd="4" destOrd="0" parTransId="{A282D3FB-5B43-4A25-B472-E9A95A7B512A}" sibTransId="{B0B21E60-8D47-420F-BAED-7812A342238B}"/>
    <dgm:cxn modelId="{59F72BCB-599A-44C4-8523-448396D99CDC}" type="presOf" srcId="{DF2FE55E-B2EA-42D0-9955-CFF7910372BE}" destId="{A094C9D2-EB42-4882-B37E-7EE3769723C0}" srcOrd="0" destOrd="0" presId="urn:microsoft.com/office/officeart/2008/layout/LinedList"/>
    <dgm:cxn modelId="{EF6D2ACE-5A43-43E0-AAE6-70901683035A}" srcId="{D0138026-518F-4CFD-954B-C0E7C799A43F}" destId="{6A247B64-FBFC-47C1-9EBB-7381698D55C5}" srcOrd="2" destOrd="0" parTransId="{452ACDA5-FA48-4B35-84F5-6450F5175F19}" sibTransId="{E44D9FD7-CB91-466C-9057-A1215F4B6F8B}"/>
    <dgm:cxn modelId="{77F744D4-26F7-49F4-B5D3-2F124DF6918A}" type="presOf" srcId="{93F8A6DF-24DD-493F-A0FF-C1543183BA8D}" destId="{31C73E03-8C01-4C11-9468-1F92FA03D5EA}" srcOrd="0" destOrd="0" presId="urn:microsoft.com/office/officeart/2008/layout/LinedList"/>
    <dgm:cxn modelId="{9753ABF4-1107-414A-AFC5-579BB2706BA4}" type="presOf" srcId="{ACF3AE8D-538F-4238-9B44-0AA295172C8B}" destId="{B2DAB786-0D79-4935-87A4-150EE9235143}" srcOrd="0" destOrd="0" presId="urn:microsoft.com/office/officeart/2008/layout/LinedList"/>
    <dgm:cxn modelId="{117A60B7-FD73-4D8C-9401-3E72F7B77170}" type="presParOf" srcId="{B1EDA516-0FB6-4350-9A72-36F5D7BA9F0E}" destId="{E33E6FA9-7CD9-4318-99CC-3422A20D23E4}" srcOrd="0" destOrd="0" presId="urn:microsoft.com/office/officeart/2008/layout/LinedList"/>
    <dgm:cxn modelId="{0DC851F2-7347-4D9A-A4EA-A5447692D4AE}" type="presParOf" srcId="{B1EDA516-0FB6-4350-9A72-36F5D7BA9F0E}" destId="{E2E40701-D499-4DEB-8611-9869442C5341}" srcOrd="1" destOrd="0" presId="urn:microsoft.com/office/officeart/2008/layout/LinedList"/>
    <dgm:cxn modelId="{418907D7-3522-4EBA-A093-EB3C82D9F694}" type="presParOf" srcId="{E2E40701-D499-4DEB-8611-9869442C5341}" destId="{A094C9D2-EB42-4882-B37E-7EE3769723C0}" srcOrd="0" destOrd="0" presId="urn:microsoft.com/office/officeart/2008/layout/LinedList"/>
    <dgm:cxn modelId="{9EAA6D99-58E4-4435-A989-26EE05E8E8AA}" type="presParOf" srcId="{E2E40701-D499-4DEB-8611-9869442C5341}" destId="{5388A3E0-269E-45A9-A3F6-A516B7B3E76D}" srcOrd="1" destOrd="0" presId="urn:microsoft.com/office/officeart/2008/layout/LinedList"/>
    <dgm:cxn modelId="{1AF3F8A5-1BB5-4F05-9265-CBC7BA683C26}" type="presParOf" srcId="{B1EDA516-0FB6-4350-9A72-36F5D7BA9F0E}" destId="{0A6F73CE-8B0B-4EA7-8622-27FEFFD45E3D}" srcOrd="2" destOrd="0" presId="urn:microsoft.com/office/officeart/2008/layout/LinedList"/>
    <dgm:cxn modelId="{9B5323AE-7F26-4113-AC64-F01817DAF78F}" type="presParOf" srcId="{B1EDA516-0FB6-4350-9A72-36F5D7BA9F0E}" destId="{AF36170C-38A6-4F0D-986D-EA9362125B5F}" srcOrd="3" destOrd="0" presId="urn:microsoft.com/office/officeart/2008/layout/LinedList"/>
    <dgm:cxn modelId="{D6D8A254-9EB9-4ACD-B9D8-B6482B2A04DC}" type="presParOf" srcId="{AF36170C-38A6-4F0D-986D-EA9362125B5F}" destId="{31C73E03-8C01-4C11-9468-1F92FA03D5EA}" srcOrd="0" destOrd="0" presId="urn:microsoft.com/office/officeart/2008/layout/LinedList"/>
    <dgm:cxn modelId="{7828CCC2-0EC5-4CB5-B713-9E3C344A7A5A}" type="presParOf" srcId="{AF36170C-38A6-4F0D-986D-EA9362125B5F}" destId="{C0E3FDCF-DF67-4A2D-8909-D23A4060414D}" srcOrd="1" destOrd="0" presId="urn:microsoft.com/office/officeart/2008/layout/LinedList"/>
    <dgm:cxn modelId="{4C6CF6E6-6DF5-49F2-8218-5C55A5ACC822}" type="presParOf" srcId="{B1EDA516-0FB6-4350-9A72-36F5D7BA9F0E}" destId="{F1C8FDF3-9741-447C-B938-481327978BDA}" srcOrd="4" destOrd="0" presId="urn:microsoft.com/office/officeart/2008/layout/LinedList"/>
    <dgm:cxn modelId="{54B165EC-BC69-4F48-9AEB-2DD85307F10D}" type="presParOf" srcId="{B1EDA516-0FB6-4350-9A72-36F5D7BA9F0E}" destId="{44E16054-580E-477B-B2DA-5FF0CFA8DF29}" srcOrd="5" destOrd="0" presId="urn:microsoft.com/office/officeart/2008/layout/LinedList"/>
    <dgm:cxn modelId="{23045232-019F-4FB4-B576-2D218FDA206C}" type="presParOf" srcId="{44E16054-580E-477B-B2DA-5FF0CFA8DF29}" destId="{BF84045A-2454-4191-9B03-A8DDFFE8C228}" srcOrd="0" destOrd="0" presId="urn:microsoft.com/office/officeart/2008/layout/LinedList"/>
    <dgm:cxn modelId="{7DD5D56C-E741-43A6-8689-6E94C7BC2A27}" type="presParOf" srcId="{44E16054-580E-477B-B2DA-5FF0CFA8DF29}" destId="{8864E080-720E-431C-8D22-E790C035674B}" srcOrd="1" destOrd="0" presId="urn:microsoft.com/office/officeart/2008/layout/LinedList"/>
    <dgm:cxn modelId="{B8146D7E-C1B3-4333-AF9E-68B5E5BF3D00}" type="presParOf" srcId="{B1EDA516-0FB6-4350-9A72-36F5D7BA9F0E}" destId="{7BBF16E9-FFCE-46BF-996A-E6C4DF3F2CE8}" srcOrd="6" destOrd="0" presId="urn:microsoft.com/office/officeart/2008/layout/LinedList"/>
    <dgm:cxn modelId="{49150455-A964-46E9-8929-D35021919DE8}" type="presParOf" srcId="{B1EDA516-0FB6-4350-9A72-36F5D7BA9F0E}" destId="{8726C6C6-CD1D-480D-9989-D8BDE32B27BB}" srcOrd="7" destOrd="0" presId="urn:microsoft.com/office/officeart/2008/layout/LinedList"/>
    <dgm:cxn modelId="{537C4162-B82A-4082-B4C2-006872F8DB36}" type="presParOf" srcId="{8726C6C6-CD1D-480D-9989-D8BDE32B27BB}" destId="{22C95B6D-3E64-4AF6-A873-7390523FD050}" srcOrd="0" destOrd="0" presId="urn:microsoft.com/office/officeart/2008/layout/LinedList"/>
    <dgm:cxn modelId="{93473A85-0A5C-4217-8FEF-2475B60C49C2}" type="presParOf" srcId="{8726C6C6-CD1D-480D-9989-D8BDE32B27BB}" destId="{1DB23AF2-FE6A-42A4-B47C-3C6520E3ACCB}" srcOrd="1" destOrd="0" presId="urn:microsoft.com/office/officeart/2008/layout/LinedList"/>
    <dgm:cxn modelId="{66B0255E-3A20-4FCF-B7F1-0560404864C5}" type="presParOf" srcId="{B1EDA516-0FB6-4350-9A72-36F5D7BA9F0E}" destId="{21E42B1E-446D-4876-B291-E96ADE175BA4}" srcOrd="8" destOrd="0" presId="urn:microsoft.com/office/officeart/2008/layout/LinedList"/>
    <dgm:cxn modelId="{527AE6E6-A403-40A0-B4DA-6BB1796A7F41}" type="presParOf" srcId="{B1EDA516-0FB6-4350-9A72-36F5D7BA9F0E}" destId="{B16C5383-C5F1-4FF9-99D9-6B2A75CD3172}" srcOrd="9" destOrd="0" presId="urn:microsoft.com/office/officeart/2008/layout/LinedList"/>
    <dgm:cxn modelId="{C2130E53-2476-46E0-903D-EB4229651CE0}" type="presParOf" srcId="{B16C5383-C5F1-4FF9-99D9-6B2A75CD3172}" destId="{428F6856-E4C1-4B05-97D4-336B618FB11B}" srcOrd="0" destOrd="0" presId="urn:microsoft.com/office/officeart/2008/layout/LinedList"/>
    <dgm:cxn modelId="{E8DD6D59-25B9-4A38-8AEF-91A754B5642C}" type="presParOf" srcId="{B16C5383-C5F1-4FF9-99D9-6B2A75CD3172}" destId="{7A093C0B-D81E-424B-9263-2A9E905EDC8F}" srcOrd="1" destOrd="0" presId="urn:microsoft.com/office/officeart/2008/layout/LinedList"/>
    <dgm:cxn modelId="{C3CE5383-C749-4DD9-A7B6-BD89E8CB4AAD}" type="presParOf" srcId="{B1EDA516-0FB6-4350-9A72-36F5D7BA9F0E}" destId="{6A052816-03C2-4397-AFF7-685A0F216D93}" srcOrd="10" destOrd="0" presId="urn:microsoft.com/office/officeart/2008/layout/LinedList"/>
    <dgm:cxn modelId="{17E0EDB2-18DB-4CAC-9955-1A9919CDE7DE}" type="presParOf" srcId="{B1EDA516-0FB6-4350-9A72-36F5D7BA9F0E}" destId="{6923940C-8F60-414C-A4D6-AB61E43C354B}" srcOrd="11" destOrd="0" presId="urn:microsoft.com/office/officeart/2008/layout/LinedList"/>
    <dgm:cxn modelId="{817097A5-F0FF-4B35-8147-E8ADB9A1A017}" type="presParOf" srcId="{6923940C-8F60-414C-A4D6-AB61E43C354B}" destId="{B2DAB786-0D79-4935-87A4-150EE9235143}" srcOrd="0" destOrd="0" presId="urn:microsoft.com/office/officeart/2008/layout/LinedList"/>
    <dgm:cxn modelId="{0837D352-8D7D-4DBF-BA2E-701A110A556E}" type="presParOf" srcId="{6923940C-8F60-414C-A4D6-AB61E43C354B}" destId="{794EEB24-FD0A-45B8-A84B-11158A1921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F5B4F5-7FA1-4550-BB2F-BC20187D245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D8AA28F-0202-4DB7-B812-FB97889DDEE9}">
      <dgm:prSet custT="1"/>
      <dgm:spPr/>
      <dgm:t>
        <a:bodyPr/>
        <a:lstStyle/>
        <a:p>
          <a:r>
            <a:rPr lang="en-US" sz="3200" dirty="0">
              <a:latin typeface="Times New Roman" panose="02020603050405020304" pitchFamily="18" charset="0"/>
              <a:cs typeface="Times New Roman" panose="02020603050405020304" pitchFamily="18" charset="0"/>
            </a:rPr>
            <a:t>Problem statement and the approach:</a:t>
          </a:r>
        </a:p>
      </dgm:t>
    </dgm:pt>
    <dgm:pt modelId="{E5B424F3-82FA-4B7F-A66C-BCE2694259B5}" type="parTrans" cxnId="{11BE38CE-F535-468C-A722-2CB1356667D2}">
      <dgm:prSet/>
      <dgm:spPr/>
      <dgm:t>
        <a:bodyPr/>
        <a:lstStyle/>
        <a:p>
          <a:endParaRPr lang="en-US" sz="2400">
            <a:latin typeface="Times New Roman" panose="02020603050405020304" pitchFamily="18" charset="0"/>
            <a:cs typeface="Times New Roman" panose="02020603050405020304" pitchFamily="18" charset="0"/>
          </a:endParaRPr>
        </a:p>
      </dgm:t>
    </dgm:pt>
    <dgm:pt modelId="{BD6D27EA-255D-4CE6-A7C1-2FF1597546D1}" type="sibTrans" cxnId="{11BE38CE-F535-468C-A722-2CB1356667D2}">
      <dgm:prSet/>
      <dgm:spPr/>
      <dgm:t>
        <a:bodyPr/>
        <a:lstStyle/>
        <a:p>
          <a:endParaRPr lang="en-US" sz="2400">
            <a:latin typeface="Times New Roman" panose="02020603050405020304" pitchFamily="18" charset="0"/>
            <a:cs typeface="Times New Roman" panose="02020603050405020304" pitchFamily="18" charset="0"/>
          </a:endParaRPr>
        </a:p>
      </dgm:t>
    </dgm:pt>
    <dgm:pt modelId="{E45A4D03-FE32-4735-8D92-930C1BE4CCFC}">
      <dgm:prSet custT="1"/>
      <dgm:spPr/>
      <dgm:t>
        <a:bodyPr/>
        <a:lstStyle/>
        <a:p>
          <a:r>
            <a:rPr lang="en-US" sz="2400" dirty="0">
              <a:latin typeface="Times New Roman" panose="02020603050405020304" pitchFamily="18" charset="0"/>
              <a:cs typeface="Times New Roman" panose="02020603050405020304" pitchFamily="18" charset="0"/>
            </a:rPr>
            <a:t>Telecom customer churn is a significant issue impacting the industry, leading to revenue loss and customer dissatisfaction.</a:t>
          </a:r>
        </a:p>
      </dgm:t>
    </dgm:pt>
    <dgm:pt modelId="{B92EE1A0-FFE5-4F83-AFB2-FC81A3FEA35B}" type="parTrans" cxnId="{8923D2BE-0A62-4BBC-A7B6-B0D4E78B6FA7}">
      <dgm:prSet/>
      <dgm:spPr/>
      <dgm:t>
        <a:bodyPr/>
        <a:lstStyle/>
        <a:p>
          <a:endParaRPr lang="en-US" sz="2400">
            <a:latin typeface="Times New Roman" panose="02020603050405020304" pitchFamily="18" charset="0"/>
            <a:cs typeface="Times New Roman" panose="02020603050405020304" pitchFamily="18" charset="0"/>
          </a:endParaRPr>
        </a:p>
      </dgm:t>
    </dgm:pt>
    <dgm:pt modelId="{73C6C209-6549-446B-828C-8C702147813A}" type="sibTrans" cxnId="{8923D2BE-0A62-4BBC-A7B6-B0D4E78B6FA7}">
      <dgm:prSet/>
      <dgm:spPr/>
      <dgm:t>
        <a:bodyPr/>
        <a:lstStyle/>
        <a:p>
          <a:endParaRPr lang="en-US" sz="2400">
            <a:latin typeface="Times New Roman" panose="02020603050405020304" pitchFamily="18" charset="0"/>
            <a:cs typeface="Times New Roman" panose="02020603050405020304" pitchFamily="18" charset="0"/>
          </a:endParaRPr>
        </a:p>
      </dgm:t>
    </dgm:pt>
    <dgm:pt modelId="{01095834-B66B-4852-9B49-D646A6AF5933}">
      <dgm:prSet custT="1"/>
      <dgm:spPr/>
      <dgm:t>
        <a:bodyPr/>
        <a:lstStyle/>
        <a:p>
          <a:r>
            <a:rPr lang="en-US" sz="2400">
              <a:latin typeface="Times New Roman" panose="02020603050405020304" pitchFamily="18" charset="0"/>
              <a:cs typeface="Times New Roman" panose="02020603050405020304" pitchFamily="18" charset="0"/>
            </a:rPr>
            <a:t>Approach involves developing a machine learning model using the Random Forest Classifier to predict customer churn, enabling proactive retention strategies.</a:t>
          </a:r>
        </a:p>
      </dgm:t>
    </dgm:pt>
    <dgm:pt modelId="{A965426B-5204-47B5-8A3E-AC103676C70A}" type="parTrans" cxnId="{6801D376-7BF0-4F98-9851-38F15C914C2C}">
      <dgm:prSet/>
      <dgm:spPr/>
      <dgm:t>
        <a:bodyPr/>
        <a:lstStyle/>
        <a:p>
          <a:endParaRPr lang="en-US" sz="2400">
            <a:latin typeface="Times New Roman" panose="02020603050405020304" pitchFamily="18" charset="0"/>
            <a:cs typeface="Times New Roman" panose="02020603050405020304" pitchFamily="18" charset="0"/>
          </a:endParaRPr>
        </a:p>
      </dgm:t>
    </dgm:pt>
    <dgm:pt modelId="{AB464FA1-3FF2-420F-81C7-5CF78A0D4E62}" type="sibTrans" cxnId="{6801D376-7BF0-4F98-9851-38F15C914C2C}">
      <dgm:prSet/>
      <dgm:spPr/>
      <dgm:t>
        <a:bodyPr/>
        <a:lstStyle/>
        <a:p>
          <a:endParaRPr lang="en-US" sz="2400">
            <a:latin typeface="Times New Roman" panose="02020603050405020304" pitchFamily="18" charset="0"/>
            <a:cs typeface="Times New Roman" panose="02020603050405020304" pitchFamily="18" charset="0"/>
          </a:endParaRPr>
        </a:p>
      </dgm:t>
    </dgm:pt>
    <dgm:pt modelId="{0E32AC68-234B-4BF5-BE21-72F610D4C08C}" type="pres">
      <dgm:prSet presAssocID="{B3F5B4F5-7FA1-4550-BB2F-BC20187D245E}" presName="linear" presStyleCnt="0">
        <dgm:presLayoutVars>
          <dgm:animLvl val="lvl"/>
          <dgm:resizeHandles val="exact"/>
        </dgm:presLayoutVars>
      </dgm:prSet>
      <dgm:spPr/>
    </dgm:pt>
    <dgm:pt modelId="{D71FDE01-8CFC-4E90-B603-1CF539BA836E}" type="pres">
      <dgm:prSet presAssocID="{0D8AA28F-0202-4DB7-B812-FB97889DDEE9}" presName="parentText" presStyleLbl="node1" presStyleIdx="0" presStyleCnt="1" custLinFactNeighborX="-351" custLinFactNeighborY="-13134">
        <dgm:presLayoutVars>
          <dgm:chMax val="0"/>
          <dgm:bulletEnabled val="1"/>
        </dgm:presLayoutVars>
      </dgm:prSet>
      <dgm:spPr/>
    </dgm:pt>
    <dgm:pt modelId="{D877461D-D296-4635-A073-6199C8B9EA9B}" type="pres">
      <dgm:prSet presAssocID="{0D8AA28F-0202-4DB7-B812-FB97889DDEE9}" presName="childText" presStyleLbl="revTx" presStyleIdx="0" presStyleCnt="1">
        <dgm:presLayoutVars>
          <dgm:bulletEnabled val="1"/>
        </dgm:presLayoutVars>
      </dgm:prSet>
      <dgm:spPr/>
    </dgm:pt>
  </dgm:ptLst>
  <dgm:cxnLst>
    <dgm:cxn modelId="{38B6C23A-386B-4363-818A-F1CCD1A4CABE}" type="presOf" srcId="{E45A4D03-FE32-4735-8D92-930C1BE4CCFC}" destId="{D877461D-D296-4635-A073-6199C8B9EA9B}" srcOrd="0" destOrd="0" presId="urn:microsoft.com/office/officeart/2005/8/layout/vList2"/>
    <dgm:cxn modelId="{6801D376-7BF0-4F98-9851-38F15C914C2C}" srcId="{0D8AA28F-0202-4DB7-B812-FB97889DDEE9}" destId="{01095834-B66B-4852-9B49-D646A6AF5933}" srcOrd="1" destOrd="0" parTransId="{A965426B-5204-47B5-8A3E-AC103676C70A}" sibTransId="{AB464FA1-3FF2-420F-81C7-5CF78A0D4E62}"/>
    <dgm:cxn modelId="{189F9179-96B8-49A5-830D-B444499E2FBD}" type="presOf" srcId="{B3F5B4F5-7FA1-4550-BB2F-BC20187D245E}" destId="{0E32AC68-234B-4BF5-BE21-72F610D4C08C}" srcOrd="0" destOrd="0" presId="urn:microsoft.com/office/officeart/2005/8/layout/vList2"/>
    <dgm:cxn modelId="{87161482-CD3D-47B9-BD43-C4B90259E8D4}" type="presOf" srcId="{0D8AA28F-0202-4DB7-B812-FB97889DDEE9}" destId="{D71FDE01-8CFC-4E90-B603-1CF539BA836E}" srcOrd="0" destOrd="0" presId="urn:microsoft.com/office/officeart/2005/8/layout/vList2"/>
    <dgm:cxn modelId="{8923D2BE-0A62-4BBC-A7B6-B0D4E78B6FA7}" srcId="{0D8AA28F-0202-4DB7-B812-FB97889DDEE9}" destId="{E45A4D03-FE32-4735-8D92-930C1BE4CCFC}" srcOrd="0" destOrd="0" parTransId="{B92EE1A0-FFE5-4F83-AFB2-FC81A3FEA35B}" sibTransId="{73C6C209-6549-446B-828C-8C702147813A}"/>
    <dgm:cxn modelId="{11BE38CE-F535-468C-A722-2CB1356667D2}" srcId="{B3F5B4F5-7FA1-4550-BB2F-BC20187D245E}" destId="{0D8AA28F-0202-4DB7-B812-FB97889DDEE9}" srcOrd="0" destOrd="0" parTransId="{E5B424F3-82FA-4B7F-A66C-BCE2694259B5}" sibTransId="{BD6D27EA-255D-4CE6-A7C1-2FF1597546D1}"/>
    <dgm:cxn modelId="{AF8D29E3-D3ED-401A-AAB8-5AB017845A1A}" type="presOf" srcId="{01095834-B66B-4852-9B49-D646A6AF5933}" destId="{D877461D-D296-4635-A073-6199C8B9EA9B}" srcOrd="0" destOrd="1" presId="urn:microsoft.com/office/officeart/2005/8/layout/vList2"/>
    <dgm:cxn modelId="{203EBF6D-8C25-48FD-9BD4-931BEEBCECEF}" type="presParOf" srcId="{0E32AC68-234B-4BF5-BE21-72F610D4C08C}" destId="{D71FDE01-8CFC-4E90-B603-1CF539BA836E}" srcOrd="0" destOrd="0" presId="urn:microsoft.com/office/officeart/2005/8/layout/vList2"/>
    <dgm:cxn modelId="{0F109690-8BDB-4A2F-8006-09C33C4B1F6E}" type="presParOf" srcId="{0E32AC68-234B-4BF5-BE21-72F610D4C08C}" destId="{D877461D-D296-4635-A073-6199C8B9EA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7056BE-966A-4D47-AA8E-C3CB0894A923}"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3C46F79E-B864-457E-9913-96B4225F8899}">
      <dgm:prSet/>
      <dgm:spPr/>
      <dgm:t>
        <a:bodyPr/>
        <a:lstStyle/>
        <a:p>
          <a:r>
            <a:rPr lang="en-US" dirty="0">
              <a:latin typeface="Times New Roman" panose="02020603050405020304" pitchFamily="18" charset="0"/>
              <a:cs typeface="Times New Roman" panose="02020603050405020304" pitchFamily="18" charset="0"/>
            </a:rPr>
            <a:t>1. Describe the Random Forest Classifier:</a:t>
          </a:r>
        </a:p>
      </dgm:t>
    </dgm:pt>
    <dgm:pt modelId="{7403498B-D671-40CF-9E78-E6859B630A92}" type="parTrans" cxnId="{BE6D0B84-B046-433F-8E89-E6A6E46D4EDA}">
      <dgm:prSet/>
      <dgm:spPr/>
      <dgm:t>
        <a:bodyPr/>
        <a:lstStyle/>
        <a:p>
          <a:endParaRPr lang="en-US">
            <a:latin typeface="Times New Roman" panose="02020603050405020304" pitchFamily="18" charset="0"/>
            <a:cs typeface="Times New Roman" panose="02020603050405020304" pitchFamily="18" charset="0"/>
          </a:endParaRPr>
        </a:p>
      </dgm:t>
    </dgm:pt>
    <dgm:pt modelId="{36AD7CFD-8509-4A3F-8FC7-93E0F6C1FD1F}" type="sibTrans" cxnId="{BE6D0B84-B046-433F-8E89-E6A6E46D4EDA}">
      <dgm:prSet/>
      <dgm:spPr/>
      <dgm:t>
        <a:bodyPr/>
        <a:lstStyle/>
        <a:p>
          <a:endParaRPr lang="en-US">
            <a:latin typeface="Times New Roman" panose="02020603050405020304" pitchFamily="18" charset="0"/>
            <a:cs typeface="Times New Roman" panose="02020603050405020304" pitchFamily="18" charset="0"/>
          </a:endParaRPr>
        </a:p>
      </dgm:t>
    </dgm:pt>
    <dgm:pt modelId="{CB2BA54E-4016-46BF-B872-1E9E6097F2CC}">
      <dgm:prSet/>
      <dgm:spPr/>
      <dgm:t>
        <a:bodyPr/>
        <a:lstStyle/>
        <a:p>
          <a:r>
            <a:rPr lang="en-US" dirty="0">
              <a:latin typeface="Times New Roman" panose="02020603050405020304" pitchFamily="18" charset="0"/>
              <a:cs typeface="Times New Roman" panose="02020603050405020304" pitchFamily="18" charset="0"/>
            </a:rPr>
            <a:t>The Random Forest Classifier is an ensemble model that combines multiple decision trees to make predictions.</a:t>
          </a:r>
        </a:p>
      </dgm:t>
    </dgm:pt>
    <dgm:pt modelId="{3374837B-FA8C-49EF-9397-F76FAA5EE3ED}" type="parTrans" cxnId="{DA521F0F-EC26-4925-B944-E5882EBDBD2D}">
      <dgm:prSet/>
      <dgm:spPr/>
      <dgm:t>
        <a:bodyPr/>
        <a:lstStyle/>
        <a:p>
          <a:endParaRPr lang="en-US">
            <a:latin typeface="Times New Roman" panose="02020603050405020304" pitchFamily="18" charset="0"/>
            <a:cs typeface="Times New Roman" panose="02020603050405020304" pitchFamily="18" charset="0"/>
          </a:endParaRPr>
        </a:p>
      </dgm:t>
    </dgm:pt>
    <dgm:pt modelId="{E2517E8F-BE9A-49AD-A74F-340F1B8CE39B}" type="sibTrans" cxnId="{DA521F0F-EC26-4925-B944-E5882EBDBD2D}">
      <dgm:prSet/>
      <dgm:spPr/>
      <dgm:t>
        <a:bodyPr/>
        <a:lstStyle/>
        <a:p>
          <a:endParaRPr lang="en-US">
            <a:latin typeface="Times New Roman" panose="02020603050405020304" pitchFamily="18" charset="0"/>
            <a:cs typeface="Times New Roman" panose="02020603050405020304" pitchFamily="18" charset="0"/>
          </a:endParaRPr>
        </a:p>
      </dgm:t>
    </dgm:pt>
    <dgm:pt modelId="{7E2D6083-80AE-4CDA-A5F7-195FAB9AE600}">
      <dgm:prSet/>
      <dgm:spPr/>
      <dgm:t>
        <a:bodyPr/>
        <a:lstStyle/>
        <a:p>
          <a:r>
            <a:rPr lang="en-US">
              <a:latin typeface="Times New Roman" panose="02020603050405020304" pitchFamily="18" charset="0"/>
              <a:cs typeface="Times New Roman" panose="02020603050405020304" pitchFamily="18" charset="0"/>
            </a:rPr>
            <a:t>It is a powerful and versatile algorithm that can handle both numerical and categorical data.</a:t>
          </a:r>
        </a:p>
      </dgm:t>
    </dgm:pt>
    <dgm:pt modelId="{2EA1C6DD-5EC7-4F0D-9560-1F6FB2A929E5}" type="parTrans" cxnId="{740899CA-5481-48E4-9341-4E655A17619D}">
      <dgm:prSet/>
      <dgm:spPr/>
      <dgm:t>
        <a:bodyPr/>
        <a:lstStyle/>
        <a:p>
          <a:endParaRPr lang="en-US">
            <a:latin typeface="Times New Roman" panose="02020603050405020304" pitchFamily="18" charset="0"/>
            <a:cs typeface="Times New Roman" panose="02020603050405020304" pitchFamily="18" charset="0"/>
          </a:endParaRPr>
        </a:p>
      </dgm:t>
    </dgm:pt>
    <dgm:pt modelId="{DCBF69D5-4EB9-4BBD-AB70-1754E5B53971}" type="sibTrans" cxnId="{740899CA-5481-48E4-9341-4E655A17619D}">
      <dgm:prSet/>
      <dgm:spPr/>
      <dgm:t>
        <a:bodyPr/>
        <a:lstStyle/>
        <a:p>
          <a:endParaRPr lang="en-US">
            <a:latin typeface="Times New Roman" panose="02020603050405020304" pitchFamily="18" charset="0"/>
            <a:cs typeface="Times New Roman" panose="02020603050405020304" pitchFamily="18" charset="0"/>
          </a:endParaRPr>
        </a:p>
      </dgm:t>
    </dgm:pt>
    <dgm:pt modelId="{411D3FF3-A809-49E8-BBF3-EAB1514DD9D6}">
      <dgm:prSet/>
      <dgm:spPr/>
      <dgm:t>
        <a:bodyPr/>
        <a:lstStyle/>
        <a:p>
          <a:r>
            <a:rPr lang="en-US">
              <a:latin typeface="Times New Roman" panose="02020603050405020304" pitchFamily="18" charset="0"/>
              <a:cs typeface="Times New Roman" panose="02020603050405020304" pitchFamily="18" charset="0"/>
            </a:rPr>
            <a:t>2. Technical details of the model:</a:t>
          </a:r>
        </a:p>
      </dgm:t>
    </dgm:pt>
    <dgm:pt modelId="{6B0F71EF-3F8A-4F21-BC87-2DE07EA66120}" type="parTrans" cxnId="{3D81BD00-0A6D-44AA-AAC4-56319D180DF4}">
      <dgm:prSet/>
      <dgm:spPr/>
      <dgm:t>
        <a:bodyPr/>
        <a:lstStyle/>
        <a:p>
          <a:endParaRPr lang="en-US">
            <a:latin typeface="Times New Roman" panose="02020603050405020304" pitchFamily="18" charset="0"/>
            <a:cs typeface="Times New Roman" panose="02020603050405020304" pitchFamily="18" charset="0"/>
          </a:endParaRPr>
        </a:p>
      </dgm:t>
    </dgm:pt>
    <dgm:pt modelId="{3B475F79-9622-4BB5-A398-714A0780453E}" type="sibTrans" cxnId="{3D81BD00-0A6D-44AA-AAC4-56319D180DF4}">
      <dgm:prSet/>
      <dgm:spPr/>
      <dgm:t>
        <a:bodyPr/>
        <a:lstStyle/>
        <a:p>
          <a:endParaRPr lang="en-US">
            <a:latin typeface="Times New Roman" panose="02020603050405020304" pitchFamily="18" charset="0"/>
            <a:cs typeface="Times New Roman" panose="02020603050405020304" pitchFamily="18" charset="0"/>
          </a:endParaRPr>
        </a:p>
      </dgm:t>
    </dgm:pt>
    <dgm:pt modelId="{E4DA6080-6527-4853-92AB-E27CC9412F8A}">
      <dgm:prSet/>
      <dgm:spPr/>
      <dgm:t>
        <a:bodyPr/>
        <a:lstStyle/>
        <a:p>
          <a:r>
            <a:rPr lang="en-US" dirty="0">
              <a:latin typeface="Times New Roman" panose="02020603050405020304" pitchFamily="18" charset="0"/>
              <a:cs typeface="Times New Roman" panose="02020603050405020304" pitchFamily="18" charset="0"/>
            </a:rPr>
            <a:t>Used Random Forest Classifier with 100 estimators (decision trees), a Gini impurity criterion, a random state of 100 for reproducibility, a maximum depth of 6, and a minimum of 8 samples leaf.</a:t>
          </a:r>
        </a:p>
      </dgm:t>
    </dgm:pt>
    <dgm:pt modelId="{DC96315C-E1A1-4478-A27A-8DC68CC70439}" type="parTrans" cxnId="{62945796-4B63-4B83-9E07-91B8D359126A}">
      <dgm:prSet/>
      <dgm:spPr/>
      <dgm:t>
        <a:bodyPr/>
        <a:lstStyle/>
        <a:p>
          <a:endParaRPr lang="en-US">
            <a:latin typeface="Times New Roman" panose="02020603050405020304" pitchFamily="18" charset="0"/>
            <a:cs typeface="Times New Roman" panose="02020603050405020304" pitchFamily="18" charset="0"/>
          </a:endParaRPr>
        </a:p>
      </dgm:t>
    </dgm:pt>
    <dgm:pt modelId="{C20FD1BA-A36B-4AA7-8024-49AA229B4277}" type="sibTrans" cxnId="{62945796-4B63-4B83-9E07-91B8D359126A}">
      <dgm:prSet/>
      <dgm:spPr/>
      <dgm:t>
        <a:bodyPr/>
        <a:lstStyle/>
        <a:p>
          <a:endParaRPr lang="en-US">
            <a:latin typeface="Times New Roman" panose="02020603050405020304" pitchFamily="18" charset="0"/>
            <a:cs typeface="Times New Roman" panose="02020603050405020304" pitchFamily="18" charset="0"/>
          </a:endParaRPr>
        </a:p>
      </dgm:t>
    </dgm:pt>
    <dgm:pt modelId="{0AABDE88-DE34-439C-9131-80508817BFAF}">
      <dgm:prSet/>
      <dgm:spPr/>
      <dgm:t>
        <a:bodyPr/>
        <a:lstStyle/>
        <a:p>
          <a:r>
            <a:rPr lang="en-US">
              <a:latin typeface="Times New Roman" panose="02020603050405020304" pitchFamily="18" charset="0"/>
              <a:cs typeface="Times New Roman" panose="02020603050405020304" pitchFamily="18" charset="0"/>
            </a:rPr>
            <a:t>3. Training the model:</a:t>
          </a:r>
        </a:p>
      </dgm:t>
    </dgm:pt>
    <dgm:pt modelId="{FBA95616-BA2B-4484-A290-D3BB1CB8F82C}" type="parTrans" cxnId="{51177CF8-73DE-4C7B-8E7B-D17C65274F96}">
      <dgm:prSet/>
      <dgm:spPr/>
      <dgm:t>
        <a:bodyPr/>
        <a:lstStyle/>
        <a:p>
          <a:endParaRPr lang="en-US">
            <a:latin typeface="Times New Roman" panose="02020603050405020304" pitchFamily="18" charset="0"/>
            <a:cs typeface="Times New Roman" panose="02020603050405020304" pitchFamily="18" charset="0"/>
          </a:endParaRPr>
        </a:p>
      </dgm:t>
    </dgm:pt>
    <dgm:pt modelId="{48BE8A5F-749A-45FF-A68E-283C0AEF8E58}" type="sibTrans" cxnId="{51177CF8-73DE-4C7B-8E7B-D17C65274F96}">
      <dgm:prSet/>
      <dgm:spPr/>
      <dgm:t>
        <a:bodyPr/>
        <a:lstStyle/>
        <a:p>
          <a:endParaRPr lang="en-US">
            <a:latin typeface="Times New Roman" panose="02020603050405020304" pitchFamily="18" charset="0"/>
            <a:cs typeface="Times New Roman" panose="02020603050405020304" pitchFamily="18" charset="0"/>
          </a:endParaRPr>
        </a:p>
      </dgm:t>
    </dgm:pt>
    <dgm:pt modelId="{307C99C8-973A-41AD-9B60-91AF53EB86A2}">
      <dgm:prSet/>
      <dgm:spPr/>
      <dgm:t>
        <a:bodyPr/>
        <a:lstStyle/>
        <a:p>
          <a:r>
            <a:rPr lang="en-US" dirty="0">
              <a:latin typeface="Times New Roman" panose="02020603050405020304" pitchFamily="18" charset="0"/>
              <a:cs typeface="Times New Roman" panose="02020603050405020304" pitchFamily="18" charset="0"/>
            </a:rPr>
            <a:t>The model was trained using the training data, where it learned patterns and relationships between features and the target variable (churn).</a:t>
          </a:r>
        </a:p>
      </dgm:t>
    </dgm:pt>
    <dgm:pt modelId="{B1C8ADF1-5A7B-4588-9051-1ED314FEC636}" type="parTrans" cxnId="{9E0D6A9B-7F9D-45CD-8316-D634CF396E3B}">
      <dgm:prSet/>
      <dgm:spPr/>
      <dgm:t>
        <a:bodyPr/>
        <a:lstStyle/>
        <a:p>
          <a:endParaRPr lang="en-US">
            <a:latin typeface="Times New Roman" panose="02020603050405020304" pitchFamily="18" charset="0"/>
            <a:cs typeface="Times New Roman" panose="02020603050405020304" pitchFamily="18" charset="0"/>
          </a:endParaRPr>
        </a:p>
      </dgm:t>
    </dgm:pt>
    <dgm:pt modelId="{5AF87460-4E3F-4699-8552-DE8DB69AF105}" type="sibTrans" cxnId="{9E0D6A9B-7F9D-45CD-8316-D634CF396E3B}">
      <dgm:prSet/>
      <dgm:spPr/>
      <dgm:t>
        <a:bodyPr/>
        <a:lstStyle/>
        <a:p>
          <a:endParaRPr lang="en-US">
            <a:latin typeface="Times New Roman" panose="02020603050405020304" pitchFamily="18" charset="0"/>
            <a:cs typeface="Times New Roman" panose="02020603050405020304" pitchFamily="18" charset="0"/>
          </a:endParaRPr>
        </a:p>
      </dgm:t>
    </dgm:pt>
    <dgm:pt modelId="{02C50DE4-9084-404F-B865-7F7F8FF939E7}" type="pres">
      <dgm:prSet presAssocID="{F57056BE-966A-4D47-AA8E-C3CB0894A923}" presName="linear" presStyleCnt="0">
        <dgm:presLayoutVars>
          <dgm:dir/>
          <dgm:animLvl val="lvl"/>
          <dgm:resizeHandles val="exact"/>
        </dgm:presLayoutVars>
      </dgm:prSet>
      <dgm:spPr/>
    </dgm:pt>
    <dgm:pt modelId="{DC1A92B3-3B2D-4960-BD21-0F7E6AA839E6}" type="pres">
      <dgm:prSet presAssocID="{3C46F79E-B864-457E-9913-96B4225F8899}" presName="parentLin" presStyleCnt="0"/>
      <dgm:spPr/>
    </dgm:pt>
    <dgm:pt modelId="{E62ACFEB-2C38-4AA4-B732-9ECC94EBED2D}" type="pres">
      <dgm:prSet presAssocID="{3C46F79E-B864-457E-9913-96B4225F8899}" presName="parentLeftMargin" presStyleLbl="node1" presStyleIdx="0" presStyleCnt="3"/>
      <dgm:spPr/>
    </dgm:pt>
    <dgm:pt modelId="{9089AEC2-945C-4084-AB73-D74756FBF84F}" type="pres">
      <dgm:prSet presAssocID="{3C46F79E-B864-457E-9913-96B4225F8899}" presName="parentText" presStyleLbl="node1" presStyleIdx="0" presStyleCnt="3" custScaleX="117688">
        <dgm:presLayoutVars>
          <dgm:chMax val="0"/>
          <dgm:bulletEnabled val="1"/>
        </dgm:presLayoutVars>
      </dgm:prSet>
      <dgm:spPr/>
    </dgm:pt>
    <dgm:pt modelId="{8BA7807D-324A-4AB4-891E-7D6537B15020}" type="pres">
      <dgm:prSet presAssocID="{3C46F79E-B864-457E-9913-96B4225F8899}" presName="negativeSpace" presStyleCnt="0"/>
      <dgm:spPr/>
    </dgm:pt>
    <dgm:pt modelId="{5CD350AA-A8C7-414D-B5CF-E645B53434B3}" type="pres">
      <dgm:prSet presAssocID="{3C46F79E-B864-457E-9913-96B4225F8899}" presName="childText" presStyleLbl="conFgAcc1" presStyleIdx="0" presStyleCnt="3">
        <dgm:presLayoutVars>
          <dgm:bulletEnabled val="1"/>
        </dgm:presLayoutVars>
      </dgm:prSet>
      <dgm:spPr/>
    </dgm:pt>
    <dgm:pt modelId="{2A231364-66A6-480E-8CD3-ECC780FC1C71}" type="pres">
      <dgm:prSet presAssocID="{36AD7CFD-8509-4A3F-8FC7-93E0F6C1FD1F}" presName="spaceBetweenRectangles" presStyleCnt="0"/>
      <dgm:spPr/>
    </dgm:pt>
    <dgm:pt modelId="{6F1D28C3-9D01-43C8-B9B5-9761AEACDDB4}" type="pres">
      <dgm:prSet presAssocID="{411D3FF3-A809-49E8-BBF3-EAB1514DD9D6}" presName="parentLin" presStyleCnt="0"/>
      <dgm:spPr/>
    </dgm:pt>
    <dgm:pt modelId="{446483E3-D61C-445A-B8D5-809FF354D0EE}" type="pres">
      <dgm:prSet presAssocID="{411D3FF3-A809-49E8-BBF3-EAB1514DD9D6}" presName="parentLeftMargin" presStyleLbl="node1" presStyleIdx="0" presStyleCnt="3"/>
      <dgm:spPr/>
    </dgm:pt>
    <dgm:pt modelId="{2EA9098E-AA69-4284-9E63-83D170D76B07}" type="pres">
      <dgm:prSet presAssocID="{411D3FF3-A809-49E8-BBF3-EAB1514DD9D6}" presName="parentText" presStyleLbl="node1" presStyleIdx="1" presStyleCnt="3" custScaleX="118485">
        <dgm:presLayoutVars>
          <dgm:chMax val="0"/>
          <dgm:bulletEnabled val="1"/>
        </dgm:presLayoutVars>
      </dgm:prSet>
      <dgm:spPr/>
    </dgm:pt>
    <dgm:pt modelId="{09013506-84F9-4234-87B3-C6684759EDCA}" type="pres">
      <dgm:prSet presAssocID="{411D3FF3-A809-49E8-BBF3-EAB1514DD9D6}" presName="negativeSpace" presStyleCnt="0"/>
      <dgm:spPr/>
    </dgm:pt>
    <dgm:pt modelId="{E01F488D-1F7F-4A7E-8E1D-A8E4BC33287C}" type="pres">
      <dgm:prSet presAssocID="{411D3FF3-A809-49E8-BBF3-EAB1514DD9D6}" presName="childText" presStyleLbl="conFgAcc1" presStyleIdx="1" presStyleCnt="3">
        <dgm:presLayoutVars>
          <dgm:bulletEnabled val="1"/>
        </dgm:presLayoutVars>
      </dgm:prSet>
      <dgm:spPr/>
    </dgm:pt>
    <dgm:pt modelId="{8C15B969-524E-4845-8C96-E057658EDC45}" type="pres">
      <dgm:prSet presAssocID="{3B475F79-9622-4BB5-A398-714A0780453E}" presName="spaceBetweenRectangles" presStyleCnt="0"/>
      <dgm:spPr/>
    </dgm:pt>
    <dgm:pt modelId="{42E1D88F-B653-402E-B5E1-5410F0F40B72}" type="pres">
      <dgm:prSet presAssocID="{0AABDE88-DE34-439C-9131-80508817BFAF}" presName="parentLin" presStyleCnt="0"/>
      <dgm:spPr/>
    </dgm:pt>
    <dgm:pt modelId="{BDF0E647-1634-41E7-88A8-110776236841}" type="pres">
      <dgm:prSet presAssocID="{0AABDE88-DE34-439C-9131-80508817BFAF}" presName="parentLeftMargin" presStyleLbl="node1" presStyleIdx="1" presStyleCnt="3"/>
      <dgm:spPr/>
    </dgm:pt>
    <dgm:pt modelId="{5B0E847C-C740-48CA-90BE-7A5208BCCD76}" type="pres">
      <dgm:prSet presAssocID="{0AABDE88-DE34-439C-9131-80508817BFAF}" presName="parentText" presStyleLbl="node1" presStyleIdx="2" presStyleCnt="3" custScaleX="118717">
        <dgm:presLayoutVars>
          <dgm:chMax val="0"/>
          <dgm:bulletEnabled val="1"/>
        </dgm:presLayoutVars>
      </dgm:prSet>
      <dgm:spPr/>
    </dgm:pt>
    <dgm:pt modelId="{9C78E0BC-46E2-43E7-A121-7A23BD3FCF40}" type="pres">
      <dgm:prSet presAssocID="{0AABDE88-DE34-439C-9131-80508817BFAF}" presName="negativeSpace" presStyleCnt="0"/>
      <dgm:spPr/>
    </dgm:pt>
    <dgm:pt modelId="{378CCEDF-8487-4E34-8299-4FCD55AAA10C}" type="pres">
      <dgm:prSet presAssocID="{0AABDE88-DE34-439C-9131-80508817BFAF}" presName="childText" presStyleLbl="conFgAcc1" presStyleIdx="2" presStyleCnt="3">
        <dgm:presLayoutVars>
          <dgm:bulletEnabled val="1"/>
        </dgm:presLayoutVars>
      </dgm:prSet>
      <dgm:spPr/>
    </dgm:pt>
  </dgm:ptLst>
  <dgm:cxnLst>
    <dgm:cxn modelId="{3D81BD00-0A6D-44AA-AAC4-56319D180DF4}" srcId="{F57056BE-966A-4D47-AA8E-C3CB0894A923}" destId="{411D3FF3-A809-49E8-BBF3-EAB1514DD9D6}" srcOrd="1" destOrd="0" parTransId="{6B0F71EF-3F8A-4F21-BC87-2DE07EA66120}" sibTransId="{3B475F79-9622-4BB5-A398-714A0780453E}"/>
    <dgm:cxn modelId="{E6A9330D-276E-45C6-B730-65F47562FCB6}" type="presOf" srcId="{F57056BE-966A-4D47-AA8E-C3CB0894A923}" destId="{02C50DE4-9084-404F-B865-7F7F8FF939E7}" srcOrd="0" destOrd="0" presId="urn:microsoft.com/office/officeart/2005/8/layout/list1"/>
    <dgm:cxn modelId="{DA521F0F-EC26-4925-B944-E5882EBDBD2D}" srcId="{3C46F79E-B864-457E-9913-96B4225F8899}" destId="{CB2BA54E-4016-46BF-B872-1E9E6097F2CC}" srcOrd="0" destOrd="0" parTransId="{3374837B-FA8C-49EF-9397-F76FAA5EE3ED}" sibTransId="{E2517E8F-BE9A-49AD-A74F-340F1B8CE39B}"/>
    <dgm:cxn modelId="{DBC82E17-3432-4C1C-BDDE-29CF8DA0DBEF}" type="presOf" srcId="{411D3FF3-A809-49E8-BBF3-EAB1514DD9D6}" destId="{2EA9098E-AA69-4284-9E63-83D170D76B07}" srcOrd="1" destOrd="0" presId="urn:microsoft.com/office/officeart/2005/8/layout/list1"/>
    <dgm:cxn modelId="{73FE6931-8A6E-4334-A832-7C11C33B1A33}" type="presOf" srcId="{E4DA6080-6527-4853-92AB-E27CC9412F8A}" destId="{E01F488D-1F7F-4A7E-8E1D-A8E4BC33287C}" srcOrd="0" destOrd="0" presId="urn:microsoft.com/office/officeart/2005/8/layout/list1"/>
    <dgm:cxn modelId="{A1BFED63-22DE-4677-B907-CEEE212599B6}" type="presOf" srcId="{CB2BA54E-4016-46BF-B872-1E9E6097F2CC}" destId="{5CD350AA-A8C7-414D-B5CF-E645B53434B3}" srcOrd="0" destOrd="0" presId="urn:microsoft.com/office/officeart/2005/8/layout/list1"/>
    <dgm:cxn modelId="{27DBE76B-62C8-47D8-B693-798EF9702384}" type="presOf" srcId="{0AABDE88-DE34-439C-9131-80508817BFAF}" destId="{BDF0E647-1634-41E7-88A8-110776236841}" srcOrd="0" destOrd="0" presId="urn:microsoft.com/office/officeart/2005/8/layout/list1"/>
    <dgm:cxn modelId="{B7A0E451-3692-40B4-99B4-73D4467600AB}" type="presOf" srcId="{0AABDE88-DE34-439C-9131-80508817BFAF}" destId="{5B0E847C-C740-48CA-90BE-7A5208BCCD76}" srcOrd="1" destOrd="0" presId="urn:microsoft.com/office/officeart/2005/8/layout/list1"/>
    <dgm:cxn modelId="{706BAD76-AA55-4DE5-98B8-FFF110B2C73D}" type="presOf" srcId="{3C46F79E-B864-457E-9913-96B4225F8899}" destId="{E62ACFEB-2C38-4AA4-B732-9ECC94EBED2D}" srcOrd="0" destOrd="0" presId="urn:microsoft.com/office/officeart/2005/8/layout/list1"/>
    <dgm:cxn modelId="{238ED17B-2F94-4E94-B8A3-1227FA73D6A5}" type="presOf" srcId="{411D3FF3-A809-49E8-BBF3-EAB1514DD9D6}" destId="{446483E3-D61C-445A-B8D5-809FF354D0EE}" srcOrd="0" destOrd="0" presId="urn:microsoft.com/office/officeart/2005/8/layout/list1"/>
    <dgm:cxn modelId="{BE6D0B84-B046-433F-8E89-E6A6E46D4EDA}" srcId="{F57056BE-966A-4D47-AA8E-C3CB0894A923}" destId="{3C46F79E-B864-457E-9913-96B4225F8899}" srcOrd="0" destOrd="0" parTransId="{7403498B-D671-40CF-9E78-E6859B630A92}" sibTransId="{36AD7CFD-8509-4A3F-8FC7-93E0F6C1FD1F}"/>
    <dgm:cxn modelId="{5ACB6485-83B3-4F23-8F4F-2C1B57919943}" type="presOf" srcId="{307C99C8-973A-41AD-9B60-91AF53EB86A2}" destId="{378CCEDF-8487-4E34-8299-4FCD55AAA10C}" srcOrd="0" destOrd="0" presId="urn:microsoft.com/office/officeart/2005/8/layout/list1"/>
    <dgm:cxn modelId="{62945796-4B63-4B83-9E07-91B8D359126A}" srcId="{411D3FF3-A809-49E8-BBF3-EAB1514DD9D6}" destId="{E4DA6080-6527-4853-92AB-E27CC9412F8A}" srcOrd="0" destOrd="0" parTransId="{DC96315C-E1A1-4478-A27A-8DC68CC70439}" sibTransId="{C20FD1BA-A36B-4AA7-8024-49AA229B4277}"/>
    <dgm:cxn modelId="{9E0D6A9B-7F9D-45CD-8316-D634CF396E3B}" srcId="{0AABDE88-DE34-439C-9131-80508817BFAF}" destId="{307C99C8-973A-41AD-9B60-91AF53EB86A2}" srcOrd="0" destOrd="0" parTransId="{B1C8ADF1-5A7B-4588-9051-1ED314FEC636}" sibTransId="{5AF87460-4E3F-4699-8552-DE8DB69AF105}"/>
    <dgm:cxn modelId="{740899CA-5481-48E4-9341-4E655A17619D}" srcId="{3C46F79E-B864-457E-9913-96B4225F8899}" destId="{7E2D6083-80AE-4CDA-A5F7-195FAB9AE600}" srcOrd="1" destOrd="0" parTransId="{2EA1C6DD-5EC7-4F0D-9560-1F6FB2A929E5}" sibTransId="{DCBF69D5-4EB9-4BBD-AB70-1754E5B53971}"/>
    <dgm:cxn modelId="{05515ACE-8D76-48A8-923D-02FBB8AD9FB6}" type="presOf" srcId="{3C46F79E-B864-457E-9913-96B4225F8899}" destId="{9089AEC2-945C-4084-AB73-D74756FBF84F}" srcOrd="1" destOrd="0" presId="urn:microsoft.com/office/officeart/2005/8/layout/list1"/>
    <dgm:cxn modelId="{6AA2EBDC-69FA-4C35-BD12-8B2F9741DAF1}" type="presOf" srcId="{7E2D6083-80AE-4CDA-A5F7-195FAB9AE600}" destId="{5CD350AA-A8C7-414D-B5CF-E645B53434B3}" srcOrd="0" destOrd="1" presId="urn:microsoft.com/office/officeart/2005/8/layout/list1"/>
    <dgm:cxn modelId="{51177CF8-73DE-4C7B-8E7B-D17C65274F96}" srcId="{F57056BE-966A-4D47-AA8E-C3CB0894A923}" destId="{0AABDE88-DE34-439C-9131-80508817BFAF}" srcOrd="2" destOrd="0" parTransId="{FBA95616-BA2B-4484-A290-D3BB1CB8F82C}" sibTransId="{48BE8A5F-749A-45FF-A68E-283C0AEF8E58}"/>
    <dgm:cxn modelId="{D9486676-0C14-4BFF-A0B2-4BF37D725D13}" type="presParOf" srcId="{02C50DE4-9084-404F-B865-7F7F8FF939E7}" destId="{DC1A92B3-3B2D-4960-BD21-0F7E6AA839E6}" srcOrd="0" destOrd="0" presId="urn:microsoft.com/office/officeart/2005/8/layout/list1"/>
    <dgm:cxn modelId="{8D9D3769-57AC-44B4-B081-3FDA23842B8D}" type="presParOf" srcId="{DC1A92B3-3B2D-4960-BD21-0F7E6AA839E6}" destId="{E62ACFEB-2C38-4AA4-B732-9ECC94EBED2D}" srcOrd="0" destOrd="0" presId="urn:microsoft.com/office/officeart/2005/8/layout/list1"/>
    <dgm:cxn modelId="{462875EE-CFE9-43D3-8D47-17F64A35A0FF}" type="presParOf" srcId="{DC1A92B3-3B2D-4960-BD21-0F7E6AA839E6}" destId="{9089AEC2-945C-4084-AB73-D74756FBF84F}" srcOrd="1" destOrd="0" presId="urn:microsoft.com/office/officeart/2005/8/layout/list1"/>
    <dgm:cxn modelId="{D87D75B1-E9BC-4EF9-A224-41D823D30391}" type="presParOf" srcId="{02C50DE4-9084-404F-B865-7F7F8FF939E7}" destId="{8BA7807D-324A-4AB4-891E-7D6537B15020}" srcOrd="1" destOrd="0" presId="urn:microsoft.com/office/officeart/2005/8/layout/list1"/>
    <dgm:cxn modelId="{D3E369C8-C166-4C37-86EB-AAE4E33CBD68}" type="presParOf" srcId="{02C50DE4-9084-404F-B865-7F7F8FF939E7}" destId="{5CD350AA-A8C7-414D-B5CF-E645B53434B3}" srcOrd="2" destOrd="0" presId="urn:microsoft.com/office/officeart/2005/8/layout/list1"/>
    <dgm:cxn modelId="{9FAEBD04-0131-491A-A3A2-19326D283E5E}" type="presParOf" srcId="{02C50DE4-9084-404F-B865-7F7F8FF939E7}" destId="{2A231364-66A6-480E-8CD3-ECC780FC1C71}" srcOrd="3" destOrd="0" presId="urn:microsoft.com/office/officeart/2005/8/layout/list1"/>
    <dgm:cxn modelId="{D9FF9D91-2826-4A68-94A7-5F4F25B46D19}" type="presParOf" srcId="{02C50DE4-9084-404F-B865-7F7F8FF939E7}" destId="{6F1D28C3-9D01-43C8-B9B5-9761AEACDDB4}" srcOrd="4" destOrd="0" presId="urn:microsoft.com/office/officeart/2005/8/layout/list1"/>
    <dgm:cxn modelId="{5A51644F-9075-4744-B973-6BB0BADAE2F5}" type="presParOf" srcId="{6F1D28C3-9D01-43C8-B9B5-9761AEACDDB4}" destId="{446483E3-D61C-445A-B8D5-809FF354D0EE}" srcOrd="0" destOrd="0" presId="urn:microsoft.com/office/officeart/2005/8/layout/list1"/>
    <dgm:cxn modelId="{B0010A07-2C75-4C1B-A2FA-CB269BEB2F9C}" type="presParOf" srcId="{6F1D28C3-9D01-43C8-B9B5-9761AEACDDB4}" destId="{2EA9098E-AA69-4284-9E63-83D170D76B07}" srcOrd="1" destOrd="0" presId="urn:microsoft.com/office/officeart/2005/8/layout/list1"/>
    <dgm:cxn modelId="{2924CD4C-C34B-4B17-8F18-3F8B9D258B9E}" type="presParOf" srcId="{02C50DE4-9084-404F-B865-7F7F8FF939E7}" destId="{09013506-84F9-4234-87B3-C6684759EDCA}" srcOrd="5" destOrd="0" presId="urn:microsoft.com/office/officeart/2005/8/layout/list1"/>
    <dgm:cxn modelId="{FDCDDEC3-51D1-45D2-AFE0-80EDAFE04F5B}" type="presParOf" srcId="{02C50DE4-9084-404F-B865-7F7F8FF939E7}" destId="{E01F488D-1F7F-4A7E-8E1D-A8E4BC33287C}" srcOrd="6" destOrd="0" presId="urn:microsoft.com/office/officeart/2005/8/layout/list1"/>
    <dgm:cxn modelId="{108F8B8B-A9D7-4210-9CA5-169865DE611B}" type="presParOf" srcId="{02C50DE4-9084-404F-B865-7F7F8FF939E7}" destId="{8C15B969-524E-4845-8C96-E057658EDC45}" srcOrd="7" destOrd="0" presId="urn:microsoft.com/office/officeart/2005/8/layout/list1"/>
    <dgm:cxn modelId="{2288FEB4-72F0-41E2-BD9A-98F508A8FCA2}" type="presParOf" srcId="{02C50DE4-9084-404F-B865-7F7F8FF939E7}" destId="{42E1D88F-B653-402E-B5E1-5410F0F40B72}" srcOrd="8" destOrd="0" presId="urn:microsoft.com/office/officeart/2005/8/layout/list1"/>
    <dgm:cxn modelId="{BF0B9685-01B8-438D-AEBD-46778CB19050}" type="presParOf" srcId="{42E1D88F-B653-402E-B5E1-5410F0F40B72}" destId="{BDF0E647-1634-41E7-88A8-110776236841}" srcOrd="0" destOrd="0" presId="urn:microsoft.com/office/officeart/2005/8/layout/list1"/>
    <dgm:cxn modelId="{1D281715-006B-465E-A672-53D98A2DDFE1}" type="presParOf" srcId="{42E1D88F-B653-402E-B5E1-5410F0F40B72}" destId="{5B0E847C-C740-48CA-90BE-7A5208BCCD76}" srcOrd="1" destOrd="0" presId="urn:microsoft.com/office/officeart/2005/8/layout/list1"/>
    <dgm:cxn modelId="{D9F628B8-05A8-4FBB-B8C5-0D833E315296}" type="presParOf" srcId="{02C50DE4-9084-404F-B865-7F7F8FF939E7}" destId="{9C78E0BC-46E2-43E7-A121-7A23BD3FCF40}" srcOrd="9" destOrd="0" presId="urn:microsoft.com/office/officeart/2005/8/layout/list1"/>
    <dgm:cxn modelId="{F9AB8440-993B-43DC-BB84-06CCC3F16C2D}" type="presParOf" srcId="{02C50DE4-9084-404F-B865-7F7F8FF939E7}" destId="{378CCEDF-8487-4E34-8299-4FCD55AAA10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BBB0B5-40AC-44CE-89D4-28E4019BC4E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B35DBE5-AC62-4998-99E4-84B7D51F4417}">
      <dgm:prSet/>
      <dgm:spPr/>
      <dgm:t>
        <a:bodyPr/>
        <a:lstStyle/>
        <a:p>
          <a:r>
            <a:rPr lang="en-GB">
              <a:latin typeface="Times New Roman" panose="02020603050405020304" pitchFamily="18" charset="0"/>
              <a:cs typeface="Times New Roman" panose="02020603050405020304" pitchFamily="18" charset="0"/>
            </a:rPr>
            <a:t>Main findings:</a:t>
          </a:r>
          <a:endParaRPr lang="en-US">
            <a:latin typeface="Times New Roman" panose="02020603050405020304" pitchFamily="18" charset="0"/>
            <a:cs typeface="Times New Roman" panose="02020603050405020304" pitchFamily="18" charset="0"/>
          </a:endParaRPr>
        </a:p>
      </dgm:t>
    </dgm:pt>
    <dgm:pt modelId="{DB1E2307-91B3-4CDF-A4AD-F8C653582C91}" type="parTrans" cxnId="{5BCC3583-2E26-4E2E-BE92-460721EE9F8E}">
      <dgm:prSet/>
      <dgm:spPr/>
      <dgm:t>
        <a:bodyPr/>
        <a:lstStyle/>
        <a:p>
          <a:endParaRPr lang="en-US"/>
        </a:p>
      </dgm:t>
    </dgm:pt>
    <dgm:pt modelId="{06C34D7B-BA2D-402A-92C7-DA40C9AD5AF5}" type="sibTrans" cxnId="{5BCC3583-2E26-4E2E-BE92-460721EE9F8E}">
      <dgm:prSet/>
      <dgm:spPr/>
      <dgm:t>
        <a:bodyPr/>
        <a:lstStyle/>
        <a:p>
          <a:endParaRPr lang="en-US"/>
        </a:p>
      </dgm:t>
    </dgm:pt>
    <dgm:pt modelId="{AB46CC7A-13B4-45E7-BD60-84F5BEFD0AEF}">
      <dgm:prSet/>
      <dgm:spPr/>
      <dgm:t>
        <a:bodyPr/>
        <a:lstStyle/>
        <a:p>
          <a:r>
            <a:rPr lang="en-GB">
              <a:latin typeface="Times New Roman" panose="02020603050405020304" pitchFamily="18" charset="0"/>
              <a:cs typeface="Times New Roman" panose="02020603050405020304" pitchFamily="18" charset="0"/>
            </a:rPr>
            <a:t>The analysis reveals important predictors of customer churn, such as customers without a partner, using electronic check payment method, and having monthly contracts. Lack of online security and tech support also contribute to higher churn rates. The Random Forest Classifier demonstrates accurate churn predictions.</a:t>
          </a:r>
          <a:endParaRPr lang="en-US">
            <a:latin typeface="Times New Roman" panose="02020603050405020304" pitchFamily="18" charset="0"/>
            <a:cs typeface="Times New Roman" panose="02020603050405020304" pitchFamily="18" charset="0"/>
          </a:endParaRPr>
        </a:p>
      </dgm:t>
    </dgm:pt>
    <dgm:pt modelId="{F4FDCA96-E9B6-4D8F-83B2-F1C8284E4C69}" type="parTrans" cxnId="{9ED6B4C0-1BE4-4DCC-8FAC-AC5DEC0E7A8A}">
      <dgm:prSet/>
      <dgm:spPr/>
      <dgm:t>
        <a:bodyPr/>
        <a:lstStyle/>
        <a:p>
          <a:endParaRPr lang="en-US"/>
        </a:p>
      </dgm:t>
    </dgm:pt>
    <dgm:pt modelId="{8B973F95-E3D6-4A65-9852-1028E93A4745}" type="sibTrans" cxnId="{9ED6B4C0-1BE4-4DCC-8FAC-AC5DEC0E7A8A}">
      <dgm:prSet/>
      <dgm:spPr/>
      <dgm:t>
        <a:bodyPr/>
        <a:lstStyle/>
        <a:p>
          <a:endParaRPr lang="en-US"/>
        </a:p>
      </dgm:t>
    </dgm:pt>
    <dgm:pt modelId="{01866642-8D3D-431F-AE47-6F2EF9D3BD7E}">
      <dgm:prSet/>
      <dgm:spPr/>
      <dgm:t>
        <a:bodyPr/>
        <a:lstStyle/>
        <a:p>
          <a:r>
            <a:rPr lang="en-US">
              <a:latin typeface="Times New Roman" panose="02020603050405020304" pitchFamily="18" charset="0"/>
              <a:cs typeface="Times New Roman" panose="02020603050405020304" pitchFamily="18" charset="0"/>
            </a:rPr>
            <a:t>Model effectiveness:</a:t>
          </a:r>
        </a:p>
      </dgm:t>
    </dgm:pt>
    <dgm:pt modelId="{DE062160-D6B7-4F61-A030-ACEC09BE9951}" type="parTrans" cxnId="{B95BB451-02FB-40A1-A318-D70F44CE107C}">
      <dgm:prSet/>
      <dgm:spPr/>
      <dgm:t>
        <a:bodyPr/>
        <a:lstStyle/>
        <a:p>
          <a:endParaRPr lang="en-US"/>
        </a:p>
      </dgm:t>
    </dgm:pt>
    <dgm:pt modelId="{2379CE3F-E486-4B4F-853E-95E04822D6BA}" type="sibTrans" cxnId="{B95BB451-02FB-40A1-A318-D70F44CE107C}">
      <dgm:prSet/>
      <dgm:spPr/>
      <dgm:t>
        <a:bodyPr/>
        <a:lstStyle/>
        <a:p>
          <a:endParaRPr lang="en-US"/>
        </a:p>
      </dgm:t>
    </dgm:pt>
    <dgm:pt modelId="{122A70B3-0CD9-4030-94E2-26B721BFA72E}">
      <dgm:prSet/>
      <dgm:spPr/>
      <dgm:t>
        <a:bodyPr/>
        <a:lstStyle/>
        <a:p>
          <a:r>
            <a:rPr lang="en-US">
              <a:latin typeface="Times New Roman" panose="02020603050405020304" pitchFamily="18" charset="0"/>
              <a:cs typeface="Times New Roman" panose="02020603050405020304" pitchFamily="18" charset="0"/>
            </a:rPr>
            <a:t>The model performs well, with a high accuracy score, enabling businesses to proactively retain customers by identifying potential churners effectively.</a:t>
          </a:r>
        </a:p>
      </dgm:t>
    </dgm:pt>
    <dgm:pt modelId="{EEFD49C5-3E34-4F5D-B7A4-23202870CA06}" type="parTrans" cxnId="{AD6652AB-E75A-434B-AC72-5664D4573204}">
      <dgm:prSet/>
      <dgm:spPr/>
      <dgm:t>
        <a:bodyPr/>
        <a:lstStyle/>
        <a:p>
          <a:endParaRPr lang="en-US"/>
        </a:p>
      </dgm:t>
    </dgm:pt>
    <dgm:pt modelId="{6BF26B88-05CD-41F9-9E6D-250ED1C6B7D8}" type="sibTrans" cxnId="{AD6652AB-E75A-434B-AC72-5664D4573204}">
      <dgm:prSet/>
      <dgm:spPr/>
      <dgm:t>
        <a:bodyPr/>
        <a:lstStyle/>
        <a:p>
          <a:endParaRPr lang="en-US"/>
        </a:p>
      </dgm:t>
    </dgm:pt>
    <dgm:pt modelId="{8D65E153-15A0-4E8D-9C35-289EF8593430}">
      <dgm:prSet/>
      <dgm:spPr/>
      <dgm:t>
        <a:bodyPr/>
        <a:lstStyle/>
        <a:p>
          <a:r>
            <a:rPr lang="en-US">
              <a:latin typeface="Times New Roman" panose="02020603050405020304" pitchFamily="18" charset="0"/>
              <a:cs typeface="Times New Roman" panose="02020603050405020304" pitchFamily="18" charset="0"/>
            </a:rPr>
            <a:t>Possible extensions or improvements:</a:t>
          </a:r>
        </a:p>
      </dgm:t>
    </dgm:pt>
    <dgm:pt modelId="{221AB940-AD8D-493B-BCC0-04CD3831635C}" type="parTrans" cxnId="{5A85D43B-11B7-4371-B770-188E8E5CA960}">
      <dgm:prSet/>
      <dgm:spPr/>
      <dgm:t>
        <a:bodyPr/>
        <a:lstStyle/>
        <a:p>
          <a:endParaRPr lang="en-US"/>
        </a:p>
      </dgm:t>
    </dgm:pt>
    <dgm:pt modelId="{8391B681-0A4F-4C94-90DC-0E72707B2401}" type="sibTrans" cxnId="{5A85D43B-11B7-4371-B770-188E8E5CA960}">
      <dgm:prSet/>
      <dgm:spPr/>
      <dgm:t>
        <a:bodyPr/>
        <a:lstStyle/>
        <a:p>
          <a:endParaRPr lang="en-US"/>
        </a:p>
      </dgm:t>
    </dgm:pt>
    <dgm:pt modelId="{F42C989D-A2AD-42FA-B83A-1C9339E009CE}">
      <dgm:prSet/>
      <dgm:spPr/>
      <dgm:t>
        <a:bodyPr/>
        <a:lstStyle/>
        <a:p>
          <a:r>
            <a:rPr lang="en-US">
              <a:latin typeface="Times New Roman" panose="02020603050405020304" pitchFamily="18" charset="0"/>
              <a:cs typeface="Times New Roman" panose="02020603050405020304" pitchFamily="18" charset="0"/>
            </a:rPr>
            <a:t>Future improvements could involve incorporating additional data sources, exploring different machine learning algorithms, and implementing advanced techniques for handling class imbalance beyond SMOTEENN. These steps would further enhance the model's predictive capabilities.</a:t>
          </a:r>
        </a:p>
      </dgm:t>
    </dgm:pt>
    <dgm:pt modelId="{034ABB2A-3CEE-4539-8848-C79C5462199E}" type="parTrans" cxnId="{42A60255-30DC-4E3D-A794-9D2258CDA2C8}">
      <dgm:prSet/>
      <dgm:spPr/>
      <dgm:t>
        <a:bodyPr/>
        <a:lstStyle/>
        <a:p>
          <a:endParaRPr lang="en-US"/>
        </a:p>
      </dgm:t>
    </dgm:pt>
    <dgm:pt modelId="{9974236E-0283-43E0-A895-89A74FA347B7}" type="sibTrans" cxnId="{42A60255-30DC-4E3D-A794-9D2258CDA2C8}">
      <dgm:prSet/>
      <dgm:spPr/>
      <dgm:t>
        <a:bodyPr/>
        <a:lstStyle/>
        <a:p>
          <a:endParaRPr lang="en-US"/>
        </a:p>
      </dgm:t>
    </dgm:pt>
    <dgm:pt modelId="{C8EFC5A0-FB86-4538-90D6-4BAF62D2C5DE}" type="pres">
      <dgm:prSet presAssocID="{B6BBB0B5-40AC-44CE-89D4-28E4019BC4ED}" presName="linear" presStyleCnt="0">
        <dgm:presLayoutVars>
          <dgm:animLvl val="lvl"/>
          <dgm:resizeHandles val="exact"/>
        </dgm:presLayoutVars>
      </dgm:prSet>
      <dgm:spPr/>
    </dgm:pt>
    <dgm:pt modelId="{62BF6985-3BB4-4412-88EA-557176085695}" type="pres">
      <dgm:prSet presAssocID="{FB35DBE5-AC62-4998-99E4-84B7D51F4417}" presName="parentText" presStyleLbl="node1" presStyleIdx="0" presStyleCnt="3">
        <dgm:presLayoutVars>
          <dgm:chMax val="0"/>
          <dgm:bulletEnabled val="1"/>
        </dgm:presLayoutVars>
      </dgm:prSet>
      <dgm:spPr/>
    </dgm:pt>
    <dgm:pt modelId="{07E485EC-F601-4BF3-98C8-238F9F2D9F40}" type="pres">
      <dgm:prSet presAssocID="{FB35DBE5-AC62-4998-99E4-84B7D51F4417}" presName="childText" presStyleLbl="revTx" presStyleIdx="0" presStyleCnt="3">
        <dgm:presLayoutVars>
          <dgm:bulletEnabled val="1"/>
        </dgm:presLayoutVars>
      </dgm:prSet>
      <dgm:spPr/>
    </dgm:pt>
    <dgm:pt modelId="{39DDE9A1-3B36-43AE-B456-F92D048EE026}" type="pres">
      <dgm:prSet presAssocID="{01866642-8D3D-431F-AE47-6F2EF9D3BD7E}" presName="parentText" presStyleLbl="node1" presStyleIdx="1" presStyleCnt="3">
        <dgm:presLayoutVars>
          <dgm:chMax val="0"/>
          <dgm:bulletEnabled val="1"/>
        </dgm:presLayoutVars>
      </dgm:prSet>
      <dgm:spPr/>
    </dgm:pt>
    <dgm:pt modelId="{0466FBDD-4ED0-4F2C-BEB7-8B6D52FCE75B}" type="pres">
      <dgm:prSet presAssocID="{01866642-8D3D-431F-AE47-6F2EF9D3BD7E}" presName="childText" presStyleLbl="revTx" presStyleIdx="1" presStyleCnt="3">
        <dgm:presLayoutVars>
          <dgm:bulletEnabled val="1"/>
        </dgm:presLayoutVars>
      </dgm:prSet>
      <dgm:spPr/>
    </dgm:pt>
    <dgm:pt modelId="{32729374-25E5-40D7-8FEF-81002B9E562C}" type="pres">
      <dgm:prSet presAssocID="{8D65E153-15A0-4E8D-9C35-289EF8593430}" presName="parentText" presStyleLbl="node1" presStyleIdx="2" presStyleCnt="3">
        <dgm:presLayoutVars>
          <dgm:chMax val="0"/>
          <dgm:bulletEnabled val="1"/>
        </dgm:presLayoutVars>
      </dgm:prSet>
      <dgm:spPr/>
    </dgm:pt>
    <dgm:pt modelId="{A842F171-E9BD-43E9-9467-57E63486631D}" type="pres">
      <dgm:prSet presAssocID="{8D65E153-15A0-4E8D-9C35-289EF8593430}" presName="childText" presStyleLbl="revTx" presStyleIdx="2" presStyleCnt="3">
        <dgm:presLayoutVars>
          <dgm:bulletEnabled val="1"/>
        </dgm:presLayoutVars>
      </dgm:prSet>
      <dgm:spPr/>
    </dgm:pt>
  </dgm:ptLst>
  <dgm:cxnLst>
    <dgm:cxn modelId="{EFDB1D21-739E-4D48-BBF7-D274A2BD2A4A}" type="presOf" srcId="{01866642-8D3D-431F-AE47-6F2EF9D3BD7E}" destId="{39DDE9A1-3B36-43AE-B456-F92D048EE026}" srcOrd="0" destOrd="0" presId="urn:microsoft.com/office/officeart/2005/8/layout/vList2"/>
    <dgm:cxn modelId="{5A85D43B-11B7-4371-B770-188E8E5CA960}" srcId="{B6BBB0B5-40AC-44CE-89D4-28E4019BC4ED}" destId="{8D65E153-15A0-4E8D-9C35-289EF8593430}" srcOrd="2" destOrd="0" parTransId="{221AB940-AD8D-493B-BCC0-04CD3831635C}" sibTransId="{8391B681-0A4F-4C94-90DC-0E72707B2401}"/>
    <dgm:cxn modelId="{B95BB451-02FB-40A1-A318-D70F44CE107C}" srcId="{B6BBB0B5-40AC-44CE-89D4-28E4019BC4ED}" destId="{01866642-8D3D-431F-AE47-6F2EF9D3BD7E}" srcOrd="1" destOrd="0" parTransId="{DE062160-D6B7-4F61-A030-ACEC09BE9951}" sibTransId="{2379CE3F-E486-4B4F-853E-95E04822D6BA}"/>
    <dgm:cxn modelId="{8C069872-A5DD-4F0E-AE7A-F008FA1E6BC8}" type="presOf" srcId="{8D65E153-15A0-4E8D-9C35-289EF8593430}" destId="{32729374-25E5-40D7-8FEF-81002B9E562C}" srcOrd="0" destOrd="0" presId="urn:microsoft.com/office/officeart/2005/8/layout/vList2"/>
    <dgm:cxn modelId="{42A60255-30DC-4E3D-A794-9D2258CDA2C8}" srcId="{8D65E153-15A0-4E8D-9C35-289EF8593430}" destId="{F42C989D-A2AD-42FA-B83A-1C9339E009CE}" srcOrd="0" destOrd="0" parTransId="{034ABB2A-3CEE-4539-8848-C79C5462199E}" sibTransId="{9974236E-0283-43E0-A895-89A74FA347B7}"/>
    <dgm:cxn modelId="{5BCC3583-2E26-4E2E-BE92-460721EE9F8E}" srcId="{B6BBB0B5-40AC-44CE-89D4-28E4019BC4ED}" destId="{FB35DBE5-AC62-4998-99E4-84B7D51F4417}" srcOrd="0" destOrd="0" parTransId="{DB1E2307-91B3-4CDF-A4AD-F8C653582C91}" sibTransId="{06C34D7B-BA2D-402A-92C7-DA40C9AD5AF5}"/>
    <dgm:cxn modelId="{7E386DA8-8DD2-4DC3-A02F-9F86A1D2684F}" type="presOf" srcId="{AB46CC7A-13B4-45E7-BD60-84F5BEFD0AEF}" destId="{07E485EC-F601-4BF3-98C8-238F9F2D9F40}" srcOrd="0" destOrd="0" presId="urn:microsoft.com/office/officeart/2005/8/layout/vList2"/>
    <dgm:cxn modelId="{AD6652AB-E75A-434B-AC72-5664D4573204}" srcId="{01866642-8D3D-431F-AE47-6F2EF9D3BD7E}" destId="{122A70B3-0CD9-4030-94E2-26B721BFA72E}" srcOrd="0" destOrd="0" parTransId="{EEFD49C5-3E34-4F5D-B7A4-23202870CA06}" sibTransId="{6BF26B88-05CD-41F9-9E6D-250ED1C6B7D8}"/>
    <dgm:cxn modelId="{8D29BEBB-0E8D-43A0-9F2F-D2B3766AC94E}" type="presOf" srcId="{B6BBB0B5-40AC-44CE-89D4-28E4019BC4ED}" destId="{C8EFC5A0-FB86-4538-90D6-4BAF62D2C5DE}" srcOrd="0" destOrd="0" presId="urn:microsoft.com/office/officeart/2005/8/layout/vList2"/>
    <dgm:cxn modelId="{9ED6B4C0-1BE4-4DCC-8FAC-AC5DEC0E7A8A}" srcId="{FB35DBE5-AC62-4998-99E4-84B7D51F4417}" destId="{AB46CC7A-13B4-45E7-BD60-84F5BEFD0AEF}" srcOrd="0" destOrd="0" parTransId="{F4FDCA96-E9B6-4D8F-83B2-F1C8284E4C69}" sibTransId="{8B973F95-E3D6-4A65-9852-1028E93A4745}"/>
    <dgm:cxn modelId="{1975A2CC-7037-4612-BBCB-B8B25FAE12B8}" type="presOf" srcId="{122A70B3-0CD9-4030-94E2-26B721BFA72E}" destId="{0466FBDD-4ED0-4F2C-BEB7-8B6D52FCE75B}" srcOrd="0" destOrd="0" presId="urn:microsoft.com/office/officeart/2005/8/layout/vList2"/>
    <dgm:cxn modelId="{2B772CE0-7ECC-45F0-B0A9-D5F15C33B3C1}" type="presOf" srcId="{F42C989D-A2AD-42FA-B83A-1C9339E009CE}" destId="{A842F171-E9BD-43E9-9467-57E63486631D}" srcOrd="0" destOrd="0" presId="urn:microsoft.com/office/officeart/2005/8/layout/vList2"/>
    <dgm:cxn modelId="{9AECA8E3-25A8-4B89-9822-B086E5065733}" type="presOf" srcId="{FB35DBE5-AC62-4998-99E4-84B7D51F4417}" destId="{62BF6985-3BB4-4412-88EA-557176085695}" srcOrd="0" destOrd="0" presId="urn:microsoft.com/office/officeart/2005/8/layout/vList2"/>
    <dgm:cxn modelId="{90B7C2A9-A6C1-4370-87C4-C08F4AC0DA2C}" type="presParOf" srcId="{C8EFC5A0-FB86-4538-90D6-4BAF62D2C5DE}" destId="{62BF6985-3BB4-4412-88EA-557176085695}" srcOrd="0" destOrd="0" presId="urn:microsoft.com/office/officeart/2005/8/layout/vList2"/>
    <dgm:cxn modelId="{76E62784-D43E-4285-B575-4FEB849F508D}" type="presParOf" srcId="{C8EFC5A0-FB86-4538-90D6-4BAF62D2C5DE}" destId="{07E485EC-F601-4BF3-98C8-238F9F2D9F40}" srcOrd="1" destOrd="0" presId="urn:microsoft.com/office/officeart/2005/8/layout/vList2"/>
    <dgm:cxn modelId="{9B19084D-67B0-4031-BBF5-28D193218007}" type="presParOf" srcId="{C8EFC5A0-FB86-4538-90D6-4BAF62D2C5DE}" destId="{39DDE9A1-3B36-43AE-B456-F92D048EE026}" srcOrd="2" destOrd="0" presId="urn:microsoft.com/office/officeart/2005/8/layout/vList2"/>
    <dgm:cxn modelId="{9BEBFF7E-DD07-4DF6-A36C-A8D792EC2950}" type="presParOf" srcId="{C8EFC5A0-FB86-4538-90D6-4BAF62D2C5DE}" destId="{0466FBDD-4ED0-4F2C-BEB7-8B6D52FCE75B}" srcOrd="3" destOrd="0" presId="urn:microsoft.com/office/officeart/2005/8/layout/vList2"/>
    <dgm:cxn modelId="{ED20BB91-61A1-4654-A41E-9D7753ECFA39}" type="presParOf" srcId="{C8EFC5A0-FB86-4538-90D6-4BAF62D2C5DE}" destId="{32729374-25E5-40D7-8FEF-81002B9E562C}" srcOrd="4" destOrd="0" presId="urn:microsoft.com/office/officeart/2005/8/layout/vList2"/>
    <dgm:cxn modelId="{48ABFC83-4079-43B7-9F90-22598C1F0F89}" type="presParOf" srcId="{C8EFC5A0-FB86-4538-90D6-4BAF62D2C5DE}" destId="{A842F171-E9BD-43E9-9467-57E63486631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E6FA9-7CD9-4318-99CC-3422A20D23E4}">
      <dsp:nvSpPr>
        <dsp:cNvPr id="0" name=""/>
        <dsp:cNvSpPr/>
      </dsp:nvSpPr>
      <dsp:spPr>
        <a:xfrm>
          <a:off x="0" y="2106"/>
          <a:ext cx="91628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94C9D2-EB42-4882-B37E-7EE3769723C0}">
      <dsp:nvSpPr>
        <dsp:cNvPr id="0" name=""/>
        <dsp:cNvSpPr/>
      </dsp:nvSpPr>
      <dsp:spPr>
        <a:xfrm>
          <a:off x="0" y="2106"/>
          <a:ext cx="9162834" cy="71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Introduction</a:t>
          </a:r>
        </a:p>
      </dsp:txBody>
      <dsp:txXfrm>
        <a:off x="0" y="2106"/>
        <a:ext cx="9162834" cy="718442"/>
      </dsp:txXfrm>
    </dsp:sp>
    <dsp:sp modelId="{0A6F73CE-8B0B-4EA7-8622-27FEFFD45E3D}">
      <dsp:nvSpPr>
        <dsp:cNvPr id="0" name=""/>
        <dsp:cNvSpPr/>
      </dsp:nvSpPr>
      <dsp:spPr>
        <a:xfrm>
          <a:off x="0" y="720549"/>
          <a:ext cx="91628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C73E03-8C01-4C11-9468-1F92FA03D5EA}">
      <dsp:nvSpPr>
        <dsp:cNvPr id="0" name=""/>
        <dsp:cNvSpPr/>
      </dsp:nvSpPr>
      <dsp:spPr>
        <a:xfrm>
          <a:off x="0" y="720549"/>
          <a:ext cx="9162834" cy="71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Data Exploration and Preprocessing </a:t>
          </a:r>
        </a:p>
      </dsp:txBody>
      <dsp:txXfrm>
        <a:off x="0" y="720549"/>
        <a:ext cx="9162834" cy="718442"/>
      </dsp:txXfrm>
    </dsp:sp>
    <dsp:sp modelId="{F1C8FDF3-9741-447C-B938-481327978BDA}">
      <dsp:nvSpPr>
        <dsp:cNvPr id="0" name=""/>
        <dsp:cNvSpPr/>
      </dsp:nvSpPr>
      <dsp:spPr>
        <a:xfrm>
          <a:off x="0" y="1438992"/>
          <a:ext cx="91628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84045A-2454-4191-9B03-A8DDFFE8C228}">
      <dsp:nvSpPr>
        <dsp:cNvPr id="0" name=""/>
        <dsp:cNvSpPr/>
      </dsp:nvSpPr>
      <dsp:spPr>
        <a:xfrm>
          <a:off x="0" y="1438992"/>
          <a:ext cx="9162834" cy="71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latin typeface="Times New Roman" panose="02020603050405020304" pitchFamily="18" charset="0"/>
              <a:cs typeface="Times New Roman" panose="02020603050405020304" pitchFamily="18" charset="0"/>
            </a:rPr>
            <a:t>Feature Engineering Techniques and Their Justification</a:t>
          </a:r>
          <a:endParaRPr lang="en-US" sz="2800" kern="1200" dirty="0">
            <a:latin typeface="Times New Roman" panose="02020603050405020304" pitchFamily="18" charset="0"/>
            <a:cs typeface="Times New Roman" panose="02020603050405020304" pitchFamily="18" charset="0"/>
          </a:endParaRPr>
        </a:p>
      </dsp:txBody>
      <dsp:txXfrm>
        <a:off x="0" y="1438992"/>
        <a:ext cx="9162834" cy="718442"/>
      </dsp:txXfrm>
    </dsp:sp>
    <dsp:sp modelId="{7BBF16E9-FFCE-46BF-996A-E6C4DF3F2CE8}">
      <dsp:nvSpPr>
        <dsp:cNvPr id="0" name=""/>
        <dsp:cNvSpPr/>
      </dsp:nvSpPr>
      <dsp:spPr>
        <a:xfrm>
          <a:off x="0" y="2157435"/>
          <a:ext cx="91628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C95B6D-3E64-4AF6-A873-7390523FD050}">
      <dsp:nvSpPr>
        <dsp:cNvPr id="0" name=""/>
        <dsp:cNvSpPr/>
      </dsp:nvSpPr>
      <dsp:spPr>
        <a:xfrm>
          <a:off x="0" y="2157435"/>
          <a:ext cx="9162834" cy="71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Model Description </a:t>
          </a:r>
        </a:p>
      </dsp:txBody>
      <dsp:txXfrm>
        <a:off x="0" y="2157435"/>
        <a:ext cx="9162834" cy="718442"/>
      </dsp:txXfrm>
    </dsp:sp>
    <dsp:sp modelId="{21E42B1E-446D-4876-B291-E96ADE175BA4}">
      <dsp:nvSpPr>
        <dsp:cNvPr id="0" name=""/>
        <dsp:cNvSpPr/>
      </dsp:nvSpPr>
      <dsp:spPr>
        <a:xfrm>
          <a:off x="0" y="2875878"/>
          <a:ext cx="91628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8F6856-E4C1-4B05-97D4-336B618FB11B}">
      <dsp:nvSpPr>
        <dsp:cNvPr id="0" name=""/>
        <dsp:cNvSpPr/>
      </dsp:nvSpPr>
      <dsp:spPr>
        <a:xfrm>
          <a:off x="0" y="2875878"/>
          <a:ext cx="9162834" cy="71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Evaluation Results and Interpretations</a:t>
          </a:r>
        </a:p>
      </dsp:txBody>
      <dsp:txXfrm>
        <a:off x="0" y="2875878"/>
        <a:ext cx="9162834" cy="718442"/>
      </dsp:txXfrm>
    </dsp:sp>
    <dsp:sp modelId="{6A052816-03C2-4397-AFF7-685A0F216D93}">
      <dsp:nvSpPr>
        <dsp:cNvPr id="0" name=""/>
        <dsp:cNvSpPr/>
      </dsp:nvSpPr>
      <dsp:spPr>
        <a:xfrm>
          <a:off x="0" y="3594321"/>
          <a:ext cx="91628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AB786-0D79-4935-87A4-150EE9235143}">
      <dsp:nvSpPr>
        <dsp:cNvPr id="0" name=""/>
        <dsp:cNvSpPr/>
      </dsp:nvSpPr>
      <dsp:spPr>
        <a:xfrm>
          <a:off x="0" y="3594321"/>
          <a:ext cx="9162834" cy="71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Conclusions and Possible Extensions and Improvements</a:t>
          </a:r>
        </a:p>
      </dsp:txBody>
      <dsp:txXfrm>
        <a:off x="0" y="3594321"/>
        <a:ext cx="9162834" cy="718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FDE01-8CFC-4E90-B603-1CF539BA836E}">
      <dsp:nvSpPr>
        <dsp:cNvPr id="0" name=""/>
        <dsp:cNvSpPr/>
      </dsp:nvSpPr>
      <dsp:spPr>
        <a:xfrm>
          <a:off x="0" y="26293"/>
          <a:ext cx="10143668"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Problem statement and the approach:</a:t>
          </a:r>
        </a:p>
      </dsp:txBody>
      <dsp:txXfrm>
        <a:off x="59399" y="85692"/>
        <a:ext cx="10024870" cy="1098002"/>
      </dsp:txXfrm>
    </dsp:sp>
    <dsp:sp modelId="{D877461D-D296-4635-A073-6199C8B9EA9B}">
      <dsp:nvSpPr>
        <dsp:cNvPr id="0" name=""/>
        <dsp:cNvSpPr/>
      </dsp:nvSpPr>
      <dsp:spPr>
        <a:xfrm>
          <a:off x="0" y="1468409"/>
          <a:ext cx="10143668" cy="1715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061"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latin typeface="Times New Roman" panose="02020603050405020304" pitchFamily="18" charset="0"/>
              <a:cs typeface="Times New Roman" panose="02020603050405020304" pitchFamily="18" charset="0"/>
            </a:rPr>
            <a:t>Telecom customer churn is a significant issue impacting the industry, leading to revenue loss and customer dissatisfaction.</a:t>
          </a:r>
        </a:p>
        <a:p>
          <a:pPr marL="228600" lvl="1" indent="-228600" algn="l" defTabSz="1066800">
            <a:lnSpc>
              <a:spcPct val="90000"/>
            </a:lnSpc>
            <a:spcBef>
              <a:spcPct val="0"/>
            </a:spcBef>
            <a:spcAft>
              <a:spcPct val="20000"/>
            </a:spcAft>
            <a:buChar char="•"/>
          </a:pPr>
          <a:r>
            <a:rPr lang="en-US" sz="2400" kern="1200">
              <a:latin typeface="Times New Roman" panose="02020603050405020304" pitchFamily="18" charset="0"/>
              <a:cs typeface="Times New Roman" panose="02020603050405020304" pitchFamily="18" charset="0"/>
            </a:rPr>
            <a:t>Approach involves developing a machine learning model using the Random Forest Classifier to predict customer churn, enabling proactive retention strategies.</a:t>
          </a:r>
        </a:p>
      </dsp:txBody>
      <dsp:txXfrm>
        <a:off x="0" y="1468409"/>
        <a:ext cx="10143668" cy="17155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350AA-A8C7-414D-B5CF-E645B53434B3}">
      <dsp:nvSpPr>
        <dsp:cNvPr id="0" name=""/>
        <dsp:cNvSpPr/>
      </dsp:nvSpPr>
      <dsp:spPr>
        <a:xfrm>
          <a:off x="0" y="364206"/>
          <a:ext cx="6367912" cy="1921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16560" rIns="49422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The Random Forest Classifier is an ensemble model that combines multiple decision trees to make predictions.</a:t>
          </a:r>
        </a:p>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It is a powerful and versatile algorithm that can handle both numerical and categorical data.</a:t>
          </a:r>
        </a:p>
      </dsp:txBody>
      <dsp:txXfrm>
        <a:off x="0" y="364206"/>
        <a:ext cx="6367912" cy="1921500"/>
      </dsp:txXfrm>
    </dsp:sp>
    <dsp:sp modelId="{9089AEC2-945C-4084-AB73-D74756FBF84F}">
      <dsp:nvSpPr>
        <dsp:cNvPr id="0" name=""/>
        <dsp:cNvSpPr/>
      </dsp:nvSpPr>
      <dsp:spPr>
        <a:xfrm>
          <a:off x="318395" y="69006"/>
          <a:ext cx="5245988"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1. Describe the Random Forest Classifier:</a:t>
          </a:r>
        </a:p>
      </dsp:txBody>
      <dsp:txXfrm>
        <a:off x="347216" y="97827"/>
        <a:ext cx="5188346" cy="532758"/>
      </dsp:txXfrm>
    </dsp:sp>
    <dsp:sp modelId="{E01F488D-1F7F-4A7E-8E1D-A8E4BC33287C}">
      <dsp:nvSpPr>
        <dsp:cNvPr id="0" name=""/>
        <dsp:cNvSpPr/>
      </dsp:nvSpPr>
      <dsp:spPr>
        <a:xfrm>
          <a:off x="0" y="2688906"/>
          <a:ext cx="6367912" cy="189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16560" rIns="49422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Used Random Forest Classifier with 100 estimators (decision trees), a Gini impurity criterion, a random state of 100 for reproducibility, a maximum depth of 6, and a minimum of 8 samples leaf.</a:t>
          </a:r>
        </a:p>
      </dsp:txBody>
      <dsp:txXfrm>
        <a:off x="0" y="2688906"/>
        <a:ext cx="6367912" cy="1890000"/>
      </dsp:txXfrm>
    </dsp:sp>
    <dsp:sp modelId="{2EA9098E-AA69-4284-9E63-83D170D76B07}">
      <dsp:nvSpPr>
        <dsp:cNvPr id="0" name=""/>
        <dsp:cNvSpPr/>
      </dsp:nvSpPr>
      <dsp:spPr>
        <a:xfrm>
          <a:off x="318395" y="2393706"/>
          <a:ext cx="5281515" cy="590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2. Technical details of the model:</a:t>
          </a:r>
        </a:p>
      </dsp:txBody>
      <dsp:txXfrm>
        <a:off x="347216" y="2422527"/>
        <a:ext cx="5223873" cy="532758"/>
      </dsp:txXfrm>
    </dsp:sp>
    <dsp:sp modelId="{378CCEDF-8487-4E34-8299-4FCD55AAA10C}">
      <dsp:nvSpPr>
        <dsp:cNvPr id="0" name=""/>
        <dsp:cNvSpPr/>
      </dsp:nvSpPr>
      <dsp:spPr>
        <a:xfrm>
          <a:off x="0" y="4982106"/>
          <a:ext cx="6367912" cy="1354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16560" rIns="49422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The model was trained using the training data, where it learned patterns and relationships between features and the target variable (churn).</a:t>
          </a:r>
        </a:p>
      </dsp:txBody>
      <dsp:txXfrm>
        <a:off x="0" y="4982106"/>
        <a:ext cx="6367912" cy="1354500"/>
      </dsp:txXfrm>
    </dsp:sp>
    <dsp:sp modelId="{5B0E847C-C740-48CA-90BE-7A5208BCCD76}">
      <dsp:nvSpPr>
        <dsp:cNvPr id="0" name=""/>
        <dsp:cNvSpPr/>
      </dsp:nvSpPr>
      <dsp:spPr>
        <a:xfrm>
          <a:off x="318395" y="4686906"/>
          <a:ext cx="5291856" cy="590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3. Training the model:</a:t>
          </a:r>
        </a:p>
      </dsp:txBody>
      <dsp:txXfrm>
        <a:off x="347216" y="4715727"/>
        <a:ext cx="5234214"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F6985-3BB4-4412-88EA-557176085695}">
      <dsp:nvSpPr>
        <dsp:cNvPr id="0" name=""/>
        <dsp:cNvSpPr/>
      </dsp:nvSpPr>
      <dsp:spPr>
        <a:xfrm>
          <a:off x="0" y="70743"/>
          <a:ext cx="10533724" cy="702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latin typeface="Times New Roman" panose="02020603050405020304" pitchFamily="18" charset="0"/>
              <a:cs typeface="Times New Roman" panose="02020603050405020304" pitchFamily="18" charset="0"/>
            </a:rPr>
            <a:t>Main findings:</a:t>
          </a:r>
          <a:endParaRPr lang="en-US" sz="3000" kern="1200">
            <a:latin typeface="Times New Roman" panose="02020603050405020304" pitchFamily="18" charset="0"/>
            <a:cs typeface="Times New Roman" panose="02020603050405020304" pitchFamily="18" charset="0"/>
          </a:endParaRPr>
        </a:p>
      </dsp:txBody>
      <dsp:txXfrm>
        <a:off x="34269" y="105012"/>
        <a:ext cx="10465186" cy="633462"/>
      </dsp:txXfrm>
    </dsp:sp>
    <dsp:sp modelId="{07E485EC-F601-4BF3-98C8-238F9F2D9F40}">
      <dsp:nvSpPr>
        <dsp:cNvPr id="0" name=""/>
        <dsp:cNvSpPr/>
      </dsp:nvSpPr>
      <dsp:spPr>
        <a:xfrm>
          <a:off x="0" y="772743"/>
          <a:ext cx="10533724"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44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GB" sz="2300" kern="1200">
              <a:latin typeface="Times New Roman" panose="02020603050405020304" pitchFamily="18" charset="0"/>
              <a:cs typeface="Times New Roman" panose="02020603050405020304" pitchFamily="18" charset="0"/>
            </a:rPr>
            <a:t>The analysis reveals important predictors of customer churn, such as customers without a partner, using electronic check payment method, and having monthly contracts. Lack of online security and tech support also contribute to higher churn rates. The Random Forest Classifier demonstrates accurate churn predictions.</a:t>
          </a:r>
          <a:endParaRPr lang="en-US" sz="2300" kern="1200">
            <a:latin typeface="Times New Roman" panose="02020603050405020304" pitchFamily="18" charset="0"/>
            <a:cs typeface="Times New Roman" panose="02020603050405020304" pitchFamily="18" charset="0"/>
          </a:endParaRPr>
        </a:p>
      </dsp:txBody>
      <dsp:txXfrm>
        <a:off x="0" y="772743"/>
        <a:ext cx="10533724" cy="1304100"/>
      </dsp:txXfrm>
    </dsp:sp>
    <dsp:sp modelId="{39DDE9A1-3B36-43AE-B456-F92D048EE026}">
      <dsp:nvSpPr>
        <dsp:cNvPr id="0" name=""/>
        <dsp:cNvSpPr/>
      </dsp:nvSpPr>
      <dsp:spPr>
        <a:xfrm>
          <a:off x="0" y="2076844"/>
          <a:ext cx="10533724" cy="702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imes New Roman" panose="02020603050405020304" pitchFamily="18" charset="0"/>
              <a:cs typeface="Times New Roman" panose="02020603050405020304" pitchFamily="18" charset="0"/>
            </a:rPr>
            <a:t>Model effectiveness:</a:t>
          </a:r>
        </a:p>
      </dsp:txBody>
      <dsp:txXfrm>
        <a:off x="34269" y="2111113"/>
        <a:ext cx="10465186" cy="633462"/>
      </dsp:txXfrm>
    </dsp:sp>
    <dsp:sp modelId="{0466FBDD-4ED0-4F2C-BEB7-8B6D52FCE75B}">
      <dsp:nvSpPr>
        <dsp:cNvPr id="0" name=""/>
        <dsp:cNvSpPr/>
      </dsp:nvSpPr>
      <dsp:spPr>
        <a:xfrm>
          <a:off x="0" y="2778844"/>
          <a:ext cx="10533724"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44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latin typeface="Times New Roman" panose="02020603050405020304" pitchFamily="18" charset="0"/>
              <a:cs typeface="Times New Roman" panose="02020603050405020304" pitchFamily="18" charset="0"/>
            </a:rPr>
            <a:t>The model performs well, with a high accuracy score, enabling businesses to proactively retain customers by identifying potential churners effectively.</a:t>
          </a:r>
        </a:p>
      </dsp:txBody>
      <dsp:txXfrm>
        <a:off x="0" y="2778844"/>
        <a:ext cx="10533724" cy="683100"/>
      </dsp:txXfrm>
    </dsp:sp>
    <dsp:sp modelId="{32729374-25E5-40D7-8FEF-81002B9E562C}">
      <dsp:nvSpPr>
        <dsp:cNvPr id="0" name=""/>
        <dsp:cNvSpPr/>
      </dsp:nvSpPr>
      <dsp:spPr>
        <a:xfrm>
          <a:off x="0" y="3461944"/>
          <a:ext cx="10533724" cy="702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imes New Roman" panose="02020603050405020304" pitchFamily="18" charset="0"/>
              <a:cs typeface="Times New Roman" panose="02020603050405020304" pitchFamily="18" charset="0"/>
            </a:rPr>
            <a:t>Possible extensions or improvements:</a:t>
          </a:r>
        </a:p>
      </dsp:txBody>
      <dsp:txXfrm>
        <a:off x="34269" y="3496213"/>
        <a:ext cx="10465186" cy="633462"/>
      </dsp:txXfrm>
    </dsp:sp>
    <dsp:sp modelId="{A842F171-E9BD-43E9-9467-57E63486631D}">
      <dsp:nvSpPr>
        <dsp:cNvPr id="0" name=""/>
        <dsp:cNvSpPr/>
      </dsp:nvSpPr>
      <dsp:spPr>
        <a:xfrm>
          <a:off x="0" y="4163944"/>
          <a:ext cx="10533724"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44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latin typeface="Times New Roman" panose="02020603050405020304" pitchFamily="18" charset="0"/>
              <a:cs typeface="Times New Roman" panose="02020603050405020304" pitchFamily="18" charset="0"/>
            </a:rPr>
            <a:t>Future improvements could involve incorporating additional data sources, exploring different machine learning algorithms, and implementing advanced techniques for handling class imbalance beyond SMOTEENN. These steps would further enhance the model's predictive capabilities.</a:t>
          </a:r>
        </a:p>
      </dsp:txBody>
      <dsp:txXfrm>
        <a:off x="0" y="4163944"/>
        <a:ext cx="10533724" cy="13041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00F6-B23E-FC58-9F74-C8594B93D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EB7AE3-7585-E947-E33B-770C688D4E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B25EA4-F649-DB61-5E58-6349B8160E58}"/>
              </a:ext>
            </a:extLst>
          </p:cNvPr>
          <p:cNvSpPr>
            <a:spLocks noGrp="1"/>
          </p:cNvSpPr>
          <p:nvPr>
            <p:ph type="dt" sz="half" idx="10"/>
          </p:nvPr>
        </p:nvSpPr>
        <p:spPr/>
        <p:txBody>
          <a:bodyPr/>
          <a:lstStyle/>
          <a:p>
            <a:fld id="{86C77191-9E48-4913-AFF5-953D9D058B52}" type="datetimeFigureOut">
              <a:rPr lang="en-US" smtClean="0"/>
              <a:t>2/1/2024</a:t>
            </a:fld>
            <a:endParaRPr lang="en-US"/>
          </a:p>
        </p:txBody>
      </p:sp>
      <p:sp>
        <p:nvSpPr>
          <p:cNvPr id="5" name="Footer Placeholder 4">
            <a:extLst>
              <a:ext uri="{FF2B5EF4-FFF2-40B4-BE49-F238E27FC236}">
                <a16:creationId xmlns:a16="http://schemas.microsoft.com/office/drawing/2014/main" id="{9A780353-9D22-8B53-4580-52BB7D9FF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84E26-5AB5-AFE9-A2DA-CD8A3623219B}"/>
              </a:ext>
            </a:extLst>
          </p:cNvPr>
          <p:cNvSpPr>
            <a:spLocks noGrp="1"/>
          </p:cNvSpPr>
          <p:nvPr>
            <p:ph type="sldNum" sz="quarter" idx="12"/>
          </p:nvPr>
        </p:nvSpPr>
        <p:spPr/>
        <p:txBody>
          <a:bodyPr/>
          <a:lstStyle/>
          <a:p>
            <a:fld id="{E6E22A2A-BDD2-41F1-8D57-58AD09D055C5}" type="slidenum">
              <a:rPr lang="en-US" smtClean="0"/>
              <a:t>‹#›</a:t>
            </a:fld>
            <a:endParaRPr lang="en-US"/>
          </a:p>
        </p:txBody>
      </p:sp>
    </p:spTree>
    <p:extLst>
      <p:ext uri="{BB962C8B-B14F-4D97-AF65-F5344CB8AC3E}">
        <p14:creationId xmlns:p14="http://schemas.microsoft.com/office/powerpoint/2010/main" val="173653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B6EC-B39E-9906-C253-8F7410E61D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CEE8A6-83F3-E3BB-16D4-FCDCF35E2F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E7BF35-68CB-8589-10F4-2180632FD225}"/>
              </a:ext>
            </a:extLst>
          </p:cNvPr>
          <p:cNvSpPr>
            <a:spLocks noGrp="1"/>
          </p:cNvSpPr>
          <p:nvPr>
            <p:ph type="dt" sz="half" idx="10"/>
          </p:nvPr>
        </p:nvSpPr>
        <p:spPr/>
        <p:txBody>
          <a:bodyPr/>
          <a:lstStyle/>
          <a:p>
            <a:fld id="{86C77191-9E48-4913-AFF5-953D9D058B52}" type="datetimeFigureOut">
              <a:rPr lang="en-US" smtClean="0"/>
              <a:t>2/1/2024</a:t>
            </a:fld>
            <a:endParaRPr lang="en-US"/>
          </a:p>
        </p:txBody>
      </p:sp>
      <p:sp>
        <p:nvSpPr>
          <p:cNvPr id="5" name="Footer Placeholder 4">
            <a:extLst>
              <a:ext uri="{FF2B5EF4-FFF2-40B4-BE49-F238E27FC236}">
                <a16:creationId xmlns:a16="http://schemas.microsoft.com/office/drawing/2014/main" id="{46A0C735-6A80-5A2A-F88A-EBE52EDA5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352C5-4462-434A-76FD-D86332FD7206}"/>
              </a:ext>
            </a:extLst>
          </p:cNvPr>
          <p:cNvSpPr>
            <a:spLocks noGrp="1"/>
          </p:cNvSpPr>
          <p:nvPr>
            <p:ph type="sldNum" sz="quarter" idx="12"/>
          </p:nvPr>
        </p:nvSpPr>
        <p:spPr/>
        <p:txBody>
          <a:bodyPr/>
          <a:lstStyle/>
          <a:p>
            <a:fld id="{E6E22A2A-BDD2-41F1-8D57-58AD09D055C5}" type="slidenum">
              <a:rPr lang="en-US" smtClean="0"/>
              <a:t>‹#›</a:t>
            </a:fld>
            <a:endParaRPr lang="en-US"/>
          </a:p>
        </p:txBody>
      </p:sp>
    </p:spTree>
    <p:extLst>
      <p:ext uri="{BB962C8B-B14F-4D97-AF65-F5344CB8AC3E}">
        <p14:creationId xmlns:p14="http://schemas.microsoft.com/office/powerpoint/2010/main" val="2489603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F48F72-E965-0F50-CA5E-1A191DF3AB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044716-EC7C-6F66-3FE8-EFE08E7D33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350A6-3AB3-03EA-3544-575370390DAD}"/>
              </a:ext>
            </a:extLst>
          </p:cNvPr>
          <p:cNvSpPr>
            <a:spLocks noGrp="1"/>
          </p:cNvSpPr>
          <p:nvPr>
            <p:ph type="dt" sz="half" idx="10"/>
          </p:nvPr>
        </p:nvSpPr>
        <p:spPr/>
        <p:txBody>
          <a:bodyPr/>
          <a:lstStyle/>
          <a:p>
            <a:fld id="{86C77191-9E48-4913-AFF5-953D9D058B52}" type="datetimeFigureOut">
              <a:rPr lang="en-US" smtClean="0"/>
              <a:t>2/1/2024</a:t>
            </a:fld>
            <a:endParaRPr lang="en-US"/>
          </a:p>
        </p:txBody>
      </p:sp>
      <p:sp>
        <p:nvSpPr>
          <p:cNvPr id="5" name="Footer Placeholder 4">
            <a:extLst>
              <a:ext uri="{FF2B5EF4-FFF2-40B4-BE49-F238E27FC236}">
                <a16:creationId xmlns:a16="http://schemas.microsoft.com/office/drawing/2014/main" id="{2872684E-B903-989B-B089-51B80574D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CBA89-94A1-A858-B22E-8053CB52CCFA}"/>
              </a:ext>
            </a:extLst>
          </p:cNvPr>
          <p:cNvSpPr>
            <a:spLocks noGrp="1"/>
          </p:cNvSpPr>
          <p:nvPr>
            <p:ph type="sldNum" sz="quarter" idx="12"/>
          </p:nvPr>
        </p:nvSpPr>
        <p:spPr/>
        <p:txBody>
          <a:bodyPr/>
          <a:lstStyle/>
          <a:p>
            <a:fld id="{E6E22A2A-BDD2-41F1-8D57-58AD09D055C5}" type="slidenum">
              <a:rPr lang="en-US" smtClean="0"/>
              <a:t>‹#›</a:t>
            </a:fld>
            <a:endParaRPr lang="en-US"/>
          </a:p>
        </p:txBody>
      </p:sp>
    </p:spTree>
    <p:extLst>
      <p:ext uri="{BB962C8B-B14F-4D97-AF65-F5344CB8AC3E}">
        <p14:creationId xmlns:p14="http://schemas.microsoft.com/office/powerpoint/2010/main" val="121415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7800-10E2-690F-D6AD-C6941431FF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DF2AC-9E43-1ABD-A8AA-DE85836D9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99EB7-12B9-5CFB-DAFE-DED6041B37A2}"/>
              </a:ext>
            </a:extLst>
          </p:cNvPr>
          <p:cNvSpPr>
            <a:spLocks noGrp="1"/>
          </p:cNvSpPr>
          <p:nvPr>
            <p:ph type="dt" sz="half" idx="10"/>
          </p:nvPr>
        </p:nvSpPr>
        <p:spPr/>
        <p:txBody>
          <a:bodyPr/>
          <a:lstStyle/>
          <a:p>
            <a:fld id="{86C77191-9E48-4913-AFF5-953D9D058B52}" type="datetimeFigureOut">
              <a:rPr lang="en-US" smtClean="0"/>
              <a:t>2/1/2024</a:t>
            </a:fld>
            <a:endParaRPr lang="en-US"/>
          </a:p>
        </p:txBody>
      </p:sp>
      <p:sp>
        <p:nvSpPr>
          <p:cNvPr id="5" name="Footer Placeholder 4">
            <a:extLst>
              <a:ext uri="{FF2B5EF4-FFF2-40B4-BE49-F238E27FC236}">
                <a16:creationId xmlns:a16="http://schemas.microsoft.com/office/drawing/2014/main" id="{C6F78A23-8523-8609-1478-44CE7B437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72EC6-0F32-F98D-2148-E46A52F20186}"/>
              </a:ext>
            </a:extLst>
          </p:cNvPr>
          <p:cNvSpPr>
            <a:spLocks noGrp="1"/>
          </p:cNvSpPr>
          <p:nvPr>
            <p:ph type="sldNum" sz="quarter" idx="12"/>
          </p:nvPr>
        </p:nvSpPr>
        <p:spPr/>
        <p:txBody>
          <a:bodyPr/>
          <a:lstStyle/>
          <a:p>
            <a:fld id="{E6E22A2A-BDD2-41F1-8D57-58AD09D055C5}" type="slidenum">
              <a:rPr lang="en-US" smtClean="0"/>
              <a:t>‹#›</a:t>
            </a:fld>
            <a:endParaRPr lang="en-US"/>
          </a:p>
        </p:txBody>
      </p:sp>
    </p:spTree>
    <p:extLst>
      <p:ext uri="{BB962C8B-B14F-4D97-AF65-F5344CB8AC3E}">
        <p14:creationId xmlns:p14="http://schemas.microsoft.com/office/powerpoint/2010/main" val="354841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C002-0A3F-1085-5503-47995C050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EC10E-9394-6D47-33CB-8493FDD072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8C875D-01BE-142A-F2D4-94092AB62AE4}"/>
              </a:ext>
            </a:extLst>
          </p:cNvPr>
          <p:cNvSpPr>
            <a:spLocks noGrp="1"/>
          </p:cNvSpPr>
          <p:nvPr>
            <p:ph type="dt" sz="half" idx="10"/>
          </p:nvPr>
        </p:nvSpPr>
        <p:spPr/>
        <p:txBody>
          <a:bodyPr/>
          <a:lstStyle/>
          <a:p>
            <a:fld id="{86C77191-9E48-4913-AFF5-953D9D058B52}" type="datetimeFigureOut">
              <a:rPr lang="en-US" smtClean="0"/>
              <a:t>2/1/2024</a:t>
            </a:fld>
            <a:endParaRPr lang="en-US"/>
          </a:p>
        </p:txBody>
      </p:sp>
      <p:sp>
        <p:nvSpPr>
          <p:cNvPr id="5" name="Footer Placeholder 4">
            <a:extLst>
              <a:ext uri="{FF2B5EF4-FFF2-40B4-BE49-F238E27FC236}">
                <a16:creationId xmlns:a16="http://schemas.microsoft.com/office/drawing/2014/main" id="{011451E5-7C1E-CE88-7AAE-757ED3483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43FC1-5AFC-2D1C-D353-65A12727B9B3}"/>
              </a:ext>
            </a:extLst>
          </p:cNvPr>
          <p:cNvSpPr>
            <a:spLocks noGrp="1"/>
          </p:cNvSpPr>
          <p:nvPr>
            <p:ph type="sldNum" sz="quarter" idx="12"/>
          </p:nvPr>
        </p:nvSpPr>
        <p:spPr/>
        <p:txBody>
          <a:bodyPr/>
          <a:lstStyle/>
          <a:p>
            <a:fld id="{E6E22A2A-BDD2-41F1-8D57-58AD09D055C5}" type="slidenum">
              <a:rPr lang="en-US" smtClean="0"/>
              <a:t>‹#›</a:t>
            </a:fld>
            <a:endParaRPr lang="en-US"/>
          </a:p>
        </p:txBody>
      </p:sp>
    </p:spTree>
    <p:extLst>
      <p:ext uri="{BB962C8B-B14F-4D97-AF65-F5344CB8AC3E}">
        <p14:creationId xmlns:p14="http://schemas.microsoft.com/office/powerpoint/2010/main" val="411527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BA09-0F39-756D-BAB2-A3FFB7AF6E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5803A-3AE4-5510-7692-8B8AA59873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57AC98-F112-1328-1590-0C87F86EE9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3DCC21-E6C7-C610-3695-CC07F904DF3A}"/>
              </a:ext>
            </a:extLst>
          </p:cNvPr>
          <p:cNvSpPr>
            <a:spLocks noGrp="1"/>
          </p:cNvSpPr>
          <p:nvPr>
            <p:ph type="dt" sz="half" idx="10"/>
          </p:nvPr>
        </p:nvSpPr>
        <p:spPr/>
        <p:txBody>
          <a:bodyPr/>
          <a:lstStyle/>
          <a:p>
            <a:fld id="{86C77191-9E48-4913-AFF5-953D9D058B52}" type="datetimeFigureOut">
              <a:rPr lang="en-US" smtClean="0"/>
              <a:t>2/1/2024</a:t>
            </a:fld>
            <a:endParaRPr lang="en-US"/>
          </a:p>
        </p:txBody>
      </p:sp>
      <p:sp>
        <p:nvSpPr>
          <p:cNvPr id="6" name="Footer Placeholder 5">
            <a:extLst>
              <a:ext uri="{FF2B5EF4-FFF2-40B4-BE49-F238E27FC236}">
                <a16:creationId xmlns:a16="http://schemas.microsoft.com/office/drawing/2014/main" id="{E6C03D94-3875-51BA-4EC8-8DCAC87FC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A225EF-A406-E8DA-90C5-9A45790BC480}"/>
              </a:ext>
            </a:extLst>
          </p:cNvPr>
          <p:cNvSpPr>
            <a:spLocks noGrp="1"/>
          </p:cNvSpPr>
          <p:nvPr>
            <p:ph type="sldNum" sz="quarter" idx="12"/>
          </p:nvPr>
        </p:nvSpPr>
        <p:spPr/>
        <p:txBody>
          <a:bodyPr/>
          <a:lstStyle/>
          <a:p>
            <a:fld id="{E6E22A2A-BDD2-41F1-8D57-58AD09D055C5}" type="slidenum">
              <a:rPr lang="en-US" smtClean="0"/>
              <a:t>‹#›</a:t>
            </a:fld>
            <a:endParaRPr lang="en-US"/>
          </a:p>
        </p:txBody>
      </p:sp>
    </p:spTree>
    <p:extLst>
      <p:ext uri="{BB962C8B-B14F-4D97-AF65-F5344CB8AC3E}">
        <p14:creationId xmlns:p14="http://schemas.microsoft.com/office/powerpoint/2010/main" val="1447723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5CCA-1269-4C61-1CBD-0D1F1095AC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7A7DA5-B9E2-C2F5-6AE3-5AD87C48F8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8683A7-FB58-0BB0-660E-306783EC09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526B81-8FB3-A479-89FB-5B8C613BD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803D31-EECF-C1DB-F5F0-B1A60F1ACE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36239F-9FFA-7673-8DBF-306643807758}"/>
              </a:ext>
            </a:extLst>
          </p:cNvPr>
          <p:cNvSpPr>
            <a:spLocks noGrp="1"/>
          </p:cNvSpPr>
          <p:nvPr>
            <p:ph type="dt" sz="half" idx="10"/>
          </p:nvPr>
        </p:nvSpPr>
        <p:spPr/>
        <p:txBody>
          <a:bodyPr/>
          <a:lstStyle/>
          <a:p>
            <a:fld id="{86C77191-9E48-4913-AFF5-953D9D058B52}" type="datetimeFigureOut">
              <a:rPr lang="en-US" smtClean="0"/>
              <a:t>2/1/2024</a:t>
            </a:fld>
            <a:endParaRPr lang="en-US"/>
          </a:p>
        </p:txBody>
      </p:sp>
      <p:sp>
        <p:nvSpPr>
          <p:cNvPr id="8" name="Footer Placeholder 7">
            <a:extLst>
              <a:ext uri="{FF2B5EF4-FFF2-40B4-BE49-F238E27FC236}">
                <a16:creationId xmlns:a16="http://schemas.microsoft.com/office/drawing/2014/main" id="{6DC15818-F0CA-8716-1471-7BBE38E4E6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BCF319-D2C7-BC97-8C7F-044028FC27F3}"/>
              </a:ext>
            </a:extLst>
          </p:cNvPr>
          <p:cNvSpPr>
            <a:spLocks noGrp="1"/>
          </p:cNvSpPr>
          <p:nvPr>
            <p:ph type="sldNum" sz="quarter" idx="12"/>
          </p:nvPr>
        </p:nvSpPr>
        <p:spPr/>
        <p:txBody>
          <a:bodyPr/>
          <a:lstStyle/>
          <a:p>
            <a:fld id="{E6E22A2A-BDD2-41F1-8D57-58AD09D055C5}" type="slidenum">
              <a:rPr lang="en-US" smtClean="0"/>
              <a:t>‹#›</a:t>
            </a:fld>
            <a:endParaRPr lang="en-US"/>
          </a:p>
        </p:txBody>
      </p:sp>
    </p:spTree>
    <p:extLst>
      <p:ext uri="{BB962C8B-B14F-4D97-AF65-F5344CB8AC3E}">
        <p14:creationId xmlns:p14="http://schemas.microsoft.com/office/powerpoint/2010/main" val="285662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A0D9-11F7-1968-37F1-FD959F7133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BAA86F-162B-5520-BA6E-23F6845E0FAD}"/>
              </a:ext>
            </a:extLst>
          </p:cNvPr>
          <p:cNvSpPr>
            <a:spLocks noGrp="1"/>
          </p:cNvSpPr>
          <p:nvPr>
            <p:ph type="dt" sz="half" idx="10"/>
          </p:nvPr>
        </p:nvSpPr>
        <p:spPr/>
        <p:txBody>
          <a:bodyPr/>
          <a:lstStyle/>
          <a:p>
            <a:fld id="{86C77191-9E48-4913-AFF5-953D9D058B52}" type="datetimeFigureOut">
              <a:rPr lang="en-US" smtClean="0"/>
              <a:t>2/1/2024</a:t>
            </a:fld>
            <a:endParaRPr lang="en-US"/>
          </a:p>
        </p:txBody>
      </p:sp>
      <p:sp>
        <p:nvSpPr>
          <p:cNvPr id="4" name="Footer Placeholder 3">
            <a:extLst>
              <a:ext uri="{FF2B5EF4-FFF2-40B4-BE49-F238E27FC236}">
                <a16:creationId xmlns:a16="http://schemas.microsoft.com/office/drawing/2014/main" id="{BD3AF734-CC49-5B21-5312-45908E1E3C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9EF5AF-97D6-5298-B0F5-2BC1E95EA82B}"/>
              </a:ext>
            </a:extLst>
          </p:cNvPr>
          <p:cNvSpPr>
            <a:spLocks noGrp="1"/>
          </p:cNvSpPr>
          <p:nvPr>
            <p:ph type="sldNum" sz="quarter" idx="12"/>
          </p:nvPr>
        </p:nvSpPr>
        <p:spPr/>
        <p:txBody>
          <a:bodyPr/>
          <a:lstStyle/>
          <a:p>
            <a:fld id="{E6E22A2A-BDD2-41F1-8D57-58AD09D055C5}" type="slidenum">
              <a:rPr lang="en-US" smtClean="0"/>
              <a:t>‹#›</a:t>
            </a:fld>
            <a:endParaRPr lang="en-US"/>
          </a:p>
        </p:txBody>
      </p:sp>
    </p:spTree>
    <p:extLst>
      <p:ext uri="{BB962C8B-B14F-4D97-AF65-F5344CB8AC3E}">
        <p14:creationId xmlns:p14="http://schemas.microsoft.com/office/powerpoint/2010/main" val="233685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73661A-0A27-ECA4-BE8F-B4BA23D80B5A}"/>
              </a:ext>
            </a:extLst>
          </p:cNvPr>
          <p:cNvSpPr>
            <a:spLocks noGrp="1"/>
          </p:cNvSpPr>
          <p:nvPr>
            <p:ph type="dt" sz="half" idx="10"/>
          </p:nvPr>
        </p:nvSpPr>
        <p:spPr/>
        <p:txBody>
          <a:bodyPr/>
          <a:lstStyle/>
          <a:p>
            <a:fld id="{86C77191-9E48-4913-AFF5-953D9D058B52}" type="datetimeFigureOut">
              <a:rPr lang="en-US" smtClean="0"/>
              <a:t>2/1/2024</a:t>
            </a:fld>
            <a:endParaRPr lang="en-US"/>
          </a:p>
        </p:txBody>
      </p:sp>
      <p:sp>
        <p:nvSpPr>
          <p:cNvPr id="3" name="Footer Placeholder 2">
            <a:extLst>
              <a:ext uri="{FF2B5EF4-FFF2-40B4-BE49-F238E27FC236}">
                <a16:creationId xmlns:a16="http://schemas.microsoft.com/office/drawing/2014/main" id="{2C955B3A-B979-A350-07C5-712DA4583F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5B98EE-9B62-C306-9173-B29C77641582}"/>
              </a:ext>
            </a:extLst>
          </p:cNvPr>
          <p:cNvSpPr>
            <a:spLocks noGrp="1"/>
          </p:cNvSpPr>
          <p:nvPr>
            <p:ph type="sldNum" sz="quarter" idx="12"/>
          </p:nvPr>
        </p:nvSpPr>
        <p:spPr/>
        <p:txBody>
          <a:bodyPr/>
          <a:lstStyle/>
          <a:p>
            <a:fld id="{E6E22A2A-BDD2-41F1-8D57-58AD09D055C5}" type="slidenum">
              <a:rPr lang="en-US" smtClean="0"/>
              <a:t>‹#›</a:t>
            </a:fld>
            <a:endParaRPr lang="en-US"/>
          </a:p>
        </p:txBody>
      </p:sp>
    </p:spTree>
    <p:extLst>
      <p:ext uri="{BB962C8B-B14F-4D97-AF65-F5344CB8AC3E}">
        <p14:creationId xmlns:p14="http://schemas.microsoft.com/office/powerpoint/2010/main" val="271538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182B-FD85-A6B8-8C1B-625105DC1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8A5D6E-DF16-532B-B363-91ADABFEBA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9AA887-06BD-B3A2-0065-5C2782D15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C31659-8A57-8C8D-409F-A08071718E4F}"/>
              </a:ext>
            </a:extLst>
          </p:cNvPr>
          <p:cNvSpPr>
            <a:spLocks noGrp="1"/>
          </p:cNvSpPr>
          <p:nvPr>
            <p:ph type="dt" sz="half" idx="10"/>
          </p:nvPr>
        </p:nvSpPr>
        <p:spPr/>
        <p:txBody>
          <a:bodyPr/>
          <a:lstStyle/>
          <a:p>
            <a:fld id="{86C77191-9E48-4913-AFF5-953D9D058B52}" type="datetimeFigureOut">
              <a:rPr lang="en-US" smtClean="0"/>
              <a:t>2/1/2024</a:t>
            </a:fld>
            <a:endParaRPr lang="en-US"/>
          </a:p>
        </p:txBody>
      </p:sp>
      <p:sp>
        <p:nvSpPr>
          <p:cNvPr id="6" name="Footer Placeholder 5">
            <a:extLst>
              <a:ext uri="{FF2B5EF4-FFF2-40B4-BE49-F238E27FC236}">
                <a16:creationId xmlns:a16="http://schemas.microsoft.com/office/drawing/2014/main" id="{9BCB5CCD-E238-42C9-DA85-AF72676229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587BD0-0230-970E-9260-F4CA21A65704}"/>
              </a:ext>
            </a:extLst>
          </p:cNvPr>
          <p:cNvSpPr>
            <a:spLocks noGrp="1"/>
          </p:cNvSpPr>
          <p:nvPr>
            <p:ph type="sldNum" sz="quarter" idx="12"/>
          </p:nvPr>
        </p:nvSpPr>
        <p:spPr/>
        <p:txBody>
          <a:bodyPr/>
          <a:lstStyle/>
          <a:p>
            <a:fld id="{E6E22A2A-BDD2-41F1-8D57-58AD09D055C5}" type="slidenum">
              <a:rPr lang="en-US" smtClean="0"/>
              <a:t>‹#›</a:t>
            </a:fld>
            <a:endParaRPr lang="en-US"/>
          </a:p>
        </p:txBody>
      </p:sp>
    </p:spTree>
    <p:extLst>
      <p:ext uri="{BB962C8B-B14F-4D97-AF65-F5344CB8AC3E}">
        <p14:creationId xmlns:p14="http://schemas.microsoft.com/office/powerpoint/2010/main" val="245799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76C8-E5F0-F206-0F7D-F931CDAD2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F5A4A7-5139-3A32-DB49-3B09D67C0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D13BD-C65C-DA2D-45DC-24D8F5219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DD9C0F-CFCD-79EA-B685-3C4DF3758CC7}"/>
              </a:ext>
            </a:extLst>
          </p:cNvPr>
          <p:cNvSpPr>
            <a:spLocks noGrp="1"/>
          </p:cNvSpPr>
          <p:nvPr>
            <p:ph type="dt" sz="half" idx="10"/>
          </p:nvPr>
        </p:nvSpPr>
        <p:spPr/>
        <p:txBody>
          <a:bodyPr/>
          <a:lstStyle/>
          <a:p>
            <a:fld id="{86C77191-9E48-4913-AFF5-953D9D058B52}" type="datetimeFigureOut">
              <a:rPr lang="en-US" smtClean="0"/>
              <a:t>2/1/2024</a:t>
            </a:fld>
            <a:endParaRPr lang="en-US"/>
          </a:p>
        </p:txBody>
      </p:sp>
      <p:sp>
        <p:nvSpPr>
          <p:cNvPr id="6" name="Footer Placeholder 5">
            <a:extLst>
              <a:ext uri="{FF2B5EF4-FFF2-40B4-BE49-F238E27FC236}">
                <a16:creationId xmlns:a16="http://schemas.microsoft.com/office/drawing/2014/main" id="{00F3735A-BBAE-522E-B070-C335A288D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92395-B61E-754C-7504-D220B6E37D84}"/>
              </a:ext>
            </a:extLst>
          </p:cNvPr>
          <p:cNvSpPr>
            <a:spLocks noGrp="1"/>
          </p:cNvSpPr>
          <p:nvPr>
            <p:ph type="sldNum" sz="quarter" idx="12"/>
          </p:nvPr>
        </p:nvSpPr>
        <p:spPr/>
        <p:txBody>
          <a:bodyPr/>
          <a:lstStyle/>
          <a:p>
            <a:fld id="{E6E22A2A-BDD2-41F1-8D57-58AD09D055C5}" type="slidenum">
              <a:rPr lang="en-US" smtClean="0"/>
              <a:t>‹#›</a:t>
            </a:fld>
            <a:endParaRPr lang="en-US"/>
          </a:p>
        </p:txBody>
      </p:sp>
    </p:spTree>
    <p:extLst>
      <p:ext uri="{BB962C8B-B14F-4D97-AF65-F5344CB8AC3E}">
        <p14:creationId xmlns:p14="http://schemas.microsoft.com/office/powerpoint/2010/main" val="128406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EA7AB-F700-C712-2297-CD0362CD9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C844E0-433F-F3EC-9FAA-54A9403C76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BAB05-522B-034E-7685-5F1889F562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77191-9E48-4913-AFF5-953D9D058B52}" type="datetimeFigureOut">
              <a:rPr lang="en-US" smtClean="0"/>
              <a:t>2/1/2024</a:t>
            </a:fld>
            <a:endParaRPr lang="en-US"/>
          </a:p>
        </p:txBody>
      </p:sp>
      <p:sp>
        <p:nvSpPr>
          <p:cNvPr id="5" name="Footer Placeholder 4">
            <a:extLst>
              <a:ext uri="{FF2B5EF4-FFF2-40B4-BE49-F238E27FC236}">
                <a16:creationId xmlns:a16="http://schemas.microsoft.com/office/drawing/2014/main" id="{16D30A9C-19A3-FCB0-2BF6-92DAE47012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EF3AD-4838-8D5B-78E9-2461331BA8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22A2A-BDD2-41F1-8D57-58AD09D055C5}" type="slidenum">
              <a:rPr lang="en-US" smtClean="0"/>
              <a:t>‹#›</a:t>
            </a:fld>
            <a:endParaRPr lang="en-US"/>
          </a:p>
        </p:txBody>
      </p:sp>
    </p:spTree>
    <p:extLst>
      <p:ext uri="{BB962C8B-B14F-4D97-AF65-F5344CB8AC3E}">
        <p14:creationId xmlns:p14="http://schemas.microsoft.com/office/powerpoint/2010/main" val="39052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toy person in front of two lines of white figures">
            <a:extLst>
              <a:ext uri="{FF2B5EF4-FFF2-40B4-BE49-F238E27FC236}">
                <a16:creationId xmlns:a16="http://schemas.microsoft.com/office/drawing/2014/main" id="{093C74B5-B8A0-29D6-2EA9-BCF44FB9B04E}"/>
              </a:ext>
            </a:extLst>
          </p:cNvPr>
          <p:cNvPicPr>
            <a:picLocks noChangeAspect="1"/>
          </p:cNvPicPr>
          <p:nvPr/>
        </p:nvPicPr>
        <p:blipFill rotWithShape="1">
          <a:blip r:embed="rId2"/>
          <a:srcRect r="1689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D9963C-AF0D-0A82-9ADC-C94048BAE368}"/>
              </a:ext>
            </a:extLst>
          </p:cNvPr>
          <p:cNvSpPr>
            <a:spLocks noGrp="1"/>
          </p:cNvSpPr>
          <p:nvPr>
            <p:ph type="ctrTitle"/>
          </p:nvPr>
        </p:nvSpPr>
        <p:spPr>
          <a:xfrm>
            <a:off x="477981" y="1122363"/>
            <a:ext cx="4023360" cy="3204134"/>
          </a:xfrm>
        </p:spPr>
        <p:txBody>
          <a:bodyPr anchor="b">
            <a:normAutofit fontScale="90000"/>
          </a:bodyPr>
          <a:lstStyle/>
          <a:p>
            <a:pPr algn="l"/>
            <a:r>
              <a:rPr lang="en-US" sz="7200" b="1" dirty="0">
                <a:latin typeface="Times New Roman" panose="02020603050405020304" pitchFamily="18" charset="0"/>
                <a:cs typeface="Times New Roman" panose="02020603050405020304" pitchFamily="18" charset="0"/>
              </a:rPr>
              <a:t>Customer Churn Prediction</a:t>
            </a:r>
            <a:endParaRPr lang="en-US" sz="7200" b="1" dirty="0"/>
          </a:p>
        </p:txBody>
      </p:sp>
      <p:sp>
        <p:nvSpPr>
          <p:cNvPr id="3" name="Subtitle 2">
            <a:extLst>
              <a:ext uri="{FF2B5EF4-FFF2-40B4-BE49-F238E27FC236}">
                <a16:creationId xmlns:a16="http://schemas.microsoft.com/office/drawing/2014/main" id="{548D529A-2295-9FC4-2AF8-3C58C2DBBE36}"/>
              </a:ext>
            </a:extLst>
          </p:cNvPr>
          <p:cNvSpPr>
            <a:spLocks noGrp="1"/>
          </p:cNvSpPr>
          <p:nvPr>
            <p:ph type="subTitle" idx="1"/>
          </p:nvPr>
        </p:nvSpPr>
        <p:spPr>
          <a:xfrm>
            <a:off x="477980" y="4872922"/>
            <a:ext cx="4023359" cy="1208141"/>
          </a:xfrm>
        </p:spPr>
        <p:txBody>
          <a:bodyPr>
            <a:normAutofit/>
          </a:bodyPr>
          <a:lstStyle/>
          <a:p>
            <a:r>
              <a:rPr lang="en-US" sz="1800" b="1" dirty="0">
                <a:latin typeface="Times New Roman" panose="02020603050405020304" pitchFamily="18" charset="0"/>
                <a:cs typeface="Times New Roman" panose="02020603050405020304" pitchFamily="18" charset="0"/>
              </a:rPr>
              <a:t>Presented By:  </a:t>
            </a:r>
          </a:p>
          <a:p>
            <a:r>
              <a:rPr lang="en-US" sz="2800" b="1" i="1" dirty="0">
                <a:latin typeface="Times New Roman" panose="02020603050405020304" pitchFamily="18" charset="0"/>
                <a:cs typeface="Times New Roman" panose="02020603050405020304" pitchFamily="18" charset="0"/>
              </a:rPr>
              <a:t>Shazni Ahamed</a:t>
            </a:r>
          </a:p>
          <a:p>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9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D7966E-69A3-4399-9F0A-4821FDFF273C}"/>
              </a:ext>
            </a:extLst>
          </p:cNvPr>
          <p:cNvSpPr txBox="1"/>
          <p:nvPr/>
        </p:nvSpPr>
        <p:spPr>
          <a:xfrm>
            <a:off x="339571" y="316922"/>
            <a:ext cx="9488010" cy="707886"/>
          </a:xfrm>
          <a:prstGeom prst="rect">
            <a:avLst/>
          </a:prstGeom>
          <a:noFill/>
        </p:spPr>
        <p:txBody>
          <a:bodyPr wrap="square">
            <a:spAutoFit/>
          </a:bodyPr>
          <a:lstStyle/>
          <a:p>
            <a:r>
              <a:rPr lang="en-GB" sz="4000" b="1" dirty="0">
                <a:latin typeface="Times New Roman" panose="02020603050405020304" pitchFamily="18" charset="0"/>
                <a:cs typeface="Times New Roman" panose="02020603050405020304" pitchFamily="18" charset="0"/>
              </a:rPr>
              <a:t>Conclusions and Possible Extensions:</a:t>
            </a:r>
          </a:p>
        </p:txBody>
      </p:sp>
      <p:pic>
        <p:nvPicPr>
          <p:cNvPr id="1026" name="Picture 2">
            <a:extLst>
              <a:ext uri="{FF2B5EF4-FFF2-40B4-BE49-F238E27FC236}">
                <a16:creationId xmlns:a16="http://schemas.microsoft.com/office/drawing/2014/main" id="{F3E5B5F6-0A19-1EB5-AFF7-8053BAEA2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7161"/>
            <a:ext cx="11988311" cy="492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79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extBox 2">
            <a:extLst>
              <a:ext uri="{FF2B5EF4-FFF2-40B4-BE49-F238E27FC236}">
                <a16:creationId xmlns:a16="http://schemas.microsoft.com/office/drawing/2014/main" id="{DD94DD9B-D80A-4FE8-62D8-79A5FDCAAC97}"/>
              </a:ext>
            </a:extLst>
          </p:cNvPr>
          <p:cNvGraphicFramePr/>
          <p:nvPr>
            <p:extLst>
              <p:ext uri="{D42A27DB-BD31-4B8C-83A1-F6EECF244321}">
                <p14:modId xmlns:p14="http://schemas.microsoft.com/office/powerpoint/2010/main" val="2178518498"/>
              </p:ext>
            </p:extLst>
          </p:nvPr>
        </p:nvGraphicFramePr>
        <p:xfrm>
          <a:off x="639193" y="556056"/>
          <a:ext cx="10533724" cy="5538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4123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746D2-BDB1-E8D7-7AE6-3AE543F20E01}"/>
              </a:ext>
            </a:extLst>
          </p:cNvPr>
          <p:cNvSpPr>
            <a:spLocks noGrp="1"/>
          </p:cNvSpPr>
          <p:nvPr>
            <p:ph type="title"/>
          </p:nvPr>
        </p:nvSpPr>
        <p:spPr>
          <a:xfrm>
            <a:off x="1524000" y="1248587"/>
            <a:ext cx="9144000" cy="2387600"/>
          </a:xfrm>
        </p:spPr>
        <p:txBody>
          <a:bodyPr vert="horz" lIns="91440" tIns="45720" rIns="91440" bIns="45720" rtlCol="0" anchor="b">
            <a:normAutofit/>
          </a:bodyPr>
          <a:lstStyle/>
          <a:p>
            <a:pPr algn="ctr"/>
            <a:r>
              <a:rPr lang="en-US" sz="9600" b="1" kern="1200" dirty="0">
                <a:solidFill>
                  <a:schemeClr val="tx1"/>
                </a:solidFill>
                <a:latin typeface="Times New Roman" panose="02020603050405020304" pitchFamily="18" charset="0"/>
                <a:cs typeface="Times New Roman" panose="02020603050405020304" pitchFamily="18" charset="0"/>
              </a:rPr>
              <a:t>Thankyou</a:t>
            </a:r>
          </a:p>
        </p:txBody>
      </p:sp>
      <p:sp>
        <p:nvSpPr>
          <p:cNvPr id="3" name="Text Placeholder 2">
            <a:extLst>
              <a:ext uri="{FF2B5EF4-FFF2-40B4-BE49-F238E27FC236}">
                <a16:creationId xmlns:a16="http://schemas.microsoft.com/office/drawing/2014/main" id="{B6C4A0CE-174C-C793-B57C-CAD5CD8E0D46}"/>
              </a:ext>
            </a:extLst>
          </p:cNvPr>
          <p:cNvSpPr>
            <a:spLocks noGrp="1"/>
          </p:cNvSpPr>
          <p:nvPr>
            <p:ph type="body" idx="1"/>
          </p:nvPr>
        </p:nvSpPr>
        <p:spPr>
          <a:xfrm>
            <a:off x="1524000" y="3820338"/>
            <a:ext cx="9144000" cy="1563686"/>
          </a:xfrm>
        </p:spPr>
        <p:txBody>
          <a:bodyPr vert="horz" lIns="91440" tIns="45720" rIns="91440" bIns="45720" rtlCol="0">
            <a:normAutofit/>
          </a:bodyPr>
          <a:lstStyle/>
          <a:p>
            <a:pPr algn="ctr"/>
            <a:r>
              <a:rPr lang="en-US" sz="4800" kern="1200" dirty="0">
                <a:solidFill>
                  <a:schemeClr val="tx1"/>
                </a:solidFill>
                <a:latin typeface="Times New Roman" panose="02020603050405020304" pitchFamily="18" charset="0"/>
                <a:cs typeface="Times New Roman" panose="02020603050405020304" pitchFamily="18" charset="0"/>
              </a:rPr>
              <a:t>Questions?</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18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8B52-488E-1D70-DF4F-A68F82C62466}"/>
              </a:ext>
            </a:extLst>
          </p:cNvPr>
          <p:cNvSpPr txBox="1">
            <a:spLocks/>
          </p:cNvSpPr>
          <p:nvPr/>
        </p:nvSpPr>
        <p:spPr>
          <a:xfrm>
            <a:off x="593725" y="808697"/>
            <a:ext cx="6787747" cy="15935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Times New Roman" panose="02020603050405020304" pitchFamily="18" charset="0"/>
                <a:cs typeface="Times New Roman" panose="02020603050405020304" pitchFamily="18" charset="0"/>
              </a:rPr>
              <a:t>Agenda</a:t>
            </a:r>
          </a:p>
        </p:txBody>
      </p:sp>
      <p:graphicFrame>
        <p:nvGraphicFramePr>
          <p:cNvPr id="5" name="Text Placeholder 2">
            <a:extLst>
              <a:ext uri="{FF2B5EF4-FFF2-40B4-BE49-F238E27FC236}">
                <a16:creationId xmlns:a16="http://schemas.microsoft.com/office/drawing/2014/main" id="{26ABA56C-3045-34ED-37AE-2A270410356C}"/>
              </a:ext>
            </a:extLst>
          </p:cNvPr>
          <p:cNvGraphicFramePr/>
          <p:nvPr>
            <p:extLst>
              <p:ext uri="{D42A27DB-BD31-4B8C-83A1-F6EECF244321}">
                <p14:modId xmlns:p14="http://schemas.microsoft.com/office/powerpoint/2010/main" val="2417949566"/>
              </p:ext>
            </p:extLst>
          </p:nvPr>
        </p:nvGraphicFramePr>
        <p:xfrm>
          <a:off x="593725" y="1863988"/>
          <a:ext cx="9162834" cy="4314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196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AF6FD13-B35D-BB62-130F-F88E4F2D9E79}"/>
              </a:ext>
            </a:extLst>
          </p:cNvPr>
          <p:cNvSpPr txBox="1">
            <a:spLocks/>
          </p:cNvSpPr>
          <p:nvPr/>
        </p:nvSpPr>
        <p:spPr>
          <a:xfrm>
            <a:off x="560064" y="404948"/>
            <a:ext cx="9236700" cy="11889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000" b="1" kern="1200" dirty="0">
                <a:solidFill>
                  <a:schemeClr val="tx1"/>
                </a:solidFill>
                <a:latin typeface="Times New Roman" panose="02020603050405020304" pitchFamily="18" charset="0"/>
                <a:cs typeface="Times New Roman" panose="02020603050405020304" pitchFamily="18" charset="0"/>
              </a:rPr>
              <a:t>Introduction</a:t>
            </a: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6" name="Rectangle 15">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extBox 2">
            <a:extLst>
              <a:ext uri="{FF2B5EF4-FFF2-40B4-BE49-F238E27FC236}">
                <a16:creationId xmlns:a16="http://schemas.microsoft.com/office/drawing/2014/main" id="{6F977029-72FF-D644-BBC6-A77AC44AFED7}"/>
              </a:ext>
            </a:extLst>
          </p:cNvPr>
          <p:cNvGraphicFramePr/>
          <p:nvPr>
            <p:extLst>
              <p:ext uri="{D42A27DB-BD31-4B8C-83A1-F6EECF244321}">
                <p14:modId xmlns:p14="http://schemas.microsoft.com/office/powerpoint/2010/main" val="238429879"/>
              </p:ext>
            </p:extLst>
          </p:nvPr>
        </p:nvGraphicFramePr>
        <p:xfrm>
          <a:off x="655461" y="2389218"/>
          <a:ext cx="10143668" cy="3435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7967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73AB00-DD40-89A8-6930-BDF07F7940CF}"/>
              </a:ext>
            </a:extLst>
          </p:cNvPr>
          <p:cNvSpPr txBox="1">
            <a:spLocks/>
          </p:cNvSpPr>
          <p:nvPr/>
        </p:nvSpPr>
        <p:spPr>
          <a:xfrm>
            <a:off x="446770" y="1056299"/>
            <a:ext cx="3821178" cy="42381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kern="1200" dirty="0">
                <a:solidFill>
                  <a:schemeClr val="bg1"/>
                </a:solidFill>
                <a:latin typeface="Times New Roman" panose="02020603050405020304" pitchFamily="18" charset="0"/>
                <a:cs typeface="Times New Roman" panose="02020603050405020304" pitchFamily="18" charset="0"/>
              </a:rPr>
              <a:t>Data Exploration and Preprocessing </a:t>
            </a:r>
          </a:p>
        </p:txBody>
      </p:sp>
      <p:grpSp>
        <p:nvGrpSpPr>
          <p:cNvPr id="14"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5" name="Freeform: Shape 1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6" name="Freeform: Shape 1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sp>
        <p:nvSpPr>
          <p:cNvPr id="18" name="Oval 1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3" name="Freeform: Shape 2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4" name="Freeform: Shape 2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5" name="Freeform: Shape 2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7" name="Freeform: Shape 2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8" name="Freeform: Shape 2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9" name="Freeform: Shape 2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0" name="Freeform: Shape 2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2" name="Freeform: Shape 3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3" name="Freeform: Shape 3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4" name="Freeform: Shape 3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grpSp>
      <p:grpSp>
        <p:nvGrpSpPr>
          <p:cNvPr id="5" name="Group 4">
            <a:extLst>
              <a:ext uri="{FF2B5EF4-FFF2-40B4-BE49-F238E27FC236}">
                <a16:creationId xmlns:a16="http://schemas.microsoft.com/office/drawing/2014/main" id="{60ECE57B-1DDE-2F17-0800-DCF7A0C64D9A}"/>
              </a:ext>
            </a:extLst>
          </p:cNvPr>
          <p:cNvGrpSpPr/>
          <p:nvPr/>
        </p:nvGrpSpPr>
        <p:grpSpPr>
          <a:xfrm>
            <a:off x="5134143" y="421711"/>
            <a:ext cx="6951738" cy="5861741"/>
            <a:chOff x="5134143" y="421711"/>
            <a:chExt cx="6951738" cy="5861741"/>
          </a:xfrm>
        </p:grpSpPr>
        <p:sp>
          <p:nvSpPr>
            <p:cNvPr id="7" name="Rectangle: Rounded Corners 6">
              <a:extLst>
                <a:ext uri="{FF2B5EF4-FFF2-40B4-BE49-F238E27FC236}">
                  <a16:creationId xmlns:a16="http://schemas.microsoft.com/office/drawing/2014/main" id="{F0E07D95-2CDC-0F2A-1B3B-76DBE75C244A}"/>
                </a:ext>
              </a:extLst>
            </p:cNvPr>
            <p:cNvSpPr/>
            <p:nvPr/>
          </p:nvSpPr>
          <p:spPr>
            <a:xfrm>
              <a:off x="5134143" y="421711"/>
              <a:ext cx="6598370" cy="1851175"/>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latin typeface="Times New Roman" panose="02020603050405020304" pitchFamily="18" charset="0"/>
                <a:cs typeface="Times New Roman" panose="02020603050405020304" pitchFamily="18" charset="0"/>
              </a:endParaRPr>
            </a:p>
          </p:txBody>
        </p:sp>
        <p:sp>
          <p:nvSpPr>
            <p:cNvPr id="9" name="Rectangle 8" descr="Database">
              <a:extLst>
                <a:ext uri="{FF2B5EF4-FFF2-40B4-BE49-F238E27FC236}">
                  <a16:creationId xmlns:a16="http://schemas.microsoft.com/office/drawing/2014/main" id="{F951D5C3-F934-751D-45D8-8E6401DD5033}"/>
                </a:ext>
              </a:extLst>
            </p:cNvPr>
            <p:cNvSpPr/>
            <p:nvPr/>
          </p:nvSpPr>
          <p:spPr>
            <a:xfrm>
              <a:off x="5240718" y="788128"/>
              <a:ext cx="897441" cy="89568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latin typeface="Times New Roman" panose="02020603050405020304" pitchFamily="18" charset="0"/>
                <a:cs typeface="Times New Roman" panose="02020603050405020304" pitchFamily="18" charset="0"/>
              </a:endParaRPr>
            </a:p>
          </p:txBody>
        </p:sp>
        <p:sp>
          <p:nvSpPr>
            <p:cNvPr id="21" name="Freeform: Shape 20">
              <a:extLst>
                <a:ext uri="{FF2B5EF4-FFF2-40B4-BE49-F238E27FC236}">
                  <a16:creationId xmlns:a16="http://schemas.microsoft.com/office/drawing/2014/main" id="{699584DE-99AA-0989-8451-5FFC149F71B8}"/>
                </a:ext>
              </a:extLst>
            </p:cNvPr>
            <p:cNvSpPr/>
            <p:nvPr/>
          </p:nvSpPr>
          <p:spPr>
            <a:xfrm>
              <a:off x="6341262" y="482081"/>
              <a:ext cx="5744619" cy="1630117"/>
            </a:xfrm>
            <a:custGeom>
              <a:avLst/>
              <a:gdLst>
                <a:gd name="connsiteX0" fmla="*/ 0 w 5121971"/>
                <a:gd name="connsiteY0" fmla="*/ 0 h 1630117"/>
                <a:gd name="connsiteX1" fmla="*/ 5121971 w 5121971"/>
                <a:gd name="connsiteY1" fmla="*/ 0 h 1630117"/>
                <a:gd name="connsiteX2" fmla="*/ 5121971 w 5121971"/>
                <a:gd name="connsiteY2" fmla="*/ 1630117 h 1630117"/>
                <a:gd name="connsiteX3" fmla="*/ 0 w 5121971"/>
                <a:gd name="connsiteY3" fmla="*/ 1630117 h 1630117"/>
                <a:gd name="connsiteX4" fmla="*/ 0 w 5121971"/>
                <a:gd name="connsiteY4" fmla="*/ 0 h 163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1971" h="1630117">
                  <a:moveTo>
                    <a:pt x="0" y="0"/>
                  </a:moveTo>
                  <a:lnTo>
                    <a:pt x="5121971" y="0"/>
                  </a:lnTo>
                  <a:lnTo>
                    <a:pt x="5121971" y="1630117"/>
                  </a:lnTo>
                  <a:lnTo>
                    <a:pt x="0" y="163011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2521" tIns="172521" rIns="172521" bIns="172521"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Overview of the dataset: </a:t>
              </a:r>
            </a:p>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dataset (telecom_churn_data.csv) contains information about telecom customers, including various features and the target variable (churn).</a:t>
              </a:r>
            </a:p>
          </p:txBody>
        </p:sp>
        <p:sp>
          <p:nvSpPr>
            <p:cNvPr id="36" name="Rectangle: Rounded Corners 35">
              <a:extLst>
                <a:ext uri="{FF2B5EF4-FFF2-40B4-BE49-F238E27FC236}">
                  <a16:creationId xmlns:a16="http://schemas.microsoft.com/office/drawing/2014/main" id="{A0546870-FCEA-EC9E-76BF-60452088C181}"/>
                </a:ext>
              </a:extLst>
            </p:cNvPr>
            <p:cNvSpPr/>
            <p:nvPr/>
          </p:nvSpPr>
          <p:spPr>
            <a:xfrm>
              <a:off x="5134143" y="2416654"/>
              <a:ext cx="6598370" cy="2020991"/>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latin typeface="Times New Roman" panose="02020603050405020304" pitchFamily="18" charset="0"/>
                <a:cs typeface="Times New Roman" panose="02020603050405020304" pitchFamily="18" charset="0"/>
              </a:endParaRPr>
            </a:p>
          </p:txBody>
        </p:sp>
        <p:sp>
          <p:nvSpPr>
            <p:cNvPr id="37" name="Rectangle 36" descr="Research">
              <a:extLst>
                <a:ext uri="{FF2B5EF4-FFF2-40B4-BE49-F238E27FC236}">
                  <a16:creationId xmlns:a16="http://schemas.microsoft.com/office/drawing/2014/main" id="{0C100C49-5399-EA2F-F352-F30B90375D6C}"/>
                </a:ext>
              </a:extLst>
            </p:cNvPr>
            <p:cNvSpPr/>
            <p:nvPr/>
          </p:nvSpPr>
          <p:spPr>
            <a:xfrm>
              <a:off x="5395952" y="2904341"/>
              <a:ext cx="897441" cy="895689"/>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US">
                <a:latin typeface="Times New Roman" panose="02020603050405020304" pitchFamily="18" charset="0"/>
                <a:cs typeface="Times New Roman" panose="02020603050405020304" pitchFamily="18" charset="0"/>
              </a:endParaRPr>
            </a:p>
          </p:txBody>
        </p:sp>
        <p:sp>
          <p:nvSpPr>
            <p:cNvPr id="38" name="Freeform: Shape 37">
              <a:extLst>
                <a:ext uri="{FF2B5EF4-FFF2-40B4-BE49-F238E27FC236}">
                  <a16:creationId xmlns:a16="http://schemas.microsoft.com/office/drawing/2014/main" id="{6DC88FEA-72F9-D689-614E-D3F4DB8B2AB8}"/>
                </a:ext>
              </a:extLst>
            </p:cNvPr>
            <p:cNvSpPr/>
            <p:nvPr/>
          </p:nvSpPr>
          <p:spPr>
            <a:xfrm>
              <a:off x="6357504" y="2483475"/>
              <a:ext cx="5524782" cy="1854389"/>
            </a:xfrm>
            <a:custGeom>
              <a:avLst/>
              <a:gdLst>
                <a:gd name="connsiteX0" fmla="*/ 0 w 5221038"/>
                <a:gd name="connsiteY0" fmla="*/ 0 h 1854389"/>
                <a:gd name="connsiteX1" fmla="*/ 5221038 w 5221038"/>
                <a:gd name="connsiteY1" fmla="*/ 0 h 1854389"/>
                <a:gd name="connsiteX2" fmla="*/ 5221038 w 5221038"/>
                <a:gd name="connsiteY2" fmla="*/ 1854389 h 1854389"/>
                <a:gd name="connsiteX3" fmla="*/ 0 w 5221038"/>
                <a:gd name="connsiteY3" fmla="*/ 1854389 h 1854389"/>
                <a:gd name="connsiteX4" fmla="*/ 0 w 5221038"/>
                <a:gd name="connsiteY4" fmla="*/ 0 h 1854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1038" h="1854389">
                  <a:moveTo>
                    <a:pt x="0" y="0"/>
                  </a:moveTo>
                  <a:lnTo>
                    <a:pt x="5221038" y="0"/>
                  </a:lnTo>
                  <a:lnTo>
                    <a:pt x="5221038" y="1854389"/>
                  </a:lnTo>
                  <a:lnTo>
                    <a:pt x="0" y="18543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2521" tIns="172521" rIns="172521" bIns="172521"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Data exploration insights: </a:t>
              </a:r>
            </a:p>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From EDA the patterns were identified, indicating potential factors contributing to customer churn. Correlations were observed between specific features and churn, providing valuable insights for model development.</a:t>
              </a:r>
            </a:p>
          </p:txBody>
        </p:sp>
        <p:sp>
          <p:nvSpPr>
            <p:cNvPr id="39" name="Rectangle: Rounded Corners 38">
              <a:extLst>
                <a:ext uri="{FF2B5EF4-FFF2-40B4-BE49-F238E27FC236}">
                  <a16:creationId xmlns:a16="http://schemas.microsoft.com/office/drawing/2014/main" id="{3FE5D3B3-A66A-2022-9E21-99989493E7DE}"/>
                </a:ext>
              </a:extLst>
            </p:cNvPr>
            <p:cNvSpPr/>
            <p:nvPr/>
          </p:nvSpPr>
          <p:spPr>
            <a:xfrm>
              <a:off x="5134143" y="4532867"/>
              <a:ext cx="6598370" cy="1749792"/>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latin typeface="Times New Roman" panose="02020603050405020304" pitchFamily="18" charset="0"/>
                <a:cs typeface="Times New Roman" panose="02020603050405020304" pitchFamily="18" charset="0"/>
              </a:endParaRPr>
            </a:p>
          </p:txBody>
        </p:sp>
        <p:sp>
          <p:nvSpPr>
            <p:cNvPr id="41" name="Rectangle 40" descr="Table">
              <a:extLst>
                <a:ext uri="{FF2B5EF4-FFF2-40B4-BE49-F238E27FC236}">
                  <a16:creationId xmlns:a16="http://schemas.microsoft.com/office/drawing/2014/main" id="{1DF76704-B7EC-5BD0-31B7-9BB68F5C4DB0}"/>
                </a:ext>
              </a:extLst>
            </p:cNvPr>
            <p:cNvSpPr/>
            <p:nvPr/>
          </p:nvSpPr>
          <p:spPr>
            <a:xfrm>
              <a:off x="5443821" y="5020550"/>
              <a:ext cx="897441" cy="895689"/>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n-US">
                <a:latin typeface="Times New Roman" panose="02020603050405020304" pitchFamily="18" charset="0"/>
                <a:cs typeface="Times New Roman" panose="02020603050405020304" pitchFamily="18" charset="0"/>
              </a:endParaRPr>
            </a:p>
          </p:txBody>
        </p:sp>
        <p:sp>
          <p:nvSpPr>
            <p:cNvPr id="43" name="Freeform: Shape 42">
              <a:extLst>
                <a:ext uri="{FF2B5EF4-FFF2-40B4-BE49-F238E27FC236}">
                  <a16:creationId xmlns:a16="http://schemas.microsoft.com/office/drawing/2014/main" id="{1C89B63C-6488-84EC-3623-AF3BE3D7A521}"/>
                </a:ext>
              </a:extLst>
            </p:cNvPr>
            <p:cNvSpPr/>
            <p:nvPr/>
          </p:nvSpPr>
          <p:spPr>
            <a:xfrm>
              <a:off x="6391761" y="4653335"/>
              <a:ext cx="5524782" cy="1630117"/>
            </a:xfrm>
            <a:custGeom>
              <a:avLst/>
              <a:gdLst>
                <a:gd name="connsiteX0" fmla="*/ 0 w 5088503"/>
                <a:gd name="connsiteY0" fmla="*/ 0 h 1630117"/>
                <a:gd name="connsiteX1" fmla="*/ 5088503 w 5088503"/>
                <a:gd name="connsiteY1" fmla="*/ 0 h 1630117"/>
                <a:gd name="connsiteX2" fmla="*/ 5088503 w 5088503"/>
                <a:gd name="connsiteY2" fmla="*/ 1630117 h 1630117"/>
                <a:gd name="connsiteX3" fmla="*/ 0 w 5088503"/>
                <a:gd name="connsiteY3" fmla="*/ 1630117 h 1630117"/>
                <a:gd name="connsiteX4" fmla="*/ 0 w 5088503"/>
                <a:gd name="connsiteY4" fmla="*/ 0 h 163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8503" h="1630117">
                  <a:moveTo>
                    <a:pt x="0" y="0"/>
                  </a:moveTo>
                  <a:lnTo>
                    <a:pt x="5088503" y="0"/>
                  </a:lnTo>
                  <a:lnTo>
                    <a:pt x="5088503" y="1630117"/>
                  </a:lnTo>
                  <a:lnTo>
                    <a:pt x="0" y="163011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2521" tIns="172521" rIns="172521" bIns="172521"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Preprocessing steps taken: Missing values were handled, categorical variables were converted to numerical form, and the dataset was split into training and testing sets.</a:t>
              </a:r>
            </a:p>
          </p:txBody>
        </p:sp>
      </p:grpSp>
    </p:spTree>
    <p:extLst>
      <p:ext uri="{BB962C8B-B14F-4D97-AF65-F5344CB8AC3E}">
        <p14:creationId xmlns:p14="http://schemas.microsoft.com/office/powerpoint/2010/main" val="990650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C7AEB9-D795-F631-8262-788BEEC7416F}"/>
              </a:ext>
            </a:extLst>
          </p:cNvPr>
          <p:cNvSpPr txBox="1"/>
          <p:nvPr/>
        </p:nvSpPr>
        <p:spPr>
          <a:xfrm>
            <a:off x="6116568" y="365125"/>
            <a:ext cx="5468791" cy="1807305"/>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100" b="1" dirty="0">
                <a:latin typeface="Times New Roman" panose="02020603050405020304" pitchFamily="18" charset="0"/>
                <a:ea typeface="+mj-ea"/>
                <a:cs typeface="Times New Roman" panose="02020603050405020304" pitchFamily="18" charset="0"/>
              </a:rPr>
              <a:t>Feature Engineering Techniques and Their Justification</a:t>
            </a:r>
          </a:p>
        </p:txBody>
      </p:sp>
      <p:pic>
        <p:nvPicPr>
          <p:cNvPr id="9" name="Picture 8" descr="Top view of cubes connected with black lines">
            <a:extLst>
              <a:ext uri="{FF2B5EF4-FFF2-40B4-BE49-F238E27FC236}">
                <a16:creationId xmlns:a16="http://schemas.microsoft.com/office/drawing/2014/main" id="{979CB204-FDFC-E649-E053-FC9D83508E6E}"/>
              </a:ext>
            </a:extLst>
          </p:cNvPr>
          <p:cNvPicPr>
            <a:picLocks noChangeAspect="1"/>
          </p:cNvPicPr>
          <p:nvPr/>
        </p:nvPicPr>
        <p:blipFill rotWithShape="1">
          <a:blip r:embed="rId2"/>
          <a:srcRect l="21515" r="1159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7" name="TextBox 6">
            <a:extLst>
              <a:ext uri="{FF2B5EF4-FFF2-40B4-BE49-F238E27FC236}">
                <a16:creationId xmlns:a16="http://schemas.microsoft.com/office/drawing/2014/main" id="{91FEEF7B-D95F-D7F1-9092-A70E16D36B65}"/>
              </a:ext>
            </a:extLst>
          </p:cNvPr>
          <p:cNvSpPr txBox="1"/>
          <p:nvPr/>
        </p:nvSpPr>
        <p:spPr>
          <a:xfrm>
            <a:off x="5956917" y="2537555"/>
            <a:ext cx="5859115" cy="3843666"/>
          </a:xfrm>
          <a:prstGeom prst="rect">
            <a:avLst/>
          </a:prstGeom>
        </p:spPr>
        <p:txBody>
          <a:bodyPr vert="horz" lIns="91440" tIns="45720" rIns="91440" bIns="45720" rtlCol="0">
            <a:normAutofit lnSpcReduction="10000"/>
          </a:bodyPr>
          <a:lstStyle/>
          <a:p>
            <a:pPr>
              <a:lnSpc>
                <a:spcPct val="90000"/>
              </a:lnSpc>
              <a:spcAft>
                <a:spcPts val="600"/>
              </a:spcAft>
            </a:pPr>
            <a:r>
              <a:rPr lang="en-US" sz="2400" dirty="0">
                <a:latin typeface="Times New Roman" panose="02020603050405020304" pitchFamily="18" charset="0"/>
                <a:cs typeface="Times New Roman" panose="02020603050405020304" pitchFamily="18" charset="0"/>
              </a:rPr>
              <a:t>Feature engineering techniques used:</a:t>
            </a:r>
          </a:p>
          <a:p>
            <a:pPr>
              <a:lnSpc>
                <a:spcPct val="90000"/>
              </a:lnSpc>
              <a:spcAft>
                <a:spcPts val="600"/>
              </a:spcAft>
            </a:pPr>
            <a:endParaRPr lang="en-US" sz="2400" dirty="0">
              <a:latin typeface="Times New Roman" panose="02020603050405020304" pitchFamily="18" charset="0"/>
              <a:cs typeface="Times New Roman" panose="02020603050405020304" pitchFamily="18" charset="0"/>
            </a:endParaRPr>
          </a:p>
          <a:p>
            <a:pPr marL="342900" indent="-3429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I applied several feature engineering techniques(Binning, Scaling, etc.) to enhance the predictive capabilities of my ML model.</a:t>
            </a:r>
          </a:p>
          <a:p>
            <a:pPr indent="-228600">
              <a:lnSpc>
                <a:spcPct val="90000"/>
              </a:lnSpc>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techniques included converting categorical variables into numerical variables, resampling numerical data, and grouping numerical data.</a:t>
            </a:r>
          </a:p>
        </p:txBody>
      </p:sp>
    </p:spTree>
    <p:extLst>
      <p:ext uri="{BB962C8B-B14F-4D97-AF65-F5344CB8AC3E}">
        <p14:creationId xmlns:p14="http://schemas.microsoft.com/office/powerpoint/2010/main" val="247453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F0CDF-BFDE-C376-645C-9701C8BF78EA}"/>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kern="1200" dirty="0">
                <a:solidFill>
                  <a:schemeClr val="tx1"/>
                </a:solidFill>
                <a:latin typeface="Times New Roman" panose="02020603050405020304" pitchFamily="18" charset="0"/>
                <a:cs typeface="Times New Roman" panose="02020603050405020304" pitchFamily="18" charset="0"/>
              </a:rPr>
              <a:t>Justification for Feature Engineering</a:t>
            </a:r>
          </a:p>
        </p:txBody>
      </p:sp>
      <p:sp>
        <p:nvSpPr>
          <p:cNvPr id="4" name="TextBox 3">
            <a:extLst>
              <a:ext uri="{FF2B5EF4-FFF2-40B4-BE49-F238E27FC236}">
                <a16:creationId xmlns:a16="http://schemas.microsoft.com/office/drawing/2014/main" id="{F8687370-1EF9-513F-464A-2FD005EF614F}"/>
              </a:ext>
            </a:extLst>
          </p:cNvPr>
          <p:cNvSpPr txBox="1"/>
          <p:nvPr/>
        </p:nvSpPr>
        <p:spPr>
          <a:xfrm>
            <a:off x="838200" y="2876552"/>
            <a:ext cx="10148147" cy="3265628"/>
          </a:xfrm>
          <a:prstGeom prst="rect">
            <a:avLst/>
          </a:prstGeom>
        </p:spPr>
        <p:txBody>
          <a:bodyPr vert="horz" lIns="91440" tIns="45720" rIns="91440" bIns="45720" rtlCol="0" anchor="ctr">
            <a:normAutofit lnSpcReduction="10000"/>
          </a:bodyPr>
          <a:lstStyle/>
          <a:p>
            <a:pPr marL="342900" indent="-3429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Converting Categorical Variables into Numerical Enhances model compatibility, captures ordinal relationships, facilitates mathematical operations.</a:t>
            </a:r>
          </a:p>
          <a:p>
            <a:pPr indent="-228600">
              <a:lnSpc>
                <a:spcPct val="90000"/>
              </a:lnSpc>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Resampling Numerical Data Balances class distribution, improves model robustness, enhances sensitivity to minority classes.</a:t>
            </a:r>
          </a:p>
          <a:p>
            <a:pPr indent="-228600">
              <a:lnSpc>
                <a:spcPct val="90000"/>
              </a:lnSpc>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Grouping Numerical Data Simplifies analysis, handles non-linearity, facilitates feature engineering.</a:t>
            </a:r>
          </a:p>
          <a:p>
            <a:pPr indent="-228600">
              <a:lnSpc>
                <a:spcPct val="90000"/>
              </a:lnSpc>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634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31"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5" name="Freeform: Shape 34">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5" name="TextBox 4">
            <a:extLst>
              <a:ext uri="{FF2B5EF4-FFF2-40B4-BE49-F238E27FC236}">
                <a16:creationId xmlns:a16="http://schemas.microsoft.com/office/drawing/2014/main" id="{F3A13A89-1DAE-9A83-82C1-B8FD147C43E5}"/>
              </a:ext>
            </a:extLst>
          </p:cNvPr>
          <p:cNvSpPr txBox="1"/>
          <p:nvPr/>
        </p:nvSpPr>
        <p:spPr>
          <a:xfrm>
            <a:off x="469114" y="671883"/>
            <a:ext cx="3515244" cy="534009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kern="1200" dirty="0">
                <a:solidFill>
                  <a:schemeClr val="bg1"/>
                </a:solidFill>
                <a:latin typeface="Times New Roman" panose="02020603050405020304" pitchFamily="18" charset="0"/>
                <a:ea typeface="+mj-ea"/>
                <a:cs typeface="Times New Roman" panose="02020603050405020304" pitchFamily="18" charset="0"/>
              </a:rPr>
              <a:t>Model Description</a:t>
            </a:r>
          </a:p>
        </p:txBody>
      </p:sp>
      <p:graphicFrame>
        <p:nvGraphicFramePr>
          <p:cNvPr id="21" name="TextBox 2">
            <a:extLst>
              <a:ext uri="{FF2B5EF4-FFF2-40B4-BE49-F238E27FC236}">
                <a16:creationId xmlns:a16="http://schemas.microsoft.com/office/drawing/2014/main" id="{68E2666F-4EDE-DD9B-99E3-0C5389489CBA}"/>
              </a:ext>
            </a:extLst>
          </p:cNvPr>
          <p:cNvGraphicFramePr/>
          <p:nvPr>
            <p:extLst>
              <p:ext uri="{D42A27DB-BD31-4B8C-83A1-F6EECF244321}">
                <p14:modId xmlns:p14="http://schemas.microsoft.com/office/powerpoint/2010/main" val="442083979"/>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7559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732F9C-A815-A2C6-93CD-D4D8F18C8643}"/>
              </a:ext>
            </a:extLst>
          </p:cNvPr>
          <p:cNvSpPr txBox="1"/>
          <p:nvPr/>
        </p:nvSpPr>
        <p:spPr>
          <a:xfrm>
            <a:off x="571639" y="625435"/>
            <a:ext cx="10420072" cy="3816429"/>
          </a:xfrm>
          <a:prstGeom prst="rect">
            <a:avLst/>
          </a:prstGeom>
          <a:noFill/>
        </p:spPr>
        <p:txBody>
          <a:bodyPr wrap="square">
            <a:spAutoFit/>
          </a:bodyPr>
          <a:lstStyle/>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Evaluation metrics: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accuracy score of the Random Forest Classifier model on the test data was calculated, showing the overall predictive performance.</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Interpretation of the classification report:</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classification report provides insights into the model's performance for both the non-churned (0) and churned (1) classes.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Precision, recall, F1-score, and support for each class are presented, allowing us to assess the model's effectiveness in identifying churned customers.</a:t>
            </a:r>
          </a:p>
          <a:p>
            <a:endParaRPr 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DA12274-D210-5404-2C51-278C1E813260}"/>
              </a:ext>
            </a:extLst>
          </p:cNvPr>
          <p:cNvSpPr txBox="1"/>
          <p:nvPr/>
        </p:nvSpPr>
        <p:spPr>
          <a:xfrm>
            <a:off x="571639" y="238457"/>
            <a:ext cx="9835996" cy="769441"/>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Evaluation</a:t>
            </a:r>
            <a:r>
              <a:rPr lang="en-US" sz="4400" b="1" dirty="0">
                <a:latin typeface="Times New Roman" panose="02020603050405020304" pitchFamily="18" charset="0"/>
                <a:cs typeface="Times New Roman" panose="02020603050405020304" pitchFamily="18" charset="0"/>
              </a:rPr>
              <a:t> Results and Interpretations</a:t>
            </a:r>
          </a:p>
        </p:txBody>
      </p:sp>
      <p:pic>
        <p:nvPicPr>
          <p:cNvPr id="3" name="Picture 2">
            <a:extLst>
              <a:ext uri="{FF2B5EF4-FFF2-40B4-BE49-F238E27FC236}">
                <a16:creationId xmlns:a16="http://schemas.microsoft.com/office/drawing/2014/main" id="{57896C41-AB45-2A24-1CE3-E63125CE27F3}"/>
              </a:ext>
            </a:extLst>
          </p:cNvPr>
          <p:cNvPicPr>
            <a:picLocks noChangeAspect="1"/>
          </p:cNvPicPr>
          <p:nvPr/>
        </p:nvPicPr>
        <p:blipFill>
          <a:blip r:embed="rId2"/>
          <a:stretch>
            <a:fillRect/>
          </a:stretch>
        </p:blipFill>
        <p:spPr>
          <a:xfrm>
            <a:off x="2499619" y="4225004"/>
            <a:ext cx="6819900" cy="2371725"/>
          </a:xfrm>
          <a:prstGeom prst="rect">
            <a:avLst/>
          </a:prstGeom>
          <a:ln w="12700">
            <a:solidFill>
              <a:schemeClr val="tx1"/>
            </a:solidFill>
          </a:ln>
        </p:spPr>
      </p:pic>
    </p:spTree>
    <p:extLst>
      <p:ext uri="{BB962C8B-B14F-4D97-AF65-F5344CB8AC3E}">
        <p14:creationId xmlns:p14="http://schemas.microsoft.com/office/powerpoint/2010/main" val="135845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13A949-A4E0-1639-FDF5-8D653CC51FEC}"/>
              </a:ext>
            </a:extLst>
          </p:cNvPr>
          <p:cNvPicPr>
            <a:picLocks noChangeAspect="1"/>
          </p:cNvPicPr>
          <p:nvPr/>
        </p:nvPicPr>
        <p:blipFill>
          <a:blip r:embed="rId2"/>
          <a:stretch>
            <a:fillRect/>
          </a:stretch>
        </p:blipFill>
        <p:spPr>
          <a:xfrm>
            <a:off x="2331868" y="3429000"/>
            <a:ext cx="6629400" cy="2390775"/>
          </a:xfrm>
          <a:prstGeom prst="rect">
            <a:avLst/>
          </a:prstGeom>
          <a:ln w="12700">
            <a:solidFill>
              <a:schemeClr val="tx1"/>
            </a:solidFill>
          </a:ln>
        </p:spPr>
      </p:pic>
      <p:sp>
        <p:nvSpPr>
          <p:cNvPr id="7" name="TextBox 6">
            <a:extLst>
              <a:ext uri="{FF2B5EF4-FFF2-40B4-BE49-F238E27FC236}">
                <a16:creationId xmlns:a16="http://schemas.microsoft.com/office/drawing/2014/main" id="{0A9188E2-CD65-74FD-FA18-50A002988E35}"/>
              </a:ext>
            </a:extLst>
          </p:cNvPr>
          <p:cNvSpPr txBox="1"/>
          <p:nvPr/>
        </p:nvSpPr>
        <p:spPr>
          <a:xfrm>
            <a:off x="400049" y="643566"/>
            <a:ext cx="11401425"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Strengths and weaknesses of the model: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model effectively handles numerical and categorical data, leveraging feature engineering techniques. However, class imbalance may impact predictions. To address this, the SMOTEENN algorithm is employed. Further improvements can be made by exploring alternative algorithms and additional features.</a:t>
            </a:r>
          </a:p>
        </p:txBody>
      </p:sp>
    </p:spTree>
    <p:extLst>
      <p:ext uri="{BB962C8B-B14F-4D97-AF65-F5344CB8AC3E}">
        <p14:creationId xmlns:p14="http://schemas.microsoft.com/office/powerpoint/2010/main" val="792929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667</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Customer Churn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Shazni Ahamed</dc:creator>
  <cp:lastModifiedBy>Shazni Ahamed</cp:lastModifiedBy>
  <cp:revision>8</cp:revision>
  <dcterms:created xsi:type="dcterms:W3CDTF">2024-01-31T16:17:13Z</dcterms:created>
  <dcterms:modified xsi:type="dcterms:W3CDTF">2024-02-01T06:53:59Z</dcterms:modified>
</cp:coreProperties>
</file>