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9" r:id="rId4"/>
    <p:sldId id="258" r:id="rId5"/>
    <p:sldId id="263" r:id="rId6"/>
    <p:sldId id="261" r:id="rId7"/>
    <p:sldId id="262" r:id="rId8"/>
    <p:sldId id="260" r:id="rId9"/>
    <p:sldId id="264" r:id="rId10"/>
    <p:sldId id="265"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7902D-9D0C-4C7B-988A-917D3A1EFAC6}" type="datetimeFigureOut">
              <a:rPr lang="ru-RU" smtClean="0"/>
              <a:t>26.11.2018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78277-08EF-40AD-A847-BBAD78C87A10}" type="slidenum">
              <a:rPr lang="ru-RU" smtClean="0"/>
              <a:t>‹#›</a:t>
            </a:fld>
            <a:endParaRPr lang="ru-RU"/>
          </a:p>
        </p:txBody>
      </p:sp>
    </p:spTree>
    <p:extLst>
      <p:ext uri="{BB962C8B-B14F-4D97-AF65-F5344CB8AC3E}">
        <p14:creationId xmlns:p14="http://schemas.microsoft.com/office/powerpoint/2010/main" val="289171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0882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3C9E5B0-5E29-4EBD-A54A-B564F8DC6D7A}" type="datetimeFigureOut">
              <a:rPr lang="ru-RU" smtClean="0"/>
              <a:t>26.11.2018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180233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3C9E5B0-5E29-4EBD-A54A-B564F8DC6D7A}" type="datetimeFigureOut">
              <a:rPr lang="ru-RU" smtClean="0"/>
              <a:t>26.11.2018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292049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3C9E5B0-5E29-4EBD-A54A-B564F8DC6D7A}" type="datetimeFigureOut">
              <a:rPr lang="ru-RU" smtClean="0"/>
              <a:t>26.11.2018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3245615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10059309" y="877033"/>
            <a:ext cx="1732400" cy="577200"/>
          </a:xfrm>
          <a:prstGeom prst="triangle">
            <a:avLst>
              <a:gd name="adj" fmla="val 32425"/>
            </a:avLst>
          </a:prstGeom>
          <a:solidFill>
            <a:srgbClr val="263248"/>
          </a:solidFill>
          <a:ln>
            <a:noFill/>
          </a:ln>
        </p:spPr>
        <p:txBody>
          <a:bodyPr wrap="square" lIns="121900" tIns="121900" rIns="121900" bIns="121900" anchor="ctr" anchorCtr="0">
            <a:noAutofit/>
          </a:bodyPr>
          <a:lstStyle/>
          <a:p>
            <a:endParaRPr sz="1867" kern="0" dirty="0">
              <a:solidFill>
                <a:srgbClr val="000000"/>
              </a:solidFill>
              <a:latin typeface="Arvo"/>
              <a:ea typeface="Arvo"/>
              <a:cs typeface="Arvo"/>
              <a:sym typeface="Arvo"/>
            </a:endParaRPr>
          </a:p>
        </p:txBody>
      </p:sp>
      <p:grpSp>
        <p:nvGrpSpPr>
          <p:cNvPr id="11" name="Shape 11"/>
          <p:cNvGrpSpPr/>
          <p:nvPr/>
        </p:nvGrpSpPr>
        <p:grpSpPr>
          <a:xfrm>
            <a:off x="0" y="-9451"/>
            <a:ext cx="11548531" cy="6867451"/>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4" name="Shape 14"/>
          <p:cNvGrpSpPr/>
          <p:nvPr/>
        </p:nvGrpSpPr>
        <p:grpSpPr>
          <a:xfrm rot="10800000" flipH="1">
            <a:off x="1" y="1454349"/>
            <a:ext cx="11796668" cy="3949299"/>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7" name="Shape 17"/>
          <p:cNvGrpSpPr/>
          <p:nvPr/>
        </p:nvGrpSpPr>
        <p:grpSpPr>
          <a:xfrm>
            <a:off x="4902980" y="5704464"/>
            <a:ext cx="7307771" cy="577328"/>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21" name="Shape 21"/>
              <p:cNvSpPr/>
              <p:nvPr/>
            </p:nvSpPr>
            <p:spPr>
              <a:xfrm>
                <a:off x="4710174"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22" name="Shape 22"/>
          <p:cNvSpPr txBox="1">
            <a:spLocks noGrp="1"/>
          </p:cNvSpPr>
          <p:nvPr>
            <p:ph type="ctrTitle"/>
          </p:nvPr>
        </p:nvSpPr>
        <p:spPr>
          <a:xfrm>
            <a:off x="914400" y="1454333"/>
            <a:ext cx="7157200" cy="3949200"/>
          </a:xfrm>
          <a:prstGeom prst="rect">
            <a:avLst/>
          </a:prstGeom>
        </p:spPr>
        <p:txBody>
          <a:bodyPr wrap="square" lIns="91425" tIns="91425" rIns="91425" bIns="91425" anchor="ctr" anchorCtr="0"/>
          <a:lstStyle>
            <a:lvl1pPr lvl="0">
              <a:spcBef>
                <a:spcPts val="0"/>
              </a:spcBef>
              <a:buSzPct val="100000"/>
              <a:defRPr sz="6400"/>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a:endParaRPr/>
          </a:p>
        </p:txBody>
      </p:sp>
    </p:spTree>
    <p:extLst>
      <p:ext uri="{BB962C8B-B14F-4D97-AF65-F5344CB8AC3E}">
        <p14:creationId xmlns:p14="http://schemas.microsoft.com/office/powerpoint/2010/main" val="1241843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53"/>
            <a:ext cx="9429907" cy="1769752"/>
            <a:chOff x="-3" y="40"/>
            <a:chExt cx="7072430" cy="1327314"/>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64" name="Shape 64"/>
            <p:cNvGrpSpPr/>
            <p:nvPr/>
          </p:nvGrpSpPr>
          <p:grpSpPr>
            <a:xfrm rot="10800000" flipH="1">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67" name="Shape 67"/>
            <p:cNvGrpSpPr/>
            <p:nvPr/>
          </p:nvGrpSpPr>
          <p:grpSpPr>
            <a:xfrm rot="10800000" flipH="1">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70" name="Shape 70"/>
          <p:cNvGrpSpPr/>
          <p:nvPr/>
        </p:nvGrpSpPr>
        <p:grpSpPr>
          <a:xfrm>
            <a:off x="9262456" y="5963629"/>
            <a:ext cx="2937105" cy="894392"/>
            <a:chOff x="5575241" y="4472722"/>
            <a:chExt cx="2202829" cy="670794"/>
          </a:xfrm>
        </p:grpSpPr>
        <p:sp>
          <p:nvSpPr>
            <p:cNvPr id="71" name="Shape 71"/>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77" name="Shape 7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78" name="Shape 78"/>
          <p:cNvSpPr txBox="1">
            <a:spLocks noGrp="1"/>
          </p:cNvSpPr>
          <p:nvPr>
            <p:ph type="title"/>
          </p:nvPr>
        </p:nvSpPr>
        <p:spPr>
          <a:xfrm>
            <a:off x="1085700" y="523433"/>
            <a:ext cx="7323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1085700" y="1769800"/>
            <a:ext cx="8176800" cy="41940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068161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53"/>
            <a:ext cx="9429907" cy="1769752"/>
            <a:chOff x="-3" y="40"/>
            <a:chExt cx="7072430" cy="1327314"/>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84" name="Shape 84"/>
            <p:cNvGrpSpPr/>
            <p:nvPr/>
          </p:nvGrpSpPr>
          <p:grpSpPr>
            <a:xfrm rot="10800000" flipH="1">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87" name="Shape 87"/>
            <p:cNvGrpSpPr/>
            <p:nvPr/>
          </p:nvGrpSpPr>
          <p:grpSpPr>
            <a:xfrm rot="10800000" flipH="1">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90" name="Shape 90"/>
          <p:cNvGrpSpPr/>
          <p:nvPr/>
        </p:nvGrpSpPr>
        <p:grpSpPr>
          <a:xfrm>
            <a:off x="9262456" y="5963629"/>
            <a:ext cx="2937105" cy="894392"/>
            <a:chOff x="5575241" y="4472722"/>
            <a:chExt cx="2202829" cy="670794"/>
          </a:xfrm>
        </p:grpSpPr>
        <p:sp>
          <p:nvSpPr>
            <p:cNvPr id="91" name="Shape 91"/>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97" name="Shape 9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98" name="Shape 98"/>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1085700" y="2050649"/>
            <a:ext cx="4504400"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0" name="Shape 100"/>
          <p:cNvSpPr txBox="1">
            <a:spLocks noGrp="1"/>
          </p:cNvSpPr>
          <p:nvPr>
            <p:ph type="body" idx="2"/>
          </p:nvPr>
        </p:nvSpPr>
        <p:spPr>
          <a:xfrm>
            <a:off x="5861498" y="2050649"/>
            <a:ext cx="4504399"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1" name="Shape 101"/>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793708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
        <p:cNvGrpSpPr/>
        <p:nvPr/>
      </p:nvGrpSpPr>
      <p:grpSpPr>
        <a:xfrm>
          <a:off x="0" y="0"/>
          <a:ext cx="0" cy="0"/>
          <a:chOff x="0" y="0"/>
          <a:chExt cx="0" cy="0"/>
        </a:xfrm>
      </p:grpSpPr>
      <p:grpSp>
        <p:nvGrpSpPr>
          <p:cNvPr id="103" name="Shape 103"/>
          <p:cNvGrpSpPr/>
          <p:nvPr/>
        </p:nvGrpSpPr>
        <p:grpSpPr>
          <a:xfrm>
            <a:off x="-4" y="53"/>
            <a:ext cx="9429907" cy="1769752"/>
            <a:chOff x="-3" y="40"/>
            <a:chExt cx="7072430" cy="1327314"/>
          </a:xfrm>
        </p:grpSpPr>
        <p:sp>
          <p:nvSpPr>
            <p:cNvPr id="104" name="Shape 10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105" name="Shape 105"/>
            <p:cNvGrpSpPr/>
            <p:nvPr/>
          </p:nvGrpSpPr>
          <p:grpSpPr>
            <a:xfrm rot="10800000" flipH="1">
              <a:off x="2" y="40"/>
              <a:ext cx="6756167" cy="1327314"/>
              <a:chOff x="-2168137" y="330075"/>
              <a:chExt cx="8650662" cy="1699506"/>
            </a:xfrm>
          </p:grpSpPr>
          <p:sp>
            <p:nvSpPr>
              <p:cNvPr id="106" name="Shape 106"/>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07" name="Shape 107"/>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08" name="Shape 108"/>
            <p:cNvGrpSpPr/>
            <p:nvPr/>
          </p:nvGrpSpPr>
          <p:grpSpPr>
            <a:xfrm rot="10800000" flipH="1">
              <a:off x="-3" y="381007"/>
              <a:ext cx="7072430" cy="771743"/>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10" name="Shape 110"/>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111" name="Shape 111"/>
          <p:cNvGrpSpPr/>
          <p:nvPr/>
        </p:nvGrpSpPr>
        <p:grpSpPr>
          <a:xfrm>
            <a:off x="9262456" y="5963629"/>
            <a:ext cx="2937105" cy="894392"/>
            <a:chOff x="5575241" y="4472722"/>
            <a:chExt cx="2202829" cy="670794"/>
          </a:xfrm>
        </p:grpSpPr>
        <p:sp>
          <p:nvSpPr>
            <p:cNvPr id="112" name="Shape 112"/>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13" name="Shape 113"/>
            <p:cNvGrpSpPr/>
            <p:nvPr/>
          </p:nvGrpSpPr>
          <p:grpSpPr>
            <a:xfrm flipH="1">
              <a:off x="5734850" y="4472722"/>
              <a:ext cx="2040836" cy="670794"/>
              <a:chOff x="1297953" y="330075"/>
              <a:chExt cx="5169293" cy="1699505"/>
            </a:xfrm>
          </p:grpSpPr>
          <p:sp>
            <p:nvSpPr>
              <p:cNvPr id="114" name="Shape 114"/>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15" name="Shape 11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16" name="Shape 116"/>
            <p:cNvGrpSpPr/>
            <p:nvPr/>
          </p:nvGrpSpPr>
          <p:grpSpPr>
            <a:xfrm flipH="1">
              <a:off x="5578208" y="4646737"/>
              <a:ext cx="2199862" cy="304562"/>
              <a:chOff x="-5827152" y="330075"/>
              <a:chExt cx="12276018" cy="1699568"/>
            </a:xfrm>
          </p:grpSpPr>
          <p:sp>
            <p:nvSpPr>
              <p:cNvPr id="117" name="Shape 117"/>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18" name="Shape 118"/>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19" name="Shape 119"/>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0" name="Shape 120"/>
          <p:cNvSpPr txBox="1">
            <a:spLocks noGrp="1"/>
          </p:cNvSpPr>
          <p:nvPr>
            <p:ph type="body" idx="1"/>
          </p:nvPr>
        </p:nvSpPr>
        <p:spPr>
          <a:xfrm>
            <a:off x="1160600"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1" name="Shape 121"/>
          <p:cNvSpPr txBox="1">
            <a:spLocks noGrp="1"/>
          </p:cNvSpPr>
          <p:nvPr>
            <p:ph type="body" idx="2"/>
          </p:nvPr>
        </p:nvSpPr>
        <p:spPr>
          <a:xfrm>
            <a:off x="4311516"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2" name="Shape 122"/>
          <p:cNvSpPr txBox="1">
            <a:spLocks noGrp="1"/>
          </p:cNvSpPr>
          <p:nvPr>
            <p:ph type="body" idx="3"/>
          </p:nvPr>
        </p:nvSpPr>
        <p:spPr>
          <a:xfrm>
            <a:off x="7387532"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3" name="Shape 12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922860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4" y="53"/>
            <a:ext cx="9429907" cy="1769752"/>
            <a:chOff x="-3" y="40"/>
            <a:chExt cx="7072430" cy="1327314"/>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127" name="Shape 127"/>
            <p:cNvGrpSpPr/>
            <p:nvPr/>
          </p:nvGrpSpPr>
          <p:grpSpPr>
            <a:xfrm rot="10800000" flipH="1">
              <a:off x="2" y="40"/>
              <a:ext cx="6756167" cy="1327314"/>
              <a:chOff x="-2168137" y="330075"/>
              <a:chExt cx="8650662" cy="1699506"/>
            </a:xfrm>
          </p:grpSpPr>
          <p:sp>
            <p:nvSpPr>
              <p:cNvPr id="128" name="Shape 128"/>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29" name="Shape 129"/>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30" name="Shape 130"/>
            <p:cNvGrpSpPr/>
            <p:nvPr/>
          </p:nvGrpSpPr>
          <p:grpSpPr>
            <a:xfrm rot="10800000" flipH="1">
              <a:off x="-3" y="381007"/>
              <a:ext cx="7072430" cy="771743"/>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32" name="Shape 132"/>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133" name="Shape 133"/>
          <p:cNvGrpSpPr/>
          <p:nvPr/>
        </p:nvGrpSpPr>
        <p:grpSpPr>
          <a:xfrm>
            <a:off x="9262456" y="5963629"/>
            <a:ext cx="2937105" cy="894392"/>
            <a:chOff x="5575241" y="4472722"/>
            <a:chExt cx="2202829" cy="670794"/>
          </a:xfrm>
        </p:grpSpPr>
        <p:sp>
          <p:nvSpPr>
            <p:cNvPr id="134" name="Shape 134"/>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35" name="Shape 135"/>
            <p:cNvGrpSpPr/>
            <p:nvPr/>
          </p:nvGrpSpPr>
          <p:grpSpPr>
            <a:xfrm flipH="1">
              <a:off x="5734850" y="4472722"/>
              <a:ext cx="2040836" cy="670794"/>
              <a:chOff x="1297953" y="330075"/>
              <a:chExt cx="5169293" cy="1699505"/>
            </a:xfrm>
          </p:grpSpPr>
          <p:sp>
            <p:nvSpPr>
              <p:cNvPr id="136" name="Shape 136"/>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38" name="Shape 138"/>
            <p:cNvGrpSpPr/>
            <p:nvPr/>
          </p:nvGrpSpPr>
          <p:grpSpPr>
            <a:xfrm flipH="1">
              <a:off x="5578208" y="4646737"/>
              <a:ext cx="2199862" cy="304562"/>
              <a:chOff x="-5827152" y="330075"/>
              <a:chExt cx="12276018" cy="1699568"/>
            </a:xfrm>
          </p:grpSpPr>
          <p:sp>
            <p:nvSpPr>
              <p:cNvPr id="139" name="Shape 139"/>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40" name="Shape 140"/>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41" name="Shape 141"/>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42" name="Shape 142"/>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666281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ption">
    <p:spTree>
      <p:nvGrpSpPr>
        <p:cNvPr id="1" name="Shape 143"/>
        <p:cNvGrpSpPr/>
        <p:nvPr/>
      </p:nvGrpSpPr>
      <p:grpSpPr>
        <a:xfrm>
          <a:off x="0" y="0"/>
          <a:ext cx="0" cy="0"/>
          <a:chOff x="0" y="0"/>
          <a:chExt cx="0" cy="0"/>
        </a:xfrm>
      </p:grpSpPr>
      <p:grpSp>
        <p:nvGrpSpPr>
          <p:cNvPr id="144" name="Shape 144"/>
          <p:cNvGrpSpPr/>
          <p:nvPr/>
        </p:nvGrpSpPr>
        <p:grpSpPr>
          <a:xfrm>
            <a:off x="3288183" y="5963629"/>
            <a:ext cx="8915767" cy="894392"/>
            <a:chOff x="5589287" y="4472722"/>
            <a:chExt cx="6686825" cy="670794"/>
          </a:xfrm>
        </p:grpSpPr>
        <p:sp>
          <p:nvSpPr>
            <p:cNvPr id="145" name="Shape 145"/>
            <p:cNvSpPr/>
            <p:nvPr/>
          </p:nvSpPr>
          <p:spPr>
            <a:xfrm rot="10800000">
              <a:off x="5589287"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46" name="Shape 146"/>
            <p:cNvGrpSpPr/>
            <p:nvPr/>
          </p:nvGrpSpPr>
          <p:grpSpPr>
            <a:xfrm flipH="1">
              <a:off x="5748896" y="4472722"/>
              <a:ext cx="6527216" cy="670794"/>
              <a:chOff x="-10101301" y="330075"/>
              <a:chExt cx="16532971" cy="1699505"/>
            </a:xfrm>
          </p:grpSpPr>
          <p:sp>
            <p:nvSpPr>
              <p:cNvPr id="147" name="Shape 147"/>
              <p:cNvSpPr/>
              <p:nvPr/>
            </p:nvSpPr>
            <p:spPr>
              <a:xfrm>
                <a:off x="-10101301" y="330080"/>
                <a:ext cx="148464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48" name="Shape 148"/>
              <p:cNvSpPr/>
              <p:nvPr/>
            </p:nvSpPr>
            <p:spPr>
              <a:xfrm>
                <a:off x="4732169"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49" name="Shape 149"/>
            <p:cNvGrpSpPr/>
            <p:nvPr/>
          </p:nvGrpSpPr>
          <p:grpSpPr>
            <a:xfrm flipH="1">
              <a:off x="5592254" y="4646737"/>
              <a:ext cx="6682918" cy="304562"/>
              <a:chOff x="-30922586" y="330075"/>
              <a:chExt cx="37293070" cy="1699568"/>
            </a:xfrm>
          </p:grpSpPr>
          <p:sp>
            <p:nvSpPr>
              <p:cNvPr id="150" name="Shape 150"/>
              <p:cNvSpPr/>
              <p:nvPr/>
            </p:nvSpPr>
            <p:spPr>
              <a:xfrm>
                <a:off x="-30922586" y="330143"/>
                <a:ext cx="355881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51" name="Shape 151"/>
              <p:cNvSpPr/>
              <p:nvPr/>
            </p:nvSpPr>
            <p:spPr>
              <a:xfrm>
                <a:off x="4670983"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52" name="Shape 152"/>
          <p:cNvSpPr txBox="1">
            <a:spLocks noGrp="1"/>
          </p:cNvSpPr>
          <p:nvPr>
            <p:ph type="body" idx="1"/>
          </p:nvPr>
        </p:nvSpPr>
        <p:spPr>
          <a:xfrm>
            <a:off x="3577067" y="6182000"/>
            <a:ext cx="8005600" cy="420800"/>
          </a:xfrm>
          <a:prstGeom prst="rect">
            <a:avLst/>
          </a:prstGeom>
        </p:spPr>
        <p:txBody>
          <a:bodyPr wrap="square" lIns="91425" tIns="91425" rIns="91425" bIns="91425" anchor="ctr" anchorCtr="0"/>
          <a:lstStyle>
            <a:lvl1pPr lvl="0">
              <a:spcBef>
                <a:spcPts val="0"/>
              </a:spcBef>
              <a:spcAft>
                <a:spcPts val="0"/>
              </a:spcAft>
              <a:buSzPct val="100000"/>
              <a:buNone/>
              <a:defRPr sz="1733"/>
            </a:lvl1pPr>
          </a:lstStyle>
          <a:p>
            <a:endParaRPr/>
          </a:p>
        </p:txBody>
      </p:sp>
      <p:sp>
        <p:nvSpPr>
          <p:cNvPr id="153" name="Shape 15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grpSp>
        <p:nvGrpSpPr>
          <p:cNvPr id="154" name="Shape 154"/>
          <p:cNvGrpSpPr/>
          <p:nvPr/>
        </p:nvGrpSpPr>
        <p:grpSpPr>
          <a:xfrm rot="10800000">
            <a:off x="-10" y="-3"/>
            <a:ext cx="2937105" cy="894392"/>
            <a:chOff x="5575241" y="4472722"/>
            <a:chExt cx="2202829" cy="670794"/>
          </a:xfrm>
        </p:grpSpPr>
        <p:sp>
          <p:nvSpPr>
            <p:cNvPr id="155" name="Shape 155"/>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56" name="Shape 156"/>
            <p:cNvGrpSpPr/>
            <p:nvPr/>
          </p:nvGrpSpPr>
          <p:grpSpPr>
            <a:xfrm flipH="1">
              <a:off x="5734850" y="4472722"/>
              <a:ext cx="2040836" cy="670794"/>
              <a:chOff x="1297953" y="330075"/>
              <a:chExt cx="5169293" cy="1699505"/>
            </a:xfrm>
          </p:grpSpPr>
          <p:sp>
            <p:nvSpPr>
              <p:cNvPr id="157" name="Shape 157"/>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58" name="Shape 15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59" name="Shape 159"/>
            <p:cNvGrpSpPr/>
            <p:nvPr/>
          </p:nvGrpSpPr>
          <p:grpSpPr>
            <a:xfrm flipH="1">
              <a:off x="5578208" y="4646737"/>
              <a:ext cx="2199862" cy="304562"/>
              <a:chOff x="-5827152" y="330075"/>
              <a:chExt cx="12276018" cy="1699568"/>
            </a:xfrm>
          </p:grpSpPr>
          <p:sp>
            <p:nvSpPr>
              <p:cNvPr id="160" name="Shape 160"/>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61" name="Shape 161"/>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Tree>
    <p:extLst>
      <p:ext uri="{BB962C8B-B14F-4D97-AF65-F5344CB8AC3E}">
        <p14:creationId xmlns:p14="http://schemas.microsoft.com/office/powerpoint/2010/main" val="3738159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grpSp>
        <p:nvGrpSpPr>
          <p:cNvPr id="164" name="Shape 164"/>
          <p:cNvGrpSpPr/>
          <p:nvPr/>
        </p:nvGrpSpPr>
        <p:grpSpPr>
          <a:xfrm>
            <a:off x="9262456" y="5963629"/>
            <a:ext cx="2937105" cy="894392"/>
            <a:chOff x="5575241" y="4472722"/>
            <a:chExt cx="2202829" cy="670794"/>
          </a:xfrm>
        </p:grpSpPr>
        <p:sp>
          <p:nvSpPr>
            <p:cNvPr id="165" name="Shape 165"/>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66" name="Shape 166"/>
            <p:cNvGrpSpPr/>
            <p:nvPr/>
          </p:nvGrpSpPr>
          <p:grpSpPr>
            <a:xfrm flipH="1">
              <a:off x="5734850" y="4472722"/>
              <a:ext cx="2040836" cy="670794"/>
              <a:chOff x="1297953" y="330075"/>
              <a:chExt cx="5169293" cy="1699505"/>
            </a:xfrm>
          </p:grpSpPr>
          <p:sp>
            <p:nvSpPr>
              <p:cNvPr id="167" name="Shape 167"/>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69" name="Shape 169"/>
            <p:cNvGrpSpPr/>
            <p:nvPr/>
          </p:nvGrpSpPr>
          <p:grpSpPr>
            <a:xfrm flipH="1">
              <a:off x="5578208" y="4646737"/>
              <a:ext cx="2199862" cy="304562"/>
              <a:chOff x="-5827152" y="330075"/>
              <a:chExt cx="12276018" cy="1699568"/>
            </a:xfrm>
          </p:grpSpPr>
          <p:sp>
            <p:nvSpPr>
              <p:cNvPr id="170" name="Shape 170"/>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1" name="Shape 171"/>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grpSp>
        <p:nvGrpSpPr>
          <p:cNvPr id="172" name="Shape 172"/>
          <p:cNvGrpSpPr/>
          <p:nvPr/>
        </p:nvGrpSpPr>
        <p:grpSpPr>
          <a:xfrm rot="10800000">
            <a:off x="-10" y="-3"/>
            <a:ext cx="2937105" cy="894392"/>
            <a:chOff x="5575241" y="4472722"/>
            <a:chExt cx="2202829" cy="670794"/>
          </a:xfrm>
        </p:grpSpPr>
        <p:sp>
          <p:nvSpPr>
            <p:cNvPr id="173" name="Shape 173"/>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74" name="Shape 174"/>
            <p:cNvGrpSpPr/>
            <p:nvPr/>
          </p:nvGrpSpPr>
          <p:grpSpPr>
            <a:xfrm flipH="1">
              <a:off x="5734850" y="4472722"/>
              <a:ext cx="2040836" cy="670794"/>
              <a:chOff x="1297953" y="330075"/>
              <a:chExt cx="5169293" cy="1699505"/>
            </a:xfrm>
          </p:grpSpPr>
          <p:sp>
            <p:nvSpPr>
              <p:cNvPr id="175" name="Shape 17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77" name="Shape 177"/>
            <p:cNvGrpSpPr/>
            <p:nvPr/>
          </p:nvGrpSpPr>
          <p:grpSpPr>
            <a:xfrm flipH="1">
              <a:off x="5578208" y="4646737"/>
              <a:ext cx="2199862" cy="304562"/>
              <a:chOff x="-5827152" y="330075"/>
              <a:chExt cx="12276018" cy="1699568"/>
            </a:xfrm>
          </p:grpSpPr>
          <p:sp>
            <p:nvSpPr>
              <p:cNvPr id="178" name="Shape 178"/>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9" name="Shape 179"/>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Tree>
    <p:extLst>
      <p:ext uri="{BB962C8B-B14F-4D97-AF65-F5344CB8AC3E}">
        <p14:creationId xmlns:p14="http://schemas.microsoft.com/office/powerpoint/2010/main" val="330210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3C9E5B0-5E29-4EBD-A54A-B564F8DC6D7A}" type="datetimeFigureOut">
              <a:rPr lang="ru-RU" smtClean="0"/>
              <a:t>26.11.2018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14796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3C9E5B0-5E29-4EBD-A54A-B564F8DC6D7A}" type="datetimeFigureOut">
              <a:rPr lang="ru-RU" smtClean="0"/>
              <a:t>26.11.2018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420496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3C9E5B0-5E29-4EBD-A54A-B564F8DC6D7A}" type="datetimeFigureOut">
              <a:rPr lang="ru-RU" smtClean="0"/>
              <a:t>26.11.2018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401125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C9E5B0-5E29-4EBD-A54A-B564F8DC6D7A}" type="datetimeFigureOut">
              <a:rPr lang="ru-RU" smtClean="0"/>
              <a:t>26.11.2018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397491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3C9E5B0-5E29-4EBD-A54A-B564F8DC6D7A}" type="datetimeFigureOut">
              <a:rPr lang="ru-RU" smtClean="0"/>
              <a:t>26.11.2018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317069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3C9E5B0-5E29-4EBD-A54A-B564F8DC6D7A}" type="datetimeFigureOut">
              <a:rPr lang="ru-RU" smtClean="0"/>
              <a:t>26.11.2018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410801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3C9E5B0-5E29-4EBD-A54A-B564F8DC6D7A}" type="datetimeFigureOut">
              <a:rPr lang="ru-RU" smtClean="0"/>
              <a:t>26.11.2018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224503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3C9E5B0-5E29-4EBD-A54A-B564F8DC6D7A}" type="datetimeFigureOut">
              <a:rPr lang="ru-RU" smtClean="0"/>
              <a:t>26.11.2018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FEDD55-DAC1-46D2-B607-FFFF7AD74F2D}" type="slidenum">
              <a:rPr lang="ru-RU" smtClean="0"/>
              <a:t>‹#›</a:t>
            </a:fld>
            <a:endParaRPr lang="ru-RU"/>
          </a:p>
        </p:txBody>
      </p:sp>
    </p:spTree>
    <p:extLst>
      <p:ext uri="{BB962C8B-B14F-4D97-AF65-F5344CB8AC3E}">
        <p14:creationId xmlns:p14="http://schemas.microsoft.com/office/powerpoint/2010/main" val="361484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9E5B0-5E29-4EBD-A54A-B564F8DC6D7A}" type="datetimeFigureOut">
              <a:rPr lang="ru-RU" smtClean="0"/>
              <a:t>26.11.2018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EDD55-DAC1-46D2-B607-FFFF7AD74F2D}" type="slidenum">
              <a:rPr lang="ru-RU" smtClean="0"/>
              <a:t>‹#›</a:t>
            </a:fld>
            <a:endParaRPr lang="ru-RU"/>
          </a:p>
        </p:txBody>
      </p:sp>
    </p:spTree>
    <p:extLst>
      <p:ext uri="{BB962C8B-B14F-4D97-AF65-F5344CB8AC3E}">
        <p14:creationId xmlns:p14="http://schemas.microsoft.com/office/powerpoint/2010/main" val="62909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85700" y="523433"/>
            <a:ext cx="7011200" cy="10216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1085700" y="1769800"/>
            <a:ext cx="8176800" cy="41940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10157333" y="6182000"/>
            <a:ext cx="1983200" cy="420800"/>
          </a:xfrm>
          <a:prstGeom prst="rect">
            <a:avLst/>
          </a:prstGeom>
          <a:noFill/>
          <a:ln>
            <a:noFill/>
          </a:ln>
        </p:spPr>
        <p:txBody>
          <a:bodyPr wrap="square" lIns="91425" tIns="91425" rIns="91425" bIns="91425" anchor="ctr" anchorCtr="0">
            <a:noAutofit/>
          </a:bodyPr>
          <a:lstStyle/>
          <a:p>
            <a:pPr algn="r"/>
            <a:fld id="{00000000-1234-1234-1234-123412341234}" type="slidenum">
              <a:rPr lang="en" sz="1600" b="1" kern="0">
                <a:solidFill>
                  <a:srgbClr val="FFFFFF"/>
                </a:solidFill>
                <a:latin typeface="Roboto Condensed"/>
                <a:ea typeface="Roboto Condensed"/>
                <a:cs typeface="Roboto Condensed"/>
                <a:sym typeface="Roboto Condensed"/>
              </a:rPr>
              <a:pPr algn="r"/>
              <a:t>‹#›</a:t>
            </a:fld>
            <a:endParaRPr lang="en" sz="1600" b="1" kern="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8119853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nsorflow/models/tree/master/research/object_detection"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8064" y="1472440"/>
            <a:ext cx="7157200" cy="3949200"/>
          </a:xfrm>
          <a:prstGeom prst="rect">
            <a:avLst/>
          </a:prstGeom>
        </p:spPr>
        <p:txBody>
          <a:bodyPr wrap="square" lIns="121900" tIns="121900" rIns="121900" bIns="121900" anchor="ctr" anchorCtr="0">
            <a:noAutofit/>
          </a:bodyPr>
          <a:lstStyle/>
          <a:p>
            <a:r>
              <a:rPr lang="en" dirty="0" smtClean="0"/>
              <a:t>Neural Networks</a:t>
            </a:r>
            <a:br>
              <a:rPr lang="en" dirty="0" smtClean="0"/>
            </a:br>
            <a:r>
              <a:rPr lang="en-US" sz="4400" dirty="0"/>
              <a:t>Semester 1</a:t>
            </a:r>
            <a:r>
              <a:rPr lang="en-US" dirty="0"/>
              <a:t/>
            </a:r>
            <a:br>
              <a:rPr lang="en-US" dirty="0"/>
            </a:br>
            <a:r>
              <a:rPr lang="en-US" sz="2400" dirty="0"/>
              <a:t>Practical works for GRIAT </a:t>
            </a:r>
            <a:r>
              <a:rPr lang="ru-RU" sz="2400" dirty="0" smtClean="0"/>
              <a:t/>
            </a:r>
            <a:br>
              <a:rPr lang="ru-RU" sz="2400" dirty="0" smtClean="0"/>
            </a:br>
            <a:r>
              <a:rPr lang="en-US" sz="2400" dirty="0" smtClean="0"/>
              <a:t>RCSE master program</a:t>
            </a:r>
            <a:r>
              <a:rPr lang="en-US" sz="2400" dirty="0"/>
              <a:t/>
            </a:r>
            <a:br>
              <a:rPr lang="en-US" sz="2400" dirty="0"/>
            </a:br>
            <a:r>
              <a:rPr lang="ru-RU" sz="2400" dirty="0"/>
              <a:t/>
            </a:r>
            <a:br>
              <a:rPr lang="ru-RU" sz="2400" dirty="0"/>
            </a:br>
            <a:r>
              <a:rPr lang="en-US" sz="2400" dirty="0" smtClean="0"/>
              <a:t>Teacher</a:t>
            </a:r>
            <a:r>
              <a:rPr lang="en-US" sz="2400" dirty="0"/>
              <a:t>: Makhmutova </a:t>
            </a:r>
            <a:r>
              <a:rPr lang="en-US" sz="2400" dirty="0" smtClean="0"/>
              <a:t>Alisa </a:t>
            </a:r>
            <a:r>
              <a:rPr lang="en-US" sz="2400" dirty="0" err="1" smtClean="0"/>
              <a:t>Zufarovna</a:t>
            </a:r>
            <a:r>
              <a:rPr lang="en-US" sz="2400" dirty="0"/>
              <a:t/>
            </a:r>
            <a:br>
              <a:rPr lang="en-US" sz="2400" dirty="0"/>
            </a:br>
            <a:r>
              <a:rPr lang="en-US" sz="2400" dirty="0"/>
              <a:t>AZMakhmutova@kai.ru </a:t>
            </a:r>
            <a:r>
              <a:rPr lang="en-US" sz="2400" dirty="0" smtClean="0"/>
              <a:t/>
            </a:r>
            <a:br>
              <a:rPr lang="en-US" sz="2400" dirty="0" smtClean="0"/>
            </a:br>
            <a:r>
              <a:rPr lang="en-US" sz="2400" dirty="0" smtClean="0"/>
              <a:t>@</a:t>
            </a:r>
            <a:r>
              <a:rPr lang="en-US" sz="2400" dirty="0" err="1" smtClean="0"/>
              <a:t>DarkAliceSophie</a:t>
            </a:r>
            <a:endParaRPr lang="en" sz="2400" dirty="0"/>
          </a:p>
        </p:txBody>
      </p:sp>
    </p:spTree>
    <p:extLst>
      <p:ext uri="{BB962C8B-B14F-4D97-AF65-F5344CB8AC3E}">
        <p14:creationId xmlns:p14="http://schemas.microsoft.com/office/powerpoint/2010/main" val="603450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10</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a:t>
            </a:r>
            <a:r>
              <a:rPr lang="en-US" dirty="0" smtClean="0"/>
              <a:t>Networks – Object detection </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graphicFrame>
        <p:nvGraphicFramePr>
          <p:cNvPr id="15" name="Таблица 14"/>
          <p:cNvGraphicFramePr>
            <a:graphicFrameLocks noGrp="1"/>
          </p:cNvGraphicFramePr>
          <p:nvPr>
            <p:extLst>
              <p:ext uri="{D42A27DB-BD31-4B8C-83A1-F6EECF244321}">
                <p14:modId xmlns:p14="http://schemas.microsoft.com/office/powerpoint/2010/main" val="757813244"/>
              </p:ext>
            </p:extLst>
          </p:nvPr>
        </p:nvGraphicFramePr>
        <p:xfrm>
          <a:off x="416620" y="1948588"/>
          <a:ext cx="10854942" cy="3754120"/>
        </p:xfrm>
        <a:graphic>
          <a:graphicData uri="http://schemas.openxmlformats.org/drawingml/2006/table">
            <a:tbl>
              <a:tblPr firstRow="1" bandRow="1">
                <a:tableStyleId>{BC89EF96-8CEA-46FF-86C4-4CE0E7609802}</a:tableStyleId>
              </a:tblPr>
              <a:tblGrid>
                <a:gridCol w="3618314"/>
                <a:gridCol w="3618314"/>
                <a:gridCol w="3618314"/>
              </a:tblGrid>
              <a:tr h="370840">
                <a:tc>
                  <a:txBody>
                    <a:bodyPr/>
                    <a:lstStyle/>
                    <a:p>
                      <a:r>
                        <a:rPr lang="en-US" sz="1600" dirty="0" smtClean="0"/>
                        <a:t>Students</a:t>
                      </a:r>
                      <a:endParaRPr lang="ru-RU" sz="1600" dirty="0"/>
                    </a:p>
                  </a:txBody>
                  <a:tcPr/>
                </a:tc>
                <a:tc>
                  <a:txBody>
                    <a:bodyPr/>
                    <a:lstStyle/>
                    <a:p>
                      <a:r>
                        <a:rPr lang="en-US" sz="1600" dirty="0" smtClean="0"/>
                        <a:t>NN</a:t>
                      </a:r>
                      <a:endParaRPr lang="ru-RU" sz="1600" dirty="0"/>
                    </a:p>
                  </a:txBody>
                  <a:tcPr/>
                </a:tc>
                <a:tc>
                  <a:txBody>
                    <a:bodyPr/>
                    <a:lstStyle/>
                    <a:p>
                      <a:r>
                        <a:rPr lang="en-US" sz="1600" dirty="0" smtClean="0"/>
                        <a:t>Link for article</a:t>
                      </a:r>
                      <a:endParaRPr lang="ru-RU" sz="1600" dirty="0"/>
                    </a:p>
                  </a:txBody>
                  <a:tcPr/>
                </a:tc>
              </a:tr>
              <a:tr h="370840">
                <a:tc>
                  <a:txBody>
                    <a:bodyPr/>
                    <a:lstStyle/>
                    <a:p>
                      <a:r>
                        <a:rPr lang="en-US" sz="1600" dirty="0" smtClean="0"/>
                        <a:t>Aashish Dulal, </a:t>
                      </a:r>
                      <a:r>
                        <a:rPr lang="en-US" sz="1600" dirty="0" err="1" smtClean="0"/>
                        <a:t>Khakov</a:t>
                      </a:r>
                      <a:r>
                        <a:rPr lang="en-US" sz="1600" dirty="0" smtClean="0"/>
                        <a:t> </a:t>
                      </a:r>
                      <a:r>
                        <a:rPr lang="en-US" sz="1600" dirty="0" err="1" smtClean="0"/>
                        <a:t>Rustam</a:t>
                      </a:r>
                      <a:endParaRPr lang="ru-RU" sz="1600" dirty="0"/>
                    </a:p>
                  </a:txBody>
                  <a:tcPr/>
                </a:tc>
                <a:tc>
                  <a:txBody>
                    <a:bodyPr/>
                    <a:lstStyle/>
                    <a:p>
                      <a:r>
                        <a:rPr lang="en-US" sz="1600" dirty="0" err="1" smtClean="0"/>
                        <a:t>Xception</a:t>
                      </a:r>
                      <a:endParaRPr lang="ru-RU" sz="1600" dirty="0"/>
                    </a:p>
                  </a:txBody>
                  <a:tcPr/>
                </a:tc>
                <a:tc>
                  <a:txBody>
                    <a:bodyPr/>
                    <a:lstStyle/>
                    <a:p>
                      <a:r>
                        <a:rPr lang="en-US" sz="1600" dirty="0" smtClean="0"/>
                        <a:t>https://arxiv.org/abs/1610.02357</a:t>
                      </a:r>
                      <a:endParaRPr lang="ru-RU" sz="1600" dirty="0"/>
                    </a:p>
                  </a:txBody>
                  <a:tcPr/>
                </a:tc>
              </a:tr>
              <a:tr h="370840">
                <a:tc>
                  <a:txBody>
                    <a:bodyPr/>
                    <a:lstStyle/>
                    <a:p>
                      <a:r>
                        <a:rPr lang="en-US" sz="1600" dirty="0" err="1" smtClean="0"/>
                        <a:t>Idrisov</a:t>
                      </a:r>
                      <a:r>
                        <a:rPr lang="en-US" sz="1600" dirty="0" smtClean="0"/>
                        <a:t> Azat, </a:t>
                      </a:r>
                      <a:r>
                        <a:rPr lang="en-US" sz="1600" dirty="0" err="1" smtClean="0"/>
                        <a:t>Galimov</a:t>
                      </a:r>
                      <a:r>
                        <a:rPr lang="en-US" sz="1600" dirty="0" smtClean="0"/>
                        <a:t> Maxim, </a:t>
                      </a:r>
                      <a:endParaRPr lang="ru-RU" sz="1600" dirty="0"/>
                    </a:p>
                  </a:txBody>
                  <a:tcPr/>
                </a:tc>
                <a:tc>
                  <a:txBody>
                    <a:bodyPr/>
                    <a:lstStyle/>
                    <a:p>
                      <a:r>
                        <a:rPr lang="en-US" sz="1600" dirty="0" smtClean="0"/>
                        <a:t>VGG16,</a:t>
                      </a:r>
                      <a:r>
                        <a:rPr lang="en-US" sz="1600" baseline="0" dirty="0" smtClean="0"/>
                        <a:t> VGG19</a:t>
                      </a:r>
                      <a:endParaRPr lang="ru-RU" sz="1600" dirty="0"/>
                    </a:p>
                  </a:txBody>
                  <a:tcPr/>
                </a:tc>
                <a:tc>
                  <a:txBody>
                    <a:bodyPr/>
                    <a:lstStyle/>
                    <a:p>
                      <a:r>
                        <a:rPr lang="en-US" sz="1600" dirty="0" smtClean="0"/>
                        <a:t>https://arxiv.org/abs/1409.1556</a:t>
                      </a:r>
                      <a:endParaRPr lang="ru-RU" sz="1600" dirty="0"/>
                    </a:p>
                  </a:txBody>
                  <a:tcPr/>
                </a:tc>
              </a:tr>
              <a:tr h="370840">
                <a:tc>
                  <a:txBody>
                    <a:bodyPr/>
                    <a:lstStyle/>
                    <a:p>
                      <a:r>
                        <a:rPr lang="en-US" sz="1600" dirty="0" err="1" smtClean="0"/>
                        <a:t>Marushkai</a:t>
                      </a:r>
                      <a:r>
                        <a:rPr lang="en-US" sz="1600" dirty="0" smtClean="0"/>
                        <a:t> Nikita,</a:t>
                      </a:r>
                      <a:r>
                        <a:rPr lang="en-US" sz="1600" baseline="0" dirty="0" smtClean="0"/>
                        <a:t> Tuykin Anvar</a:t>
                      </a:r>
                      <a:endParaRPr lang="ru-RU" sz="1600" dirty="0"/>
                    </a:p>
                  </a:txBody>
                  <a:tcPr/>
                </a:tc>
                <a:tc>
                  <a:txBody>
                    <a:bodyPr/>
                    <a:lstStyle/>
                    <a:p>
                      <a:r>
                        <a:rPr lang="en-US" sz="1600" dirty="0" smtClean="0"/>
                        <a:t>ResNet50</a:t>
                      </a:r>
                      <a:endParaRPr lang="ru-RU" sz="1600" dirty="0"/>
                    </a:p>
                  </a:txBody>
                  <a:tcPr/>
                </a:tc>
                <a:tc>
                  <a:txBody>
                    <a:bodyPr/>
                    <a:lstStyle/>
                    <a:p>
                      <a:r>
                        <a:rPr lang="en-US" sz="1600" dirty="0" smtClean="0"/>
                        <a:t>https://arxiv.org/abs/1512.03385</a:t>
                      </a:r>
                      <a:endParaRPr lang="ru-RU" sz="1600" dirty="0"/>
                    </a:p>
                  </a:txBody>
                  <a:tcPr/>
                </a:tc>
              </a:tr>
              <a:tr h="370840">
                <a:tc>
                  <a:txBody>
                    <a:bodyPr/>
                    <a:lstStyle/>
                    <a:p>
                      <a:r>
                        <a:rPr lang="en-US" sz="1600" dirty="0" err="1" smtClean="0"/>
                        <a:t>Mardanova</a:t>
                      </a:r>
                      <a:r>
                        <a:rPr lang="en-US" sz="1600" dirty="0" smtClean="0"/>
                        <a:t> Aigul, Khairutdinov Samat</a:t>
                      </a:r>
                    </a:p>
                    <a:p>
                      <a:endParaRPr lang="ru-RU" sz="1600" dirty="0"/>
                    </a:p>
                  </a:txBody>
                  <a:tcPr/>
                </a:tc>
                <a:tc>
                  <a:txBody>
                    <a:bodyPr/>
                    <a:lstStyle/>
                    <a:p>
                      <a:r>
                        <a:rPr lang="en-US" sz="1600" dirty="0" smtClean="0"/>
                        <a:t>InceptionV3</a:t>
                      </a:r>
                      <a:endParaRPr lang="ru-RU" sz="1600" dirty="0"/>
                    </a:p>
                  </a:txBody>
                  <a:tcPr/>
                </a:tc>
                <a:tc>
                  <a:txBody>
                    <a:bodyPr/>
                    <a:lstStyle/>
                    <a:p>
                      <a:r>
                        <a:rPr lang="en-US" sz="1600" dirty="0" smtClean="0"/>
                        <a:t>http://arxiv.org/abs/1512.00567</a:t>
                      </a:r>
                      <a:endParaRPr lang="ru-RU" sz="1600" dirty="0"/>
                    </a:p>
                  </a:txBody>
                  <a:tcPr/>
                </a:tc>
              </a:tr>
              <a:tr h="370840">
                <a:tc>
                  <a:txBody>
                    <a:bodyPr/>
                    <a:lstStyle/>
                    <a:p>
                      <a:r>
                        <a:rPr lang="en-US" sz="1600" dirty="0" err="1" smtClean="0"/>
                        <a:t>Khammatov</a:t>
                      </a:r>
                      <a:r>
                        <a:rPr lang="en-US" sz="1600" dirty="0" smtClean="0"/>
                        <a:t> Karim, Khannanova Aigul</a:t>
                      </a:r>
                      <a:endParaRPr lang="ru-RU" sz="1600" dirty="0"/>
                    </a:p>
                  </a:txBody>
                  <a:tcPr/>
                </a:tc>
                <a:tc>
                  <a:txBody>
                    <a:bodyPr/>
                    <a:lstStyle/>
                    <a:p>
                      <a:r>
                        <a:rPr lang="en-US" sz="1600" dirty="0" smtClean="0"/>
                        <a:t>InceptionResNetV2</a:t>
                      </a:r>
                      <a:endParaRPr lang="ru-RU" sz="1600" dirty="0"/>
                    </a:p>
                  </a:txBody>
                  <a:tcPr/>
                </a:tc>
                <a:tc>
                  <a:txBody>
                    <a:bodyPr/>
                    <a:lstStyle/>
                    <a:p>
                      <a:r>
                        <a:rPr lang="en-US" sz="1600" dirty="0" smtClean="0"/>
                        <a:t>https://arxiv.org/abs/1602.07261</a:t>
                      </a:r>
                      <a:endParaRPr lang="ru-RU" sz="1600" dirty="0"/>
                    </a:p>
                  </a:txBody>
                  <a:tcPr/>
                </a:tc>
              </a:tr>
              <a:tr h="370840">
                <a:tc>
                  <a:txBody>
                    <a:bodyPr/>
                    <a:lstStyle/>
                    <a:p>
                      <a:r>
                        <a:rPr lang="en-US" sz="1600" dirty="0" err="1" smtClean="0"/>
                        <a:t>Kukarcev</a:t>
                      </a:r>
                      <a:r>
                        <a:rPr lang="en-US" sz="1600" dirty="0" smtClean="0"/>
                        <a:t> Kirill, </a:t>
                      </a:r>
                      <a:r>
                        <a:rPr lang="en-US" sz="1600" smtClean="0"/>
                        <a:t>Zaitsev Maksim </a:t>
                      </a:r>
                      <a:endParaRPr lang="ru-RU" sz="1600" dirty="0"/>
                    </a:p>
                  </a:txBody>
                  <a:tcPr/>
                </a:tc>
                <a:tc>
                  <a:txBody>
                    <a:bodyPr/>
                    <a:lstStyle/>
                    <a:p>
                      <a:r>
                        <a:rPr lang="en-US" sz="1600" dirty="0" err="1" smtClean="0"/>
                        <a:t>MobileNet</a:t>
                      </a:r>
                      <a:endParaRPr lang="ru-RU" sz="1600" dirty="0"/>
                    </a:p>
                  </a:txBody>
                  <a:tcPr/>
                </a:tc>
                <a:tc>
                  <a:txBody>
                    <a:bodyPr/>
                    <a:lstStyle/>
                    <a:p>
                      <a:r>
                        <a:rPr lang="en-US" sz="1600" dirty="0" smtClean="0"/>
                        <a:t>https://arxiv.org/pdf/1704.04861.pdf</a:t>
                      </a:r>
                      <a:endParaRPr lang="ru-RU" sz="1600" dirty="0"/>
                    </a:p>
                  </a:txBody>
                  <a:tcPr/>
                </a:tc>
              </a:tr>
              <a:tr h="370840">
                <a:tc>
                  <a:txBody>
                    <a:bodyPr/>
                    <a:lstStyle/>
                    <a:p>
                      <a:r>
                        <a:rPr lang="en-US" sz="1600" dirty="0" err="1" smtClean="0"/>
                        <a:t>Leontyev</a:t>
                      </a:r>
                      <a:r>
                        <a:rPr lang="en-US" sz="1600" dirty="0" smtClean="0"/>
                        <a:t> Alexander, Arli Chokoev</a:t>
                      </a:r>
                      <a:endParaRPr lang="ru-RU" sz="1600" dirty="0"/>
                    </a:p>
                  </a:txBody>
                  <a:tcPr/>
                </a:tc>
                <a:tc>
                  <a:txBody>
                    <a:bodyPr/>
                    <a:lstStyle/>
                    <a:p>
                      <a:r>
                        <a:rPr lang="en-US" sz="1600" dirty="0" err="1" smtClean="0"/>
                        <a:t>DenseNet</a:t>
                      </a:r>
                      <a:endParaRPr lang="ru-RU" sz="1600" dirty="0"/>
                    </a:p>
                  </a:txBody>
                  <a:tcPr/>
                </a:tc>
                <a:tc>
                  <a:txBody>
                    <a:bodyPr/>
                    <a:lstStyle/>
                    <a:p>
                      <a:r>
                        <a:rPr lang="en-US" sz="1600" dirty="0" smtClean="0"/>
                        <a:t>https://arxiv.org/abs/1608.06993</a:t>
                      </a:r>
                      <a:endParaRPr lang="ru-RU" sz="16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t>Makhmutov</a:t>
                      </a:r>
                      <a:r>
                        <a:rPr lang="en-US" sz="1600" dirty="0" smtClean="0"/>
                        <a:t> </a:t>
                      </a:r>
                      <a:r>
                        <a:rPr lang="en-US" sz="1600" dirty="0" err="1" smtClean="0"/>
                        <a:t>Zufar</a:t>
                      </a:r>
                      <a:r>
                        <a:rPr lang="en-US" sz="1600" dirty="0" smtClean="0"/>
                        <a:t>, Ismagilov Aivar</a:t>
                      </a:r>
                      <a:endParaRPr lang="ru-RU" sz="1600" dirty="0" smtClean="0"/>
                    </a:p>
                    <a:p>
                      <a:endParaRPr lang="ru-RU" sz="1600" dirty="0"/>
                    </a:p>
                  </a:txBody>
                  <a:tcPr/>
                </a:tc>
                <a:tc>
                  <a:txBody>
                    <a:bodyPr/>
                    <a:lstStyle/>
                    <a:p>
                      <a:r>
                        <a:rPr lang="en-US" sz="1600" dirty="0" err="1" smtClean="0"/>
                        <a:t>NASNetMobile</a:t>
                      </a:r>
                      <a:endParaRPr lang="ru-RU" sz="1600" dirty="0"/>
                    </a:p>
                  </a:txBody>
                  <a:tcPr/>
                </a:tc>
                <a:tc>
                  <a:txBody>
                    <a:bodyPr/>
                    <a:lstStyle/>
                    <a:p>
                      <a:r>
                        <a:rPr lang="en-US" sz="1600" dirty="0" smtClean="0"/>
                        <a:t>https://arxiv.org/abs/1707.07012</a:t>
                      </a:r>
                      <a:endParaRPr lang="ru-RU" sz="1600" dirty="0"/>
                    </a:p>
                  </a:txBody>
                  <a:tcPr/>
                </a:tc>
              </a:tr>
            </a:tbl>
          </a:graphicData>
        </a:graphic>
      </p:graphicFrame>
    </p:spTree>
    <p:extLst>
      <p:ext uri="{BB962C8B-B14F-4D97-AF65-F5344CB8AC3E}">
        <p14:creationId xmlns:p14="http://schemas.microsoft.com/office/powerpoint/2010/main" val="81621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 y="1769799"/>
            <a:ext cx="7613964" cy="4557367"/>
          </a:xfrm>
        </p:spPr>
        <p:txBody>
          <a:bodyPr/>
          <a:lstStyle/>
          <a:p>
            <a:pPr algn="just"/>
            <a:r>
              <a:rPr lang="en-US" sz="2000" dirty="0" smtClean="0"/>
              <a:t>ImageNet </a:t>
            </a:r>
            <a:r>
              <a:rPr lang="en-US" sz="2000" dirty="0"/>
              <a:t>is a research project to develop a large database of images with annotations, e.g. images and their descriptions.</a:t>
            </a:r>
          </a:p>
          <a:p>
            <a:pPr algn="just"/>
            <a:r>
              <a:rPr lang="en-US" sz="2000" dirty="0" smtClean="0"/>
              <a:t>The </a:t>
            </a:r>
            <a:r>
              <a:rPr lang="en-US" sz="2000" dirty="0"/>
              <a:t>images and their annotations have been the basis for an image classification challenge called the ImageNet Large Scale Visual Recognition Challenge or ILSVRC since 2010. The result is that research organizations battle it out on pre-defined datasets to see who has the best model for classifying the objects in images</a:t>
            </a:r>
            <a:r>
              <a:rPr lang="en-US" sz="2000" dirty="0" smtClean="0"/>
              <a:t>.</a:t>
            </a:r>
          </a:p>
          <a:p>
            <a:pPr algn="just"/>
            <a:r>
              <a:rPr lang="en-US" sz="2000" dirty="0"/>
              <a:t>For the classification task, images must be classified into one of 1,000 different categories.</a:t>
            </a:r>
          </a:p>
          <a:p>
            <a:pPr algn="just"/>
            <a:r>
              <a:rPr lang="en-US" sz="2000" dirty="0" smtClean="0"/>
              <a:t>For </a:t>
            </a:r>
            <a:r>
              <a:rPr lang="en-US" sz="2000" dirty="0"/>
              <a:t>the last few years very deep convolutional neural network models have been used to win these challenges and results on the tasks have exceeded human performance.</a:t>
            </a:r>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1026" name="Picture 2" descr="Sample of Images from the ImageNet Dataset used in the ILSVRC Challen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8601" y="1683944"/>
            <a:ext cx="4285306" cy="407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12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352369" y="1495581"/>
            <a:ext cx="11489563" cy="4194000"/>
          </a:xfrm>
        </p:spPr>
        <p:txBody>
          <a:bodyPr/>
          <a:lstStyle/>
          <a:p>
            <a:r>
              <a:rPr lang="en-US" dirty="0" err="1"/>
              <a:t>Keras</a:t>
            </a:r>
            <a:r>
              <a:rPr lang="en-US" dirty="0"/>
              <a:t> Applications are deep learning models that are made available alongside pre-trained weights. These models can be used for prediction, feature extraction, and fine-tuning.</a:t>
            </a:r>
          </a:p>
          <a:p>
            <a:endParaRPr lang="en-US" dirty="0"/>
          </a:p>
          <a:p>
            <a:r>
              <a:rPr lang="en-US" dirty="0"/>
              <a:t>Weights are downloaded automatically when instantiating a model</a:t>
            </a:r>
            <a:r>
              <a:rPr lang="en-US" dirty="0" smtClean="0"/>
              <a:t>.</a:t>
            </a:r>
          </a:p>
          <a:p>
            <a:r>
              <a:rPr lang="en-US" dirty="0"/>
              <a:t> https://keras.io/applications/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spTree>
    <p:extLst>
      <p:ext uri="{BB962C8B-B14F-4D97-AF65-F5344CB8AC3E}">
        <p14:creationId xmlns:p14="http://schemas.microsoft.com/office/powerpoint/2010/main" val="269379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672" y="2086382"/>
            <a:ext cx="2217977" cy="1480683"/>
          </a:xfrm>
          <a:prstGeom prst="rect">
            <a:avLst/>
          </a:prstGeom>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7889" y="2933771"/>
            <a:ext cx="2820502" cy="1880334"/>
          </a:xfrm>
          <a:prstGeom prst="rect">
            <a:avLst/>
          </a:prstGeom>
        </p:spPr>
      </p:pic>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0329" y="2078391"/>
            <a:ext cx="2114331" cy="1409554"/>
          </a:xfrm>
          <a:prstGeom prst="rect">
            <a:avLst/>
          </a:prstGeom>
        </p:spPr>
      </p:pic>
      <p:pic>
        <p:nvPicPr>
          <p:cNvPr id="8" name="Рисунок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672" y="4424984"/>
            <a:ext cx="2396847" cy="1258345"/>
          </a:xfrm>
          <a:prstGeom prst="rect">
            <a:avLst/>
          </a:prstGeom>
        </p:spPr>
      </p:pic>
      <p:pic>
        <p:nvPicPr>
          <p:cNvPr id="9" name="Рисунок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2489" y="4391323"/>
            <a:ext cx="1780333" cy="1780333"/>
          </a:xfrm>
          <a:prstGeom prst="rect">
            <a:avLst/>
          </a:prstGeom>
        </p:spPr>
      </p:pic>
      <p:sp>
        <p:nvSpPr>
          <p:cNvPr id="10" name="Заголовок 1"/>
          <p:cNvSpPr>
            <a:spLocks noGrp="1"/>
          </p:cNvSpPr>
          <p:nvPr>
            <p:ph type="title"/>
          </p:nvPr>
        </p:nvSpPr>
        <p:spPr>
          <a:xfrm>
            <a:off x="1085700" y="523433"/>
            <a:ext cx="7323200" cy="1021600"/>
          </a:xfrm>
        </p:spPr>
        <p:txBody>
          <a:bodyPr/>
          <a:lstStyle/>
          <a:p>
            <a:r>
              <a:rPr lang="en-US" dirty="0"/>
              <a:t>Convolutional Neural Networks</a:t>
            </a:r>
            <a:endParaRPr lang="ru-RU" dirty="0"/>
          </a:p>
        </p:txBody>
      </p:sp>
      <p:grpSp>
        <p:nvGrpSpPr>
          <p:cNvPr id="11" name="Shape 271"/>
          <p:cNvGrpSpPr/>
          <p:nvPr/>
        </p:nvGrpSpPr>
        <p:grpSpPr>
          <a:xfrm>
            <a:off x="416620" y="783013"/>
            <a:ext cx="412029" cy="502449"/>
            <a:chOff x="596350" y="929175"/>
            <a:chExt cx="407950" cy="497475"/>
          </a:xfrm>
        </p:grpSpPr>
        <p:sp>
          <p:nvSpPr>
            <p:cNvPr id="12"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4"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5"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6"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7"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8"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9" name="TextBox 18"/>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sp>
        <p:nvSpPr>
          <p:cNvPr id="20" name="TextBox 19"/>
          <p:cNvSpPr txBox="1"/>
          <p:nvPr/>
        </p:nvSpPr>
        <p:spPr>
          <a:xfrm>
            <a:off x="2584203" y="1951704"/>
            <a:ext cx="312906" cy="369332"/>
          </a:xfrm>
          <a:prstGeom prst="rect">
            <a:avLst/>
          </a:prstGeom>
          <a:noFill/>
        </p:spPr>
        <p:txBody>
          <a:bodyPr wrap="none" rtlCol="0">
            <a:spAutoFit/>
          </a:bodyPr>
          <a:lstStyle/>
          <a:p>
            <a:r>
              <a:rPr lang="en-US" dirty="0" smtClean="0"/>
              <a:t>1</a:t>
            </a:r>
            <a:endParaRPr lang="ru-RU" dirty="0"/>
          </a:p>
        </p:txBody>
      </p:sp>
      <p:sp>
        <p:nvSpPr>
          <p:cNvPr id="21" name="TextBox 20"/>
          <p:cNvSpPr txBox="1"/>
          <p:nvPr/>
        </p:nvSpPr>
        <p:spPr>
          <a:xfrm>
            <a:off x="4906567" y="1890751"/>
            <a:ext cx="312906" cy="369332"/>
          </a:xfrm>
          <a:prstGeom prst="rect">
            <a:avLst/>
          </a:prstGeom>
          <a:noFill/>
        </p:spPr>
        <p:txBody>
          <a:bodyPr wrap="none" rtlCol="0">
            <a:spAutoFit/>
          </a:bodyPr>
          <a:lstStyle/>
          <a:p>
            <a:r>
              <a:rPr lang="en-US" dirty="0" smtClean="0"/>
              <a:t>2</a:t>
            </a:r>
            <a:endParaRPr lang="ru-RU" dirty="0"/>
          </a:p>
        </p:txBody>
      </p:sp>
      <p:sp>
        <p:nvSpPr>
          <p:cNvPr id="22" name="TextBox 21"/>
          <p:cNvSpPr txBox="1"/>
          <p:nvPr/>
        </p:nvSpPr>
        <p:spPr>
          <a:xfrm>
            <a:off x="2705186" y="4237591"/>
            <a:ext cx="312906" cy="369332"/>
          </a:xfrm>
          <a:prstGeom prst="rect">
            <a:avLst/>
          </a:prstGeom>
          <a:noFill/>
        </p:spPr>
        <p:txBody>
          <a:bodyPr wrap="none" rtlCol="0">
            <a:spAutoFit/>
          </a:bodyPr>
          <a:lstStyle/>
          <a:p>
            <a:r>
              <a:rPr lang="en-US" dirty="0" smtClean="0"/>
              <a:t>3</a:t>
            </a:r>
            <a:endParaRPr lang="ru-RU" dirty="0"/>
          </a:p>
        </p:txBody>
      </p:sp>
      <p:sp>
        <p:nvSpPr>
          <p:cNvPr id="23" name="TextBox 22"/>
          <p:cNvSpPr txBox="1"/>
          <p:nvPr/>
        </p:nvSpPr>
        <p:spPr>
          <a:xfrm>
            <a:off x="4861492" y="4206657"/>
            <a:ext cx="312906" cy="369332"/>
          </a:xfrm>
          <a:prstGeom prst="rect">
            <a:avLst/>
          </a:prstGeom>
          <a:noFill/>
        </p:spPr>
        <p:txBody>
          <a:bodyPr wrap="none" rtlCol="0">
            <a:spAutoFit/>
          </a:bodyPr>
          <a:lstStyle/>
          <a:p>
            <a:r>
              <a:rPr lang="en-US" dirty="0" smtClean="0"/>
              <a:t>4</a:t>
            </a:r>
            <a:endParaRPr lang="ru-RU" dirty="0"/>
          </a:p>
        </p:txBody>
      </p:sp>
      <p:sp>
        <p:nvSpPr>
          <p:cNvPr id="24" name="TextBox 23"/>
          <p:cNvSpPr txBox="1"/>
          <p:nvPr/>
        </p:nvSpPr>
        <p:spPr>
          <a:xfrm>
            <a:off x="6336369" y="5024371"/>
            <a:ext cx="312906" cy="369332"/>
          </a:xfrm>
          <a:prstGeom prst="rect">
            <a:avLst/>
          </a:prstGeom>
          <a:noFill/>
        </p:spPr>
        <p:txBody>
          <a:bodyPr wrap="none" rtlCol="0">
            <a:spAutoFit/>
          </a:bodyPr>
          <a:lstStyle/>
          <a:p>
            <a:r>
              <a:rPr lang="en-US" dirty="0" smtClean="0"/>
              <a:t>5</a:t>
            </a:r>
            <a:endParaRPr lang="ru-RU" dirty="0"/>
          </a:p>
        </p:txBody>
      </p:sp>
      <p:graphicFrame>
        <p:nvGraphicFramePr>
          <p:cNvPr id="25" name="Таблица 24"/>
          <p:cNvGraphicFramePr>
            <a:graphicFrameLocks noGrp="1"/>
          </p:cNvGraphicFramePr>
          <p:nvPr>
            <p:extLst>
              <p:ext uri="{D42A27DB-BD31-4B8C-83A1-F6EECF244321}">
                <p14:modId xmlns:p14="http://schemas.microsoft.com/office/powerpoint/2010/main" val="469034116"/>
              </p:ext>
            </p:extLst>
          </p:nvPr>
        </p:nvGraphicFramePr>
        <p:xfrm>
          <a:off x="8071620" y="1555123"/>
          <a:ext cx="3987710" cy="4146398"/>
        </p:xfrm>
        <a:graphic>
          <a:graphicData uri="http://schemas.openxmlformats.org/drawingml/2006/table">
            <a:tbl>
              <a:tblPr firstRow="1" bandRow="1">
                <a:tableStyleId>{D7AC3CCA-C797-4891-BE02-D94E43425B78}</a:tableStyleId>
              </a:tblPr>
              <a:tblGrid>
                <a:gridCol w="991608"/>
                <a:gridCol w="2996102"/>
              </a:tblGrid>
              <a:tr h="763118">
                <a:tc>
                  <a:txBody>
                    <a:bodyPr/>
                    <a:lstStyle/>
                    <a:p>
                      <a:pPr algn="ctr"/>
                      <a:r>
                        <a:rPr lang="en-US" sz="1200" dirty="0" smtClean="0"/>
                        <a:t>The picture number</a:t>
                      </a:r>
                      <a:endParaRPr lang="ru-RU" sz="1200" dirty="0"/>
                    </a:p>
                  </a:txBody>
                  <a:tcPr/>
                </a:tc>
                <a:tc>
                  <a:txBody>
                    <a:bodyPr/>
                    <a:lstStyle/>
                    <a:p>
                      <a:pPr algn="ctr"/>
                      <a:r>
                        <a:rPr lang="en-US" sz="1400" b="1" i="0" dirty="0" smtClean="0">
                          <a:solidFill>
                            <a:srgbClr val="404040"/>
                          </a:solidFill>
                          <a:effectLst/>
                          <a:latin typeface="Source Sans Pro"/>
                        </a:rPr>
                        <a:t>Result of prediction </a:t>
                      </a:r>
                    </a:p>
                    <a:p>
                      <a:pPr algn="ctr"/>
                      <a:r>
                        <a:rPr lang="en-US" sz="1400" b="1" i="0" dirty="0" smtClean="0">
                          <a:solidFill>
                            <a:srgbClr val="404040"/>
                          </a:solidFill>
                          <a:effectLst/>
                          <a:latin typeface="Source Sans Pro"/>
                        </a:rPr>
                        <a:t>ResNet50</a:t>
                      </a:r>
                      <a:endParaRPr lang="en-US" sz="1400" b="1" i="0" dirty="0" smtClean="0">
                        <a:solidFill>
                          <a:srgbClr val="404040"/>
                        </a:solidFill>
                        <a:effectLst/>
                        <a:latin typeface="Source Sans Pro"/>
                      </a:endParaRPr>
                    </a:p>
                    <a:p>
                      <a:pPr algn="ctr"/>
                      <a:endParaRPr lang="ru-RU" sz="1400" dirty="0"/>
                    </a:p>
                  </a:txBody>
                  <a:tcPr/>
                </a:tc>
              </a:tr>
              <a:tr h="598679">
                <a:tc>
                  <a:txBody>
                    <a:bodyPr/>
                    <a:lstStyle/>
                    <a:p>
                      <a:pPr algn="ctr"/>
                      <a:r>
                        <a:rPr lang="en-US" sz="1600" dirty="0" smtClean="0"/>
                        <a:t>1</a:t>
                      </a:r>
                      <a:endParaRPr lang="ru-RU" sz="1600" dirty="0"/>
                    </a:p>
                  </a:txBody>
                  <a:tcPr/>
                </a:tc>
                <a:tc>
                  <a:txBody>
                    <a:bodyPr/>
                    <a:lstStyle/>
                    <a:p>
                      <a:r>
                        <a:rPr lang="en-US" sz="1200" dirty="0" smtClean="0">
                          <a:solidFill>
                            <a:schemeClr val="tx1"/>
                          </a:solidFill>
                        </a:rPr>
                        <a:t>(</a:t>
                      </a:r>
                      <a:r>
                        <a:rPr lang="en-US" sz="1200" b="1" dirty="0" smtClean="0">
                          <a:solidFill>
                            <a:schemeClr val="tx1"/>
                          </a:solidFill>
                        </a:rPr>
                        <a:t>'</a:t>
                      </a:r>
                      <a:r>
                        <a:rPr lang="en-US" sz="1200" b="1" dirty="0" err="1" smtClean="0">
                          <a:solidFill>
                            <a:schemeClr val="tx1"/>
                          </a:solidFill>
                        </a:rPr>
                        <a:t>golden_retriever</a:t>
                      </a:r>
                      <a:r>
                        <a:rPr lang="en-US" sz="1200" dirty="0" smtClean="0">
                          <a:solidFill>
                            <a:schemeClr val="tx1"/>
                          </a:solidFill>
                        </a:rPr>
                        <a:t>', 0.99277836), </a:t>
                      </a:r>
                    </a:p>
                    <a:p>
                      <a:r>
                        <a:rPr lang="en-US" sz="1200" dirty="0" smtClean="0">
                          <a:solidFill>
                            <a:schemeClr val="tx1"/>
                          </a:solidFill>
                        </a:rPr>
                        <a:t>('otterhound', 0.003416854), </a:t>
                      </a:r>
                    </a:p>
                    <a:p>
                      <a:r>
                        <a:rPr lang="en-US" sz="1200" dirty="0" smtClean="0">
                          <a:solidFill>
                            <a:schemeClr val="tx1"/>
                          </a:solidFill>
                        </a:rPr>
                        <a:t>('</a:t>
                      </a:r>
                      <a:r>
                        <a:rPr lang="en-US" sz="1200" dirty="0" err="1" smtClean="0">
                          <a:solidFill>
                            <a:schemeClr val="tx1"/>
                          </a:solidFill>
                        </a:rPr>
                        <a:t>cocker_spaniel</a:t>
                      </a:r>
                      <a:r>
                        <a:rPr lang="en-US" sz="1200" dirty="0" smtClean="0">
                          <a:solidFill>
                            <a:schemeClr val="tx1"/>
                          </a:solidFill>
                        </a:rPr>
                        <a:t>', 0.0016193204)]</a:t>
                      </a:r>
                      <a:endParaRPr lang="ru-RU" sz="1200" dirty="0">
                        <a:solidFill>
                          <a:schemeClr val="tx1"/>
                        </a:solidFill>
                      </a:endParaRPr>
                    </a:p>
                  </a:txBody>
                  <a:tcPr/>
                </a:tc>
              </a:tr>
              <a:tr h="598679">
                <a:tc>
                  <a:txBody>
                    <a:bodyPr/>
                    <a:lstStyle/>
                    <a:p>
                      <a:pPr algn="ctr"/>
                      <a:r>
                        <a:rPr lang="en-US" sz="1600" dirty="0" smtClean="0"/>
                        <a:t>2</a:t>
                      </a:r>
                      <a:endParaRPr lang="ru-RU"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mn-lt"/>
                          <a:ea typeface="+mn-ea"/>
                          <a:cs typeface="+mn-cs"/>
                          <a:sym typeface="Arial"/>
                        </a:rPr>
                        <a:t>'</a:t>
                      </a:r>
                      <a:r>
                        <a:rPr kumimoji="0" lang="en-US" sz="1200" b="1" i="0" u="none" strike="noStrike" kern="0" cap="none" spc="0" normalizeH="0" baseline="0" noProof="0" dirty="0" err="1" smtClean="0">
                          <a:ln>
                            <a:noFill/>
                          </a:ln>
                          <a:solidFill>
                            <a:srgbClr val="000000"/>
                          </a:solidFill>
                          <a:effectLst/>
                          <a:uLnTx/>
                          <a:uFillTx/>
                          <a:latin typeface="+mn-lt"/>
                          <a:ea typeface="+mn-ea"/>
                          <a:cs typeface="+mn-cs"/>
                          <a:sym typeface="Arial"/>
                        </a:rPr>
                        <a:t>golden_retriever</a:t>
                      </a:r>
                      <a:r>
                        <a:rPr kumimoji="0" lang="en-US" sz="1200" b="0" i="0" u="none" strike="noStrike" kern="0" cap="none" spc="0" normalizeH="0" baseline="0" noProof="0" dirty="0" smtClean="0">
                          <a:ln>
                            <a:noFill/>
                          </a:ln>
                          <a:solidFill>
                            <a:srgbClr val="000000"/>
                          </a:solidFill>
                          <a:effectLst/>
                          <a:uLnTx/>
                          <a:uFillTx/>
                          <a:latin typeface="+mn-lt"/>
                          <a:ea typeface="+mn-ea"/>
                          <a:cs typeface="+mn-cs"/>
                          <a:sym typeface="Arial"/>
                        </a:rPr>
                        <a:t>', 0.9672204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mn-lt"/>
                          <a:ea typeface="+mn-ea"/>
                          <a:cs typeface="+mn-cs"/>
                          <a:sym typeface="Arial"/>
                        </a:rPr>
                        <a:t>'</a:t>
                      </a:r>
                      <a:r>
                        <a:rPr kumimoji="0" lang="en-US" sz="1200" b="0" i="0" u="none" strike="noStrike" kern="0" cap="none" spc="0" normalizeH="0" baseline="0" noProof="0" dirty="0" err="1" smtClean="0">
                          <a:ln>
                            <a:noFill/>
                          </a:ln>
                          <a:solidFill>
                            <a:srgbClr val="000000"/>
                          </a:solidFill>
                          <a:effectLst/>
                          <a:uLnTx/>
                          <a:uFillTx/>
                          <a:latin typeface="+mn-lt"/>
                          <a:ea typeface="+mn-ea"/>
                          <a:cs typeface="+mn-cs"/>
                          <a:sym typeface="Arial"/>
                        </a:rPr>
                        <a:t>Afghan_hound</a:t>
                      </a:r>
                      <a:r>
                        <a:rPr kumimoji="0" lang="en-US" sz="1200" b="0" i="0" u="none" strike="noStrike" kern="0" cap="none" spc="0" normalizeH="0" baseline="0" noProof="0" dirty="0" smtClean="0">
                          <a:ln>
                            <a:noFill/>
                          </a:ln>
                          <a:solidFill>
                            <a:srgbClr val="000000"/>
                          </a:solidFill>
                          <a:effectLst/>
                          <a:uLnTx/>
                          <a:uFillTx/>
                          <a:latin typeface="+mn-lt"/>
                          <a:ea typeface="+mn-ea"/>
                          <a:cs typeface="+mn-cs"/>
                          <a:sym typeface="Arial"/>
                        </a:rPr>
                        <a:t>', 0.013342308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mn-lt"/>
                          <a:ea typeface="+mn-ea"/>
                          <a:cs typeface="+mn-cs"/>
                          <a:sym typeface="Arial"/>
                        </a:rPr>
                        <a:t>'</a:t>
                      </a:r>
                      <a:r>
                        <a:rPr kumimoji="0" lang="en-US" sz="1200" b="0" i="0" u="none" strike="noStrike" kern="0" cap="none" spc="0" normalizeH="0" baseline="0" noProof="0" dirty="0" err="1" smtClean="0">
                          <a:ln>
                            <a:noFill/>
                          </a:ln>
                          <a:solidFill>
                            <a:srgbClr val="000000"/>
                          </a:solidFill>
                          <a:effectLst/>
                          <a:uLnTx/>
                          <a:uFillTx/>
                          <a:latin typeface="+mn-lt"/>
                          <a:ea typeface="+mn-ea"/>
                          <a:cs typeface="+mn-cs"/>
                          <a:sym typeface="Arial"/>
                        </a:rPr>
                        <a:t>Great_Pyrenees</a:t>
                      </a:r>
                      <a:r>
                        <a:rPr kumimoji="0" lang="en-US" sz="1200" b="0" i="0" u="none" strike="noStrike" kern="0" cap="none" spc="0" normalizeH="0" baseline="0" noProof="0" dirty="0" smtClean="0">
                          <a:ln>
                            <a:noFill/>
                          </a:ln>
                          <a:solidFill>
                            <a:srgbClr val="000000"/>
                          </a:solidFill>
                          <a:effectLst/>
                          <a:uLnTx/>
                          <a:uFillTx/>
                          <a:latin typeface="+mn-lt"/>
                          <a:ea typeface="+mn-ea"/>
                          <a:cs typeface="+mn-cs"/>
                          <a:sym typeface="Arial"/>
                        </a:rPr>
                        <a:t>', 0.0068841437</a:t>
                      </a:r>
                      <a:endParaRPr lang="ru-RU" sz="1200" dirty="0">
                        <a:solidFill>
                          <a:schemeClr val="tx1"/>
                        </a:solidFill>
                      </a:endParaRPr>
                    </a:p>
                  </a:txBody>
                  <a:tcPr/>
                </a:tc>
              </a:tr>
              <a:tr h="598679">
                <a:tc>
                  <a:txBody>
                    <a:bodyPr/>
                    <a:lstStyle/>
                    <a:p>
                      <a:pPr algn="ctr"/>
                      <a:r>
                        <a:rPr lang="en-US" sz="1600" dirty="0" smtClean="0"/>
                        <a:t>3</a:t>
                      </a:r>
                      <a:endParaRPr lang="ru-RU" sz="1600" dirty="0"/>
                    </a:p>
                  </a:txBody>
                  <a:tcPr/>
                </a:tc>
                <a:tc>
                  <a:txBody>
                    <a:bodyPr/>
                    <a:lstStyle/>
                    <a:p>
                      <a:r>
                        <a:rPr lang="en-US" sz="1200" dirty="0" smtClean="0">
                          <a:solidFill>
                            <a:schemeClr val="tx1"/>
                          </a:solidFill>
                        </a:rPr>
                        <a:t>'</a:t>
                      </a:r>
                      <a:r>
                        <a:rPr lang="en-US" sz="1200" b="1" dirty="0" err="1" smtClean="0">
                          <a:solidFill>
                            <a:schemeClr val="tx1"/>
                          </a:solidFill>
                        </a:rPr>
                        <a:t>golden_retriever</a:t>
                      </a:r>
                      <a:r>
                        <a:rPr lang="en-US" sz="1200" dirty="0" smtClean="0">
                          <a:solidFill>
                            <a:schemeClr val="tx1"/>
                          </a:solidFill>
                        </a:rPr>
                        <a:t>', 0.4477229, </a:t>
                      </a:r>
                    </a:p>
                    <a:p>
                      <a:r>
                        <a:rPr lang="en-US" sz="1200" dirty="0" smtClean="0">
                          <a:solidFill>
                            <a:schemeClr val="tx1"/>
                          </a:solidFill>
                        </a:rPr>
                        <a:t>'</a:t>
                      </a:r>
                      <a:r>
                        <a:rPr lang="en-US" sz="1200" dirty="0" err="1" smtClean="0">
                          <a:solidFill>
                            <a:schemeClr val="tx1"/>
                          </a:solidFill>
                        </a:rPr>
                        <a:t>Norfolk_terrier</a:t>
                      </a:r>
                      <a:r>
                        <a:rPr lang="en-US" sz="1200" dirty="0" smtClean="0">
                          <a:solidFill>
                            <a:schemeClr val="tx1"/>
                          </a:solidFill>
                        </a:rPr>
                        <a:t>', 0.11086729, </a:t>
                      </a:r>
                    </a:p>
                    <a:p>
                      <a:r>
                        <a:rPr lang="en-US" sz="1200" dirty="0" smtClean="0">
                          <a:solidFill>
                            <a:schemeClr val="tx1"/>
                          </a:solidFill>
                        </a:rPr>
                        <a:t>'</a:t>
                      </a:r>
                      <a:r>
                        <a:rPr lang="en-US" sz="1200" dirty="0" err="1" smtClean="0">
                          <a:solidFill>
                            <a:schemeClr val="tx1"/>
                          </a:solidFill>
                        </a:rPr>
                        <a:t>Norwich_terrier</a:t>
                      </a:r>
                      <a:r>
                        <a:rPr lang="en-US" sz="1200" dirty="0" smtClean="0">
                          <a:solidFill>
                            <a:schemeClr val="tx1"/>
                          </a:solidFill>
                        </a:rPr>
                        <a:t>', 0.07319994</a:t>
                      </a:r>
                      <a:endParaRPr lang="ru-RU" sz="1200" dirty="0">
                        <a:solidFill>
                          <a:schemeClr val="tx1"/>
                        </a:solidFill>
                      </a:endParaRPr>
                    </a:p>
                  </a:txBody>
                  <a:tcPr/>
                </a:tc>
              </a:tr>
              <a:tr h="769731">
                <a:tc>
                  <a:txBody>
                    <a:bodyPr/>
                    <a:lstStyle/>
                    <a:p>
                      <a:pPr algn="ctr"/>
                      <a:r>
                        <a:rPr lang="en-US" sz="1600" dirty="0" smtClean="0"/>
                        <a:t>4</a:t>
                      </a:r>
                      <a:endParaRPr lang="ru-RU"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C7D3E6"/>
                        </a:buClr>
                        <a:buSzPct val="100000"/>
                        <a:buFont typeface="Roboto Condensed Light"/>
                        <a:buNone/>
                        <a:tabLst/>
                        <a:defRPr/>
                      </a:pP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'bloodhound', 0.25386468, </a:t>
                      </a:r>
                    </a:p>
                    <a:p>
                      <a:pPr marL="0" marR="0" lvl="0" indent="0" algn="l" defTabSz="914400" rtl="0" eaLnBrk="1" fontAlgn="auto" latinLnBrk="0" hangingPunct="1">
                        <a:lnSpc>
                          <a:spcPct val="100000"/>
                        </a:lnSpc>
                        <a:spcBef>
                          <a:spcPts val="0"/>
                        </a:spcBef>
                        <a:spcAft>
                          <a:spcPts val="0"/>
                        </a:spcAft>
                        <a:buClr>
                          <a:srgbClr val="C7D3E6"/>
                        </a:buClr>
                        <a:buSzPct val="100000"/>
                        <a:buFont typeface="Roboto Condensed Light"/>
                        <a:buNone/>
                        <a:tabLst/>
                        <a:defRPr/>
                      </a:pP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a:t>
                      </a:r>
                      <a:r>
                        <a:rPr kumimoji="0" lang="en-US" sz="1200" b="0" i="0" u="none" strike="noStrike" kern="0" cap="none" spc="0" normalizeH="0" baseline="0" noProof="0" dirty="0" err="1" smtClean="0">
                          <a:ln>
                            <a:noFill/>
                          </a:ln>
                          <a:solidFill>
                            <a:schemeClr val="tx1"/>
                          </a:solidFill>
                          <a:effectLst/>
                          <a:uLnTx/>
                          <a:uFillTx/>
                          <a:latin typeface="Roboto Condensed Light"/>
                          <a:sym typeface="Roboto Condensed Light"/>
                        </a:rPr>
                        <a:t>Leonberg</a:t>
                      </a: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 0.16019459, </a:t>
                      </a:r>
                    </a:p>
                    <a:p>
                      <a:pPr marL="0" marR="0" lvl="0" indent="0" algn="l" defTabSz="914400" rtl="0" eaLnBrk="1" fontAlgn="auto" latinLnBrk="0" hangingPunct="1">
                        <a:lnSpc>
                          <a:spcPct val="100000"/>
                        </a:lnSpc>
                        <a:spcBef>
                          <a:spcPts val="0"/>
                        </a:spcBef>
                        <a:spcAft>
                          <a:spcPts val="0"/>
                        </a:spcAft>
                        <a:buClr>
                          <a:srgbClr val="C7D3E6"/>
                        </a:buClr>
                        <a:buSzPct val="100000"/>
                        <a:buFont typeface="Roboto Condensed Light"/>
                        <a:buNone/>
                        <a:tabLst/>
                        <a:defRPr/>
                      </a:pP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a:t>
                      </a:r>
                      <a:r>
                        <a:rPr kumimoji="0" lang="en-US" sz="1200" b="0" i="0" u="none" strike="noStrike" kern="0" cap="none" spc="0" normalizeH="0" baseline="0" noProof="0" dirty="0" err="1" smtClean="0">
                          <a:ln>
                            <a:noFill/>
                          </a:ln>
                          <a:solidFill>
                            <a:schemeClr val="tx1"/>
                          </a:solidFill>
                          <a:effectLst/>
                          <a:uLnTx/>
                          <a:uFillTx/>
                          <a:latin typeface="Roboto Condensed Light"/>
                          <a:sym typeface="Roboto Condensed Light"/>
                        </a:rPr>
                        <a:t>Tibetan_mastiff</a:t>
                      </a: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 0.15530798, </a:t>
                      </a:r>
                    </a:p>
                    <a:p>
                      <a:pPr marL="0" marR="0" lvl="0" indent="0" algn="l" defTabSz="914400" rtl="0" eaLnBrk="1" fontAlgn="auto" latinLnBrk="0" hangingPunct="1">
                        <a:lnSpc>
                          <a:spcPct val="100000"/>
                        </a:lnSpc>
                        <a:spcBef>
                          <a:spcPts val="0"/>
                        </a:spcBef>
                        <a:spcAft>
                          <a:spcPts val="0"/>
                        </a:spcAft>
                        <a:buClr>
                          <a:srgbClr val="C7D3E6"/>
                        </a:buClr>
                        <a:buSzPct val="100000"/>
                        <a:buFont typeface="Roboto Condensed Light"/>
                        <a:buNone/>
                        <a:tabLst/>
                        <a:defRPr/>
                      </a:pP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a:t>
                      </a:r>
                      <a:r>
                        <a:rPr kumimoji="0" lang="en-US" sz="1200" b="1" i="0" u="none" strike="noStrike" kern="0" cap="none" spc="0" normalizeH="0" baseline="0" noProof="0" dirty="0" err="1" smtClean="0">
                          <a:ln>
                            <a:noFill/>
                          </a:ln>
                          <a:solidFill>
                            <a:schemeClr val="tx1"/>
                          </a:solidFill>
                          <a:effectLst/>
                          <a:uLnTx/>
                          <a:uFillTx/>
                          <a:latin typeface="Roboto Condensed Light"/>
                          <a:sym typeface="Roboto Condensed Light"/>
                        </a:rPr>
                        <a:t>golden_retriever</a:t>
                      </a: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 0.07985571 </a:t>
                      </a:r>
                      <a:endParaRPr lang="ru-RU" sz="1400" dirty="0">
                        <a:solidFill>
                          <a:schemeClr val="tx1"/>
                        </a:solidFill>
                      </a:endParaRPr>
                    </a:p>
                  </a:txBody>
                  <a:tcPr/>
                </a:tc>
              </a:tr>
              <a:tr h="598679">
                <a:tc>
                  <a:txBody>
                    <a:bodyPr/>
                    <a:lstStyle/>
                    <a:p>
                      <a:pPr algn="ctr"/>
                      <a:r>
                        <a:rPr lang="en-US" sz="1600" dirty="0" smtClean="0"/>
                        <a:t>5</a:t>
                      </a:r>
                      <a:endParaRPr lang="ru-RU"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C7D3E6"/>
                        </a:buClr>
                        <a:buSzPct val="100000"/>
                        <a:buFont typeface="Roboto Condensed Light"/>
                        <a:buNone/>
                        <a:tabLst/>
                        <a:defRPr/>
                      </a:pP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'bloodhound', 0.96779644, </a:t>
                      </a:r>
                      <a:endParaRPr kumimoji="0" lang="ru-RU" sz="1200" b="0" i="0" u="none" strike="noStrike" kern="0" cap="none" spc="0" normalizeH="0" baseline="0" noProof="0" dirty="0" smtClean="0">
                        <a:ln>
                          <a:noFill/>
                        </a:ln>
                        <a:solidFill>
                          <a:schemeClr val="tx1"/>
                        </a:solidFill>
                        <a:effectLst/>
                        <a:uLnTx/>
                        <a:uFillTx/>
                        <a:latin typeface="Roboto Condensed Light"/>
                        <a:sym typeface="Roboto Condensed Light"/>
                      </a:endParaRPr>
                    </a:p>
                    <a:p>
                      <a:pPr marL="0" marR="0" lvl="0" indent="0" algn="l" defTabSz="914400" rtl="0" eaLnBrk="1" fontAlgn="auto" latinLnBrk="0" hangingPunct="1">
                        <a:lnSpc>
                          <a:spcPct val="100000"/>
                        </a:lnSpc>
                        <a:spcBef>
                          <a:spcPts val="0"/>
                        </a:spcBef>
                        <a:spcAft>
                          <a:spcPts val="0"/>
                        </a:spcAft>
                        <a:buClr>
                          <a:srgbClr val="C7D3E6"/>
                        </a:buClr>
                        <a:buSzPct val="100000"/>
                        <a:buFont typeface="Roboto Condensed Light"/>
                        <a:buNone/>
                        <a:tabLst/>
                        <a:defRPr/>
                      </a:pP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a:t>
                      </a:r>
                      <a:r>
                        <a:rPr kumimoji="0" lang="en-US" sz="1200" b="0" i="0" u="none" strike="noStrike" kern="0" cap="none" spc="0" normalizeH="0" baseline="0" noProof="0" dirty="0" err="1" smtClean="0">
                          <a:ln>
                            <a:noFill/>
                          </a:ln>
                          <a:solidFill>
                            <a:schemeClr val="tx1"/>
                          </a:solidFill>
                          <a:effectLst/>
                          <a:uLnTx/>
                          <a:uFillTx/>
                          <a:latin typeface="Roboto Condensed Light"/>
                          <a:sym typeface="Roboto Condensed Light"/>
                        </a:rPr>
                        <a:t>Leonberg</a:t>
                      </a: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 0.0060789348</a:t>
                      </a:r>
                      <a:r>
                        <a:rPr kumimoji="0" lang="ru-RU" sz="1200" b="0" i="0" u="none" strike="noStrike" kern="0" cap="none" spc="0" normalizeH="0" baseline="0" noProof="0" dirty="0" smtClean="0">
                          <a:ln>
                            <a:noFill/>
                          </a:ln>
                          <a:solidFill>
                            <a:schemeClr val="tx1"/>
                          </a:solidFill>
                          <a:effectLst/>
                          <a:uLnTx/>
                          <a:uFillTx/>
                          <a:latin typeface="Roboto Condensed Light"/>
                          <a:sym typeface="Roboto Condensed Light"/>
                        </a:rPr>
                        <a:t>,</a:t>
                      </a:r>
                    </a:p>
                    <a:p>
                      <a:pPr marL="0" marR="0" lvl="0" indent="0" algn="l" defTabSz="914400" rtl="0" eaLnBrk="1" fontAlgn="auto" latinLnBrk="0" hangingPunct="1">
                        <a:lnSpc>
                          <a:spcPct val="100000"/>
                        </a:lnSpc>
                        <a:spcBef>
                          <a:spcPts val="0"/>
                        </a:spcBef>
                        <a:spcAft>
                          <a:spcPts val="0"/>
                        </a:spcAft>
                        <a:buClr>
                          <a:srgbClr val="C7D3E6"/>
                        </a:buClr>
                        <a:buSzPct val="100000"/>
                        <a:buFont typeface="Roboto Condensed Light"/>
                        <a:buNone/>
                        <a:tabLst/>
                        <a:defRPr/>
                      </a:pP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a:t>
                      </a:r>
                      <a:r>
                        <a:rPr kumimoji="0" lang="en-US" sz="1200" b="0" i="0" u="none" strike="noStrike" kern="0" cap="none" spc="0" normalizeH="0" baseline="0" noProof="0" dirty="0" err="1" smtClean="0">
                          <a:ln>
                            <a:noFill/>
                          </a:ln>
                          <a:solidFill>
                            <a:schemeClr val="tx1"/>
                          </a:solidFill>
                          <a:effectLst/>
                          <a:uLnTx/>
                          <a:uFillTx/>
                          <a:latin typeface="Roboto Condensed Light"/>
                          <a:sym typeface="Roboto Condensed Light"/>
                        </a:rPr>
                        <a:t>cocker_spaniel</a:t>
                      </a:r>
                      <a:r>
                        <a:rPr kumimoji="0" lang="en-US" sz="1200" b="0" i="0" u="none" strike="noStrike" kern="0" cap="none" spc="0" normalizeH="0" baseline="0" noProof="0" dirty="0" smtClean="0">
                          <a:ln>
                            <a:noFill/>
                          </a:ln>
                          <a:solidFill>
                            <a:schemeClr val="tx1"/>
                          </a:solidFill>
                          <a:effectLst/>
                          <a:uLnTx/>
                          <a:uFillTx/>
                          <a:latin typeface="Roboto Condensed Light"/>
                          <a:sym typeface="Roboto Condensed Light"/>
                        </a:rPr>
                        <a:t>', 0.0034880964</a:t>
                      </a:r>
                      <a:endParaRPr lang="ru-RU" sz="1800" dirty="0"/>
                    </a:p>
                  </a:txBody>
                  <a:tcPr/>
                </a:tc>
              </a:tr>
            </a:tbl>
          </a:graphicData>
        </a:graphic>
      </p:graphicFrame>
    </p:spTree>
    <p:extLst>
      <p:ext uri="{BB962C8B-B14F-4D97-AF65-F5344CB8AC3E}">
        <p14:creationId xmlns:p14="http://schemas.microsoft.com/office/powerpoint/2010/main" val="224363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5</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smtClean="0"/>
              <a:t>Task</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sp>
        <p:nvSpPr>
          <p:cNvPr id="18" name="Текст 2"/>
          <p:cNvSpPr>
            <a:spLocks noGrp="1"/>
          </p:cNvSpPr>
          <p:nvPr>
            <p:ph type="body" idx="1"/>
          </p:nvPr>
        </p:nvSpPr>
        <p:spPr>
          <a:xfrm>
            <a:off x="288995" y="1965886"/>
            <a:ext cx="11489563" cy="4194000"/>
          </a:xfrm>
        </p:spPr>
        <p:txBody>
          <a:bodyPr/>
          <a:lstStyle/>
          <a:p>
            <a:r>
              <a:rPr lang="en-US" dirty="0" smtClean="0"/>
              <a:t>Choose </a:t>
            </a:r>
            <a:r>
              <a:rPr lang="ru-RU" dirty="0" smtClean="0"/>
              <a:t>5</a:t>
            </a:r>
            <a:r>
              <a:rPr lang="en-US" dirty="0" smtClean="0"/>
              <a:t> different model for training, train 5 different images of </a:t>
            </a:r>
            <a:r>
              <a:rPr lang="en-US" b="1" dirty="0" smtClean="0"/>
              <a:t>one</a:t>
            </a:r>
            <a:r>
              <a:rPr lang="en-US" dirty="0" smtClean="0"/>
              <a:t> object</a:t>
            </a:r>
            <a:r>
              <a:rPr lang="ru-RU" dirty="0" smtClean="0"/>
              <a:t> (</a:t>
            </a:r>
            <a:r>
              <a:rPr lang="en-US" dirty="0"/>
              <a:t>gradually complicating the job of </a:t>
            </a:r>
            <a:r>
              <a:rPr lang="en-US" dirty="0" smtClean="0"/>
              <a:t>predicting</a:t>
            </a:r>
            <a:r>
              <a:rPr lang="ru-RU" dirty="0" smtClean="0"/>
              <a:t>)</a:t>
            </a:r>
            <a:r>
              <a:rPr lang="en-US" dirty="0" smtClean="0"/>
              <a:t>, describe the difference</a:t>
            </a:r>
          </a:p>
          <a:p>
            <a:r>
              <a:rPr lang="en-US" dirty="0" smtClean="0"/>
              <a:t>Compare: </a:t>
            </a:r>
          </a:p>
          <a:p>
            <a:r>
              <a:rPr lang="en-US" dirty="0" smtClean="0"/>
              <a:t>1) Different models between each other – architecture of NN comparison, accuracy of </a:t>
            </a:r>
            <a:r>
              <a:rPr lang="en-US" dirty="0" smtClean="0"/>
              <a:t>classification (example of table on previous slide)</a:t>
            </a:r>
            <a:endParaRPr lang="en-US" dirty="0" smtClean="0"/>
          </a:p>
          <a:p>
            <a:r>
              <a:rPr lang="en-US" dirty="0" smtClean="0"/>
              <a:t> 2) Image quality with different models – one image with noise added, colors inverted etc.</a:t>
            </a:r>
            <a:r>
              <a:rPr lang="ru-RU" dirty="0" smtClean="0"/>
              <a:t> 2 </a:t>
            </a:r>
            <a:r>
              <a:rPr lang="en-US" dirty="0" smtClean="0"/>
              <a:t>different changes from the original image will be enough </a:t>
            </a:r>
          </a:p>
          <a:p>
            <a:r>
              <a:rPr lang="en-US" dirty="0" smtClean="0"/>
              <a:t>3) Time for each model to predict </a:t>
            </a:r>
          </a:p>
          <a:p>
            <a:endParaRPr lang="en-US" dirty="0"/>
          </a:p>
          <a:p>
            <a:pPr>
              <a:buNone/>
            </a:pPr>
            <a:r>
              <a:rPr lang="en-US" dirty="0" smtClean="0"/>
              <a:t>https</a:t>
            </a:r>
            <a:r>
              <a:rPr lang="en-US" dirty="0"/>
              <a:t>://keras.io/applications/</a:t>
            </a:r>
            <a:endParaRPr lang="ru-RU" dirty="0"/>
          </a:p>
        </p:txBody>
      </p:sp>
    </p:spTree>
    <p:extLst>
      <p:ext uri="{BB962C8B-B14F-4D97-AF65-F5344CB8AC3E}">
        <p14:creationId xmlns:p14="http://schemas.microsoft.com/office/powerpoint/2010/main" val="411279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6</a:t>
            </a:fld>
            <a:endParaRPr lang="en">
              <a:solidFill>
                <a:srgbClr val="000000"/>
              </a:solidFill>
            </a:endParaRPr>
          </a:p>
        </p:txBody>
      </p:sp>
      <p:sp>
        <p:nvSpPr>
          <p:cNvPr id="5" name="Rectangle 1"/>
          <p:cNvSpPr>
            <a:spLocks noGrp="1" noChangeArrowheads="1"/>
          </p:cNvSpPr>
          <p:nvPr>
            <p:ph type="body" idx="1"/>
          </p:nvPr>
        </p:nvSpPr>
        <p:spPr bwMode="auto">
          <a:xfrm>
            <a:off x="361423" y="2499654"/>
            <a:ext cx="7478878"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from</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keras.applications.resnet50 </a:t>
            </a: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import</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ResNet50</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from</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keras.preprocessing</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import</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image</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from</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keras.applications.resnet50 </a:t>
            </a: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import</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preprocess_input</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decode_predictions</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from</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PIL </a:t>
            </a: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import</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Image</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import</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numpy</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as</a:t>
            </a:r>
            <a:r>
              <a:rPr kumimoji="0" lang="ru-RU" altLang="ru-RU"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np</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model</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ResNet50(</a:t>
            </a:r>
            <a:r>
              <a:rPr kumimoji="0" lang="ru-RU" altLang="ru-RU" sz="10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weights</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ru-RU" altLang="ru-RU" sz="10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imagenet</a:t>
            </a:r>
            <a:r>
              <a:rPr kumimoji="0" lang="ru-RU" altLang="ru-RU" sz="1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img_path</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'golden-retriever.png</a:t>
            </a:r>
            <a:r>
              <a:rPr kumimoji="0" lang="ru-RU" altLang="ru-RU" sz="1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br>
              <a:rPr kumimoji="0" lang="ru-RU" altLang="ru-RU" sz="1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image.load_img</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img_path</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target_size</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224</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224</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image.img_to_array</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img</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np.expand_dims</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a:t>
            </a:r>
            <a:r>
              <a:rPr kumimoji="0" lang="ru-RU" altLang="ru-RU" sz="10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axis</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preprocess_input</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preds</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model.predict</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decode</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the</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results</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into</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list</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of</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tuples</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class</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description</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probability</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one</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such</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list</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for</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each</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sample</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the</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0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batch</a:t>
            </a:r>
            <a: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ru-RU" altLang="ru-RU"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0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print</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ru-RU" altLang="ru-RU" sz="10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Predicted</a:t>
            </a:r>
            <a:r>
              <a:rPr kumimoji="0" lang="ru-RU" altLang="ru-RU" sz="1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decode_predictions</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preds</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0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top</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6" name="Заголовок 1"/>
          <p:cNvSpPr>
            <a:spLocks noGrp="1"/>
          </p:cNvSpPr>
          <p:nvPr>
            <p:ph type="title"/>
          </p:nvPr>
        </p:nvSpPr>
        <p:spPr>
          <a:xfrm>
            <a:off x="1085700" y="523433"/>
            <a:ext cx="7323200" cy="1021600"/>
          </a:xfrm>
        </p:spPr>
        <p:txBody>
          <a:bodyPr/>
          <a:lstStyle/>
          <a:p>
            <a:r>
              <a:rPr lang="en-US" dirty="0" smtClean="0"/>
              <a:t>Task</a:t>
            </a:r>
            <a:endParaRPr lang="ru-RU" dirty="0"/>
          </a:p>
        </p:txBody>
      </p:sp>
      <p:grpSp>
        <p:nvGrpSpPr>
          <p:cNvPr id="7" name="Shape 271"/>
          <p:cNvGrpSpPr/>
          <p:nvPr/>
        </p:nvGrpSpPr>
        <p:grpSpPr>
          <a:xfrm>
            <a:off x="416620" y="783013"/>
            <a:ext cx="412029" cy="502449"/>
            <a:chOff x="596350" y="929175"/>
            <a:chExt cx="407950" cy="497475"/>
          </a:xfrm>
        </p:grpSpPr>
        <p:sp>
          <p:nvSpPr>
            <p:cNvPr id="8"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4"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5" name="TextBox 14"/>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spTree>
    <p:extLst>
      <p:ext uri="{BB962C8B-B14F-4D97-AF65-F5344CB8AC3E}">
        <p14:creationId xmlns:p14="http://schemas.microsoft.com/office/powerpoint/2010/main" val="187655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7</a:t>
            </a:fld>
            <a:endParaRPr lang="en">
              <a:solidFill>
                <a:srgbClr val="000000"/>
              </a:solidFill>
            </a:endParaRPr>
          </a:p>
        </p:txBody>
      </p:sp>
      <p:sp>
        <p:nvSpPr>
          <p:cNvPr id="6" name="Заголовок 1"/>
          <p:cNvSpPr>
            <a:spLocks noGrp="1"/>
          </p:cNvSpPr>
          <p:nvPr>
            <p:ph type="title"/>
          </p:nvPr>
        </p:nvSpPr>
        <p:spPr>
          <a:xfrm>
            <a:off x="1085700" y="523433"/>
            <a:ext cx="7323200" cy="1021600"/>
          </a:xfrm>
        </p:spPr>
        <p:txBody>
          <a:bodyPr/>
          <a:lstStyle/>
          <a:p>
            <a:r>
              <a:rPr lang="en-US" dirty="0"/>
              <a:t>Convolutional Neural </a:t>
            </a:r>
            <a:r>
              <a:rPr lang="en-US" dirty="0" smtClean="0"/>
              <a:t>Networks – Object detection </a:t>
            </a:r>
            <a:endParaRPr lang="ru-RU" dirty="0"/>
          </a:p>
        </p:txBody>
      </p:sp>
      <p:grpSp>
        <p:nvGrpSpPr>
          <p:cNvPr id="7" name="Shape 271"/>
          <p:cNvGrpSpPr/>
          <p:nvPr/>
        </p:nvGrpSpPr>
        <p:grpSpPr>
          <a:xfrm>
            <a:off x="416620" y="783013"/>
            <a:ext cx="412029" cy="502449"/>
            <a:chOff x="596350" y="929175"/>
            <a:chExt cx="407950" cy="497475"/>
          </a:xfrm>
        </p:grpSpPr>
        <p:sp>
          <p:nvSpPr>
            <p:cNvPr id="8"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4"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5" name="TextBox 14"/>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pic>
        <p:nvPicPr>
          <p:cNvPr id="2056" name="Picture 8" descr="ÐÐ°ÑÑÐ¸Ð½ÐºÐ¸ Ð¿Ð¾ Ð·Ð°Ð¿ÑÐ¾ÑÑ road pedestr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14" y="2272444"/>
            <a:ext cx="4817437" cy="3232063"/>
          </a:xfrm>
          <a:prstGeom prst="rect">
            <a:avLst/>
          </a:prstGeom>
          <a:noFill/>
          <a:extLst>
            <a:ext uri="{909E8E84-426E-40DD-AFC4-6F175D3DCCD1}">
              <a14:hiddenFill xmlns:a14="http://schemas.microsoft.com/office/drawing/2010/main">
                <a:solidFill>
                  <a:srgbClr val="FFFFFF"/>
                </a:solidFill>
              </a14:hiddenFill>
            </a:ext>
          </a:extLst>
        </p:spPr>
      </p:pic>
      <p:pic>
        <p:nvPicPr>
          <p:cNvPr id="16" name="Рисунок 15"/>
          <p:cNvPicPr>
            <a:picLocks noChangeAspect="1"/>
          </p:cNvPicPr>
          <p:nvPr/>
        </p:nvPicPr>
        <p:blipFill>
          <a:blip r:embed="rId3"/>
          <a:stretch>
            <a:fillRect/>
          </a:stretch>
        </p:blipFill>
        <p:spPr>
          <a:xfrm>
            <a:off x="6328466" y="2272444"/>
            <a:ext cx="4856925" cy="3232063"/>
          </a:xfrm>
          <a:prstGeom prst="rect">
            <a:avLst/>
          </a:prstGeom>
        </p:spPr>
      </p:pic>
      <p:cxnSp>
        <p:nvCxnSpPr>
          <p:cNvPr id="18" name="Прямая со стрелкой 17"/>
          <p:cNvCxnSpPr/>
          <p:nvPr/>
        </p:nvCxnSpPr>
        <p:spPr>
          <a:xfrm>
            <a:off x="5223850" y="3874883"/>
            <a:ext cx="905346" cy="905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
        <p:nvSpPr>
          <p:cNvPr id="19" name="Прямоугольник 18"/>
          <p:cNvSpPr/>
          <p:nvPr/>
        </p:nvSpPr>
        <p:spPr>
          <a:xfrm>
            <a:off x="284914" y="5585587"/>
            <a:ext cx="9844041" cy="646331"/>
          </a:xfrm>
          <a:prstGeom prst="rect">
            <a:avLst/>
          </a:prstGeom>
        </p:spPr>
        <p:txBody>
          <a:bodyPr wrap="square">
            <a:spAutoFit/>
          </a:bodyPr>
          <a:lstStyle/>
          <a:p>
            <a:pPr>
              <a:buFont typeface="+mj-lt"/>
              <a:buAutoNum type="arabicPeriod"/>
            </a:pPr>
            <a:r>
              <a:rPr lang="en-US" dirty="0" smtClean="0">
                <a:latin typeface="roboto"/>
              </a:rPr>
              <a:t> To </a:t>
            </a:r>
            <a:r>
              <a:rPr lang="en-US" dirty="0">
                <a:latin typeface="roboto"/>
              </a:rPr>
              <a:t>identify what all objects are present in the image and where they’re located</a:t>
            </a:r>
          </a:p>
          <a:p>
            <a:pPr>
              <a:buFont typeface="+mj-lt"/>
              <a:buAutoNum type="arabicPeriod"/>
            </a:pPr>
            <a:r>
              <a:rPr lang="en-US" dirty="0" smtClean="0">
                <a:latin typeface="roboto"/>
              </a:rPr>
              <a:t> Filter </a:t>
            </a:r>
            <a:r>
              <a:rPr lang="en-US" dirty="0">
                <a:latin typeface="roboto"/>
              </a:rPr>
              <a:t>out the object of attention</a:t>
            </a:r>
            <a:endParaRPr lang="en-US" b="0" i="0" dirty="0">
              <a:effectLst/>
              <a:latin typeface="roboto"/>
            </a:endParaRPr>
          </a:p>
        </p:txBody>
      </p:sp>
    </p:spTree>
    <p:extLst>
      <p:ext uri="{BB962C8B-B14F-4D97-AF65-F5344CB8AC3E}">
        <p14:creationId xmlns:p14="http://schemas.microsoft.com/office/powerpoint/2010/main" val="93145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39773" y="1838549"/>
            <a:ext cx="11656891" cy="4194000"/>
          </a:xfrm>
        </p:spPr>
        <p:txBody>
          <a:bodyPr/>
          <a:lstStyle/>
          <a:p>
            <a:r>
              <a:rPr lang="en-US" dirty="0" smtClean="0"/>
              <a:t>Object detection in </a:t>
            </a:r>
            <a:r>
              <a:rPr lang="en-US" dirty="0" err="1" smtClean="0"/>
              <a:t>TensorFlow</a:t>
            </a:r>
            <a:endParaRPr lang="en-US" dirty="0" smtClean="0"/>
          </a:p>
          <a:p>
            <a:r>
              <a:rPr lang="en-US" dirty="0" smtClean="0"/>
              <a:t>1) Run simple example of object detection task in </a:t>
            </a:r>
            <a:r>
              <a:rPr lang="en-US" dirty="0" err="1" smtClean="0"/>
              <a:t>Jupyter</a:t>
            </a:r>
            <a:r>
              <a:rPr lang="en-US" dirty="0" smtClean="0"/>
              <a:t>* notebook </a:t>
            </a:r>
            <a:endParaRPr lang="ru-RU" dirty="0" smtClean="0"/>
          </a:p>
          <a:p>
            <a:r>
              <a:rPr lang="en-US" dirty="0" smtClean="0">
                <a:hlinkClick r:id="rId2"/>
              </a:rPr>
              <a:t>https</a:t>
            </a:r>
            <a:r>
              <a:rPr lang="en-US" dirty="0">
                <a:hlinkClick r:id="rId2"/>
              </a:rPr>
              <a:t>://</a:t>
            </a:r>
            <a:r>
              <a:rPr lang="en-US" dirty="0" smtClean="0">
                <a:hlinkClick r:id="rId2"/>
              </a:rPr>
              <a:t>github.com/tensorflow/models/tree/master/research/object_detection</a:t>
            </a:r>
            <a:endParaRPr lang="en-US" dirty="0" smtClean="0"/>
          </a:p>
          <a:p>
            <a:endParaRPr lang="en-US" dirty="0"/>
          </a:p>
          <a:p>
            <a:r>
              <a:rPr lang="en-US" dirty="0" smtClean="0"/>
              <a:t>2) Make object detection by using webcam/</a:t>
            </a:r>
            <a:r>
              <a:rPr lang="en-US" dirty="0" err="1" smtClean="0"/>
              <a:t>mobilecam</a:t>
            </a:r>
            <a:r>
              <a:rPr lang="en-US" dirty="0" smtClean="0"/>
              <a:t> - advanced task</a:t>
            </a:r>
          </a:p>
          <a:p>
            <a:r>
              <a:rPr lang="en-US" dirty="0" smtClean="0"/>
              <a:t>Use </a:t>
            </a:r>
            <a:r>
              <a:rPr lang="en-US" dirty="0" err="1" smtClean="0"/>
              <a:t>OpenCV</a:t>
            </a:r>
            <a:r>
              <a:rPr lang="en-US" dirty="0" smtClean="0"/>
              <a:t> </a:t>
            </a:r>
            <a:r>
              <a:rPr lang="en-US" dirty="0"/>
              <a:t>(Open Source Computer Vision Library</a:t>
            </a:r>
            <a:r>
              <a:rPr lang="en-US" dirty="0" smtClean="0"/>
              <a:t>) for extracting the video</a:t>
            </a:r>
          </a:p>
          <a:p>
            <a:endParaRPr lang="en-US" dirty="0"/>
          </a:p>
          <a:p>
            <a:r>
              <a:rPr lang="en-US" dirty="0" smtClean="0"/>
              <a:t>*</a:t>
            </a:r>
            <a:r>
              <a:rPr lang="en-US" dirty="0" err="1" smtClean="0"/>
              <a:t>PyCharm</a:t>
            </a:r>
            <a:r>
              <a:rPr lang="en-US" dirty="0" smtClean="0"/>
              <a:t> support </a:t>
            </a:r>
            <a:r>
              <a:rPr lang="en-US" dirty="0" err="1" smtClean="0"/>
              <a:t>Jupyter</a:t>
            </a:r>
            <a:r>
              <a:rPr lang="en-US" dirty="0" smtClean="0"/>
              <a:t>, but if you want you can use notebook separately </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8</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a:t>
            </a:r>
            <a:r>
              <a:rPr lang="en-US" dirty="0" smtClean="0"/>
              <a:t>Networks – Object detection </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spTree>
    <p:extLst>
      <p:ext uri="{BB962C8B-B14F-4D97-AF65-F5344CB8AC3E}">
        <p14:creationId xmlns:p14="http://schemas.microsoft.com/office/powerpoint/2010/main" val="368704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257226" y="1852741"/>
            <a:ext cx="11467011" cy="4194000"/>
          </a:xfrm>
        </p:spPr>
        <p:txBody>
          <a:bodyPr/>
          <a:lstStyle/>
          <a:p>
            <a:r>
              <a:rPr lang="en-US" dirty="0" smtClean="0"/>
              <a:t>For next practice (10.12.2018) you need to bring:</a:t>
            </a:r>
          </a:p>
          <a:p>
            <a:r>
              <a:rPr lang="en-US" dirty="0" smtClean="0"/>
              <a:t>1) Results of the pre-trained models in </a:t>
            </a:r>
            <a:r>
              <a:rPr lang="en-US" dirty="0" err="1" smtClean="0"/>
              <a:t>Keras</a:t>
            </a:r>
            <a:r>
              <a:rPr lang="en-US" dirty="0" smtClean="0"/>
              <a:t> (tables with results)  </a:t>
            </a:r>
          </a:p>
          <a:p>
            <a:r>
              <a:rPr lang="en-US" dirty="0" smtClean="0"/>
              <a:t>2) Object Detection result in </a:t>
            </a:r>
            <a:r>
              <a:rPr lang="en-US" dirty="0" err="1" smtClean="0"/>
              <a:t>TensorFlow</a:t>
            </a:r>
            <a:r>
              <a:rPr lang="en-US" dirty="0" smtClean="0"/>
              <a:t> </a:t>
            </a:r>
          </a:p>
          <a:p>
            <a:r>
              <a:rPr lang="en-US" dirty="0" smtClean="0"/>
              <a:t>3) Information </a:t>
            </a:r>
            <a:r>
              <a:rPr lang="en-US" dirty="0"/>
              <a:t>about </a:t>
            </a:r>
            <a:r>
              <a:rPr lang="en-US" dirty="0" smtClean="0"/>
              <a:t>models </a:t>
            </a:r>
            <a:r>
              <a:rPr lang="en-US" dirty="0"/>
              <a:t>for image classification with weights trained on </a:t>
            </a:r>
            <a:r>
              <a:rPr lang="en-US" dirty="0" smtClean="0"/>
              <a:t>ImageNet. Each of model based on the article. Your task is read the article and make some summary on 5-6 </a:t>
            </a:r>
            <a:r>
              <a:rPr lang="en-US" i="1" dirty="0" smtClean="0"/>
              <a:t>slides</a:t>
            </a:r>
            <a:r>
              <a:rPr lang="en-US" dirty="0" smtClean="0"/>
              <a:t> </a:t>
            </a:r>
            <a:r>
              <a:rPr lang="en-US" dirty="0"/>
              <a:t>about structure of NN, relevance, </a:t>
            </a:r>
            <a:r>
              <a:rPr lang="en-US" dirty="0" smtClean="0"/>
              <a:t>advantages/disadvantages</a:t>
            </a:r>
            <a:r>
              <a:rPr lang="en-US" dirty="0"/>
              <a:t>, how and where to </a:t>
            </a:r>
            <a:r>
              <a:rPr lang="en-US" dirty="0" smtClean="0"/>
              <a:t>use</a:t>
            </a:r>
            <a:r>
              <a:rPr lang="ru-RU" dirty="0" smtClean="0"/>
              <a:t>. </a:t>
            </a:r>
            <a:r>
              <a:rPr lang="en-US" dirty="0" smtClean="0"/>
              <a:t>Each or pair of students read about only one NN (list on the next slide) and each will present these slides to the group. In addition you can use other resources in the internet.  </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9</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Convolutional Neural </a:t>
            </a:r>
            <a:r>
              <a:rPr lang="en-US" dirty="0" smtClean="0"/>
              <a:t>Networks – Object detection </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1867" kern="0">
                <a:solidFill>
                  <a:srgbClr val="000000"/>
                </a:solidFill>
                <a:cs typeface="Arial"/>
                <a:sym typeface="Arial"/>
              </a:endParaRPr>
            </a:p>
          </p:txBody>
        </p:sp>
      </p:grpSp>
      <p:sp>
        <p:nvSpPr>
          <p:cNvPr id="14" name="TextBox 13"/>
          <p:cNvSpPr txBox="1"/>
          <p:nvPr/>
        </p:nvSpPr>
        <p:spPr>
          <a:xfrm>
            <a:off x="139773" y="6464300"/>
            <a:ext cx="3331361" cy="276999"/>
          </a:xfrm>
          <a:prstGeom prst="rect">
            <a:avLst/>
          </a:prstGeom>
          <a:noFill/>
        </p:spPr>
        <p:txBody>
          <a:bodyPr wrap="none" rtlCol="0">
            <a:spAutoFit/>
          </a:bodyPr>
          <a:lstStyle/>
          <a:p>
            <a:pPr>
              <a:spcAft>
                <a:spcPts val="1000"/>
              </a:spcAft>
              <a:buClr>
                <a:srgbClr val="002060"/>
              </a:buClr>
              <a:buSzPct val="100000"/>
            </a:pPr>
            <a:r>
              <a:rPr lang="en-US" sz="1200" kern="0" dirty="0">
                <a:solidFill>
                  <a:srgbClr val="263248"/>
                </a:solidFill>
                <a:latin typeface="Roboto Condensed Light"/>
                <a:sym typeface="Roboto Condensed Light"/>
              </a:rPr>
              <a:t>KNRTU-KAI | TU </a:t>
            </a:r>
            <a:r>
              <a:rPr lang="en-US" sz="1200" kern="0" dirty="0" smtClean="0">
                <a:solidFill>
                  <a:srgbClr val="263248"/>
                </a:solidFill>
                <a:latin typeface="Roboto Condensed Light"/>
                <a:sym typeface="Roboto Condensed Light"/>
              </a:rPr>
              <a:t>ILMENAU </a:t>
            </a:r>
            <a:r>
              <a:rPr lang="en-US" sz="1200" kern="0" dirty="0">
                <a:solidFill>
                  <a:srgbClr val="263248"/>
                </a:solidFill>
                <a:latin typeface="Roboto Condensed Light"/>
                <a:sym typeface="Roboto Condensed Light"/>
              </a:rPr>
              <a:t>| </a:t>
            </a:r>
            <a:r>
              <a:rPr lang="en-US" sz="1200" kern="0" dirty="0" smtClean="0">
                <a:solidFill>
                  <a:srgbClr val="263248"/>
                </a:solidFill>
                <a:latin typeface="Roboto Condensed Light"/>
                <a:sym typeface="Roboto Condensed Light"/>
              </a:rPr>
              <a:t>Neural Networks</a:t>
            </a:r>
            <a:endParaRPr lang="en-US" sz="1200" kern="0" dirty="0">
              <a:solidFill>
                <a:srgbClr val="263248"/>
              </a:solidFill>
              <a:latin typeface="Roboto Condensed Light"/>
              <a:sym typeface="Roboto Condensed Light"/>
            </a:endParaRPr>
          </a:p>
        </p:txBody>
      </p:sp>
    </p:spTree>
    <p:extLst>
      <p:ext uri="{BB962C8B-B14F-4D97-AF65-F5344CB8AC3E}">
        <p14:creationId xmlns:p14="http://schemas.microsoft.com/office/powerpoint/2010/main" val="251535000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726</Words>
  <Application>Microsoft Office PowerPoint</Application>
  <PresentationFormat>Широкоэкранный</PresentationFormat>
  <Paragraphs>114</Paragraphs>
  <Slides>10</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2</vt:i4>
      </vt:variant>
      <vt:variant>
        <vt:lpstr>Заголовки слайдов</vt:lpstr>
      </vt:variant>
      <vt:variant>
        <vt:i4>10</vt:i4>
      </vt:variant>
    </vt:vector>
  </HeadingPairs>
  <TitlesOfParts>
    <vt:vector size="21" baseType="lpstr">
      <vt:lpstr>Arial</vt:lpstr>
      <vt:lpstr>Arvo</vt:lpstr>
      <vt:lpstr>Calibri</vt:lpstr>
      <vt:lpstr>Calibri Light</vt:lpstr>
      <vt:lpstr>Courier New</vt:lpstr>
      <vt:lpstr>roboto</vt:lpstr>
      <vt:lpstr>Roboto Condensed</vt:lpstr>
      <vt:lpstr>Roboto Condensed Light</vt:lpstr>
      <vt:lpstr>Source Sans Pro</vt:lpstr>
      <vt:lpstr>Тема Office</vt:lpstr>
      <vt:lpstr>Salerio template</vt:lpstr>
      <vt:lpstr>Neural Networks Semester 1 Practical works for GRIAT  RCSE master program  Teacher: Makhmutova Alisa Zufarovna AZMakhmutova@kai.ru  @DarkAliceSophie</vt:lpstr>
      <vt:lpstr>Convolutional Neural Networks</vt:lpstr>
      <vt:lpstr>Convolutional Neural Networks</vt:lpstr>
      <vt:lpstr>Convolutional Neural Networks</vt:lpstr>
      <vt:lpstr>Task</vt:lpstr>
      <vt:lpstr>Task</vt:lpstr>
      <vt:lpstr>Convolutional Neural Networks – Object detection </vt:lpstr>
      <vt:lpstr>Convolutional Neural Networks – Object detection </vt:lpstr>
      <vt:lpstr>Convolutional Neural Networks – Object detection </vt:lpstr>
      <vt:lpstr>Convolutional Neural Networks – Object detection </vt:lpstr>
    </vt:vector>
  </TitlesOfParts>
  <Company>KNITU-KAI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Semester 1 Practical works for GRIAT  RCSE master program  Teacher: Makhmutova Alisa Zufarovna AZMakhmutova@kai.ru  @DarkAliceSophie</dc:title>
  <dc:creator>Махмутова Алиса Зуфаровна</dc:creator>
  <cp:lastModifiedBy>Махмутова Алиса Зуфаровна</cp:lastModifiedBy>
  <cp:revision>31</cp:revision>
  <dcterms:created xsi:type="dcterms:W3CDTF">2018-11-21T11:31:51Z</dcterms:created>
  <dcterms:modified xsi:type="dcterms:W3CDTF">2018-11-26T11:59:17Z</dcterms:modified>
</cp:coreProperties>
</file>