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6" r:id="rId3"/>
    <p:sldId id="278" r:id="rId4"/>
    <p:sldId id="280" r:id="rId5"/>
    <p:sldId id="257" r:id="rId6"/>
    <p:sldId id="258" r:id="rId7"/>
    <p:sldId id="260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72" r:id="rId20"/>
    <p:sldId id="273" r:id="rId21"/>
    <p:sldId id="269" r:id="rId22"/>
    <p:sldId id="274" r:id="rId23"/>
    <p:sldId id="282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DD52C-458F-4545-A7BF-EDF9CECB0666}" type="datetimeFigureOut">
              <a:rPr lang="ru-RU" smtClean="0"/>
              <a:pPr/>
              <a:t>04.11.2017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3B0F5-B194-4A90-96ED-D7EBED87105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F36263-B8DA-4DBE-895F-F5A44A3C0F8B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C584-2B87-485B-87C5-91F36C4627B2}" type="datetime1">
              <a:rPr lang="ru-RU" smtClean="0"/>
              <a:pPr/>
              <a:t>04.11.2017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38BC-DA10-46DC-B459-DF38CB0DAEB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5C28-B99C-48FF-942C-E1037A95122F}" type="datetime1">
              <a:rPr lang="ru-RU" smtClean="0"/>
              <a:pPr/>
              <a:t>04.11.2017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38BC-DA10-46DC-B459-DF38CB0DAEB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47BD-CBAA-40A5-9E81-D39FB48573C6}" type="datetime1">
              <a:rPr lang="ru-RU" smtClean="0"/>
              <a:pPr/>
              <a:t>04.11.2017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38BC-DA10-46DC-B459-DF38CB0DAEB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BCFC-000C-42A5-A52E-9698C81CE00B}" type="datetime1">
              <a:rPr lang="ru-RU" smtClean="0"/>
              <a:pPr/>
              <a:t>04.11.2017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38BC-DA10-46DC-B459-DF38CB0DAEB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8F62-73D9-428E-A723-33E2DE5F7A29}" type="datetime1">
              <a:rPr lang="ru-RU" smtClean="0"/>
              <a:pPr/>
              <a:t>04.11.2017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38BC-DA10-46DC-B459-DF38CB0DAEB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0FF4-7AAE-4D9D-AC5A-80DA99A85F97}" type="datetime1">
              <a:rPr lang="ru-RU" smtClean="0"/>
              <a:pPr/>
              <a:t>04.11.2017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38BC-DA10-46DC-B459-DF38CB0DAEB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63A5-A124-42EA-80F3-356ACCE4517E}" type="datetime1">
              <a:rPr lang="ru-RU" smtClean="0"/>
              <a:pPr/>
              <a:t>04.11.2017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38BC-DA10-46DC-B459-DF38CB0DAEB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30F1-0204-4CAC-B95C-A5101019EE39}" type="datetime1">
              <a:rPr lang="ru-RU" smtClean="0"/>
              <a:pPr/>
              <a:t>04.11.2017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38BC-DA10-46DC-B459-DF38CB0DAEB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DE8E-7AF4-4C27-8532-3AC99EE4073D}" type="datetime1">
              <a:rPr lang="ru-RU" smtClean="0"/>
              <a:pPr/>
              <a:t>04.11.2017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38BC-DA10-46DC-B459-DF38CB0DAEB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2E28-70DA-4E71-9785-E304367FE6C0}" type="datetime1">
              <a:rPr lang="ru-RU" smtClean="0"/>
              <a:pPr/>
              <a:t>04.11.2017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38BC-DA10-46DC-B459-DF38CB0DAEB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08AA-CA73-4257-B829-B62C4E120967}" type="datetime1">
              <a:rPr lang="ru-RU" smtClean="0"/>
              <a:pPr/>
              <a:t>04.11.2017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38BC-DA10-46DC-B459-DF38CB0DAEB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A16AD-8E6A-43C2-95B4-441139025459}" type="datetime1">
              <a:rPr lang="ru-RU" smtClean="0"/>
              <a:pPr/>
              <a:t>04.11.2017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038BC-DA10-46DC-B459-DF38CB0DAEB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A-5-11\Huf-6-trees%20and%20prefix%20codes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A-5-11\Huf-7-Huffman%20Coding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A-5-11\Huf-8-Huffman%20Coding%20Algorithm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A-5-11\Huf-9-Run%20Time-Huffman%20Coding%20Algorithm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A-5-11\Huf-10-optimal%20prefix%20code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A-5-11\Huf-11-Correctness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A-5-11\Huf-12-Correctness-2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1-&#1052;&#1086;&#1080;%20&#1092;&#1072;&#1081;&#1083;&#1099;-17-11-2013\AA-&#1043;&#1056;&#1048;&#1053;&#1058;-01-10-2014\&#1053;&#1072;&#1095;&#1072;&#1083;&#1086;-%20&#1044;&#1080;&#1089;&#1094;&#1080;&#1087;&#1083;&#1080;&#1085;&#1099;-29-06-2014\2-th%20Lesson\&#1057;&#1083;&#1072;&#1081;&#1076;&#1099;\Huffman%20encoding\Example-ABR-1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1-&#1052;&#1086;&#1080;%20&#1092;&#1072;&#1081;&#1083;&#1099;-17-11-2013\AA-&#1043;&#1056;&#1048;&#1053;&#1058;-01-10-2014\&#1053;&#1072;&#1095;&#1072;&#1083;&#1086;-%20&#1044;&#1080;&#1089;&#1094;&#1080;&#1087;&#1083;&#1080;&#1085;&#1099;-29-06-2014\2-th%20Lesson\&#1057;&#1083;&#1072;&#1081;&#1076;&#1099;\Huffman%20encoding\Example-ABR-2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1-&#1052;&#1086;&#1080;%20&#1092;&#1072;&#1081;&#1083;&#1099;-17-11-2013\AA-&#1043;&#1056;&#1048;&#1053;&#1058;-01-10-2014\&#1053;&#1072;&#1095;&#1072;&#1083;&#1086;-%20&#1044;&#1080;&#1089;&#1094;&#1080;&#1087;&#1083;&#1080;&#1085;&#1099;-29-06-2014\2-th%20Lesson\&#1057;&#1083;&#1072;&#1081;&#1076;&#1099;\Huffman%20encoding\Example-ABR-3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1-&#1052;&#1086;&#1080;%20&#1092;&#1072;&#1081;&#1083;&#1099;-17-11-2013\AA-&#1043;&#1056;&#1048;&#1053;&#1058;-01-10-2014\&#1053;&#1072;&#1095;&#1072;&#1083;&#1086;-%20&#1044;&#1080;&#1089;&#1094;&#1080;&#1087;&#1083;&#1080;&#1085;&#1099;-29-06-2014\2-th%20Lesson\&#1057;&#1083;&#1072;&#1081;&#1076;&#1099;\Huffman%20encoding\Example-ABR-4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A-5-11\Huf-13-Example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1-&#1052;&#1086;&#1080;%20&#1092;&#1072;&#1081;&#1083;&#1099;-17-11-2013\AA-&#1043;&#1056;&#1048;&#1053;&#1058;-01-10-2014\&#1053;&#1072;&#1095;&#1072;&#1083;&#1086;-%20&#1044;&#1080;&#1089;&#1094;&#1080;&#1087;&#1083;&#1080;&#1085;&#1099;-29-06-2014\2-th%20Lesson\&#1057;&#1083;&#1072;&#1081;&#1076;&#1099;\Huffman%20encoding\Huf-13-Example-5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1-&#1052;&#1086;&#1080;%20&#1092;&#1072;&#1081;&#1083;&#1099;-17-11-2013\AA-&#1043;&#1056;&#1048;&#1053;&#1058;-01-10-2014\&#1053;&#1072;&#1095;&#1072;&#1083;&#1086;-%20&#1044;&#1080;&#1089;&#1094;&#1080;&#1087;&#1083;&#1080;&#1085;&#1099;-29-06-2014\2-th%20Lesson\&#1057;&#1083;&#1072;&#1081;&#1076;&#1099;\Huffman%20encoding\Huf-1-Codes%20and%20Compression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1-&#1052;&#1086;&#1080;%20&#1092;&#1072;&#1081;&#1083;&#1099;-17-11-2013\AA-&#1043;&#1056;&#1048;&#1053;&#1058;-01-10-2014\&#1053;&#1072;&#1095;&#1072;&#1083;&#1086;-%20&#1044;&#1080;&#1089;&#1094;&#1080;&#1087;&#1083;&#1080;&#1085;&#1099;-29-06-2014\2-th%20Lesson\&#1057;&#1083;&#1072;&#1081;&#1076;&#1099;\Huffman%20encoding\Huf-2-Prefix%20%20codes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A-5-11\Huf-4-decipherability%20property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A-5-11\Huf-3-Prefix%20Codes%20can%20be%20represented%20as%20trees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A-5-11\Huf-4-Huffman%20code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ru-RU" sz="5400" i="1" dirty="0" smtClean="0"/>
              <a:t/>
            </a:r>
            <a:br>
              <a:rPr lang="ru-RU" sz="5400" i="1" dirty="0" smtClean="0"/>
            </a:br>
            <a:r>
              <a:rPr lang="en-US" sz="4000" b="1" i="1" dirty="0" smtClean="0"/>
              <a:t>HUFFMAN   ENCODING</a:t>
            </a:r>
            <a:endParaRPr lang="ru-RU" sz="4000" b="1" i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Prefix   code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38BC-DA10-46DC-B459-DF38CB0DAEB2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357158" y="142852"/>
          <a:ext cx="8501122" cy="6643710"/>
        </p:xfrm>
        <a:graphic>
          <a:graphicData uri="http://schemas.openxmlformats.org/presentationml/2006/ole">
            <p:oleObj spid="_x0000_s18434" name="Документ" r:id="rId3" imgW="6495537" imgH="5895845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38BC-DA10-46DC-B459-DF38CB0DAEB2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285720" y="857233"/>
          <a:ext cx="8643997" cy="4643470"/>
        </p:xfrm>
        <a:graphic>
          <a:graphicData uri="http://schemas.openxmlformats.org/presentationml/2006/ole">
            <p:oleObj spid="_x0000_s19458" name="Документ" r:id="rId3" imgW="6495537" imgH="3122812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38BC-DA10-46DC-B459-DF38CB0DAEB2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671513" y="142852"/>
          <a:ext cx="7758139" cy="6572272"/>
        </p:xfrm>
        <a:graphic>
          <a:graphicData uri="http://schemas.openxmlformats.org/presentationml/2006/ole">
            <p:oleObj spid="_x0000_s20482" name="Документ" r:id="rId3" imgW="6495537" imgH="5232275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38BC-DA10-46DC-B459-DF38CB0DAEB2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467544" y="1412776"/>
          <a:ext cx="8553184" cy="3613959"/>
        </p:xfrm>
        <a:graphic>
          <a:graphicData uri="http://schemas.openxmlformats.org/presentationml/2006/ole">
            <p:oleObj spid="_x0000_s21506" name="Документ" r:id="rId3" imgW="5954934" imgH="2358842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38BC-DA10-46DC-B459-DF38CB0DAEB2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441648" y="928671"/>
          <a:ext cx="8432431" cy="5143536"/>
        </p:xfrm>
        <a:graphic>
          <a:graphicData uri="http://schemas.openxmlformats.org/presentationml/2006/ole">
            <p:oleObj spid="_x0000_s22530" name="Документ" r:id="rId3" imgW="6495537" imgH="3962710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38BC-DA10-46DC-B459-DF38CB0DAEB2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285720" y="142852"/>
          <a:ext cx="8643998" cy="6572296"/>
        </p:xfrm>
        <a:graphic>
          <a:graphicData uri="http://schemas.openxmlformats.org/presentationml/2006/ole">
            <p:oleObj spid="_x0000_s23554" name="Документ" r:id="rId3" imgW="6495537" imgH="4783897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38BC-DA10-46DC-B459-DF38CB0DAEB2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908720"/>
            <a:ext cx="8280920" cy="5760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285720" y="214290"/>
          <a:ext cx="8643998" cy="6429420"/>
        </p:xfrm>
        <a:graphic>
          <a:graphicData uri="http://schemas.openxmlformats.org/presentationml/2006/ole">
            <p:oleObj spid="_x0000_s24578" name="Документ" r:id="rId3" imgW="6495537" imgH="4729559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38BC-DA10-46DC-B459-DF38CB0DAEB2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38BC-DA10-46DC-B459-DF38CB0DAEB2}" type="slidenum">
              <a:rPr lang="ru-RU" smtClean="0"/>
              <a:pPr/>
              <a:t>17</a:t>
            </a:fld>
            <a:endParaRPr lang="ru-RU"/>
          </a:p>
        </p:txBody>
      </p:sp>
      <p:graphicFrame>
        <p:nvGraphicFramePr>
          <p:cNvPr id="5" name="Содержимое 4"/>
          <p:cNvGraphicFramePr>
            <a:graphicFrameLocks noChangeAspect="1"/>
          </p:cNvGraphicFramePr>
          <p:nvPr>
            <p:ph idx="1"/>
          </p:nvPr>
        </p:nvGraphicFramePr>
        <p:xfrm>
          <a:off x="510654" y="458410"/>
          <a:ext cx="8165801" cy="5706893"/>
        </p:xfrm>
        <a:graphic>
          <a:graphicData uri="http://schemas.openxmlformats.org/presentationml/2006/ole">
            <p:oleObj spid="_x0000_s27650" name="Документ" r:id="rId3" imgW="6495537" imgH="4540636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38BC-DA10-46DC-B459-DF38CB0DAEB2}" type="slidenum">
              <a:rPr lang="ru-RU" smtClean="0"/>
              <a:pPr/>
              <a:t>18</a:t>
            </a:fld>
            <a:endParaRPr lang="ru-RU"/>
          </a:p>
        </p:txBody>
      </p:sp>
      <p:graphicFrame>
        <p:nvGraphicFramePr>
          <p:cNvPr id="5" name="Содержимое 4"/>
          <p:cNvGraphicFramePr>
            <a:graphicFrameLocks noChangeAspect="1"/>
          </p:cNvGraphicFramePr>
          <p:nvPr>
            <p:ph idx="1"/>
          </p:nvPr>
        </p:nvGraphicFramePr>
        <p:xfrm>
          <a:off x="459038" y="399364"/>
          <a:ext cx="8217418" cy="5909956"/>
        </p:xfrm>
        <a:graphic>
          <a:graphicData uri="http://schemas.openxmlformats.org/presentationml/2006/ole">
            <p:oleObj spid="_x0000_s28674" name="Документ" r:id="rId3" imgW="6495537" imgH="4324723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38BC-DA10-46DC-B459-DF38CB0DAEB2}" type="slidenum">
              <a:rPr lang="ru-RU" smtClean="0"/>
              <a:pPr/>
              <a:t>19</a:t>
            </a:fld>
            <a:endParaRPr lang="ru-RU"/>
          </a:p>
        </p:txBody>
      </p:sp>
      <p:graphicFrame>
        <p:nvGraphicFramePr>
          <p:cNvPr id="5" name="Содержимое 4"/>
          <p:cNvGraphicFramePr>
            <a:graphicFrameLocks noChangeAspect="1"/>
          </p:cNvGraphicFramePr>
          <p:nvPr>
            <p:ph idx="1"/>
          </p:nvPr>
        </p:nvGraphicFramePr>
        <p:xfrm>
          <a:off x="539552" y="427157"/>
          <a:ext cx="8149158" cy="5954171"/>
        </p:xfrm>
        <a:graphic>
          <a:graphicData uri="http://schemas.openxmlformats.org/presentationml/2006/ole">
            <p:oleObj spid="_x0000_s30722" name="Документ" r:id="rId3" imgW="6495537" imgH="4746472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ASCII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91264" cy="2736304"/>
          </a:xfrm>
        </p:spPr>
        <p:txBody>
          <a:bodyPr>
            <a:norm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sz="2100" b="1" dirty="0" smtClean="0">
                <a:latin typeface="Arial" pitchFamily="34" charset="0"/>
                <a:cs typeface="Arial" pitchFamily="34" charset="0"/>
              </a:rPr>
              <a:t>At the machine level, everything is binary (1s and 0s)</a:t>
            </a:r>
          </a:p>
          <a:p>
            <a:pPr eaLnBrk="1" hangingPunct="1">
              <a:spcAft>
                <a:spcPts val="600"/>
              </a:spcAft>
            </a:pPr>
            <a:r>
              <a:rPr lang="en-US" sz="2100" b="1" dirty="0" smtClean="0">
                <a:latin typeface="Arial" pitchFamily="34" charset="0"/>
                <a:cs typeface="Arial" pitchFamily="34" charset="0"/>
              </a:rPr>
              <a:t>Somehow, we must "encode" all other data as binary</a:t>
            </a:r>
          </a:p>
          <a:p>
            <a:pPr eaLnBrk="1" hangingPunct="1">
              <a:spcAft>
                <a:spcPts val="600"/>
              </a:spcAft>
            </a:pPr>
            <a:r>
              <a:rPr lang="en-US" sz="2100" b="1" dirty="0" smtClean="0">
                <a:latin typeface="Arial" pitchFamily="34" charset="0"/>
                <a:cs typeface="Arial" pitchFamily="34" charset="0"/>
              </a:rPr>
              <a:t>One of the most common character encodings is ASCII</a:t>
            </a:r>
            <a:r>
              <a:rPr lang="ru-RU" sz="2100" b="1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100" b="1" dirty="0" smtClean="0">
                <a:latin typeface="Arial" pitchFamily="34" charset="0"/>
                <a:cs typeface="Arial" pitchFamily="34" charset="0"/>
              </a:rPr>
              <a:t>American Standard Code for Information Interchange (1963))</a:t>
            </a:r>
          </a:p>
          <a:p>
            <a:pPr lvl="1">
              <a:spcAft>
                <a:spcPts val="600"/>
              </a:spcAft>
            </a:pPr>
            <a:r>
              <a:rPr lang="en-US" sz="21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Maps every possible character to a number (‘1' </a:t>
            </a:r>
            <a:r>
              <a:rPr lang="en-US" sz="21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  <a:sym typeface="Symbol" pitchFamily="18" charset="2"/>
              </a:rPr>
              <a:t></a:t>
            </a:r>
            <a:r>
              <a:rPr lang="en-US" sz="21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49)</a:t>
            </a:r>
          </a:p>
          <a:p>
            <a:pPr eaLnBrk="1" hangingPunct="1">
              <a:spcAft>
                <a:spcPts val="600"/>
              </a:spcAft>
            </a:pPr>
            <a:r>
              <a:rPr lang="en-US" sz="2100" b="1" dirty="0" smtClean="0">
                <a:latin typeface="Arial" pitchFamily="34" charset="0"/>
                <a:cs typeface="Arial" pitchFamily="34" charset="0"/>
              </a:rPr>
              <a:t>ASCII uses one </a:t>
            </a:r>
            <a:r>
              <a:rPr lang="en-US" sz="2100" b="1" i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byte</a:t>
            </a:r>
            <a:r>
              <a:rPr lang="en-US" sz="2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(or eight </a:t>
            </a:r>
            <a:r>
              <a:rPr lang="en-US" sz="2100" b="1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bits</a:t>
            </a:r>
            <a:r>
              <a:rPr lang="en-US" sz="2100" b="1" dirty="0" smtClean="0">
                <a:latin typeface="Arial" pitchFamily="34" charset="0"/>
                <a:cs typeface="Arial" pitchFamily="34" charset="0"/>
              </a:rPr>
              <a:t>) for each character: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99592" y="3789040"/>
          <a:ext cx="7344816" cy="2560320"/>
        </p:xfrm>
        <a:graphic>
          <a:graphicData uri="http://schemas.openxmlformats.org/drawingml/2006/table">
            <a:tbl>
              <a:tblPr/>
              <a:tblGrid>
                <a:gridCol w="1801052"/>
                <a:gridCol w="2605425"/>
                <a:gridCol w="2938339"/>
              </a:tblGrid>
              <a:tr h="32917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ASCII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ASCII (binary)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917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</a:rPr>
                        <a:t> 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</a:rPr>
                        <a:t>00100000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2917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</a:rPr>
                        <a:t>'a'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</a:rPr>
                        <a:t> 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</a:rPr>
                        <a:t>01100001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2917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</a:rPr>
                        <a:t>'b'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</a:rPr>
                        <a:t> 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</a:rPr>
                        <a:t>01100010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2917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</a:rPr>
                        <a:t>'c'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</a:rPr>
                        <a:t> 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</a:rPr>
                        <a:t>01100011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2917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</a:rPr>
                        <a:t>01100101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2917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</a:rPr>
                        <a:t>'z'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</a:rPr>
                        <a:t>122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</a:rPr>
                        <a:t>01111010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38BC-DA10-46DC-B459-DF38CB0DAEB2}" type="slidenum">
              <a:rPr lang="ru-RU" smtClean="0"/>
              <a:pPr/>
              <a:t>20</a:t>
            </a:fld>
            <a:endParaRPr lang="ru-RU"/>
          </a:p>
        </p:txBody>
      </p:sp>
      <p:graphicFrame>
        <p:nvGraphicFramePr>
          <p:cNvPr id="5" name="Содержимое 4"/>
          <p:cNvGraphicFramePr>
            <a:graphicFrameLocks noChangeAspect="1"/>
          </p:cNvGraphicFramePr>
          <p:nvPr>
            <p:ph idx="1"/>
          </p:nvPr>
        </p:nvGraphicFramePr>
        <p:xfrm>
          <a:off x="599070" y="280752"/>
          <a:ext cx="8149394" cy="6028568"/>
        </p:xfrm>
        <a:graphic>
          <a:graphicData uri="http://schemas.openxmlformats.org/presentationml/2006/ole">
            <p:oleObj spid="_x0000_s31746" name="Документ" r:id="rId3" imgW="6495537" imgH="4805488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323528" y="141161"/>
          <a:ext cx="8496944" cy="6619008"/>
        </p:xfrm>
        <a:graphic>
          <a:graphicData uri="http://schemas.openxmlformats.org/presentationml/2006/ole">
            <p:oleObj spid="_x0000_s25602" name="Документ" r:id="rId3" imgW="6495537" imgH="5767018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38BC-DA10-46DC-B459-DF38CB0DAEB2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256260" y="4437112"/>
            <a:ext cx="36004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38BC-DA10-46DC-B459-DF38CB0DAEB2}" type="slidenum">
              <a:rPr lang="ru-RU" smtClean="0"/>
              <a:pPr/>
              <a:t>22</a:t>
            </a:fld>
            <a:endParaRPr lang="ru-RU"/>
          </a:p>
        </p:txBody>
      </p:sp>
      <p:graphicFrame>
        <p:nvGraphicFramePr>
          <p:cNvPr id="5" name="Содержимое 4"/>
          <p:cNvGraphicFramePr>
            <a:graphicFrameLocks noChangeAspect="1"/>
          </p:cNvGraphicFramePr>
          <p:nvPr>
            <p:ph idx="1"/>
          </p:nvPr>
        </p:nvGraphicFramePr>
        <p:xfrm>
          <a:off x="479381" y="312221"/>
          <a:ext cx="8341091" cy="5997099"/>
        </p:xfrm>
        <a:graphic>
          <a:graphicData uri="http://schemas.openxmlformats.org/presentationml/2006/ole">
            <p:oleObj spid="_x0000_s33794" name="Документ" r:id="rId3" imgW="6495537" imgH="5261423" progId="Word.Document.12">
              <p:link updateAutomatic="1"/>
            </p:oleObj>
          </a:graphicData>
        </a:graphic>
      </p:graphicFrame>
      <p:sp>
        <p:nvSpPr>
          <p:cNvPr id="8" name="Скругленный прямоугольник 7"/>
          <p:cNvSpPr/>
          <p:nvPr/>
        </p:nvSpPr>
        <p:spPr>
          <a:xfrm>
            <a:off x="323528" y="5445224"/>
            <a:ext cx="8640960" cy="936104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b="1" cap="all" dirty="0" smtClean="0">
                <a:latin typeface="Arial" pitchFamily="34" charset="0"/>
                <a:cs typeface="Arial" pitchFamily="34" charset="0"/>
              </a:rPr>
              <a:t>Huffman Coding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676400"/>
            <a:ext cx="8280920" cy="398484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2800" b="1" dirty="0" smtClean="0"/>
              <a:t>Huffman codes can be used to compress information</a:t>
            </a:r>
            <a:endParaRPr lang="ru-RU" sz="2800" b="1" dirty="0" smtClean="0"/>
          </a:p>
          <a:p>
            <a:pPr eaLnBrk="1" hangingPunct="1">
              <a:lnSpc>
                <a:spcPct val="90000"/>
              </a:lnSpc>
              <a:buNone/>
            </a:pPr>
            <a:endParaRPr lang="en-US" sz="2800" b="1" dirty="0" smtClean="0"/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sz="2400" b="1" dirty="0" smtClean="0"/>
              <a:t>Like WinZip – although WinZip doesn’t use the Huffman algorithm,</a:t>
            </a:r>
            <a:endParaRPr lang="ru-RU" sz="2400" b="1" dirty="0" smtClean="0"/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sz="2400" b="1" dirty="0" smtClean="0"/>
              <a:t>GIF (Graphics Interchange Format) with .gif  files,</a:t>
            </a:r>
            <a:endParaRPr lang="ru-RU" sz="2400" b="1" dirty="0" smtClean="0"/>
          </a:p>
          <a:p>
            <a:pPr lvl="1">
              <a:lnSpc>
                <a:spcPct val="9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sz="2400" b="1" dirty="0" smtClean="0"/>
              <a:t>JPEGs (Joint Photographic Expert Group) do use Huffman as part of their compression process. JPEG use .jpg  files. JPEG  loses information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23528" y="404664"/>
            <a:ext cx="8568952" cy="590465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cap="all" dirty="0" smtClean="0">
                <a:latin typeface="Arial" pitchFamily="34" charset="0"/>
                <a:cs typeface="Arial" pitchFamily="34" charset="0"/>
              </a:rPr>
              <a:t>Huffman Encoding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712968" cy="2592288"/>
          </a:xfrm>
        </p:spPr>
        <p:txBody>
          <a:bodyPr>
            <a:noAutofit/>
          </a:bodyPr>
          <a:lstStyle/>
          <a:p>
            <a:pPr marL="0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ASCII is fine in general case, but we know letter frequencies.</a:t>
            </a:r>
          </a:p>
          <a:p>
            <a:pPr marL="0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Common characters account for more of a file’s size, rare characters for less.</a:t>
            </a:r>
          </a:p>
          <a:p>
            <a:pPr marL="0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Idea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use fewer bits for high-frequency characters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1560" y="3717032"/>
          <a:ext cx="7772400" cy="2560320"/>
        </p:xfrm>
        <a:graphic>
          <a:graphicData uri="http://schemas.openxmlformats.org/drawingml/2006/table">
            <a:tbl>
              <a:tblPr/>
              <a:tblGrid>
                <a:gridCol w="1214438"/>
                <a:gridCol w="1757362"/>
                <a:gridCol w="1981200"/>
                <a:gridCol w="2819400"/>
              </a:tblGrid>
              <a:tr h="26920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ASCII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ASCII (binary)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 Hypothetical Huffman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920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</a:rPr>
                        <a:t> 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</a:rPr>
                        <a:t>00100000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</a:rPr>
                        <a:t>        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26920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</a:rPr>
                        <a:t>'a'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</a:rPr>
                        <a:t> 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</a:rPr>
                        <a:t>01100001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</a:rPr>
                        <a:t>       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26920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</a:rPr>
                        <a:t>'b'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</a:rPr>
                        <a:t> 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</a:rPr>
                        <a:t>01100010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</a:rPr>
                        <a:t>   01110100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26920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</a:rPr>
                        <a:t>'c'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</a:rPr>
                        <a:t> 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</a:rPr>
                        <a:t>01100011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</a:rPr>
                        <a:t>     001100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26920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</a:rPr>
                        <a:t>01100101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</a:rPr>
                        <a:t>       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26920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</a:rPr>
                        <a:t>'z'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</a:rPr>
                        <a:t>122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</a:rPr>
                        <a:t>01111010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</a:rPr>
                        <a:t>00100011110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sz="3200" b="1" cap="all" dirty="0" smtClean="0"/>
              <a:t>Lossless compression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3701007"/>
          </a:xfrm>
        </p:spPr>
        <p:txBody>
          <a:bodyPr>
            <a:normAutofit/>
          </a:bodyPr>
          <a:lstStyle/>
          <a:p>
            <a:pPr algn="just" eaLnBrk="1" hangingPunct="1">
              <a:buClrTx/>
              <a:buFont typeface="Webdings" charset="2"/>
              <a:buNone/>
            </a:pPr>
            <a:r>
              <a:rPr lang="en-CA" dirty="0" smtClean="0"/>
              <a:t>•</a:t>
            </a:r>
            <a:r>
              <a:rPr lang="en-CA" sz="2600" b="1" dirty="0" smtClean="0"/>
              <a:t>Compression</a:t>
            </a:r>
            <a:r>
              <a:rPr lang="en-CA" sz="2600" dirty="0" smtClean="0"/>
              <a:t>: the process of coding that will effectively reduce the total number of bits needed to represent certain information.</a:t>
            </a:r>
          </a:p>
          <a:p>
            <a:pPr algn="just" eaLnBrk="1" hangingPunct="1">
              <a:buClrTx/>
              <a:buFont typeface="Webdings" charset="2"/>
              <a:buNone/>
            </a:pPr>
            <a:r>
              <a:rPr lang="en-CA" sz="2600" dirty="0" smtClean="0"/>
              <a:t>If the compression and decompression processes induce no information loss, then the compression scheme is </a:t>
            </a:r>
            <a:r>
              <a:rPr lang="en-CA" sz="2600" b="1" dirty="0" smtClean="0"/>
              <a:t>lossless</a:t>
            </a:r>
            <a:r>
              <a:rPr lang="en-CA" sz="2600" dirty="0" smtClean="0"/>
              <a:t>; otherwise, it is </a:t>
            </a:r>
            <a:r>
              <a:rPr lang="en-CA" sz="2600" b="1" dirty="0" err="1" smtClean="0"/>
              <a:t>lossy</a:t>
            </a:r>
            <a:r>
              <a:rPr lang="en-CA" sz="2600" dirty="0" smtClean="0"/>
              <a:t>.</a:t>
            </a:r>
          </a:p>
          <a:p>
            <a:pPr algn="just" eaLnBrk="1" hangingPunct="1">
              <a:buClrTx/>
              <a:buFont typeface="Webdings" charset="2"/>
              <a:buNone/>
            </a:pPr>
            <a:r>
              <a:rPr lang="en-CA" sz="2600" dirty="0" smtClean="0"/>
              <a:t>Compression ratio: </a:t>
            </a:r>
          </a:p>
          <a:p>
            <a:pPr algn="just" eaLnBrk="1" hangingPunct="1">
              <a:buClrTx/>
              <a:buFont typeface="Webdings" charset="2"/>
              <a:buNone/>
            </a:pPr>
            <a:endParaRPr lang="en-CA" dirty="0" smtClean="0"/>
          </a:p>
          <a:p>
            <a:pPr algn="just" eaLnBrk="1" hangingPunct="1">
              <a:buClrTx/>
              <a:buFont typeface="Webdings" charset="2"/>
              <a:buNone/>
            </a:pPr>
            <a:endParaRPr lang="en-CA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just" eaLnBrk="1" hangingPunct="1">
              <a:spcBef>
                <a:spcPct val="20000"/>
              </a:spcBef>
              <a:buFont typeface="Arial" charset="0"/>
              <a:buNone/>
            </a:pPr>
            <a:endParaRPr lang="en-CA" sz="3200" i="0">
              <a:latin typeface="Arial" charset="0"/>
            </a:endParaRPr>
          </a:p>
        </p:txBody>
      </p:sp>
      <p:pic>
        <p:nvPicPr>
          <p:cNvPr id="16389" name="Picture 4" descr="encoder-decode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941168"/>
            <a:ext cx="8136904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428596" y="214290"/>
          <a:ext cx="8501122" cy="6500858"/>
        </p:xfrm>
        <a:graphic>
          <a:graphicData uri="http://schemas.openxmlformats.org/presentationml/2006/ole">
            <p:oleObj spid="_x0000_s1026" name="Документ" r:id="rId3" imgW="7000773" imgH="5714839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38BC-DA10-46DC-B459-DF38CB0DAEB2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477838" y="785794"/>
          <a:ext cx="8235950" cy="5129231"/>
        </p:xfrm>
        <a:graphic>
          <a:graphicData uri="http://schemas.openxmlformats.org/presentationml/2006/ole">
            <p:oleObj spid="_x0000_s2050" name="Документ" r:id="rId3" imgW="6495537" imgH="3810132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38BC-DA10-46DC-B459-DF38CB0DAEB2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428625" y="357166"/>
          <a:ext cx="8259763" cy="6215106"/>
        </p:xfrm>
        <a:graphic>
          <a:graphicData uri="http://schemas.openxmlformats.org/presentationml/2006/ole">
            <p:oleObj spid="_x0000_s16386" name="Документ" r:id="rId3" imgW="6495537" imgH="4623762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38BC-DA10-46DC-B459-DF38CB0DAEB2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395536" y="714356"/>
          <a:ext cx="8424936" cy="5214974"/>
        </p:xfrm>
        <a:graphic>
          <a:graphicData uri="http://schemas.openxmlformats.org/presentationml/2006/ole">
            <p:oleObj spid="_x0000_s15362" name="Документ" r:id="rId3" imgW="6495537" imgH="3182907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38BC-DA10-46DC-B459-DF38CB0DAEB2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428625" y="642918"/>
          <a:ext cx="8429625" cy="5500726"/>
        </p:xfrm>
        <a:graphic>
          <a:graphicData uri="http://schemas.openxmlformats.org/presentationml/2006/ole">
            <p:oleObj spid="_x0000_s17410" name="Документ" r:id="rId3" imgW="6495537" imgH="3954434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38BC-DA10-46DC-B459-DF38CB0DAEB2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325</Words>
  <Application>Microsoft Office PowerPoint</Application>
  <PresentationFormat>Экран (4:3)</PresentationFormat>
  <Paragraphs>92</Paragraphs>
  <Slides>23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Связи</vt:lpstr>
      </vt:variant>
      <vt:variant>
        <vt:i4>18</vt:i4>
      </vt:variant>
      <vt:variant>
        <vt:lpstr>Заголовки слайдов</vt:lpstr>
      </vt:variant>
      <vt:variant>
        <vt:i4>23</vt:i4>
      </vt:variant>
    </vt:vector>
  </HeadingPairs>
  <TitlesOfParts>
    <vt:vector size="42" baseType="lpstr">
      <vt:lpstr>Тема Office</vt:lpstr>
      <vt:lpstr>D:\A1-Мои файлы-17-11-2013\AA-ГРИНТ-01-10-2014\Начало- Дисциплины-29-06-2014\2-th Lesson\Слайды\Huffman encoding\Huf-1-Codes and Compression.docx</vt:lpstr>
      <vt:lpstr>D:\A1-Мои файлы-17-11-2013\AA-ГРИНТ-01-10-2014\Начало- Дисциплины-29-06-2014\2-th Lesson\Слайды\Huffman encoding\Huf-2-Prefix  codes.docx</vt:lpstr>
      <vt:lpstr>D:\AA-5-11\Huf-4-decipherability property.docx</vt:lpstr>
      <vt:lpstr>D:\AA-5-11\Huf-3-Prefix Codes can be represented as trees.docx</vt:lpstr>
      <vt:lpstr>D:\AA-5-11\Huf-4-Huffman code.docx</vt:lpstr>
      <vt:lpstr>D:\AA-5-11\Huf-6-trees and prefix codes.docx</vt:lpstr>
      <vt:lpstr>D:\AA-5-11\Huf-7-Huffman Coding.docx</vt:lpstr>
      <vt:lpstr>D:\AA-5-11\Huf-8-Huffman Coding Algorithm.docx</vt:lpstr>
      <vt:lpstr>D:\AA-5-11\Huf-9-Run Time-Huffman Coding Algorithm.docx</vt:lpstr>
      <vt:lpstr>D:\AA-5-11\Huf-10-optimal prefix code.docx</vt:lpstr>
      <vt:lpstr>D:\AA-5-11\Huf-11-Correctness.docx</vt:lpstr>
      <vt:lpstr>D:\AA-5-11\Huf-12-Correctness-2.docx</vt:lpstr>
      <vt:lpstr>D:\A1-Мои файлы-17-11-2013\AA-ГРИНТ-01-10-2014\Начало- Дисциплины-29-06-2014\2-th Lesson\Слайды\Huffman encoding\Example-ABR-1.docx</vt:lpstr>
      <vt:lpstr>D:\A1-Мои файлы-17-11-2013\AA-ГРИНТ-01-10-2014\Начало- Дисциплины-29-06-2014\2-th Lesson\Слайды\Huffman encoding\Example-ABR-2.docx</vt:lpstr>
      <vt:lpstr>D:\A1-Мои файлы-17-11-2013\AA-ГРИНТ-01-10-2014\Начало- Дисциплины-29-06-2014\2-th Lesson\Слайды\Huffman encoding\Example-ABR-3.docx</vt:lpstr>
      <vt:lpstr>D:\A1-Мои файлы-17-11-2013\AA-ГРИНТ-01-10-2014\Начало- Дисциплины-29-06-2014\2-th Lesson\Слайды\Huffman encoding\Example-ABR-4.docx</vt:lpstr>
      <vt:lpstr>D:\AA-5-11\Huf-13-Example.docx</vt:lpstr>
      <vt:lpstr>D:\A1-Мои файлы-17-11-2013\AA-ГРИНТ-01-10-2014\Начало- Дисциплины-29-06-2014\2-th Lesson\Слайды\Huffman encoding\Huf-13-Example-5.docx</vt:lpstr>
      <vt:lpstr> HUFFMAN   ENCODING</vt:lpstr>
      <vt:lpstr>ASCII</vt:lpstr>
      <vt:lpstr>Huffman Encoding</vt:lpstr>
      <vt:lpstr>Lossless compression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Huffman Coding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HUFFMAN   ENCODING</dc:title>
  <dc:creator>user</dc:creator>
  <cp:lastModifiedBy>user</cp:lastModifiedBy>
  <cp:revision>74</cp:revision>
  <dcterms:created xsi:type="dcterms:W3CDTF">2014-11-28T09:50:35Z</dcterms:created>
  <dcterms:modified xsi:type="dcterms:W3CDTF">2017-11-04T15:54:54Z</dcterms:modified>
</cp:coreProperties>
</file>