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7" r:id="rId4"/>
    <p:sldId id="259" r:id="rId5"/>
    <p:sldId id="313" r:id="rId6"/>
    <p:sldId id="263" r:id="rId7"/>
    <p:sldId id="262" r:id="rId8"/>
    <p:sldId id="307" r:id="rId9"/>
    <p:sldId id="308" r:id="rId10"/>
    <p:sldId id="309" r:id="rId11"/>
    <p:sldId id="264" r:id="rId12"/>
    <p:sldId id="265" r:id="rId13"/>
    <p:sldId id="289" r:id="rId14"/>
    <p:sldId id="266" r:id="rId15"/>
    <p:sldId id="267" r:id="rId16"/>
    <p:sldId id="268" r:id="rId17"/>
    <p:sldId id="269" r:id="rId18"/>
    <p:sldId id="316" r:id="rId19"/>
    <p:sldId id="317" r:id="rId20"/>
    <p:sldId id="315" r:id="rId21"/>
    <p:sldId id="318" r:id="rId22"/>
    <p:sldId id="290" r:id="rId23"/>
    <p:sldId id="270" r:id="rId24"/>
    <p:sldId id="271" r:id="rId25"/>
    <p:sldId id="272" r:id="rId26"/>
    <p:sldId id="273" r:id="rId27"/>
    <p:sldId id="274" r:id="rId28"/>
    <p:sldId id="291" r:id="rId29"/>
    <p:sldId id="276" r:id="rId30"/>
    <p:sldId id="277" r:id="rId31"/>
    <p:sldId id="278" r:id="rId32"/>
    <p:sldId id="279" r:id="rId33"/>
    <p:sldId id="280" r:id="rId34"/>
    <p:sldId id="282" r:id="rId35"/>
    <p:sldId id="288" r:id="rId36"/>
    <p:sldId id="310" r:id="rId37"/>
    <p:sldId id="311" r:id="rId38"/>
    <p:sldId id="314" r:id="rId39"/>
    <p:sldId id="312" r:id="rId40"/>
    <p:sldId id="281" r:id="rId41"/>
    <p:sldId id="292" r:id="rId42"/>
    <p:sldId id="301" r:id="rId43"/>
    <p:sldId id="302" r:id="rId44"/>
    <p:sldId id="303" r:id="rId45"/>
    <p:sldId id="304" r:id="rId46"/>
    <p:sldId id="297" r:id="rId47"/>
    <p:sldId id="298" r:id="rId48"/>
    <p:sldId id="299" r:id="rId49"/>
    <p:sldId id="285" r:id="rId50"/>
    <p:sldId id="286" r:id="rId51"/>
    <p:sldId id="287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86A06-320E-4F87-83E2-7B010483AD05}" type="datetimeFigureOut">
              <a:rPr lang="ru-RU" smtClean="0"/>
              <a:pPr/>
              <a:t>15.11.2018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86668-FB3D-443C-A445-B061D183FC5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FB6D-9C13-4E74-A38A-3931A7BFEF5D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9851-2E58-4468-B5EB-B59645E71511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BB70-5374-4082-AAD1-B13068E7510B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EF7-3902-48F5-8F01-2228BDCC5129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27B-0E54-4A07-BF71-E722D8CEFF30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0D2-BDDD-4F37-98FB-F7EB072AFDC4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FD-CDC0-47A9-BF83-7D3A6A0E9FDA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1E9D-878E-4680-A1E2-C020DA981C97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C0F8-5B85-4C33-A7B9-99E3FD55C13C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5C1-08CA-4473-AFCF-EB5BC24B5185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5CBB-32F3-4787-AC41-438B6310784A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5310-CE32-45B5-8BB2-03C7B163B876}" type="datetime1">
              <a:rPr lang="ru-RU" smtClean="0"/>
              <a:pPr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06A3-4192-40C8-B758-1035292AF6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Dynamic%20Progr\DP-03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1-Matrix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Matrix%20Multipl\Matrix%20Multiplication-&#1044;&#1086;&#1087;&#1086;&#1083;&#1085;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2-chain%20of%20matrice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3-Exampl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4-How%20to%20optimiz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5-Developing%20a%20Dynamic%20Programming%20Algorith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2-04-2018\AA-&#1043;&#1056;&#1048;&#1053;&#1058;-01-10-2014\&#1053;&#1072;&#1095;&#1072;&#1083;&#1086;-%20&#1044;&#1080;&#1089;&#1094;&#1080;&#1087;&#1083;&#1080;&#1085;&#1099;-29-06-2014\TCS-2018\&#1055;&#1077;&#1088;&#1077;&#1084;&#1085;&#1086;&#1078;&#1077;&#1085;&#1080;&#1077;%20&#1084;&#1072;&#1090;&#1088;&#1080;&#1094;-0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Dynamic%20Progr\DP-1-Main%20Algorithmic%20Paradigm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2-04-2018\AA-&#1043;&#1056;&#1048;&#1053;&#1058;-01-10-2014\&#1053;&#1072;&#1095;&#1072;&#1083;&#1086;-%20&#1044;&#1080;&#1089;&#1094;&#1080;&#1087;&#1083;&#1080;&#1085;&#1099;-29-06-2014\TCS-2018\&#1055;&#1077;&#1088;&#1077;&#1084;&#1085;&#1086;&#1078;&#1077;&#1085;&#1080;&#1077;%20&#1084;&#1072;&#1090;&#1088;&#1080;&#1094;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2-04-2018\AA-&#1043;&#1056;&#1048;&#1053;&#1058;-01-10-2014\&#1053;&#1072;&#1095;&#1072;&#1083;&#1086;-%20&#1044;&#1080;&#1089;&#1094;&#1080;&#1087;&#1083;&#1080;&#1085;&#1099;-29-06-2014\TCS-2018\&#1077;&#1088;&#1077;&#1084;&#1085;&#1086;&#1078;&#1077;&#1085;&#1080;&#1077;%20&#1084;&#1072;&#1090;&#1088;&#1080;&#1094;-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Matrix%20Multipl\Developing%20a%20DP%20Algorithm-MM-2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6-Developing%20a%20DP%20Algorith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8-Calculation%20of%20%20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9-Example-2-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10-Example-2-2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AA-4\MM-11-Example-2-3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Matrix%20Multipl\MM-12-Example-2-4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13-Developing%20a%20DP%20Algorith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MM-14-Algorith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KnapS-1-Knapsack%20proble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KnapS-2-Knapsack%20proble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KnapS-4-The%20Idea%20of%20Developing%20a%20DP%20Algorith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KnapS-10-Knapsack%20with%20repetitio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Dynamic%20Progr\Knapsack-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Dynamic%20Progr\Knapsack-2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Dynamic%20Progr\Knapsack%20with%20repetition-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Dynamic%20Progr\Knapsack-3%20without%20repetitio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DP-2-Bellma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KnapS-3-Formal%20description%200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Knapsack\Knapsack-0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Knapsack\Knapsack-02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Knapsack\Knapsack-03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Knapsack\Knapsack-04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Knapsack\Knapsack-05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Knapsack\Knapsack-06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Knapsack\Knapsack-07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Knapsack\Knapsack-09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KnapS-7-EXAMPL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Dynamic%20Progr\Bellman-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KnapS-8-Constructing%20the%20Optimal%20Solutio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KnapS-9-fractional%20knapsack%20proble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DP-3-Dynamic%20Programming%20Desig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DP-3-When%20is%20dynamic%20programming%20effectiv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Dynamic%20Progr\DP-01-Example%20of%20DP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Dynamic%20Progr\DP-02-Example%20of%20DP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DYNAMIC  PROGRAMMING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Chain-Matrix  Multiplication,</a:t>
            </a:r>
          </a:p>
          <a:p>
            <a:r>
              <a:rPr lang="en-US" dirty="0" smtClean="0"/>
              <a:t>Knapsack  problem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44B54-AC6D-4D91-A943-ADD15B86BE04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7170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23850" y="1916113"/>
          <a:ext cx="8486775" cy="3168650"/>
        </p:xfrm>
        <a:graphic>
          <a:graphicData uri="http://schemas.openxmlformats.org/presentationml/2006/ole">
            <p:oleObj spid="_x0000_s64514" name="Документ" r:id="rId3" imgW="6495537" imgH="1761844" progId="Word.Document.12">
              <p:link updateAutomatic="1"/>
            </p:oleObj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179512" y="1052736"/>
            <a:ext cx="8784976" cy="432048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Chain – Matrix   Multiplication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57188" y="803275"/>
          <a:ext cx="8677275" cy="4965700"/>
        </p:xfrm>
        <a:graphic>
          <a:graphicData uri="http://schemas.openxmlformats.org/presentationml/2006/ole">
            <p:oleObj spid="_x0000_s19458" name="Документ" r:id="rId3" imgW="6495537" imgH="3718370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697544" y="4311568"/>
            <a:ext cx="1800200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2456060" y="1935304"/>
            <a:ext cx="2232248" cy="288032"/>
            <a:chOff x="2483768" y="1916832"/>
            <a:chExt cx="2232248" cy="28803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2483768" y="1916832"/>
              <a:ext cx="1080120" cy="288032"/>
            </a:xfrm>
            <a:prstGeom prst="line">
              <a:avLst/>
            </a:prstGeom>
            <a:ln w="28575"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3563888" y="1916832"/>
              <a:ext cx="1152128" cy="28803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13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107504" y="477646"/>
          <a:ext cx="8712968" cy="5831674"/>
        </p:xfrm>
        <a:graphic>
          <a:graphicData uri="http://schemas.openxmlformats.org/presentationml/2006/ole">
            <p:oleObj spid="_x0000_s43010" name="Документ" r:id="rId3" imgW="6454757" imgH="5075379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27764" y="428604"/>
          <a:ext cx="8460222" cy="6143668"/>
        </p:xfrm>
        <a:graphic>
          <a:graphicData uri="http://schemas.openxmlformats.org/presentationml/2006/ole">
            <p:oleObj spid="_x0000_s20482" name="Документ" r:id="rId3" imgW="6495537" imgH="3836042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9741" y="142852"/>
          <a:ext cx="8981415" cy="6500834"/>
        </p:xfrm>
        <a:graphic>
          <a:graphicData uri="http://schemas.openxmlformats.org/presentationml/2006/ole">
            <p:oleObj spid="_x0000_s21506" name="Документ" r:id="rId3" imgW="7000773" imgH="5067462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15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20072" y="3717032"/>
            <a:ext cx="23042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122236" y="6488400"/>
            <a:ext cx="24482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70910" y="357166"/>
          <a:ext cx="8587370" cy="6196976"/>
        </p:xfrm>
        <a:graphic>
          <a:graphicData uri="http://schemas.openxmlformats.org/presentationml/2006/ole">
            <p:oleObj spid="_x0000_s22530" name="Документ" r:id="rId3" imgW="6713149" imgH="4286939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15574" y="764704"/>
          <a:ext cx="8372268" cy="5256584"/>
        </p:xfrm>
        <a:graphic>
          <a:graphicData uri="http://schemas.openxmlformats.org/presentationml/2006/ole">
            <p:oleObj spid="_x0000_s23554" name="Документ" r:id="rId3" imgW="6495537" imgH="4078224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18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68259" y="692696"/>
          <a:ext cx="8259198" cy="5616624"/>
        </p:xfrm>
        <a:graphic>
          <a:graphicData uri="http://schemas.openxmlformats.org/presentationml/2006/ole">
            <p:oleObj spid="_x0000_s71682" name="Документ" r:id="rId3" imgW="6783161" imgH="3489143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(А</a:t>
            </a:r>
            <a:r>
              <a:rPr lang="ru-RU" dirty="0" smtClean="0">
                <a:sym typeface="Symbol"/>
              </a:rPr>
              <a:t>В)  (С  </a:t>
            </a:r>
            <a:r>
              <a:rPr lang="en-US" dirty="0" smtClean="0">
                <a:sym typeface="Symbol"/>
              </a:rPr>
              <a:t>D)</a:t>
            </a:r>
          </a:p>
          <a:p>
            <a:pPr algn="ctr">
              <a:buNone/>
            </a:pPr>
            <a:endParaRPr lang="en-US" dirty="0" smtClean="0">
              <a:sym typeface="Symbol"/>
            </a:endParaRPr>
          </a:p>
          <a:p>
            <a:pPr algn="ctr">
              <a:buNone/>
            </a:pPr>
            <a:endParaRPr lang="en-US" dirty="0" smtClean="0">
              <a:sym typeface="Symbol"/>
            </a:endParaRPr>
          </a:p>
          <a:p>
            <a:pPr algn="ctr">
              <a:buNone/>
            </a:pPr>
            <a:endParaRPr lang="en-US" dirty="0" smtClean="0">
              <a:sym typeface="Symbol"/>
            </a:endParaRPr>
          </a:p>
          <a:p>
            <a:pPr algn="ctr">
              <a:buNone/>
            </a:pPr>
            <a:endParaRPr lang="en-US" dirty="0" smtClean="0">
              <a:sym typeface="Symbol"/>
            </a:endParaRPr>
          </a:p>
          <a:p>
            <a:pPr algn="ctr">
              <a:buNone/>
            </a:pPr>
            <a:endParaRPr lang="en-US" dirty="0" smtClean="0">
              <a:sym typeface="Symbol"/>
            </a:endParaRPr>
          </a:p>
          <a:p>
            <a:pPr algn="ctr">
              <a:buNone/>
            </a:pPr>
            <a:endParaRPr lang="en-US" dirty="0" smtClean="0">
              <a:sym typeface="Symbol"/>
            </a:endParaRPr>
          </a:p>
          <a:p>
            <a:pPr algn="ctr">
              <a:buNone/>
            </a:pPr>
            <a:r>
              <a:rPr lang="en-US" dirty="0" smtClean="0">
                <a:sym typeface="Symbol"/>
              </a:rPr>
              <a:t>A               B                C                 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211960" y="1844824"/>
            <a:ext cx="648072" cy="64807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940152" y="3284984"/>
            <a:ext cx="648072" cy="64807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555776" y="3212976"/>
            <a:ext cx="648072" cy="64807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804248" y="4869160"/>
            <a:ext cx="648072" cy="64807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004048" y="4869160"/>
            <a:ext cx="648072" cy="64807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275856" y="4869160"/>
            <a:ext cx="648072" cy="64807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91680" y="4869160"/>
            <a:ext cx="648072" cy="64807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7" idx="7"/>
          </p:cNvCxnSpPr>
          <p:nvPr/>
        </p:nvCxnSpPr>
        <p:spPr>
          <a:xfrm flipH="1">
            <a:off x="3108940" y="2397988"/>
            <a:ext cx="1197928" cy="90989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11" idx="0"/>
          </p:cNvCxnSpPr>
          <p:nvPr/>
        </p:nvCxnSpPr>
        <p:spPr>
          <a:xfrm flipH="1">
            <a:off x="2015716" y="3789040"/>
            <a:ext cx="612068" cy="10801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7" idx="5"/>
            <a:endCxn id="10" idx="0"/>
          </p:cNvCxnSpPr>
          <p:nvPr/>
        </p:nvCxnSpPr>
        <p:spPr>
          <a:xfrm>
            <a:off x="3108940" y="3766140"/>
            <a:ext cx="490952" cy="11030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6" idx="1"/>
          </p:cNvCxnSpPr>
          <p:nvPr/>
        </p:nvCxnSpPr>
        <p:spPr>
          <a:xfrm>
            <a:off x="4788024" y="2348880"/>
            <a:ext cx="1247036" cy="103101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6" idx="3"/>
            <a:endCxn id="9" idx="0"/>
          </p:cNvCxnSpPr>
          <p:nvPr/>
        </p:nvCxnSpPr>
        <p:spPr>
          <a:xfrm flipH="1">
            <a:off x="5328084" y="3838148"/>
            <a:ext cx="706976" cy="103101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5"/>
            <a:endCxn id="8" idx="0"/>
          </p:cNvCxnSpPr>
          <p:nvPr/>
        </p:nvCxnSpPr>
        <p:spPr>
          <a:xfrm>
            <a:off x="6493316" y="3838148"/>
            <a:ext cx="634968" cy="103101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08400" y="332656"/>
          <a:ext cx="8334875" cy="6096740"/>
        </p:xfrm>
        <a:graphic>
          <a:graphicData uri="http://schemas.openxmlformats.org/presentationml/2006/ole">
            <p:oleObj spid="_x0000_s1026" name="Документ" r:id="rId3" imgW="6495537" imgH="4021007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20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107504" y="332656"/>
          <a:ext cx="8928992" cy="6408712"/>
        </p:xfrm>
        <a:graphic>
          <a:graphicData uri="http://schemas.openxmlformats.org/presentationml/2006/ole">
            <p:oleObj spid="_x0000_s70658" name="Документ" r:id="rId3" imgW="6536317" imgH="3706854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23528" y="908720"/>
          <a:ext cx="8568951" cy="5616624"/>
        </p:xfrm>
        <a:graphic>
          <a:graphicData uri="http://schemas.openxmlformats.org/presentationml/2006/ole">
            <p:oleObj spid="_x0000_s72706" name="Документ" r:id="rId3" imgW="6495537" imgH="2768356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22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95536" y="476673"/>
          <a:ext cx="8424936" cy="5760640"/>
        </p:xfrm>
        <a:graphic>
          <a:graphicData uri="http://schemas.openxmlformats.org/presentationml/2006/ole">
            <p:oleObj spid="_x0000_s44034" name="Документ" r:id="rId3" imgW="6135014" imgH="4056272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7205" y="548680"/>
          <a:ext cx="8571075" cy="5688632"/>
        </p:xfrm>
        <a:graphic>
          <a:graphicData uri="http://schemas.openxmlformats.org/presentationml/2006/ole">
            <p:oleObj spid="_x0000_s24578" name="Документ" r:id="rId3" imgW="6713149" imgH="3778105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595313" y="260350"/>
          <a:ext cx="8021637" cy="6408738"/>
        </p:xfrm>
        <a:graphic>
          <a:graphicData uri="http://schemas.openxmlformats.org/presentationml/2006/ole">
            <p:oleObj spid="_x0000_s25602" name="Документ" r:id="rId3" imgW="6495537" imgH="5190172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2276872"/>
            <a:ext cx="5184576" cy="11521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38539" y="428604"/>
          <a:ext cx="8834055" cy="6072229"/>
        </p:xfrm>
        <a:graphic>
          <a:graphicData uri="http://schemas.openxmlformats.org/presentationml/2006/ole">
            <p:oleObj spid="_x0000_s26626" name="Документ" r:id="rId3" imgW="7000773" imgH="4189418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38026" y="357166"/>
          <a:ext cx="8863130" cy="6072230"/>
        </p:xfrm>
        <a:graphic>
          <a:graphicData uri="http://schemas.openxmlformats.org/presentationml/2006/ole">
            <p:oleObj spid="_x0000_s27650" name="Документ" r:id="rId3" imgW="6713149" imgH="3901175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69557" y="285728"/>
          <a:ext cx="8775135" cy="6143668"/>
        </p:xfrm>
        <a:graphic>
          <a:graphicData uri="http://schemas.openxmlformats.org/presentationml/2006/ole">
            <p:oleObj spid="_x0000_s28674" name="Документ" r:id="rId3" imgW="6713149" imgH="4042238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27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3140968"/>
            <a:ext cx="100811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28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96875" y="620688"/>
          <a:ext cx="8393113" cy="5400599"/>
        </p:xfrm>
        <a:graphic>
          <a:graphicData uri="http://schemas.openxmlformats.org/presentationml/2006/ole">
            <p:oleObj spid="_x0000_s45058" name="Документ" r:id="rId3" imgW="6857142" imgH="3397740" progId="Word.Document.12">
              <p:link updateAutomatic="1"/>
            </p:oleObj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6012160" y="5877272"/>
            <a:ext cx="3600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68313" y="704850"/>
          <a:ext cx="8366125" cy="5230813"/>
        </p:xfrm>
        <a:graphic>
          <a:graphicData uri="http://schemas.openxmlformats.org/presentationml/2006/ole">
            <p:oleObj spid="_x0000_s30722" name="Документ" r:id="rId3" imgW="6713149" imgH="4197695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smtClean="0">
                <a:latin typeface="Times New Roman" pitchFamily="18" charset="0"/>
                <a:cs typeface="Times New Roman" pitchFamily="18" charset="0"/>
              </a:rPr>
              <a:t>Dynamic programming</a:t>
            </a:r>
          </a:p>
          <a:p>
            <a:pPr algn="ctr">
              <a:buNone/>
            </a:pPr>
            <a:r>
              <a:rPr lang="en-US" sz="4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paradigm</a:t>
            </a:r>
            <a:endParaRPr 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5720" y="357166"/>
          <a:ext cx="8819393" cy="6429396"/>
        </p:xfrm>
        <a:graphic>
          <a:graphicData uri="http://schemas.openxmlformats.org/presentationml/2006/ole">
            <p:oleObj spid="_x0000_s31746" name="Документ" r:id="rId3" imgW="5954934" imgH="4614766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Knapsack   Problem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14282" y="493968"/>
          <a:ext cx="8771593" cy="5721114"/>
        </p:xfrm>
        <a:graphic>
          <a:graphicData uri="http://schemas.openxmlformats.org/presentationml/2006/ole">
            <p:oleObj spid="_x0000_s32770" name="Документ" r:id="rId3" imgW="6495537" imgH="3962710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76807" y="214290"/>
          <a:ext cx="8839090" cy="6000792"/>
        </p:xfrm>
        <a:graphic>
          <a:graphicData uri="http://schemas.openxmlformats.org/presentationml/2006/ole">
            <p:oleObj spid="_x0000_s33794" name="Документ" r:id="rId3" imgW="6495537" imgH="3492741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65125" y="487363"/>
          <a:ext cx="8421688" cy="5799157"/>
        </p:xfrm>
        <a:graphic>
          <a:graphicData uri="http://schemas.openxmlformats.org/presentationml/2006/ole">
            <p:oleObj spid="_x0000_s35842" name="Документ" r:id="rId3" imgW="6713149" imgH="4306011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4163" y="512763"/>
          <a:ext cx="8593137" cy="5759450"/>
        </p:xfrm>
        <a:graphic>
          <a:graphicData uri="http://schemas.openxmlformats.org/presentationml/2006/ole">
            <p:oleObj spid="_x0000_s41986" name="Документ" r:id="rId3" imgW="6869773" imgH="4603610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36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95288" y="420688"/>
          <a:ext cx="8353425" cy="6320680"/>
        </p:xfrm>
        <a:graphic>
          <a:graphicData uri="http://schemas.openxmlformats.org/presentationml/2006/ole">
            <p:oleObj spid="_x0000_s65538" name="Документ" r:id="rId3" imgW="6857142" imgH="4992612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37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539552" y="260648"/>
          <a:ext cx="8136904" cy="6459612"/>
        </p:xfrm>
        <a:graphic>
          <a:graphicData uri="http://schemas.openxmlformats.org/presentationml/2006/ole">
            <p:oleObj spid="_x0000_s66562" name="Документ" r:id="rId3" imgW="6857142" imgH="6975047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38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573088" y="317500"/>
          <a:ext cx="8062912" cy="6351588"/>
        </p:xfrm>
        <a:graphic>
          <a:graphicData uri="http://schemas.openxmlformats.org/presentationml/2006/ole">
            <p:oleObj spid="_x0000_s69634" name="Документ" r:id="rId3" imgW="6857142" imgH="5401046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39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467545" y="198950"/>
          <a:ext cx="8280920" cy="6470410"/>
        </p:xfrm>
        <a:graphic>
          <a:graphicData uri="http://schemas.openxmlformats.org/presentationml/2006/ole">
            <p:oleObj spid="_x0000_s67586" name="Документ" r:id="rId3" imgW="6857142" imgH="6086208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14325" y="739775"/>
          <a:ext cx="8543925" cy="5029200"/>
        </p:xfrm>
        <a:graphic>
          <a:graphicData uri="http://schemas.openxmlformats.org/presentationml/2006/ole">
            <p:oleObj spid="_x0000_s14338" name="Документ" r:id="rId3" imgW="6560496" imgH="3861951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07988" y="571500"/>
          <a:ext cx="8296275" cy="6072188"/>
        </p:xfrm>
        <a:graphic>
          <a:graphicData uri="http://schemas.openxmlformats.org/presentationml/2006/ole">
            <p:oleObj spid="_x0000_s34818" name="Документ" r:id="rId3" imgW="6869773" imgH="5028238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41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95536" y="260648"/>
          <a:ext cx="8496944" cy="6299745"/>
        </p:xfrm>
        <a:graphic>
          <a:graphicData uri="http://schemas.openxmlformats.org/presentationml/2006/ole">
            <p:oleObj spid="_x0000_s47106" name="Документ" r:id="rId3" imgW="6812392" imgH="6339905" progId="Word.Document.12">
              <p:link updateAutomatic="1"/>
            </p:oleObj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1717508" y="4293096"/>
            <a:ext cx="6814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42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95536" y="283576"/>
          <a:ext cx="8424936" cy="6385784"/>
        </p:xfrm>
        <a:graphic>
          <a:graphicData uri="http://schemas.openxmlformats.org/presentationml/2006/ole">
            <p:oleObj spid="_x0000_s56322" name="Документ" r:id="rId3" imgW="6471718" imgH="5955941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43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95536" y="188913"/>
          <a:ext cx="8424935" cy="6565900"/>
        </p:xfrm>
        <a:graphic>
          <a:graphicData uri="http://schemas.openxmlformats.org/presentationml/2006/ole">
            <p:oleObj spid="_x0000_s57346" name="Документ" r:id="rId3" imgW="6471718" imgH="7652292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44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23528" y="44624"/>
          <a:ext cx="8496944" cy="6768752"/>
        </p:xfrm>
        <a:graphic>
          <a:graphicData uri="http://schemas.openxmlformats.org/presentationml/2006/ole">
            <p:oleObj spid="_x0000_s58370" name="Документ" r:id="rId3" imgW="6471718" imgH="7832219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45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251520" y="245950"/>
          <a:ext cx="8820472" cy="6495418"/>
        </p:xfrm>
        <a:graphic>
          <a:graphicData uri="http://schemas.openxmlformats.org/presentationml/2006/ole">
            <p:oleObj spid="_x0000_s59394" name="Документ" r:id="rId3" imgW="7157397" imgH="7816745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46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467544" y="414520"/>
          <a:ext cx="8280920" cy="6291206"/>
        </p:xfrm>
        <a:graphic>
          <a:graphicData uri="http://schemas.openxmlformats.org/presentationml/2006/ole">
            <p:oleObj spid="_x0000_s52226" name="Документ" r:id="rId3" imgW="6471718" imgH="5654743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47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467544" y="403020"/>
          <a:ext cx="8280920" cy="6354118"/>
        </p:xfrm>
        <a:graphic>
          <a:graphicData uri="http://schemas.openxmlformats.org/presentationml/2006/ole">
            <p:oleObj spid="_x0000_s53250" name="Документ" r:id="rId3" imgW="6471718" imgH="5654743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48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95536" y="260649"/>
          <a:ext cx="8280920" cy="6449012"/>
        </p:xfrm>
        <a:graphic>
          <a:graphicData uri="http://schemas.openxmlformats.org/presentationml/2006/ole">
            <p:oleObj spid="_x0000_s54274" name="Документ" r:id="rId3" imgW="6579983" imgH="5654743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18534" y="642918"/>
          <a:ext cx="8599923" cy="5715040"/>
        </p:xfrm>
        <a:graphic>
          <a:graphicData uri="http://schemas.openxmlformats.org/presentationml/2006/ole">
            <p:oleObj spid="_x0000_s38914" name="Документ" r:id="rId3" imgW="6098926" imgH="3695699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23528" y="347614"/>
          <a:ext cx="8339722" cy="6393754"/>
        </p:xfrm>
        <a:graphic>
          <a:graphicData uri="http://schemas.openxmlformats.org/presentationml/2006/ole">
            <p:oleObj spid="_x0000_s68610" name="Документ" r:id="rId3" imgW="6550030" imgH="4909126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03582" y="642918"/>
          <a:ext cx="8726136" cy="5429288"/>
        </p:xfrm>
        <a:graphic>
          <a:graphicData uri="http://schemas.openxmlformats.org/presentationml/2006/ole">
            <p:oleObj spid="_x0000_s39938" name="Документ" r:id="rId3" imgW="6495537" imgH="3480506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18897" y="642918"/>
          <a:ext cx="8782259" cy="5500726"/>
        </p:xfrm>
        <a:graphic>
          <a:graphicData uri="http://schemas.openxmlformats.org/presentationml/2006/ole">
            <p:oleObj spid="_x0000_s40962" name="Документ" r:id="rId3" imgW="6741298" imgH="3563273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41325" y="1124744"/>
          <a:ext cx="8526400" cy="4320480"/>
        </p:xfrm>
        <a:graphic>
          <a:graphicData uri="http://schemas.openxmlformats.org/presentationml/2006/ole">
            <p:oleObj spid="_x0000_s18434" name="Документ" r:id="rId3" imgW="6495537" imgH="2877751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6728" y="857232"/>
          <a:ext cx="8498519" cy="4929222"/>
        </p:xfrm>
        <a:graphic>
          <a:graphicData uri="http://schemas.openxmlformats.org/presentationml/2006/ole">
            <p:oleObj spid="_x0000_s17410" name="Документ" r:id="rId3" imgW="6495537" imgH="3365713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06A3-4192-40C8-B758-1035292AF64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626F9-55B2-4BC5-A040-113C0F6E5B9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5122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467544" y="246358"/>
          <a:ext cx="8352928" cy="6495010"/>
        </p:xfrm>
        <a:graphic>
          <a:graphicData uri="http://schemas.openxmlformats.org/presentationml/2006/ole">
            <p:oleObj spid="_x0000_s62466" name="Документ" r:id="rId3" imgW="6857142" imgH="6806995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F28C3-49EC-469E-883B-DE84ACFE404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aphicFrame>
        <p:nvGraphicFramePr>
          <p:cNvPr id="6146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685800" y="393700"/>
          <a:ext cx="7843838" cy="5988050"/>
        </p:xfrm>
        <a:graphic>
          <a:graphicData uri="http://schemas.openxmlformats.org/presentationml/2006/ole">
            <p:oleObj spid="_x0000_s63490" name="Документ" r:id="rId3" imgW="6857142" imgH="5234074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82</Words>
  <Application>Microsoft Office PowerPoint</Application>
  <PresentationFormat>Экран (4:3)</PresentationFormat>
  <Paragraphs>65</Paragraphs>
  <Slides>51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Связи</vt:lpstr>
      </vt:variant>
      <vt:variant>
        <vt:i4>46</vt:i4>
      </vt:variant>
      <vt:variant>
        <vt:lpstr>Заголовки слайдов</vt:lpstr>
      </vt:variant>
      <vt:variant>
        <vt:i4>51</vt:i4>
      </vt:variant>
    </vt:vector>
  </HeadingPairs>
  <TitlesOfParts>
    <vt:vector size="98" baseType="lpstr">
      <vt:lpstr>Тема Office</vt:lpstr>
      <vt:lpstr>D:\A1-Мои файлы-17-11-2013\AA-ГРИНТ-01-10-2014\Начало- Дисциплины-29-06-2014\2-th Lesson\Слайды\Dynamic Progr\DP-1-Main Algorithmic Paradigms.docx</vt:lpstr>
      <vt:lpstr>D:\AA-4\DP-2-Bellman.docx</vt:lpstr>
      <vt:lpstr>D:\A1-Мои файлы-17-11-2013\AA-ГРИНТ-01-10-2014\Начало- Дисциплины-29-06-2014\2-th Lesson\Слайды\Dynamic Progr\Bellman-1.docx</vt:lpstr>
      <vt:lpstr>D:\AA-4\DP-3-Dynamic Programming Design.docx</vt:lpstr>
      <vt:lpstr>D:\AA-4\DP-3-When is dynamic programming effective.docx</vt:lpstr>
      <vt:lpstr>D:\A1-Мои файлы-17-11-2013\AA-ГРИНТ-01-10-2014\Начало- Дисциплины-29-06-2014\2-th Lesson\Слайды\Dynamic Progr\DP-01-Example of DP.docx</vt:lpstr>
      <vt:lpstr>D:\A1-Мои файлы-17-11-2013\AA-ГРИНТ-01-10-2014\Начало- Дисциплины-29-06-2014\2-th Lesson\Слайды\Dynamic Progr\DP-02-Example of DP.docx</vt:lpstr>
      <vt:lpstr>D:\A1-Мои файлы-17-11-2013\AA-ГРИНТ-01-10-2014\Начало- Дисциплины-29-06-2014\2-th Lesson\Слайды\Dynamic Progr\DP-03.docx</vt:lpstr>
      <vt:lpstr>D:\AA-4\MM-1-Matrix.docx</vt:lpstr>
      <vt:lpstr>D:\A1-Мои файлы-17-11-2013\AA-ГРИНТ-01-10-2014\Начало- Дисциплины-29-06-2014\2-th Lesson\Слайды\Matrix Multipl\Matrix Multiplication-Дополн.docx</vt:lpstr>
      <vt:lpstr>D:\AA-4\MM-2-chain of matrices.docx</vt:lpstr>
      <vt:lpstr>D:\AA-4\MM-3-Example.docx</vt:lpstr>
      <vt:lpstr>D:\AA-4\MM-4-How to optimize.docx</vt:lpstr>
      <vt:lpstr>D:\AA-4\MM-5-Developing a Dynamic Programming Algorithm.docx</vt:lpstr>
      <vt:lpstr>D:\A1-Мои файлы-12-04-2018\AA-ГРИНТ-01-10-2014\Начало- Дисциплины-29-06-2014\TCS-2018\Перемножение матриц-0.docx</vt:lpstr>
      <vt:lpstr>D:\A1-Мои файлы-12-04-2018\AA-ГРИНТ-01-10-2014\Начало- Дисциплины-29-06-2014\TCS-2018\Перемножение матриц.docx</vt:lpstr>
      <vt:lpstr>D:\A1-Мои файлы-17-11-2013\AA-ГРИНТ-01-10-2014\Начало- Дисциплины-29-06-2014\2-th Lesson\Слайды\Matrix Multipl\Developing a DP Algorithm-MM-2.docx</vt:lpstr>
      <vt:lpstr>D:\AA-4\MM-6-Developing a DP Algorithm.docx</vt:lpstr>
      <vt:lpstr>D:\AA-4\MM-8-Calculation of  m.docx</vt:lpstr>
      <vt:lpstr>D:\AA-4\MM-9-Example-2-1.docx</vt:lpstr>
      <vt:lpstr>D:\AA-4\MM-10-Example-2-2.docx</vt:lpstr>
      <vt:lpstr>D:\A1-Мои файлы-17-11-2013\AA-ГРИНТ-01-10-2014\Начало- Дисциплины-29-06-2014\AA-4\MM-11-Example-2-3.docx</vt:lpstr>
      <vt:lpstr>D:\A1-Мои файлы-17-11-2013\AA-ГРИНТ-01-10-2014\Начало- Дисциплины-29-06-2014\2-th Lesson\Слайды\Matrix Multipl\MM-12-Example-2-4.docx</vt:lpstr>
      <vt:lpstr>D:\AA-4\MM-13-Developing a DP Algorithm.docx</vt:lpstr>
      <vt:lpstr>D:\AA-4\MM-14-Algorithm.docx</vt:lpstr>
      <vt:lpstr>D:\AA-4\KnapS-1-Knapsack problem.docx</vt:lpstr>
      <vt:lpstr>D:\AA-4\KnapS-2-Knapsack proble1.docx</vt:lpstr>
      <vt:lpstr>D:\AA-4\KnapS-4-The Idea of Developing a DP Algorithm.docx</vt:lpstr>
      <vt:lpstr>D:\AA-4\KnapS-10-Knapsack with repetition.docx</vt:lpstr>
      <vt:lpstr>D:\A1-Мои файлы-17-11-2013\AA-ГРИНТ-01-10-2014\Начало- Дисциплины-29-06-2014\2-th Lesson\Слайды\Dynamic Progr\Knapsack-1.docx</vt:lpstr>
      <vt:lpstr>D:\A1-Мои файлы-17-11-2013\AA-ГРИНТ-01-10-2014\Начало- Дисциплины-29-06-2014\2-th Lesson\Слайды\Dynamic Progr\Knapsack-2.docx</vt:lpstr>
      <vt:lpstr>D:\A1-Мои файлы-17-11-2013\AA-ГРИНТ-01-10-2014\Начало- Дисциплины-29-06-2014\2-th Lesson\Слайды\Dynamic Progr\Knapsack with repetition-1.docx</vt:lpstr>
      <vt:lpstr>D:\A1-Мои файлы-17-11-2013\AA-ГРИНТ-01-10-2014\Начало- Дисциплины-29-06-2014\2-th Lesson\Слайды\Dynamic Progr\Knapsack-3 without repetition.docx</vt:lpstr>
      <vt:lpstr>D:\AA-4\KnapS-3-Formal description 0.docx</vt:lpstr>
      <vt:lpstr>D:\A1-Мои файлы-17-11-2013\AA-ГРИНТ-01-10-2014\Начало- Дисциплины-29-06-2014\2-th Lesson\Слайды\Knapsack\Knapsack-01.docx</vt:lpstr>
      <vt:lpstr>D:\A1-Мои файлы-17-11-2013\AA-ГРИНТ-01-10-2014\Начало- Дисциплины-29-06-2014\2-th Lesson\Слайды\Knapsack\Knapsack-02.docx</vt:lpstr>
      <vt:lpstr>D:\A1-Мои файлы-17-11-2013\AA-ГРИНТ-01-10-2014\Начало- Дисциплины-29-06-2014\2-th Lesson\Слайды\Knapsack\Knapsack-03.docx</vt:lpstr>
      <vt:lpstr>D:\A1-Мои файлы-17-11-2013\AA-ГРИНТ-01-10-2014\Начало- Дисциплины-29-06-2014\2-th Lesson\Слайды\Knapsack\Knapsack-04.docx</vt:lpstr>
      <vt:lpstr>D:\A1-Мои файлы-17-11-2013\AA-ГРИНТ-01-10-2014\Начало- Дисциплины-29-06-2014\2-th Lesson\Слайды\Knapsack\Knapsack-05.docx</vt:lpstr>
      <vt:lpstr>D:\A1-Мои файлы-17-11-2013\AA-ГРИНТ-01-10-2014\Начало- Дисциплины-29-06-2014\2-th Lesson\Слайды\Knapsack\Knapsack-06.docx</vt:lpstr>
      <vt:lpstr>D:\A1-Мои файлы-17-11-2013\AA-ГРИНТ-01-10-2014\Начало- Дисциплины-29-06-2014\2-th Lesson\Слайды\Knapsack\Knapsack-07.docx</vt:lpstr>
      <vt:lpstr>D:\A1-Мои файлы-17-11-2013\AA-ГРИНТ-01-10-2014\Начало- Дисциплины-29-06-2014\2-th Lesson\Слайды\Knapsack\Knapsack-09.docx</vt:lpstr>
      <vt:lpstr>D:\AA-4\KnapS-7-EXAMPLE.docx</vt:lpstr>
      <vt:lpstr>D:\AA-4\KnapS-8-Constructing the Optimal Solution.docx</vt:lpstr>
      <vt:lpstr>D:\AA-4\KnapS-9-fractional knapsack problem.docx</vt:lpstr>
      <vt:lpstr>D:\A1-Мои файлы-12-04-2018\AA-ГРИНТ-01-10-2014\Начало- Дисциплины-29-06-2014\TCS-2018\еремножение матриц-1.docx</vt:lpstr>
      <vt:lpstr>DYNAMIC  PROGRAMMING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 PRO-GRAMMING</dc:title>
  <dc:creator>user</dc:creator>
  <cp:lastModifiedBy>user</cp:lastModifiedBy>
  <cp:revision>149</cp:revision>
  <dcterms:created xsi:type="dcterms:W3CDTF">2014-12-01T11:04:06Z</dcterms:created>
  <dcterms:modified xsi:type="dcterms:W3CDTF">2018-11-15T11:00:54Z</dcterms:modified>
</cp:coreProperties>
</file>