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6400800" cy="5715000"/>
  <p:notesSz cx="6858000" cy="9144000"/>
  <p:defaultTextStyle>
    <a:defPPr>
      <a:defRPr lang="en-US"/>
    </a:defPPr>
    <a:lvl1pPr marL="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35302"/>
            <a:ext cx="5440680" cy="19896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001698"/>
            <a:ext cx="4800600" cy="137980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04271"/>
            <a:ext cx="1380173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04271"/>
            <a:ext cx="4060508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9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24783"/>
            <a:ext cx="5520690" cy="237728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824554"/>
            <a:ext cx="5520690" cy="1250156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21354"/>
            <a:ext cx="272034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21354"/>
            <a:ext cx="272034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272"/>
            <a:ext cx="552069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400969"/>
            <a:ext cx="2707838" cy="686593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87563"/>
            <a:ext cx="2707838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400969"/>
            <a:ext cx="2721174" cy="686593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87563"/>
            <a:ext cx="2721174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1000"/>
            <a:ext cx="2064425" cy="13335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22856"/>
            <a:ext cx="3240405" cy="4061354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14500"/>
            <a:ext cx="2064425" cy="317632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1000"/>
            <a:ext cx="2064425" cy="13335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22856"/>
            <a:ext cx="3240405" cy="4061354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14500"/>
            <a:ext cx="2064425" cy="317632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04272"/>
            <a:ext cx="552069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21354"/>
            <a:ext cx="552069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296960"/>
            <a:ext cx="144018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7B74-BD1D-4910-9354-6C6C7262377A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296960"/>
            <a:ext cx="216027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296960"/>
            <a:ext cx="144018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52673" y="2192647"/>
            <a:ext cx="2327539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 smtClean="0"/>
              <a:t>MarkAllGrays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isEmpty:bool</a:t>
            </a:r>
            <a:r>
              <a:rPr lang="en-US" sz="800" dirty="0"/>
              <a:t>, </a:t>
            </a:r>
            <a:r>
              <a:rPr lang="en-US" sz="800" dirty="0" err="1"/>
              <a:t>node:int</a:t>
            </a:r>
            <a:r>
              <a:rPr lang="en-US" sz="800" dirty="0"/>
              <a:t> := </a:t>
            </a:r>
            <a:r>
              <a:rPr lang="en-US" sz="800" dirty="0" err="1"/>
              <a:t>GraySetChoose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 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isEmpty</a:t>
            </a:r>
            <a:r>
              <a:rPr lang="en-US" sz="800" dirty="0"/>
              <a:t>) { break; }</a:t>
            </a:r>
          </a:p>
          <a:p>
            <a:r>
              <a:rPr lang="en-US" sz="800" dirty="0"/>
              <a:t>        for (</a:t>
            </a:r>
            <a:r>
              <a:rPr lang="en-US" sz="800" dirty="0" err="1"/>
              <a:t>var</a:t>
            </a:r>
            <a:r>
              <a:rPr lang="en-US" sz="800" dirty="0"/>
              <a:t> f:int := 0; f &lt; </a:t>
            </a:r>
            <a:r>
              <a:rPr lang="en-US" sz="800" dirty="0" err="1"/>
              <a:t>numFields</a:t>
            </a:r>
            <a:r>
              <a:rPr lang="en-US" sz="800" dirty="0"/>
              <a:t>; f := f + 1)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child:int</a:t>
            </a:r>
            <a:r>
              <a:rPr lang="en-US" sz="800" dirty="0"/>
              <a:t> := </a:t>
            </a:r>
            <a:r>
              <a:rPr lang="en-US" sz="800" dirty="0" err="1"/>
              <a:t>ReadFieldC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f);</a:t>
            </a:r>
          </a:p>
          <a:p>
            <a:r>
              <a:rPr lang="en-US" sz="800" dirty="0"/>
              <a:t>            if (</a:t>
            </a:r>
            <a:r>
              <a:rPr lang="en-US" sz="800" dirty="0" err="1"/>
              <a:t>memAddr</a:t>
            </a:r>
            <a:r>
              <a:rPr lang="en-US" sz="800" dirty="0"/>
              <a:t>(child)) {</a:t>
            </a:r>
          </a:p>
          <a:p>
            <a:r>
              <a:rPr lang="en-US" sz="800" dirty="0"/>
              <a:t>                call </a:t>
            </a:r>
            <a:r>
              <a:rPr lang="en-US" sz="800" dirty="0" err="1"/>
              <a:t>GraySetInsert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child);</a:t>
            </a:r>
          </a:p>
          <a:p>
            <a:r>
              <a:rPr lang="en-US" sz="800" dirty="0"/>
              <a:t>            }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GraySetRemove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node);</a:t>
            </a:r>
          </a:p>
          <a:p>
            <a:r>
              <a:rPr lang="en-US" sz="800" dirty="0"/>
              <a:t>    }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90379" y="3764526"/>
            <a:ext cx="205504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tlCol="0">
            <a:spAutoFit/>
          </a:bodyPr>
          <a:lstStyle/>
          <a:p>
            <a:r>
              <a:rPr lang="en-US" sz="800" b="1" dirty="0" err="1" smtClean="0"/>
              <a:t>WriteBarrier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rootVal:int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rootVal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if </a:t>
            </a:r>
            <a:r>
              <a:rPr lang="en-US" sz="800" dirty="0" smtClean="0"/>
              <a:t>(</a:t>
            </a:r>
            <a:r>
              <a:rPr lang="en-US" sz="800" dirty="0" err="1" smtClean="0"/>
              <a:t>ReadMutatorPhase</a:t>
            </a:r>
            <a:r>
              <a:rPr lang="en-US" sz="800" dirty="0" smtClean="0"/>
              <a:t>(</a:t>
            </a:r>
            <a:r>
              <a:rPr lang="en-US" sz="800" dirty="0" err="1" smtClean="0"/>
              <a:t>tid</a:t>
            </a:r>
            <a:r>
              <a:rPr lang="en-US" sz="800" dirty="0" smtClean="0"/>
              <a:t>) == MARK) </a:t>
            </a:r>
            <a:r>
              <a:rPr lang="en-US" sz="800" dirty="0"/>
              <a:t>{</a:t>
            </a:r>
          </a:p>
          <a:p>
            <a:r>
              <a:rPr lang="en-US" sz="800" dirty="0"/>
              <a:t>            call </a:t>
            </a:r>
            <a:r>
              <a:rPr lang="en-US" sz="800" dirty="0" err="1" smtClean="0"/>
              <a:t>GraySetInsertIfWhite</a:t>
            </a:r>
            <a:r>
              <a:rPr lang="en-US" sz="800" dirty="0" smtClean="0"/>
              <a:t>(</a:t>
            </a:r>
            <a:r>
              <a:rPr lang="en-US" sz="800" dirty="0" err="1" smtClean="0"/>
              <a:t>tid</a:t>
            </a:r>
            <a:r>
              <a:rPr lang="en-US" sz="800" dirty="0"/>
              <a:t>, </a:t>
            </a:r>
            <a:r>
              <a:rPr lang="en-US" sz="800" dirty="0" err="1"/>
              <a:t>rootVal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5566" y="2192655"/>
            <a:ext cx="1768983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smtClean="0"/>
              <a:t>Mark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ResetSweepPtr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ScanRoots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)) { return;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MarkAllGrays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791" y="18304"/>
            <a:ext cx="187647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800" b="1" dirty="0" err="1" smtClean="0"/>
              <a:t>Alloc</a:t>
            </a:r>
            <a:r>
              <a:rPr lang="en-US" sz="800" dirty="0" smtClean="0"/>
              <a:t>(consume </a:t>
            </a:r>
            <a:r>
              <a:rPr lang="en-US" sz="800" dirty="0" err="1"/>
              <a:t>tid_in:Tid</a:t>
            </a:r>
            <a:r>
              <a:rPr lang="en-US" sz="800" dirty="0"/>
              <a:t>, </a:t>
            </a:r>
            <a:r>
              <a:rPr lang="en-US" sz="800" dirty="0" smtClean="0"/>
              <a:t>y:idx)</a:t>
            </a:r>
          </a:p>
          <a:p>
            <a:r>
              <a:rPr lang="en-US" sz="800" dirty="0" smtClean="0"/>
              <a:t>returns(linear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TestRootScanBarrier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UpdateMutatorPhase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ptr:int</a:t>
            </a:r>
            <a:r>
              <a:rPr lang="en-US" sz="800" dirty="0"/>
              <a:t>, </a:t>
            </a:r>
            <a:r>
              <a:rPr lang="en-US" sz="800" dirty="0" err="1"/>
              <a:t>absPtr:obj</a:t>
            </a:r>
            <a:r>
              <a:rPr lang="en-US" sz="800" dirty="0"/>
              <a:t> := </a:t>
            </a:r>
            <a:r>
              <a:rPr lang="en-US" sz="800" dirty="0" err="1"/>
              <a:t>AllocRaw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564" y="726814"/>
            <a:ext cx="1919436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 err="1"/>
              <a:t>var</a:t>
            </a:r>
            <a:r>
              <a:rPr lang="en-US" sz="800" dirty="0"/>
              <a:t> o:obj;</a:t>
            </a:r>
          </a:p>
          <a:p>
            <a:r>
              <a:rPr lang="en-US" sz="800" dirty="0"/>
              <a:t>assume (</a:t>
            </a:r>
            <a:r>
              <a:rPr lang="en-US" sz="800" dirty="0" err="1"/>
              <a:t>memAddrAbs</a:t>
            </a:r>
            <a:r>
              <a:rPr lang="en-US" sz="800" dirty="0"/>
              <a:t>(o) &amp;&amp; !</a:t>
            </a:r>
            <a:r>
              <a:rPr lang="en-US" sz="800" dirty="0" err="1"/>
              <a:t>allocSet</a:t>
            </a:r>
            <a:r>
              <a:rPr lang="en-US" sz="800" dirty="0"/>
              <a:t>[o]);</a:t>
            </a:r>
          </a:p>
          <a:p>
            <a:r>
              <a:rPr lang="en-US" sz="800" dirty="0" err="1"/>
              <a:t>allocSet</a:t>
            </a:r>
            <a:r>
              <a:rPr lang="en-US" sz="800" dirty="0"/>
              <a:t>[o] := true;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o;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[o] := ...initial fields...;</a:t>
            </a:r>
          </a:p>
          <a:p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tid_in</a:t>
            </a:r>
            <a:r>
              <a:rPr lang="en-US" sz="8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2189" y="694066"/>
            <a:ext cx="188900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r>
              <a:rPr lang="en-US" sz="800" dirty="0"/>
              <a:t>// </a:t>
            </a:r>
            <a:r>
              <a:rPr lang="en-US" sz="800" dirty="0" err="1"/>
              <a:t>x.f</a:t>
            </a:r>
            <a:r>
              <a:rPr lang="en-US" sz="800" dirty="0"/>
              <a:t> </a:t>
            </a:r>
            <a:r>
              <a:rPr lang="en-US" sz="800" dirty="0" smtClean="0"/>
              <a:t>:= </a:t>
            </a:r>
            <a:r>
              <a:rPr lang="en-US" sz="800" dirty="0"/>
              <a:t>y</a:t>
            </a:r>
          </a:p>
          <a:p>
            <a:r>
              <a:rPr lang="en-US" sz="800" b="1" dirty="0" err="1" smtClean="0"/>
              <a:t>WriteField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558" y="1248359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298" y="810544"/>
            <a:ext cx="18620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800" dirty="0"/>
              <a:t>// y </a:t>
            </a:r>
            <a:r>
              <a:rPr lang="en-US" sz="800" dirty="0" smtClean="0"/>
              <a:t>:= </a:t>
            </a:r>
            <a:r>
              <a:rPr lang="en-US" sz="800" dirty="0" err="1"/>
              <a:t>x.f</a:t>
            </a:r>
            <a:endParaRPr lang="en-US" sz="800" dirty="0"/>
          </a:p>
          <a:p>
            <a:r>
              <a:rPr lang="en-US" sz="800" b="1" dirty="0" err="1" smtClean="0"/>
              <a:t>ReadField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ReadFieldRaw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767" y="1257557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</a:t>
            </a:r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81" y="18314"/>
            <a:ext cx="19076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r>
              <a:rPr lang="en-US" sz="800" b="1" dirty="0" smtClean="0"/>
              <a:t>Initialize</a:t>
            </a:r>
            <a:r>
              <a:rPr lang="en-US" sz="800" dirty="0" smtClean="0"/>
              <a:t>(consume </a:t>
            </a:r>
            <a:r>
              <a:rPr lang="en-US" sz="800" dirty="0" err="1" smtClean="0"/>
              <a:t>gcTid:Tid</a:t>
            </a:r>
            <a:r>
              <a:rPr lang="en-US" sz="800" dirty="0" smtClean="0"/>
              <a:t>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linear </a:t>
            </a:r>
            <a:r>
              <a:rPr lang="en-US" sz="800" dirty="0" err="1"/>
              <a:t>mutatorTids</a:t>
            </a:r>
            <a:r>
              <a:rPr lang="en-US" sz="800" dirty="0"/>
              <a:t>:[</a:t>
            </a:r>
            <a:r>
              <a:rPr lang="en-US" sz="800" dirty="0" err="1"/>
              <a:t>int</a:t>
            </a:r>
            <a:r>
              <a:rPr lang="en-US" sz="800" dirty="0"/>
              <a:t>]</a:t>
            </a:r>
            <a:r>
              <a:rPr lang="en-US" sz="800" dirty="0" err="1"/>
              <a:t>bool</a:t>
            </a:r>
            <a:r>
              <a:rPr lang="en-US" sz="800" dirty="0"/>
              <a:t>) {</a:t>
            </a:r>
          </a:p>
          <a:p>
            <a:r>
              <a:rPr lang="en-US" sz="800" dirty="0"/>
              <a:t>...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async</a:t>
            </a:r>
            <a:r>
              <a:rPr lang="en-US" sz="800" dirty="0"/>
              <a:t> call </a:t>
            </a:r>
            <a:r>
              <a:rPr lang="en-US" sz="800" dirty="0" err="1"/>
              <a:t>GarbageCollect</a:t>
            </a:r>
            <a:r>
              <a:rPr lang="en-US" sz="800" dirty="0"/>
              <a:t>(</a:t>
            </a:r>
            <a:r>
              <a:rPr lang="en-US" sz="800" dirty="0" err="1"/>
              <a:t>gcTid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0421" y="18305"/>
            <a:ext cx="16853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 smtClean="0"/>
              <a:t>Eq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y:idx</a:t>
            </a:r>
            <a:r>
              <a:rPr lang="en-US" sz="800" dirty="0" smtClean="0"/>
              <a:t>) // x == y</a:t>
            </a:r>
            <a:endParaRPr lang="en-US" sz="800" dirty="0"/>
          </a:p>
          <a:p>
            <a:r>
              <a:rPr lang="en-US" sz="800" dirty="0" smtClean="0"/>
              <a:t>returns </a:t>
            </a:r>
            <a:r>
              <a:rPr lang="en-US" sz="800" dirty="0"/>
              <a:t>(</a:t>
            </a:r>
            <a:r>
              <a:rPr lang="en-US" sz="800" dirty="0" err="1"/>
              <a:t>eq:bool</a:t>
            </a:r>
            <a:r>
              <a:rPr lang="en-US" sz="800" dirty="0"/>
              <a:t>) {...}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8436" y="307128"/>
            <a:ext cx="1425711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...</a:t>
            </a:r>
          </a:p>
          <a:p>
            <a:r>
              <a:rPr lang="en-US" sz="800" dirty="0" err="1"/>
              <a:t>eq</a:t>
            </a:r>
            <a:r>
              <a:rPr lang="en-US" sz="800" dirty="0"/>
              <a:t> := </a:t>
            </a:r>
            <a:r>
              <a:rPr lang="en-US" sz="800" dirty="0" err="1"/>
              <a:t>rootAbs</a:t>
            </a:r>
            <a:r>
              <a:rPr lang="en-US" sz="800" dirty="0"/>
              <a:t>[x] ==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2132878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73984" y="1682391"/>
            <a:ext cx="759542" cy="38576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79" y="2192647"/>
            <a:ext cx="2038452" cy="1446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 smtClean="0"/>
              <a:t>GarbageCollect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Mark(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Sweep(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                                         Handshake(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301" y="3266820"/>
            <a:ext cx="759542" cy="38576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internals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7895" y="726190"/>
            <a:ext cx="114064" cy="151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0" y="3693878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081" y="3753083"/>
            <a:ext cx="235064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 smtClean="0"/>
              <a:t>ScanRoots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returns (</a:t>
            </a:r>
            <a:r>
              <a:rPr lang="en-US" sz="800" dirty="0" err="1"/>
              <a:t>done:bool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CollectorRootScanBarrierStart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CollectorRootScanBarrierWait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 :=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numRoots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obj:int</a:t>
            </a:r>
            <a:r>
              <a:rPr lang="en-US" sz="800" dirty="0"/>
              <a:t> := </a:t>
            </a:r>
            <a:r>
              <a:rPr lang="en-US" sz="800" dirty="0" err="1"/>
              <a:t>ReadRootInRootScanBarrier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obj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    call </a:t>
            </a:r>
            <a:r>
              <a:rPr lang="en-US" sz="800" dirty="0" err="1"/>
              <a:t>GraySetInsertIfWhite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obj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    call done := </a:t>
            </a:r>
            <a:r>
              <a:rPr lang="en-US" sz="800" dirty="0" err="1" smtClean="0"/>
              <a:t>IsGraySetEmpty</a:t>
            </a:r>
            <a:r>
              <a:rPr lang="en-US" sz="800" dirty="0" smtClean="0"/>
              <a:t>(</a:t>
            </a:r>
            <a:r>
              <a:rPr lang="en-US" sz="800" dirty="0" err="1" smtClean="0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CollectorRootScanBarrierEnd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96432" y="4835348"/>
            <a:ext cx="21868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tlCol="0">
            <a:spAutoFit/>
          </a:bodyPr>
          <a:lstStyle/>
          <a:p>
            <a:r>
              <a:rPr lang="en-US" sz="800" b="1" dirty="0" err="1" smtClean="0"/>
              <a:t>WriteFieldRaw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valx:int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valy:int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WriteFieldGeneral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valx</a:t>
            </a:r>
            <a:r>
              <a:rPr lang="en-US" sz="800" dirty="0"/>
              <a:t>, f, </a:t>
            </a:r>
            <a:r>
              <a:rPr lang="en-US" sz="800" dirty="0" err="1"/>
              <a:t>valy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385" y="5044778"/>
            <a:ext cx="1736694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tid</a:t>
            </a:r>
            <a:r>
              <a:rPr lang="en-US" sz="800" dirty="0"/>
              <a:t> == </a:t>
            </a:r>
            <a:r>
              <a:rPr lang="en-US" sz="800" dirty="0" err="1"/>
              <a:t>GcTid</a:t>
            </a:r>
            <a:r>
              <a:rPr lang="en-US" sz="800" dirty="0"/>
              <a:t>;</a:t>
            </a:r>
          </a:p>
          <a:p>
            <a:r>
              <a:rPr lang="en-US" sz="800" dirty="0"/>
              <a:t>Color := ...;</a:t>
            </a:r>
          </a:p>
          <a:p>
            <a:r>
              <a:rPr lang="en-US" sz="800" dirty="0"/>
              <a:t>done := (</a:t>
            </a:r>
            <a:r>
              <a:rPr lang="en-US" sz="800" dirty="0" err="1"/>
              <a:t>forall</a:t>
            </a:r>
            <a:r>
              <a:rPr lang="en-US" sz="800" dirty="0"/>
              <a:t> v:int :: </a:t>
            </a:r>
            <a:r>
              <a:rPr lang="en-US" sz="800" dirty="0" err="1"/>
              <a:t>memAddr</a:t>
            </a:r>
            <a:r>
              <a:rPr lang="en-US" sz="800" dirty="0"/>
              <a:t>(v) ==&gt;</a:t>
            </a:r>
          </a:p>
          <a:p>
            <a:r>
              <a:rPr lang="en-US" sz="800" dirty="0" smtClean="0"/>
              <a:t>                                  Color[v] != GRAY); 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24079" y="4624805"/>
            <a:ext cx="1723870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</a:t>
            </a:r>
            <a:r>
              <a:rPr lang="en-US" sz="800" dirty="0"/>
              <a:t>(root[x])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 </a:t>
            </a:r>
          </a:p>
          <a:p>
            <a:r>
              <a:rPr lang="en-US" sz="800" dirty="0"/>
              <a:t>mem[root[x]][f] := root[y];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85449" y="2797078"/>
            <a:ext cx="80112" cy="10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5427" y="3737710"/>
            <a:ext cx="179600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if (        </a:t>
            </a:r>
            <a:r>
              <a:rPr lang="en-US" sz="800" dirty="0" err="1"/>
              <a:t>memAddr</a:t>
            </a:r>
            <a:r>
              <a:rPr lang="en-US" sz="800" dirty="0"/>
              <a:t>(root[y])</a:t>
            </a:r>
          </a:p>
          <a:p>
            <a:r>
              <a:rPr lang="en-US" sz="800" dirty="0"/>
              <a:t>     </a:t>
            </a:r>
            <a:r>
              <a:rPr lang="en-US" sz="800"/>
              <a:t>&amp;&amp; </a:t>
            </a:r>
            <a:r>
              <a:rPr lang="en-US" sz="800" smtClean="0"/>
              <a:t>Color[root[y]] == WHITE</a:t>
            </a:r>
            <a:endParaRPr lang="en-US" sz="800" dirty="0"/>
          </a:p>
          <a:p>
            <a:r>
              <a:rPr lang="en-US" sz="800" dirty="0"/>
              <a:t>     &amp;&amp; </a:t>
            </a:r>
            <a:r>
              <a:rPr lang="en-US" sz="800" dirty="0" err="1"/>
              <a:t>MarkPhase</a:t>
            </a:r>
            <a:r>
              <a:rPr lang="en-US" sz="800" dirty="0"/>
              <a:t>(</a:t>
            </a:r>
            <a:r>
              <a:rPr lang="en-US" sz="800" dirty="0" err="1"/>
              <a:t>mutatorPhase</a:t>
            </a:r>
            <a:r>
              <a:rPr lang="en-US" sz="800" dirty="0"/>
              <a:t>[</a:t>
            </a:r>
            <a:r>
              <a:rPr lang="en-US" sz="800" dirty="0" err="1"/>
              <a:t>tid</a:t>
            </a:r>
            <a:r>
              <a:rPr lang="en-US" sz="800" dirty="0"/>
              <a:t>])) {</a:t>
            </a:r>
          </a:p>
          <a:p>
            <a:r>
              <a:rPr lang="en-US" sz="800" dirty="0"/>
              <a:t>                    Color[</a:t>
            </a:r>
            <a:r>
              <a:rPr lang="en-US" sz="800" dirty="0" err="1"/>
              <a:t>val</a:t>
            </a:r>
            <a:r>
              <a:rPr lang="en-US" sz="800" dirty="0"/>
              <a:t>] := </a:t>
            </a:r>
            <a:r>
              <a:rPr lang="en-US" sz="800" dirty="0" smtClean="0"/>
              <a:t>GRAY;                 </a:t>
            </a:r>
            <a:r>
              <a:rPr lang="en-US" sz="8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784" y="5462545"/>
            <a:ext cx="759542" cy="2394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5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4250" y="2065823"/>
            <a:ext cx="20329" cy="187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65566" y="3051685"/>
            <a:ext cx="1768983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smtClean="0"/>
              <a:t>Sweep</a:t>
            </a:r>
            <a:r>
              <a:rPr lang="en-US" sz="800" dirty="0" smtClean="0"/>
              <a:t>(linear </a:t>
            </a:r>
            <a:r>
              <a:rPr lang="en-US" sz="800" dirty="0" err="1"/>
              <a:t>tid:Tid</a:t>
            </a:r>
            <a:r>
              <a:rPr lang="en-US" sz="800" dirty="0"/>
              <a:t>) {   ...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i:int:= </a:t>
            </a:r>
            <a:r>
              <a:rPr lang="en-US" sz="800" dirty="0" err="1"/>
              <a:t>memLo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memHi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SweepOneObject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40972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673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Hawblitzel</dc:creator>
  <cp:lastModifiedBy>Chris Hawblitzel</cp:lastModifiedBy>
  <cp:revision>91</cp:revision>
  <dcterms:created xsi:type="dcterms:W3CDTF">2014-07-06T04:54:26Z</dcterms:created>
  <dcterms:modified xsi:type="dcterms:W3CDTF">2014-07-08T01:55:54Z</dcterms:modified>
</cp:coreProperties>
</file>