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75" r:id="rId8"/>
    <p:sldId id="265" r:id="rId9"/>
    <p:sldId id="270" r:id="rId10"/>
    <p:sldId id="266" r:id="rId11"/>
    <p:sldId id="272" r:id="rId12"/>
    <p:sldId id="267" r:id="rId13"/>
    <p:sldId id="273" r:id="rId14"/>
    <p:sldId id="268" r:id="rId15"/>
    <p:sldId id="274" r:id="rId16"/>
    <p:sldId id="269" r:id="rId17"/>
    <p:sldId id="283" r:id="rId18"/>
    <p:sldId id="278" r:id="rId19"/>
    <p:sldId id="279" r:id="rId20"/>
    <p:sldId id="280" r:id="rId21"/>
    <p:sldId id="281" r:id="rId22"/>
    <p:sldId id="282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682804905173286"/>
          <c:y val="0.10631449125671755"/>
          <c:w val="0.32929877370667793"/>
          <c:h val="0.7293059245841166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Very tiresome</c:v>
                </c:pt>
                <c:pt idx="1">
                  <c:v>Tiresome</c:v>
                </c:pt>
                <c:pt idx="2">
                  <c:v>Easy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 formatCode="0.00%">
                  <c:v>0.70000000000000018</c:v>
                </c:pt>
                <c:pt idx="1">
                  <c:v>0.25</c:v>
                </c:pt>
                <c:pt idx="2">
                  <c:v>5.0000000000000017E-2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Methods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door to door</c:v>
                </c:pt>
                <c:pt idx="1">
                  <c:v>Agents</c:v>
                </c:pt>
                <c:pt idx="2">
                  <c:v>friends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0.6000000000000002</c:v>
                </c:pt>
                <c:pt idx="1">
                  <c:v>0.25</c:v>
                </c:pt>
                <c:pt idx="2">
                  <c:v>0.14000000000000001</c:v>
                </c:pt>
                <c:pt idx="3">
                  <c:v>1.0000000000000004E-2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Methods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Internet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use</c:v>
                </c:pt>
                <c:pt idx="1">
                  <c:v>not use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0.98</c:v>
                </c:pt>
                <c:pt idx="1">
                  <c:v>2.0000000000000007E-2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0498820889702486"/>
          <c:y val="0.9157105989353943"/>
          <c:w val="0.20479735961188941"/>
          <c:h val="6.4657496695167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als.jumia.co.ke/real-estate?crosslist_redirect_popin=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ji.co.ke/" TargetMode="External"/><Relationship Id="rId4" Type="http://schemas.openxmlformats.org/officeDocument/2006/relationships/hyperlink" Target="https://victormatara.com/best-real-estate-websites-in-kenya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ji.co.ke/" TargetMode="External"/><Relationship Id="rId4" Type="http://schemas.openxmlformats.org/officeDocument/2006/relationships/hyperlink" Target="https://jiji.co.ke/ongata-rongai/houses-apartments-for-rent/2-bedroom-to-let-Bsy2gJJ362ceGPOcJIN6yRdB.html?lid=X2NQhFCMLrL4vBvh&amp;cur_pos=2&amp;pos=2&amp;ads_count=14335&amp;ads_per_page=32&amp;page=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tatecloud.co.ke/household-survey-shows-the-state-of-housing-in-Kenya/" TargetMode="Externa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apitalfm.co.ke/business/2019/07/lower-middle-income-earners-lead-in-social-media-usage-stud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ctormatara.com/best-real-estate-websites-in-keny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moran.com/2014/10/25/buyrentkenya-com-wants-make-property-agents-rich-quickl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yrentkenya.com/listings/3-bed-serviced-townhouse-for-rent-north-muthaiga-brk131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perty24.co.ke/property-to-rent-in-nairobi-west-s145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perty24.co.ke/property-to-rent-in-nairobi-west-s1458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als.jumia.co.ke/real-estate?crosslist_redirect_popin=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1130914"/>
            <a:ext cx="8637073" cy="2541431"/>
          </a:xfrm>
        </p:spPr>
        <p:txBody>
          <a:bodyPr/>
          <a:lstStyle/>
          <a:p>
            <a:r>
              <a:rPr lang="en-US" dirty="0" smtClean="0"/>
              <a:t>REAL ESTATE WEB 				 PORTAL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=""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696924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Catherine 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anjiru</a:t>
            </a:r>
          </a:p>
          <a:p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Akoth 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haron</a:t>
            </a:r>
          </a:p>
          <a:p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Philice Jumba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384" y="982940"/>
            <a:ext cx="9603275" cy="579492"/>
          </a:xfrm>
        </p:spPr>
        <p:txBody>
          <a:bodyPr/>
          <a:lstStyle/>
          <a:p>
            <a:r>
              <a:rPr lang="en-US" dirty="0" smtClean="0"/>
              <a:t>JUMIA HOUSE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4085031"/>
          </a:xfrm>
        </p:spPr>
        <p:txBody>
          <a:bodyPr/>
          <a:lstStyle/>
          <a:p>
            <a:pPr lvl="0"/>
            <a:r>
              <a:rPr lang="en-US" dirty="0" smtClean="0"/>
              <a:t>STRENGTHS</a:t>
            </a:r>
          </a:p>
          <a:p>
            <a:pPr marL="0" lvl="0" indent="0">
              <a:buNone/>
            </a:pPr>
            <a:r>
              <a:rPr lang="en-US" dirty="0" smtClean="0"/>
              <a:t>Contains well classified property listing</a:t>
            </a:r>
          </a:p>
          <a:p>
            <a:pPr marL="0" lvl="0" indent="0">
              <a:buNone/>
            </a:pPr>
            <a:r>
              <a:rPr lang="en-US" dirty="0" smtClean="0"/>
              <a:t>Has various listing from studio, house, apartment, offices and stalls for rent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r>
              <a:rPr lang="en-US" dirty="0" smtClean="0"/>
              <a:t>WEAKNESSES</a:t>
            </a:r>
          </a:p>
          <a:p>
            <a:pPr marL="0" lvl="0" indent="0">
              <a:buNone/>
            </a:pPr>
            <a:r>
              <a:rPr lang="en-US" dirty="0" smtClean="0"/>
              <a:t>Difficult to navigate through the website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Has repeated images of some houses</a:t>
            </a:r>
          </a:p>
          <a:p>
            <a:pPr marL="0" lvl="0" indent="0">
              <a:buNone/>
            </a:pPr>
            <a:r>
              <a:rPr lang="en-US" dirty="0" smtClean="0"/>
              <a:t>Website is not user friendly</a:t>
            </a:r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https://deals.jumia.co.ke/real-estate?crosslist_redirect_popin=y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1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15" y="1004548"/>
            <a:ext cx="9603275" cy="579492"/>
          </a:xfrm>
        </p:spPr>
        <p:txBody>
          <a:bodyPr/>
          <a:lstStyle/>
          <a:p>
            <a:r>
              <a:rPr lang="en-US" dirty="0" smtClean="0"/>
              <a:t>OLX Real estate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99293"/>
          </a:xfrm>
        </p:spPr>
        <p:txBody>
          <a:bodyPr/>
          <a:lstStyle/>
          <a:p>
            <a:pPr lvl="0"/>
            <a:r>
              <a:rPr lang="en-US" dirty="0" smtClean="0"/>
              <a:t>CHARECTERISTICS</a:t>
            </a:r>
          </a:p>
          <a:p>
            <a:pPr marL="0" lvl="0" indent="0">
              <a:buNone/>
            </a:pPr>
            <a:r>
              <a:rPr lang="en-US" dirty="0"/>
              <a:t>After gaining customers through free services in Kenya, OLX decided to create a new category that has been dealing with real </a:t>
            </a:r>
            <a:r>
              <a:rPr lang="en-US" dirty="0" smtClean="0"/>
              <a:t>estate.</a:t>
            </a:r>
          </a:p>
          <a:p>
            <a:pPr marL="0" lvl="0" indent="0">
              <a:buNone/>
            </a:pPr>
            <a:r>
              <a:rPr lang="en-US" dirty="0" smtClean="0"/>
              <a:t>Has over 73,000 commercial and residential property listing.</a:t>
            </a:r>
          </a:p>
          <a:p>
            <a:pPr marL="0" lvl="0" indent="0">
              <a:buNone/>
            </a:pPr>
            <a:r>
              <a:rPr lang="en-US" dirty="0" smtClean="0"/>
              <a:t>TECHNOLOGY USED :  Automation tools</a:t>
            </a:r>
          </a:p>
          <a:p>
            <a:pPr marL="0" lvl="0" indent="0">
              <a:buNone/>
            </a:pPr>
            <a:r>
              <a:rPr lang="en-US" dirty="0" smtClean="0"/>
              <a:t>BUSINESS MODEL :  Affiliate model</a:t>
            </a:r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https://victormatara.com/best-real-estate-websites-in-kenya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5"/>
              </a:rPr>
              <a:t>https://jiji.co.ke/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15" y="1004548"/>
            <a:ext cx="9603275" cy="579492"/>
          </a:xfrm>
        </p:spPr>
        <p:txBody>
          <a:bodyPr/>
          <a:lstStyle/>
          <a:p>
            <a:r>
              <a:rPr lang="en-US" dirty="0" smtClean="0"/>
              <a:t>OLX Real estate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84040"/>
            <a:ext cx="11020023" cy="433098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STREGNTHS</a:t>
            </a:r>
          </a:p>
          <a:p>
            <a:pPr marL="0" lvl="0" indent="0">
              <a:buNone/>
            </a:pPr>
            <a:r>
              <a:rPr lang="en-US" dirty="0" smtClean="0"/>
              <a:t>Extends services outside Nairobi like Kisumu, </a:t>
            </a:r>
            <a:r>
              <a:rPr lang="en-US" dirty="0" err="1" smtClean="0"/>
              <a:t>Kisii</a:t>
            </a:r>
            <a:endParaRPr lang="en-US" dirty="0" smtClean="0"/>
          </a:p>
          <a:p>
            <a:pPr lvl="0"/>
            <a:r>
              <a:rPr lang="en-US" dirty="0" smtClean="0"/>
              <a:t>WEAKNESSES</a:t>
            </a:r>
          </a:p>
          <a:p>
            <a:pPr marL="0" lvl="0" indent="0">
              <a:buNone/>
            </a:pPr>
            <a:r>
              <a:rPr lang="en-US" dirty="0" smtClean="0"/>
              <a:t>Their homepage is not user friendly</a:t>
            </a:r>
          </a:p>
          <a:p>
            <a:pPr marL="0" lvl="0" indent="0">
              <a:buNone/>
            </a:pPr>
            <a:r>
              <a:rPr lang="en-US" dirty="0" smtClean="0"/>
              <a:t>Website has a lot going on</a:t>
            </a:r>
          </a:p>
          <a:p>
            <a:pPr marL="0" lvl="0" indent="0">
              <a:buNone/>
            </a:pPr>
            <a:r>
              <a:rPr lang="en-US" dirty="0" smtClean="0"/>
              <a:t>Has no option for one to describe house own choice</a:t>
            </a:r>
          </a:p>
          <a:p>
            <a:pPr marL="0" lvl="0" indent="0">
              <a:buNone/>
            </a:pPr>
            <a:r>
              <a:rPr lang="en-US" dirty="0" smtClean="0"/>
              <a:t>Some of the houses are not in good condition </a:t>
            </a:r>
            <a:r>
              <a:rPr lang="en-US" dirty="0">
                <a:hlinkClick r:id="rId4"/>
              </a:rPr>
              <a:t>https://jiji.co.ke/ongata-rongai/houses-apartments-for-rent/2-bedroom-to-let-Bsy2gJJ362ceGPOcJIN6yRdB.html?lid=X2NQhFCMLrL4vBvh&amp;cur_pos=2&amp;pos=2&amp;ads_count=14335&amp;ads_per_page=32&amp;page=2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err="1" smtClean="0"/>
              <a:t>Irrillevant</a:t>
            </a:r>
            <a:r>
              <a:rPr lang="en-US" dirty="0" smtClean="0"/>
              <a:t> information for a customer who is interested in houses only</a:t>
            </a:r>
          </a:p>
          <a:p>
            <a:pPr marL="0" lvl="0" indent="0">
              <a:buNone/>
            </a:pPr>
            <a:r>
              <a:rPr lang="en-US" dirty="0">
                <a:hlinkClick r:id="rId5"/>
              </a:rPr>
              <a:t>https://jiji.co.ke/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1018837"/>
            <a:ext cx="9603275" cy="519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PEOPLE ARE SOLVING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6400"/>
            <a:ext cx="9603275" cy="4402428"/>
          </a:xfrm>
        </p:spPr>
        <p:txBody>
          <a:bodyPr>
            <a:normAutofit/>
          </a:bodyPr>
          <a:lstStyle/>
          <a:p>
            <a:r>
              <a:rPr lang="en-US" dirty="0" smtClean="0"/>
              <a:t>Door to door method</a:t>
            </a:r>
          </a:p>
          <a:p>
            <a:r>
              <a:rPr lang="en-US" dirty="0" smtClean="0"/>
              <a:t>Friends/relatives</a:t>
            </a:r>
          </a:p>
          <a:p>
            <a:r>
              <a:rPr lang="en-US" dirty="0" smtClean="0"/>
              <a:t>Social media (Facebook groups like Who is moving out I want to move in!)</a:t>
            </a:r>
          </a:p>
          <a:p>
            <a:r>
              <a:rPr lang="en-US" dirty="0" smtClean="0"/>
              <a:t>Agents</a:t>
            </a:r>
          </a:p>
          <a:p>
            <a:pPr marL="0" indent="0">
              <a:buNone/>
            </a:pPr>
            <a:r>
              <a:rPr lang="en-US" dirty="0" smtClean="0"/>
              <a:t>Disadvantages of the above methods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Hectic and frustrating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Costly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Time consuming</a:t>
            </a:r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1018837"/>
            <a:ext cx="9603275" cy="519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6400"/>
            <a:ext cx="9603275" cy="3789945"/>
          </a:xfrm>
        </p:spPr>
        <p:txBody>
          <a:bodyPr/>
          <a:lstStyle/>
          <a:p>
            <a:r>
              <a:rPr lang="en-US" dirty="0" smtClean="0"/>
              <a:t>Low-middle class citizens are underserved in real estate web portals</a:t>
            </a:r>
          </a:p>
          <a:p>
            <a:r>
              <a:rPr lang="en-US" dirty="0" smtClean="0"/>
              <a:t>Existing portals advertise expensive houses</a:t>
            </a:r>
          </a:p>
          <a:p>
            <a:r>
              <a:rPr lang="en-US" dirty="0" smtClean="0"/>
              <a:t>Wrong information on the websites</a:t>
            </a:r>
          </a:p>
          <a:p>
            <a:r>
              <a:rPr lang="en-US" dirty="0" smtClean="0"/>
              <a:t>Poor customer service from some of the portals</a:t>
            </a:r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2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1018837"/>
            <a:ext cx="9603275" cy="519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6400"/>
            <a:ext cx="9603275" cy="3789945"/>
          </a:xfrm>
        </p:spPr>
        <p:txBody>
          <a:bodyPr/>
          <a:lstStyle/>
          <a:p>
            <a:r>
              <a:rPr lang="en-US" dirty="0" smtClean="0"/>
              <a:t>Website portal that caters for low-middle class citizens</a:t>
            </a:r>
            <a:endParaRPr lang="en-US" dirty="0"/>
          </a:p>
          <a:p>
            <a:r>
              <a:rPr lang="en-US" dirty="0"/>
              <a:t>Provide the right information </a:t>
            </a:r>
            <a:r>
              <a:rPr lang="en-US" dirty="0" smtClean="0"/>
              <a:t>of houses</a:t>
            </a:r>
          </a:p>
          <a:p>
            <a:r>
              <a:rPr lang="en-US" dirty="0" smtClean="0"/>
              <a:t>Offer d</a:t>
            </a:r>
            <a:r>
              <a:rPr lang="en-US" dirty="0" smtClean="0"/>
              <a:t>escriptive </a:t>
            </a:r>
            <a:r>
              <a:rPr lang="en-US" dirty="0" smtClean="0"/>
              <a:t>details</a:t>
            </a:r>
            <a:r>
              <a:rPr lang="en-US" dirty="0"/>
              <a:t>, location and the images of </a:t>
            </a:r>
            <a:r>
              <a:rPr lang="en-US" dirty="0" smtClean="0"/>
              <a:t>(existing) houses</a:t>
            </a:r>
            <a:endParaRPr lang="en-US" dirty="0"/>
          </a:p>
          <a:p>
            <a:r>
              <a:rPr lang="en-US" dirty="0" smtClean="0"/>
              <a:t>Incorporate an SMS </a:t>
            </a:r>
            <a:r>
              <a:rPr lang="en-US" dirty="0" smtClean="0"/>
              <a:t>and email services for notifications of updates</a:t>
            </a:r>
            <a:endParaRPr lang="en-US" dirty="0" smtClean="0"/>
          </a:p>
          <a:p>
            <a:r>
              <a:rPr lang="en-US" dirty="0" smtClean="0"/>
              <a:t>Have a specific range of prices for the houses being </a:t>
            </a:r>
            <a:r>
              <a:rPr lang="en-US" dirty="0" smtClean="0"/>
              <a:t>advertised</a:t>
            </a:r>
            <a:endParaRPr lang="en-US" dirty="0" smtClean="0"/>
          </a:p>
          <a:p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1018837"/>
            <a:ext cx="9603275" cy="519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DATA COLLECTION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6400"/>
            <a:ext cx="9603275" cy="3789945"/>
          </a:xfrm>
        </p:spPr>
        <p:txBody>
          <a:bodyPr/>
          <a:lstStyle/>
          <a:p>
            <a:r>
              <a:rPr lang="en-US" dirty="0" smtClean="0"/>
              <a:t>Online surveys (Google forms)</a:t>
            </a:r>
          </a:p>
          <a:p>
            <a:r>
              <a:rPr lang="en-US" dirty="0" smtClean="0"/>
              <a:t>Customer interviews</a:t>
            </a: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10" y="1930400"/>
            <a:ext cx="3521710" cy="34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0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1018837"/>
            <a:ext cx="9603275" cy="519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Findings on how tenants view house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6400"/>
            <a:ext cx="9603275" cy="37899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320900"/>
              </p:ext>
            </p:extLst>
          </p:nvPr>
        </p:nvGraphicFramePr>
        <p:xfrm>
          <a:off x="1557946" y="1538607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893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1018837"/>
            <a:ext cx="9603275" cy="519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USED BY TENANTS IN HOUSE SEARCHING</a:t>
            </a: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8988" y="241379"/>
            <a:ext cx="1044000" cy="1044000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170099"/>
              </p:ext>
            </p:extLst>
          </p:nvPr>
        </p:nvGraphicFramePr>
        <p:xfrm>
          <a:off x="1293813" y="1676400"/>
          <a:ext cx="9604375" cy="378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277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1018837"/>
            <a:ext cx="9603275" cy="519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INTERNATE USE RANGE IN HOUSE SEARCHING</a:t>
            </a: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8988" y="241379"/>
            <a:ext cx="1044000" cy="1044000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170099"/>
              </p:ext>
            </p:extLst>
          </p:nvPr>
        </p:nvGraphicFramePr>
        <p:xfrm>
          <a:off x="1293813" y="1676400"/>
          <a:ext cx="9604375" cy="378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046624"/>
              </p:ext>
            </p:extLst>
          </p:nvPr>
        </p:nvGraphicFramePr>
        <p:xfrm>
          <a:off x="1183701" y="1868759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2879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37" y="1028703"/>
            <a:ext cx="9603275" cy="471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28774"/>
            <a:ext cx="10887074" cy="42291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Kenyans are finding it hard to find some good housing whose rent can match the salary they earn per </a:t>
            </a:r>
            <a:r>
              <a:rPr lang="en-US" dirty="0" smtClean="0"/>
              <a:t>month.</a:t>
            </a:r>
          </a:p>
          <a:p>
            <a:pPr marL="0" indent="0">
              <a:buNone/>
            </a:pPr>
            <a:r>
              <a:rPr lang="en-US" dirty="0"/>
              <a:t>Looking for a rental house in urban areas is hectic especially when you’re new or you want to vacate to another </a:t>
            </a:r>
            <a:r>
              <a:rPr lang="en-US" dirty="0" smtClean="0"/>
              <a:t>house.</a:t>
            </a:r>
          </a:p>
          <a:p>
            <a:pPr marL="0" indent="0">
              <a:buNone/>
            </a:pPr>
            <a:r>
              <a:rPr lang="en-US" dirty="0" smtClean="0"/>
              <a:t>70 </a:t>
            </a:r>
            <a:r>
              <a:rPr lang="en-US" dirty="0"/>
              <a:t>percent of households in urban areas lived in rented dwellings compared to about 10 percent of households in rural areas. </a:t>
            </a:r>
          </a:p>
          <a:p>
            <a:pPr marL="0" indent="0">
              <a:buNone/>
            </a:pPr>
            <a:r>
              <a:rPr lang="en-US" dirty="0"/>
              <a:t>As expected, a high proportion of households in Nairobi City (86.4%) </a:t>
            </a:r>
            <a:r>
              <a:rPr lang="en-US" dirty="0" smtClean="0"/>
              <a:t>lived </a:t>
            </a:r>
            <a:r>
              <a:rPr lang="en-US" dirty="0"/>
              <a:t>in rented dwellings. This is according to The Kenya National Bureau of Statistics.</a:t>
            </a: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https://estatecloud.co.ke/household-survey-shows-the-state-of-housing-in-Kenya/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631065"/>
            <a:ext cx="9603275" cy="9075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REASONS PEOPLE USE REAL ESTATE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WEBSITE PORTALS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107583"/>
            <a:ext cx="9603275" cy="432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Saves time</a:t>
            </a:r>
          </a:p>
          <a:p>
            <a:r>
              <a:rPr lang="en-US" dirty="0"/>
              <a:t>Check the estimate </a:t>
            </a:r>
            <a:r>
              <a:rPr lang="en-US" dirty="0" smtClean="0"/>
              <a:t>property or houses </a:t>
            </a:r>
            <a:r>
              <a:rPr lang="en-US" dirty="0"/>
              <a:t>prices across cities</a:t>
            </a:r>
          </a:p>
          <a:p>
            <a:r>
              <a:rPr lang="en-US" dirty="0"/>
              <a:t>Learn about the growing </a:t>
            </a:r>
            <a:r>
              <a:rPr lang="en-US" dirty="0" smtClean="0"/>
              <a:t>areas</a:t>
            </a:r>
            <a:endParaRPr lang="en-US" dirty="0"/>
          </a:p>
          <a:p>
            <a:r>
              <a:rPr lang="en-US" dirty="0"/>
              <a:t>Find the latest or new </a:t>
            </a:r>
            <a:r>
              <a:rPr lang="en-US" dirty="0" smtClean="0"/>
              <a:t>properties or houses </a:t>
            </a:r>
            <a:r>
              <a:rPr lang="en-US" dirty="0"/>
              <a:t>in the area</a:t>
            </a:r>
          </a:p>
          <a:p>
            <a:r>
              <a:rPr lang="en-US" dirty="0"/>
              <a:t>Find agents to help in locating and negotiate on the property prices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03" y="914399"/>
            <a:ext cx="9603275" cy="624207"/>
          </a:xfrm>
        </p:spPr>
        <p:txBody>
          <a:bodyPr>
            <a:normAutofit/>
          </a:bodyPr>
          <a:lstStyle/>
          <a:p>
            <a:r>
              <a:rPr lang="en-US" dirty="0" smtClean="0"/>
              <a:t>PRACTICAL BUSINESS ISSUES  (COSTS)</a:t>
            </a:r>
            <a:endParaRPr lang="en-US" dirty="0"/>
          </a:p>
        </p:txBody>
      </p:sp>
      <p:pic>
        <p:nvPicPr>
          <p:cNvPr id="5" name="Graphic 9" descr="Star icon">
            <a:extLst>
              <a:ext uri="{FF2B5EF4-FFF2-40B4-BE49-F238E27FC236}">
                <a16:creationId xmlns=""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4363" y="1487695"/>
            <a:ext cx="9603275" cy="4604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Business certificate - </a:t>
            </a:r>
            <a:r>
              <a:rPr lang="en-US" dirty="0" err="1" smtClean="0"/>
              <a:t>Ksh</a:t>
            </a:r>
            <a:r>
              <a:rPr lang="en-US" dirty="0" smtClean="0"/>
              <a:t> 10,000 to </a:t>
            </a:r>
            <a:r>
              <a:rPr lang="en-US" dirty="0" err="1" smtClean="0"/>
              <a:t>Ksh</a:t>
            </a:r>
            <a:r>
              <a:rPr lang="en-US" dirty="0" smtClean="0"/>
              <a:t> 20,000 through a lawyer</a:t>
            </a:r>
          </a:p>
          <a:p>
            <a:r>
              <a:rPr lang="en-US" dirty="0" smtClean="0"/>
              <a:t>City council permit – </a:t>
            </a:r>
            <a:r>
              <a:rPr lang="en-US" dirty="0" err="1" smtClean="0"/>
              <a:t>Ksh</a:t>
            </a:r>
            <a:r>
              <a:rPr lang="en-US" dirty="0" smtClean="0"/>
              <a:t> 5,000 to </a:t>
            </a:r>
            <a:r>
              <a:rPr lang="en-US" dirty="0" err="1" smtClean="0"/>
              <a:t>Ksh</a:t>
            </a:r>
            <a:r>
              <a:rPr lang="en-US" dirty="0" smtClean="0"/>
              <a:t> 30,000</a:t>
            </a:r>
          </a:p>
          <a:p>
            <a:r>
              <a:rPr lang="en-US" dirty="0" smtClean="0"/>
              <a:t>KRA pin – free through e-citizen</a:t>
            </a:r>
          </a:p>
          <a:p>
            <a:r>
              <a:rPr lang="en-US" dirty="0" smtClean="0"/>
              <a:t>Web hosting (starter) – </a:t>
            </a:r>
            <a:r>
              <a:rPr lang="en-US" dirty="0" err="1" smtClean="0"/>
              <a:t>Ksh</a:t>
            </a:r>
            <a:r>
              <a:rPr lang="en-US" dirty="0" smtClean="0"/>
              <a:t> 1,500 per year</a:t>
            </a:r>
          </a:p>
          <a:p>
            <a:r>
              <a:rPr lang="en-US" dirty="0" smtClean="0"/>
              <a:t>Rent – </a:t>
            </a:r>
            <a:r>
              <a:rPr lang="en-US" dirty="0" err="1" smtClean="0"/>
              <a:t>Ksh</a:t>
            </a:r>
            <a:r>
              <a:rPr lang="en-US" dirty="0" smtClean="0"/>
              <a:t> 60,000 for the first 6 months</a:t>
            </a:r>
          </a:p>
          <a:p>
            <a:r>
              <a:rPr lang="en-US" dirty="0" smtClean="0"/>
              <a:t>SEO cost – </a:t>
            </a:r>
            <a:r>
              <a:rPr lang="en-US" dirty="0" err="1" smtClean="0"/>
              <a:t>Ksh</a:t>
            </a:r>
            <a:r>
              <a:rPr lang="en-US" dirty="0" smtClean="0"/>
              <a:t> 90,000 if one is a </a:t>
            </a:r>
            <a:r>
              <a:rPr lang="en-US" dirty="0"/>
              <a:t>G</a:t>
            </a:r>
            <a:r>
              <a:rPr lang="en-US" dirty="0" smtClean="0"/>
              <a:t>oogle partner</a:t>
            </a:r>
          </a:p>
          <a:p>
            <a:r>
              <a:rPr lang="en-US" dirty="0" smtClean="0"/>
              <a:t>Online advertisements costs – </a:t>
            </a:r>
            <a:r>
              <a:rPr lang="en-US" dirty="0" err="1" smtClean="0"/>
              <a:t>Ksh</a:t>
            </a:r>
            <a:r>
              <a:rPr lang="en-US" dirty="0" smtClean="0"/>
              <a:t> 30 to </a:t>
            </a:r>
            <a:r>
              <a:rPr lang="en-US" dirty="0" err="1" smtClean="0"/>
              <a:t>Ksh</a:t>
            </a:r>
            <a:r>
              <a:rPr lang="en-US" dirty="0" smtClean="0"/>
              <a:t> 100 per click</a:t>
            </a:r>
          </a:p>
          <a:p>
            <a:r>
              <a:rPr lang="en-US" dirty="0" smtClean="0"/>
              <a:t>Salary estimate – </a:t>
            </a:r>
            <a:r>
              <a:rPr lang="en-US" dirty="0" err="1" smtClean="0"/>
              <a:t>Ksh</a:t>
            </a:r>
            <a:r>
              <a:rPr lang="en-US" dirty="0" smtClean="0"/>
              <a:t> 15,000</a:t>
            </a:r>
          </a:p>
          <a:p>
            <a:r>
              <a:rPr lang="en-US" dirty="0" smtClean="0"/>
              <a:t>A partnership agreement</a:t>
            </a:r>
          </a:p>
          <a:p>
            <a:r>
              <a:rPr lang="en-US" dirty="0" smtClean="0"/>
              <a:t>TOTAL COST ESTIMATION – </a:t>
            </a:r>
            <a:r>
              <a:rPr lang="en-US" dirty="0" err="1" smtClean="0"/>
              <a:t>Ksh</a:t>
            </a:r>
            <a:r>
              <a:rPr lang="en-US" dirty="0" smtClean="0"/>
              <a:t> 265,000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81" y="1027543"/>
            <a:ext cx="9603275" cy="4449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02774"/>
            <a:ext cx="9603275" cy="4524539"/>
          </a:xfrm>
        </p:spPr>
        <p:txBody>
          <a:bodyPr numCol="1">
            <a:normAutofit/>
          </a:bodyPr>
          <a:lstStyle/>
          <a:p>
            <a:pPr lvl="0"/>
            <a:r>
              <a:rPr lang="en-US" dirty="0" smtClean="0"/>
              <a:t>Lower middle class citizens</a:t>
            </a:r>
          </a:p>
          <a:p>
            <a:pPr lvl="0"/>
            <a:r>
              <a:rPr lang="en-US" dirty="0" smtClean="0"/>
              <a:t>Monthly </a:t>
            </a:r>
            <a:r>
              <a:rPr lang="en-US" dirty="0" smtClean="0"/>
              <a:t>net income</a:t>
            </a:r>
            <a:r>
              <a:rPr lang="en-US" dirty="0" smtClean="0"/>
              <a:t> </a:t>
            </a:r>
            <a:r>
              <a:rPr lang="en-US" dirty="0" smtClean="0"/>
              <a:t>range from </a:t>
            </a:r>
            <a:r>
              <a:rPr lang="en-US" dirty="0" err="1" smtClean="0"/>
              <a:t>Ksh</a:t>
            </a:r>
            <a:r>
              <a:rPr lang="en-US" dirty="0" smtClean="0"/>
              <a:t> 30,000 – </a:t>
            </a:r>
            <a:r>
              <a:rPr lang="en-US" dirty="0" err="1" smtClean="0"/>
              <a:t>Ksh</a:t>
            </a:r>
            <a:r>
              <a:rPr lang="en-US" dirty="0" smtClean="0"/>
              <a:t> 49,000</a:t>
            </a:r>
          </a:p>
          <a:p>
            <a:pPr lvl="0"/>
            <a:r>
              <a:rPr lang="en-US" dirty="0" smtClean="0"/>
              <a:t>They are the leading social media users in Nairobi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://www.capitalfm.co.ke/business/2019/07/lower-middle-income-earners-lead-in-social-media-usage-study/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=""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350023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81" y="1027543"/>
            <a:ext cx="9603275" cy="4449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02774"/>
            <a:ext cx="9603275" cy="4675002"/>
          </a:xfrm>
        </p:spPr>
        <p:txBody>
          <a:bodyPr numCol="1">
            <a:normAutofit fontScale="92500" lnSpcReduction="20000"/>
          </a:bodyPr>
          <a:lstStyle/>
          <a:p>
            <a:pPr lvl="0"/>
            <a:r>
              <a:rPr lang="en-US" dirty="0" smtClean="0"/>
              <a:t>BuyRentKenya		</a:t>
            </a:r>
            <a:endParaRPr lang="en-US" dirty="0"/>
          </a:p>
          <a:p>
            <a:pPr lvl="0"/>
            <a:r>
              <a:rPr lang="en-US" dirty="0" smtClean="0"/>
              <a:t>Property24</a:t>
            </a:r>
          </a:p>
          <a:p>
            <a:pPr lvl="0"/>
            <a:r>
              <a:rPr lang="en-US" dirty="0" smtClean="0"/>
              <a:t>Jumia House</a:t>
            </a:r>
          </a:p>
          <a:p>
            <a:pPr lvl="0"/>
            <a:r>
              <a:rPr lang="en-US" dirty="0" smtClean="0"/>
              <a:t>OLX Real Estate</a:t>
            </a:r>
          </a:p>
          <a:p>
            <a:pPr lvl="0"/>
            <a:r>
              <a:rPr lang="en-US" dirty="0" smtClean="0"/>
              <a:t>Knight Frank</a:t>
            </a:r>
          </a:p>
          <a:p>
            <a:pPr lvl="0"/>
            <a:r>
              <a:rPr lang="en-US" dirty="0" smtClean="0"/>
              <a:t>PropertyLeo</a:t>
            </a:r>
          </a:p>
          <a:p>
            <a:pPr lvl="0"/>
            <a:r>
              <a:rPr lang="en-US" dirty="0" smtClean="0"/>
              <a:t>Lloyd Masika</a:t>
            </a:r>
          </a:p>
          <a:p>
            <a:pPr lvl="0"/>
            <a:r>
              <a:rPr lang="en-US" dirty="0" smtClean="0"/>
              <a:t>Suraya</a:t>
            </a:r>
          </a:p>
          <a:p>
            <a:pPr lvl="0"/>
            <a:r>
              <a:rPr lang="en-US" dirty="0" smtClean="0"/>
              <a:t>PigiaMe</a:t>
            </a:r>
          </a:p>
          <a:p>
            <a:pPr lvl="0"/>
            <a:r>
              <a:rPr lang="en-US" dirty="0" smtClean="0"/>
              <a:t>Villacare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https://victormatara.com/best-real-estate-websites-in-kenya/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=""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350023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75" y="982936"/>
            <a:ext cx="9603275" cy="579492"/>
          </a:xfrm>
        </p:spPr>
        <p:txBody>
          <a:bodyPr/>
          <a:lstStyle/>
          <a:p>
            <a:r>
              <a:rPr lang="en-US" cap="none" dirty="0" smtClean="0"/>
              <a:t>BuyRentKenya</a:t>
            </a:r>
            <a:endParaRPr lang="en-US" cap="none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62428"/>
            <a:ext cx="9603275" cy="454844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CHARECTERISTICS</a:t>
            </a:r>
          </a:p>
          <a:p>
            <a:pPr marL="0" lvl="0" indent="0">
              <a:buNone/>
            </a:pPr>
            <a:r>
              <a:rPr lang="en-US" dirty="0" smtClean="0"/>
              <a:t>Trusted website portal in Kenya</a:t>
            </a:r>
          </a:p>
          <a:p>
            <a:pPr marL="0" lvl="0" indent="0">
              <a:buNone/>
            </a:pPr>
            <a:r>
              <a:rPr lang="en-US" dirty="0" smtClean="0"/>
              <a:t>Launched in 2011</a:t>
            </a:r>
          </a:p>
          <a:p>
            <a:pPr marL="0" lvl="0" indent="0">
              <a:buNone/>
            </a:pPr>
            <a:r>
              <a:rPr lang="en-US" dirty="0" smtClean="0"/>
              <a:t>Steady growth in traffic</a:t>
            </a:r>
          </a:p>
          <a:p>
            <a:pPr marL="0" lvl="0" indent="0">
              <a:buNone/>
            </a:pPr>
            <a:r>
              <a:rPr lang="en-US" dirty="0" smtClean="0"/>
              <a:t>Voted Best Marketing Internet Property Portal in 2014</a:t>
            </a:r>
          </a:p>
          <a:p>
            <a:pPr marL="0" lvl="0" indent="0">
              <a:buNone/>
            </a:pPr>
            <a:r>
              <a:rPr lang="en-US" dirty="0" smtClean="0"/>
              <a:t>TECHNOLOGY USED:  Automation tools</a:t>
            </a:r>
          </a:p>
          <a:p>
            <a:pPr marL="0" lvl="0" indent="0">
              <a:buNone/>
            </a:pPr>
            <a:r>
              <a:rPr lang="en-US" dirty="0" smtClean="0"/>
              <a:t>BUSINESS MODEL:  </a:t>
            </a:r>
            <a:r>
              <a:rPr lang="en-US" dirty="0" smtClean="0"/>
              <a:t>Affiliate marketing</a:t>
            </a:r>
            <a:r>
              <a:rPr lang="en-US" dirty="0" smtClean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REVENUE MODEL</a:t>
            </a:r>
            <a:r>
              <a:rPr lang="en-US" dirty="0"/>
              <a:t> </a:t>
            </a:r>
            <a:r>
              <a:rPr lang="en-US" dirty="0" smtClean="0"/>
              <a:t>:  Advertising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https://techmoran.com/2014/10/25/buyrentkenya-com-wants-make-property-agents-rich-quickly/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75" y="982936"/>
            <a:ext cx="9603275" cy="579492"/>
          </a:xfrm>
        </p:spPr>
        <p:txBody>
          <a:bodyPr/>
          <a:lstStyle/>
          <a:p>
            <a:r>
              <a:rPr lang="en-US" cap="none" dirty="0" smtClean="0"/>
              <a:t>BuyRentKenya</a:t>
            </a:r>
            <a:endParaRPr lang="en-US" cap="none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62428"/>
            <a:ext cx="9603275" cy="450352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STRENGTHS</a:t>
            </a:r>
          </a:p>
          <a:p>
            <a:pPr marL="0" indent="0">
              <a:buNone/>
            </a:pPr>
            <a:r>
              <a:rPr lang="en-US" dirty="0"/>
              <a:t>Time and Trust</a:t>
            </a:r>
          </a:p>
          <a:p>
            <a:pPr marL="0" lvl="0" indent="0">
              <a:buNone/>
            </a:pPr>
            <a:r>
              <a:rPr lang="en-US" dirty="0" smtClean="0"/>
              <a:t>Full and well description of the houses</a:t>
            </a:r>
          </a:p>
          <a:p>
            <a:pPr marL="0" lvl="0" indent="0">
              <a:buNone/>
            </a:pPr>
            <a:r>
              <a:rPr lang="en-US" dirty="0" smtClean="0"/>
              <a:t>House images taken from every angle</a:t>
            </a:r>
          </a:p>
          <a:p>
            <a:pPr marL="0" lvl="0" indent="0">
              <a:buNone/>
            </a:pPr>
            <a:r>
              <a:rPr lang="en-US" dirty="0" smtClean="0"/>
              <a:t>Website is user friendly</a:t>
            </a:r>
          </a:p>
          <a:p>
            <a:pPr lvl="0"/>
            <a:r>
              <a:rPr lang="en-US" dirty="0" smtClean="0"/>
              <a:t>WEAKNESSES</a:t>
            </a:r>
          </a:p>
          <a:p>
            <a:pPr marL="0" lvl="0" indent="0">
              <a:buNone/>
            </a:pPr>
            <a:r>
              <a:rPr lang="en-US" dirty="0" smtClean="0"/>
              <a:t>Do not provide houses described by a person</a:t>
            </a:r>
          </a:p>
          <a:p>
            <a:pPr marL="0" lvl="0" indent="0">
              <a:buNone/>
            </a:pPr>
            <a:r>
              <a:rPr lang="en-US" dirty="0" smtClean="0"/>
              <a:t>Do not provide correct location while describing a house</a:t>
            </a:r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https://www.buyrentkenya.com/listings/3-bed-serviced-townhouse-for-rent-north-muthaiga-brk1314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00" y="982936"/>
            <a:ext cx="9603275" cy="579492"/>
          </a:xfrm>
        </p:spPr>
        <p:txBody>
          <a:bodyPr/>
          <a:lstStyle/>
          <a:p>
            <a:r>
              <a:rPr lang="en-US" dirty="0" smtClean="0"/>
              <a:t>PROPERTY24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939019"/>
          </a:xfrm>
        </p:spPr>
        <p:txBody>
          <a:bodyPr/>
          <a:lstStyle/>
          <a:p>
            <a:pPr lvl="0"/>
            <a:r>
              <a:rPr lang="en-US" dirty="0" smtClean="0"/>
              <a:t>CHARECTERISTICS</a:t>
            </a:r>
          </a:p>
          <a:p>
            <a:pPr marL="0" lvl="0" indent="0">
              <a:buNone/>
            </a:pPr>
            <a:r>
              <a:rPr lang="en-US" dirty="0" smtClean="0"/>
              <a:t>Is a global brand</a:t>
            </a:r>
          </a:p>
          <a:p>
            <a:pPr marL="0" lvl="0" indent="0">
              <a:buNone/>
            </a:pPr>
            <a:r>
              <a:rPr lang="en-US" dirty="0" smtClean="0"/>
              <a:t>Property24 </a:t>
            </a:r>
            <a:r>
              <a:rPr lang="en-US" dirty="0"/>
              <a:t>helps homebuyers and renters find apartments, houses, townhouses, vacant land and farms.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Over 25,000  property listings for sale and to rent</a:t>
            </a:r>
          </a:p>
          <a:p>
            <a:pPr marL="0" lvl="0" indent="0">
              <a:buNone/>
            </a:pPr>
            <a:r>
              <a:rPr lang="en-US" dirty="0" smtClean="0"/>
              <a:t>TECHNOLOGY USED :  Automation tool</a:t>
            </a:r>
          </a:p>
          <a:p>
            <a:pPr marL="0" lvl="0" indent="0">
              <a:buNone/>
            </a:pPr>
            <a:r>
              <a:rPr lang="en-US" dirty="0" smtClean="0"/>
              <a:t>BUSINESS MODEL :  Affiliate marketing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https://www.property24.co.ke/property-to-rent-in-nairobi-west-s14583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00" y="982936"/>
            <a:ext cx="9603275" cy="579492"/>
          </a:xfrm>
        </p:spPr>
        <p:txBody>
          <a:bodyPr/>
          <a:lstStyle/>
          <a:p>
            <a:r>
              <a:rPr lang="en-US" dirty="0" smtClean="0"/>
              <a:t>PROPERTY24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939019"/>
          </a:xfrm>
        </p:spPr>
        <p:txBody>
          <a:bodyPr/>
          <a:lstStyle/>
          <a:p>
            <a:pPr lvl="0"/>
            <a:r>
              <a:rPr lang="en-US" dirty="0" smtClean="0"/>
              <a:t>STRENGTHS</a:t>
            </a:r>
          </a:p>
          <a:p>
            <a:pPr marL="0" lvl="0" indent="0">
              <a:buNone/>
            </a:pPr>
            <a:r>
              <a:rPr lang="en-US" dirty="0" smtClean="0"/>
              <a:t>Fully described houses</a:t>
            </a:r>
          </a:p>
          <a:p>
            <a:pPr marL="0" lvl="0" indent="0">
              <a:buNone/>
            </a:pPr>
            <a:r>
              <a:rPr lang="en-US" dirty="0" smtClean="0"/>
              <a:t>User friendly website</a:t>
            </a:r>
          </a:p>
          <a:p>
            <a:pPr marL="0" lvl="0" indent="0">
              <a:buNone/>
            </a:pPr>
            <a:r>
              <a:rPr lang="en-US" dirty="0" smtClean="0"/>
              <a:t>WEAKNESSES</a:t>
            </a:r>
          </a:p>
          <a:p>
            <a:pPr marL="0" lvl="0" indent="0">
              <a:buNone/>
            </a:pPr>
            <a:r>
              <a:rPr lang="en-US" dirty="0" smtClean="0"/>
              <a:t>Provides a platform for houses/apartments on sale only</a:t>
            </a:r>
          </a:p>
          <a:p>
            <a:pPr marL="0" lvl="0" indent="0">
              <a:buNone/>
            </a:pPr>
            <a:r>
              <a:rPr lang="en-US" dirty="0" smtClean="0"/>
              <a:t>Caters mostly for high class people</a:t>
            </a:r>
          </a:p>
          <a:p>
            <a:pPr marL="0" lvl="0" indent="0">
              <a:buNone/>
            </a:pPr>
            <a:r>
              <a:rPr lang="en-US" dirty="0" smtClean="0"/>
              <a:t>Minimum price for the houses they advertise is </a:t>
            </a:r>
            <a:r>
              <a:rPr lang="en-US" dirty="0" smtClean="0"/>
              <a:t>expensive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://www.property24.co.ke/property-to-rent-in-nairobi-west-s14583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1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384" y="982940"/>
            <a:ext cx="9603275" cy="579492"/>
          </a:xfrm>
        </p:spPr>
        <p:txBody>
          <a:bodyPr/>
          <a:lstStyle/>
          <a:p>
            <a:r>
              <a:rPr lang="en-US" dirty="0" smtClean="0"/>
              <a:t>JUMIA HOUSE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CHARECTERISTICS</a:t>
            </a:r>
          </a:p>
          <a:p>
            <a:pPr marL="0" lvl="0" indent="0">
              <a:buNone/>
            </a:pPr>
            <a:r>
              <a:rPr lang="en-US" dirty="0" smtClean="0"/>
              <a:t>Formerly known as </a:t>
            </a:r>
            <a:r>
              <a:rPr lang="en-US" dirty="0" err="1" smtClean="0"/>
              <a:t>Lamudi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Launched in October 2013</a:t>
            </a:r>
          </a:p>
          <a:p>
            <a:pPr marL="0" lvl="0" indent="0">
              <a:buNone/>
            </a:pPr>
            <a:r>
              <a:rPr lang="en-US" dirty="0" smtClean="0"/>
              <a:t>Offers more than 800,000 property listings</a:t>
            </a:r>
          </a:p>
          <a:p>
            <a:pPr marL="0" lvl="0" indent="0">
              <a:buNone/>
            </a:pPr>
            <a:r>
              <a:rPr lang="en-US" dirty="0" smtClean="0"/>
              <a:t>TECHNOLOGY USED : Automation tools</a:t>
            </a:r>
          </a:p>
          <a:p>
            <a:pPr marL="0" lvl="0" indent="0">
              <a:buNone/>
            </a:pPr>
            <a:r>
              <a:rPr lang="en-US" dirty="0" smtClean="0"/>
              <a:t>BUSINESS MODEL :  Affiliate marketing </a:t>
            </a:r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https://deals.jumia.co.ke/real-estate?crosslist_redirect_popin=y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772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Tahoma</vt:lpstr>
      <vt:lpstr>Gallery</vt:lpstr>
      <vt:lpstr>REAL ESTATE WEB      PORTAL</vt:lpstr>
      <vt:lpstr>PROBLEM</vt:lpstr>
      <vt:lpstr>TARGET MARKET</vt:lpstr>
      <vt:lpstr>COMPETITORS</vt:lpstr>
      <vt:lpstr>BuyRentKenya</vt:lpstr>
      <vt:lpstr>BuyRentKenya</vt:lpstr>
      <vt:lpstr>PROPERTY24</vt:lpstr>
      <vt:lpstr>PROPERTY24</vt:lpstr>
      <vt:lpstr>JUMIA HOUSE</vt:lpstr>
      <vt:lpstr>JUMIA HOUSE</vt:lpstr>
      <vt:lpstr>OLX Real estate</vt:lpstr>
      <vt:lpstr>OLX Real estate</vt:lpstr>
      <vt:lpstr>HOW PEOPLE ARE SOLVING THE PROBLEM</vt:lpstr>
      <vt:lpstr>Business opportunity</vt:lpstr>
      <vt:lpstr>SOLUTION</vt:lpstr>
      <vt:lpstr>METHODS OF DATA COLLECTION USED</vt:lpstr>
      <vt:lpstr>Findings on how tenants view house searching</vt:lpstr>
      <vt:lpstr>METHODS USED BY TENANTS IN HOUSE SEARCHING</vt:lpstr>
      <vt:lpstr>INTERNATE USE RANGE IN HOUSE SEARCHING</vt:lpstr>
      <vt:lpstr>KEY REASONS PEOPLE USE REAL ESTATE    WEBSITE PORTALS</vt:lpstr>
      <vt:lpstr>PRACTICAL BUSINESS ISSUES  (COSTS)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2019-09-10T10:23:50Z</dcterms:created>
  <dcterms:modified xsi:type="dcterms:W3CDTF">2019-10-03T11:25:55Z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