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9" r:id="rId6"/>
    <p:sldId id="267" r:id="rId7"/>
    <p:sldId id="266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ileron Heavy" panose="020B0604020202020204" charset="0"/>
      <p:bold r:id="rId13"/>
    </p:embeddedFont>
    <p:embeddedFont>
      <p:font typeface="Averia Sans Libre" panose="020B0604020202020204" charset="0"/>
      <p:regular r:id="rId14"/>
      <p:bold r:id="rId15"/>
      <p:italic r:id="rId16"/>
      <p:boldItalic r:id="rId17"/>
    </p:embeddedFont>
    <p:embeddedFont>
      <p:font typeface="Averia Sans Libr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73c2c9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73c2c9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873c2c9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873c2c9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38639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38639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238639a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238639a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e8a0bb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e8a0bb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238639a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238639a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1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238639a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238639a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18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819f1a3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819f1a3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38639a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238639a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zamam-inz/Software-Project-Lab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25859" y="1971601"/>
            <a:ext cx="33012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4AA49B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PseudoCoder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AA49B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UML class diagram to source code generator tool</a:t>
            </a:r>
            <a:endParaRPr sz="1600" b="1" dirty="0">
              <a:solidFill>
                <a:srgbClr val="4AA49B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66925" y="175"/>
            <a:ext cx="4477200" cy="5143500"/>
          </a:xfrm>
          <a:prstGeom prst="rect">
            <a:avLst/>
          </a:prstGeom>
          <a:solidFill>
            <a:srgbClr val="4AA49B">
              <a:alpha val="8432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83350" y="972925"/>
            <a:ext cx="4010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Submitted by:</a:t>
            </a:r>
            <a:endParaRPr sz="18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Shazzad Hossain</a:t>
            </a:r>
            <a:endParaRPr sz="18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BSSE Roll: 1203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Exam Roll: 60905</a:t>
            </a:r>
            <a:endParaRPr sz="18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83350" y="2961307"/>
            <a:ext cx="4010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Supervised by:</a:t>
            </a:r>
            <a:endParaRPr sz="1800" b="1" dirty="0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Dr. MD. </a:t>
            </a:r>
            <a:r>
              <a:rPr lang="en-US" sz="1800" b="1" dirty="0" err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Mahbubul</a:t>
            </a:r>
            <a:r>
              <a:rPr lang="en-US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Alam</a:t>
            </a:r>
            <a:r>
              <a:rPr lang="en-US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Joarder</a:t>
            </a:r>
            <a:endParaRPr sz="1800" b="1" dirty="0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Professor</a:t>
            </a:r>
            <a:endParaRPr sz="1800" b="1" dirty="0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Institute of Information Technology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University of Dhaka</a:t>
            </a:r>
            <a:endParaRPr sz="1800" b="1" dirty="0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686698" y="1830749"/>
            <a:ext cx="4543441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Thank You</a:t>
            </a:r>
            <a:endParaRPr sz="66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27139" y="1386684"/>
            <a:ext cx="19803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Pseudo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Coder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718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7C5C2-7237-4B92-8E2C-366D8B994CB2}"/>
              </a:ext>
            </a:extLst>
          </p:cNvPr>
          <p:cNvGrpSpPr/>
          <p:nvPr/>
        </p:nvGrpSpPr>
        <p:grpSpPr>
          <a:xfrm>
            <a:off x="5060300" y="3205539"/>
            <a:ext cx="1437600" cy="400201"/>
            <a:chOff x="5060300" y="3205539"/>
            <a:chExt cx="1437600" cy="621861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060300" y="3205539"/>
              <a:ext cx="14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153300" y="35490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036125" y="3089564"/>
            <a:ext cx="1980300" cy="97431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UML Class Diagram (*.</a:t>
            </a:r>
            <a:r>
              <a:rPr lang="en-US" sz="1800" b="1" dirty="0" err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uxf</a:t>
            </a:r>
            <a:r>
              <a:rPr lang="en-US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as input)</a:t>
            </a:r>
            <a:r>
              <a:rPr lang="en" sz="1800" b="1" dirty="0">
                <a:solidFill>
                  <a:srgbClr val="75A5BD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6634763" y="2860807"/>
            <a:ext cx="1980300" cy="120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Averia Sans Libre"/>
                <a:sym typeface="Averia Sans Libre"/>
              </a:rPr>
              <a:t>Source Code of Application’s Structure (as output)</a:t>
            </a:r>
            <a:endParaRPr dirty="0">
              <a:solidFill>
                <a:srgbClr val="134F4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D49D4-00AC-4D16-A8FA-62E5B57E7A11}"/>
              </a:ext>
            </a:extLst>
          </p:cNvPr>
          <p:cNvGrpSpPr/>
          <p:nvPr/>
        </p:nvGrpSpPr>
        <p:grpSpPr>
          <a:xfrm>
            <a:off x="5153300" y="1141500"/>
            <a:ext cx="1344600" cy="547500"/>
            <a:chOff x="5153300" y="1141500"/>
            <a:chExt cx="1344600" cy="547500"/>
          </a:xfrm>
        </p:grpSpPr>
        <p:sp>
          <p:nvSpPr>
            <p:cNvPr id="65" name="Google Shape;65;p14"/>
            <p:cNvSpPr/>
            <p:nvPr/>
          </p:nvSpPr>
          <p:spPr>
            <a:xfrm>
              <a:off x="5153300" y="11415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334500" y="1288800"/>
              <a:ext cx="9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veria Sans Libre"/>
                  <a:ea typeface="Averia Sans Libre"/>
                  <a:cs typeface="Averia Sans Libre"/>
                  <a:sym typeface="Averia Sans Libre"/>
                </a:rPr>
                <a:t>   </a:t>
              </a:r>
              <a:endParaRPr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6601766" y="833552"/>
            <a:ext cx="1980300" cy="120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Conceptual Modeling of Application’s Structure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3036125" y="975220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Class Diagram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52D154-51DB-47AE-8CCE-A63AA20657D8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5" name="Google Shape;58;p13">
              <a:extLst>
                <a:ext uri="{FF2B5EF4-FFF2-40B4-BE49-F238E27FC236}">
                  <a16:creationId xmlns:a16="http://schemas.microsoft.com/office/drawing/2014/main" id="{CA4FB95D-DF95-4971-B1AF-81348C43BA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5CE9D-B56A-43E7-82E1-AADE80FBE062}"/>
                </a:ext>
              </a:extLst>
            </p:cNvPr>
            <p:cNvSpPr/>
            <p:nvPr/>
          </p:nvSpPr>
          <p:spPr>
            <a:xfrm>
              <a:off x="8368214" y="4525948"/>
              <a:ext cx="454102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1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17284E-7 L -0.10816 -0.003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70" grpId="0" animBg="1"/>
      <p:bldP spid="71" grpId="0" animBg="1"/>
      <p:bldP spid="69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413200" y="2045975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Overview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9476" y="0"/>
            <a:ext cx="458815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7"/>
          <p:cNvSpPr/>
          <p:nvPr/>
        </p:nvSpPr>
        <p:spPr>
          <a:xfrm>
            <a:off x="2053250" y="5924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Scanning input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188600" y="128153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053250" y="1641850"/>
            <a:ext cx="2316300" cy="62988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Parsing UML Diagram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053250" y="2789039"/>
            <a:ext cx="2359650" cy="5396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Package and Class Information Analysis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053250" y="3928693"/>
            <a:ext cx="2359650" cy="5396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Generate Source Code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88600" y="3560850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88600" y="242118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735816" y="2452885"/>
            <a:ext cx="162788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C++ or Java classes are generated</a:t>
            </a:r>
            <a:endParaRPr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26EE3-934E-4A6E-887E-E2ECB9921D68}"/>
              </a:ext>
            </a:extLst>
          </p:cNvPr>
          <p:cNvSpPr txBox="1"/>
          <p:nvPr/>
        </p:nvSpPr>
        <p:spPr>
          <a:xfrm>
            <a:off x="6740798" y="2375212"/>
            <a:ext cx="1740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veria Sans Libre" panose="020B0604020202020204" charset="0"/>
              </a:rPr>
              <a:t>Takes a UML diagram as input </a:t>
            </a:r>
            <a:endParaRPr lang="en-US"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98955-AFAA-4F63-A635-DC2A2FBAED90}"/>
              </a:ext>
            </a:extLst>
          </p:cNvPr>
          <p:cNvSpPr txBox="1"/>
          <p:nvPr/>
        </p:nvSpPr>
        <p:spPr>
          <a:xfrm>
            <a:off x="6769478" y="2297477"/>
            <a:ext cx="16278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ria Sans Libre" panose="020B0604020202020204" charset="0"/>
              </a:rPr>
              <a:t>Tokenizes information for classes and packages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A4533-A42A-4B59-AA3C-0784367ACFEE}"/>
              </a:ext>
            </a:extLst>
          </p:cNvPr>
          <p:cNvSpPr txBox="1"/>
          <p:nvPr/>
        </p:nvSpPr>
        <p:spPr>
          <a:xfrm>
            <a:off x="6684750" y="2045975"/>
            <a:ext cx="1863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veria Sans Libre" panose="020B0604020202020204" charset="0"/>
              </a:rPr>
              <a:t>Creates classes with attributes and methods and also handles relations among classes</a:t>
            </a:r>
            <a:endParaRPr lang="en-US"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00B488-1727-4034-A8B6-09FD2C0FDE56}"/>
              </a:ext>
            </a:extLst>
          </p:cNvPr>
          <p:cNvGrpSpPr/>
          <p:nvPr/>
        </p:nvGrpSpPr>
        <p:grpSpPr>
          <a:xfrm>
            <a:off x="124162" y="4557010"/>
            <a:ext cx="512919" cy="505378"/>
            <a:chOff x="8286307" y="4444409"/>
            <a:chExt cx="617919" cy="602989"/>
          </a:xfrm>
        </p:grpSpPr>
        <p:pic>
          <p:nvPicPr>
            <p:cNvPr id="20" name="Google Shape;58;p13">
              <a:extLst>
                <a:ext uri="{FF2B5EF4-FFF2-40B4-BE49-F238E27FC236}">
                  <a16:creationId xmlns:a16="http://schemas.microsoft.com/office/drawing/2014/main" id="{6246C49C-552C-4FF2-A17A-0863495FB5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64D091-3D4F-4C6B-A214-0AF1D08FF51D}"/>
                </a:ext>
              </a:extLst>
            </p:cNvPr>
            <p:cNvSpPr/>
            <p:nvPr/>
          </p:nvSpPr>
          <p:spPr>
            <a:xfrm>
              <a:off x="8381941" y="4525948"/>
              <a:ext cx="447766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4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9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13802 -0.004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-0.00432 L 0.13906 -0.313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4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715150" y="13951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Relation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715150" y="5833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Encapsulation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715150" y="2241222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Inheritance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58124134-5378-4467-A15D-14E825571280}"/>
              </a:ext>
            </a:extLst>
          </p:cNvPr>
          <p:cNvSpPr txBox="1"/>
          <p:nvPr/>
        </p:nvSpPr>
        <p:spPr>
          <a:xfrm>
            <a:off x="999382" y="1956000"/>
            <a:ext cx="2543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Scope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1D12A-7B00-43D6-A247-1D7C29C9D97B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131D3B89-A6C9-4D12-B049-15B3E822EF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84FF8-9C1D-404E-B2E8-484CD6A5E7B0}"/>
                </a:ext>
              </a:extLst>
            </p:cNvPr>
            <p:cNvSpPr/>
            <p:nvPr/>
          </p:nvSpPr>
          <p:spPr>
            <a:xfrm>
              <a:off x="8381941" y="4525948"/>
              <a:ext cx="44305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5</a:t>
              </a:r>
            </a:p>
          </p:txBody>
        </p:sp>
      </p:grpSp>
      <p:sp>
        <p:nvSpPr>
          <p:cNvPr id="11" name="Google Shape;113;p18">
            <a:extLst>
              <a:ext uri="{FF2B5EF4-FFF2-40B4-BE49-F238E27FC236}">
                <a16:creationId xmlns:a16="http://schemas.microsoft.com/office/drawing/2014/main" id="{AA7EC1CB-4076-DB63-AF98-29C79495EE7E}"/>
              </a:ext>
            </a:extLst>
          </p:cNvPr>
          <p:cNvSpPr/>
          <p:nvPr/>
        </p:nvSpPr>
        <p:spPr>
          <a:xfrm>
            <a:off x="4715150" y="3024696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Multiple Packages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2" name="Google Shape;113;p18">
            <a:extLst>
              <a:ext uri="{FF2B5EF4-FFF2-40B4-BE49-F238E27FC236}">
                <a16:creationId xmlns:a16="http://schemas.microsoft.com/office/drawing/2014/main" id="{90572BD5-0541-D4A3-C9D9-6D1CBE16A905}"/>
              </a:ext>
            </a:extLst>
          </p:cNvPr>
          <p:cNvSpPr/>
          <p:nvPr/>
        </p:nvSpPr>
        <p:spPr>
          <a:xfrm>
            <a:off x="4715150" y="3895964"/>
            <a:ext cx="2316300" cy="64605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Supports two languages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1095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7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495925" y="1139400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veria Sans Libre"/>
                <a:ea typeface="Averia Sans Libre"/>
                <a:cs typeface="Averia Sans Libre"/>
                <a:sym typeface="Averia Sans Libre"/>
              </a:rPr>
              <a:t>OOPs in C++ and Java</a:t>
            </a:r>
            <a:endParaRPr sz="1300" dirty="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61200" y="2750325"/>
            <a:ext cx="2725784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veria Sans Libre"/>
                <a:ea typeface="Averia Sans Libre"/>
                <a:cs typeface="Averia Sans Libre"/>
                <a:sym typeface="Averia Sans Libre"/>
              </a:rPr>
              <a:t>UML Class Diagram</a:t>
            </a:r>
            <a:endParaRPr sz="19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95925" y="2750325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veria Sans Libre"/>
                <a:ea typeface="Averia Sans Libre"/>
                <a:cs typeface="Averia Sans Libre"/>
                <a:sym typeface="Averia Sans Libre"/>
              </a:rPr>
              <a:t>Lexical Analysis</a:t>
            </a:r>
            <a:endParaRPr sz="19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261200" y="1139400"/>
            <a:ext cx="2725784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veria Sans Libre"/>
                <a:ea typeface="Averia Sans Libre"/>
                <a:cs typeface="Averia Sans Libre"/>
                <a:sym typeface="Averia Sans Libre"/>
              </a:rPr>
              <a:t>Object Oriented Programming Concepts</a:t>
            </a:r>
            <a:endParaRPr sz="1300" dirty="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32A567A8-0D23-4CDC-B8AC-FDB40C270367}"/>
              </a:ext>
            </a:extLst>
          </p:cNvPr>
          <p:cNvSpPr txBox="1"/>
          <p:nvPr/>
        </p:nvSpPr>
        <p:spPr>
          <a:xfrm>
            <a:off x="1170432" y="1962698"/>
            <a:ext cx="2633472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Background Study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CC6A0C-2F56-43F0-A736-0B0AB9111C1C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36BAD506-D0D1-4D28-A424-4594798775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4F9852-3740-4938-A0BE-C1D6B83498E5}"/>
                </a:ext>
              </a:extLst>
            </p:cNvPr>
            <p:cNvSpPr/>
            <p:nvPr/>
          </p:nvSpPr>
          <p:spPr>
            <a:xfrm>
              <a:off x="8381941" y="4525948"/>
              <a:ext cx="448580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8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L -0.13907 -0.00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715150" y="1231274"/>
            <a:ext cx="2316300" cy="9648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Differences between C++ and Java languages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684650" y="2947402"/>
            <a:ext cx="2316300" cy="6704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UXF language for Class Diagram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58124134-5378-4467-A15D-14E825571280}"/>
              </a:ext>
            </a:extLst>
          </p:cNvPr>
          <p:cNvSpPr txBox="1"/>
          <p:nvPr/>
        </p:nvSpPr>
        <p:spPr>
          <a:xfrm>
            <a:off x="999382" y="1956000"/>
            <a:ext cx="25431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Challenges faced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1D12A-7B00-43D6-A247-1D7C29C9D97B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131D3B89-A6C9-4D12-B049-15B3E822EF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84FF8-9C1D-404E-B2E8-484CD6A5E7B0}"/>
                </a:ext>
              </a:extLst>
            </p:cNvPr>
            <p:cNvSpPr/>
            <p:nvPr/>
          </p:nvSpPr>
          <p:spPr>
            <a:xfrm>
              <a:off x="8381941" y="4525948"/>
              <a:ext cx="44305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889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1095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715150" y="1231274"/>
            <a:ext cx="2770738" cy="81698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Learned OOP Based Project Modeling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684650" y="2571750"/>
            <a:ext cx="2801238" cy="10460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Implementation of OOP concepts in 2 different languages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58124134-5378-4467-A15D-14E825571280}"/>
              </a:ext>
            </a:extLst>
          </p:cNvPr>
          <p:cNvSpPr txBox="1"/>
          <p:nvPr/>
        </p:nvSpPr>
        <p:spPr>
          <a:xfrm>
            <a:off x="999382" y="1956000"/>
            <a:ext cx="2828906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Achievement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1D12A-7B00-43D6-A247-1D7C29C9D97B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131D3B89-A6C9-4D12-B049-15B3E822EF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84FF8-9C1D-404E-B2E8-484CD6A5E7B0}"/>
                </a:ext>
              </a:extLst>
            </p:cNvPr>
            <p:cNvSpPr/>
            <p:nvPr/>
          </p:nvSpPr>
          <p:spPr>
            <a:xfrm>
              <a:off x="8381941" y="4525948"/>
              <a:ext cx="44305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002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10955 -4.0740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4714950" y="854450"/>
            <a:ext cx="2316300" cy="6539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Language: C++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714949" y="2682240"/>
            <a:ext cx="3713763" cy="150903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Project’s GitHub Link: </a:t>
            </a:r>
            <a:r>
              <a:rPr lang="en" sz="1800" u="sng" dirty="0">
                <a:solidFill>
                  <a:schemeClr val="hlink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  <a:hlinkClick r:id="rId3"/>
              </a:rPr>
              <a:t>SPL1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" name="Google Shape;130;p20">
            <a:extLst>
              <a:ext uri="{FF2B5EF4-FFF2-40B4-BE49-F238E27FC236}">
                <a16:creationId xmlns:a16="http://schemas.microsoft.com/office/drawing/2014/main" id="{A8A38E4B-34EE-4BA3-8A65-8C5FD7294107}"/>
              </a:ext>
            </a:extLst>
          </p:cNvPr>
          <p:cNvSpPr txBox="1"/>
          <p:nvPr/>
        </p:nvSpPr>
        <p:spPr>
          <a:xfrm>
            <a:off x="1123511" y="2066400"/>
            <a:ext cx="254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Summary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B9905D-B078-459C-A847-465A8E52D920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D3AF4598-B514-4C65-A9A6-A4638561DDC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CD8012-C070-4A3F-8ADD-41014C0179B1}"/>
                </a:ext>
              </a:extLst>
            </p:cNvPr>
            <p:cNvSpPr/>
            <p:nvPr/>
          </p:nvSpPr>
          <p:spPr>
            <a:xfrm>
              <a:off x="8381942" y="4525948"/>
              <a:ext cx="425301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7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12153 -0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3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959000" y="1663650"/>
            <a:ext cx="52260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 Demonstration</a:t>
            </a:r>
            <a:endParaRPr sz="53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188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Aileron Heavy</vt:lpstr>
      <vt:lpstr>Averia Sans Libre Light</vt:lpstr>
      <vt:lpstr>Averia Sans Libre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Shazzad Hossain</cp:lastModifiedBy>
  <cp:revision>24</cp:revision>
  <dcterms:modified xsi:type="dcterms:W3CDTF">2022-05-29T19:32:56Z</dcterms:modified>
</cp:coreProperties>
</file>