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sldIdLst>
    <p:sldId id="314" r:id="rId3"/>
    <p:sldId id="305" r:id="rId4"/>
    <p:sldId id="301" r:id="rId5"/>
    <p:sldId id="321" r:id="rId6"/>
    <p:sldId id="322" r:id="rId7"/>
    <p:sldId id="319" r:id="rId8"/>
    <p:sldId id="320" r:id="rId9"/>
    <p:sldId id="323" r:id="rId10"/>
    <p:sldId id="324" r:id="rId11"/>
    <p:sldId id="325" r:id="rId12"/>
    <p:sldId id="317" r:id="rId13"/>
    <p:sldId id="326" r:id="rId14"/>
    <p:sldId id="327" r:id="rId15"/>
    <p:sldId id="257" r:id="rId16"/>
    <p:sldId id="330" r:id="rId17"/>
    <p:sldId id="318" r:id="rId18"/>
    <p:sldId id="260" r:id="rId19"/>
    <p:sldId id="259" r:id="rId20"/>
    <p:sldId id="331" r:id="rId21"/>
    <p:sldId id="332" r:id="rId22"/>
    <p:sldId id="333" r:id="rId23"/>
    <p:sldId id="297" r:id="rId24"/>
    <p:sldId id="334" r:id="rId25"/>
    <p:sldId id="304" r:id="rId26"/>
    <p:sldId id="25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103" autoAdjust="0"/>
  </p:normalViewPr>
  <p:slideViewPr>
    <p:cSldViewPr snapToGrid="0" showGuides="1">
      <p:cViewPr varScale="1">
        <p:scale>
          <a:sx n="60" d="100"/>
          <a:sy n="60" d="100"/>
        </p:scale>
        <p:origin x="67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7745-8730-4316-A53D-771694C2BA5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C73-A2D3-4591-B82A-914A66779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5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2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79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5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3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7745-8730-4316-A53D-771694C2BA5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C73-A2D3-4591-B82A-914A66779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3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7745-8730-4316-A53D-771694C2BA5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C73-A2D3-4591-B82A-914A66779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17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9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7745-8730-4316-A53D-771694C2BA5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C73-A2D3-4591-B82A-914A66779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7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3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5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9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microsoft.com/office/2007/relationships/hdphoto" Target="../media/hdphoto1.wdp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57282" y="4149854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옷 입자</a:t>
            </a:r>
            <a:r>
              <a:rPr lang="en-US" altLang="ko-KR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4000" b="1" spc="-3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64841" y="4908237"/>
            <a:ext cx="4062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2</a:t>
            </a:r>
            <a:r>
              <a:rPr lang="ko-KR" altLang="en-US" sz="1400" dirty="0">
                <a:solidFill>
                  <a:schemeClr val="accent2"/>
                </a:solidFill>
              </a:rPr>
              <a:t>조 </a:t>
            </a:r>
            <a:r>
              <a:rPr lang="ko-KR" altLang="en-US" sz="1400" dirty="0" err="1">
                <a:solidFill>
                  <a:schemeClr val="accent2"/>
                </a:solidFill>
              </a:rPr>
              <a:t>슈스스팀</a:t>
            </a:r>
            <a:r>
              <a:rPr lang="ko-KR" altLang="en-US" sz="1400" dirty="0">
                <a:solidFill>
                  <a:schemeClr val="accent2"/>
                </a:solidFill>
              </a:rPr>
              <a:t> 전영준</a:t>
            </a:r>
            <a:r>
              <a:rPr lang="en-US" altLang="ko-KR" sz="1400" dirty="0">
                <a:solidFill>
                  <a:schemeClr val="accent2"/>
                </a:solidFill>
              </a:rPr>
              <a:t>(</a:t>
            </a:r>
            <a:r>
              <a:rPr lang="ko-KR" altLang="en-US" sz="1400" dirty="0">
                <a:solidFill>
                  <a:schemeClr val="accent2"/>
                </a:solidFill>
              </a:rPr>
              <a:t>팀장</a:t>
            </a:r>
            <a:r>
              <a:rPr lang="en-US" altLang="ko-KR" sz="1400" dirty="0">
                <a:solidFill>
                  <a:schemeClr val="accent2"/>
                </a:solidFill>
              </a:rPr>
              <a:t>) </a:t>
            </a:r>
            <a:r>
              <a:rPr lang="ko-KR" altLang="en-US" sz="1400" dirty="0">
                <a:solidFill>
                  <a:schemeClr val="accent2"/>
                </a:solidFill>
              </a:rPr>
              <a:t>배성재 소혜빈 신승은</a:t>
            </a:r>
            <a:endParaRPr lang="en-US" altLang="ko-KR" sz="1400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9260" y="266697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2019</a:t>
            </a:r>
            <a:r>
              <a:rPr lang="ko-KR" altLang="en-US" sz="1400" dirty="0">
                <a:solidFill>
                  <a:schemeClr val="accent2"/>
                </a:solidFill>
              </a:rPr>
              <a:t>년도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r>
              <a:rPr lang="ko-KR" altLang="en-US" sz="1400" dirty="0" err="1">
                <a:solidFill>
                  <a:schemeClr val="accent2"/>
                </a:solidFill>
              </a:rPr>
              <a:t>캡스톤</a:t>
            </a:r>
            <a:r>
              <a:rPr lang="ko-KR" altLang="en-US" sz="1400" dirty="0">
                <a:solidFill>
                  <a:schemeClr val="accent2"/>
                </a:solidFill>
              </a:rPr>
              <a:t> 디자인 종합 프로젝트</a:t>
            </a:r>
            <a:endParaRPr lang="en-US" altLang="ko-KR" sz="1400" dirty="0">
              <a:solidFill>
                <a:schemeClr val="accent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40111" y="789917"/>
            <a:ext cx="1857882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1A3E2D7-4F64-4FBD-98B7-350D5FA1BD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911" y="1792307"/>
            <a:ext cx="5915756" cy="228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2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354340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302F1E9-746A-4ED7-BA69-FCFCB4105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72" y="1246355"/>
            <a:ext cx="8801472" cy="180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952DC-8330-4E1D-9DCE-EC3A83E9F337}"/>
              </a:ext>
            </a:extLst>
          </p:cNvPr>
          <p:cNvSpPr txBox="1"/>
          <p:nvPr/>
        </p:nvSpPr>
        <p:spPr>
          <a:xfrm>
            <a:off x="104775" y="424291"/>
            <a:ext cx="3922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차별성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C4943-29B8-49AC-96E2-19F8E053ECA5}"/>
              </a:ext>
            </a:extLst>
          </p:cNvPr>
          <p:cNvSpPr txBox="1"/>
          <p:nvPr/>
        </p:nvSpPr>
        <p:spPr>
          <a:xfrm>
            <a:off x="2741070" y="3013501"/>
            <a:ext cx="2415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</a:rPr>
              <a:t>개인화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5D876CB-6F78-45E5-B599-22C73266A4C1}"/>
              </a:ext>
            </a:extLst>
          </p:cNvPr>
          <p:cNvSpPr/>
          <p:nvPr/>
        </p:nvSpPr>
        <p:spPr>
          <a:xfrm>
            <a:off x="6653583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B8581C-6C6C-4A7B-A2E2-4F04218D7DF6}"/>
              </a:ext>
            </a:extLst>
          </p:cNvPr>
          <p:cNvSpPr txBox="1"/>
          <p:nvPr/>
        </p:nvSpPr>
        <p:spPr>
          <a:xfrm>
            <a:off x="6880995" y="3013501"/>
            <a:ext cx="2415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UI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004231-28C5-4986-8E26-FEDBAD40A074}"/>
              </a:ext>
            </a:extLst>
          </p:cNvPr>
          <p:cNvGrpSpPr/>
          <p:nvPr/>
        </p:nvGrpSpPr>
        <p:grpSpPr>
          <a:xfrm>
            <a:off x="1340778" y="1286025"/>
            <a:ext cx="4591635" cy="4285947"/>
            <a:chOff x="1340778" y="1286025"/>
            <a:chExt cx="4591635" cy="4285947"/>
          </a:xfrm>
        </p:grpSpPr>
        <p:pic>
          <p:nvPicPr>
            <p:cNvPr id="5124" name="Picture 4" descr="ì·ì¥ì ëí ì´ë¯¸ì§ ê²ìê²°ê³¼">
              <a:extLst>
                <a:ext uri="{FF2B5EF4-FFF2-40B4-BE49-F238E27FC236}">
                  <a16:creationId xmlns:a16="http://schemas.microsoft.com/office/drawing/2014/main" id="{849F8131-595F-4A93-9173-857206BF4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466" y="1286025"/>
              <a:ext cx="4285947" cy="4285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ì¤ë§í¸í°ì ëí ì´ë¯¸ì§ ê²ìê²°ê³¼">
              <a:extLst>
                <a:ext uri="{FF2B5EF4-FFF2-40B4-BE49-F238E27FC236}">
                  <a16:creationId xmlns:a16="http://schemas.microsoft.com/office/drawing/2014/main" id="{F57A67D2-3057-43DE-B546-B4B403598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1162">
              <a:off x="1340778" y="2576304"/>
              <a:ext cx="2243002" cy="2243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EA0ECC2-97A4-4D4A-8E53-C1F2F6BE7847}"/>
              </a:ext>
            </a:extLst>
          </p:cNvPr>
          <p:cNvGrpSpPr/>
          <p:nvPr/>
        </p:nvGrpSpPr>
        <p:grpSpPr>
          <a:xfrm>
            <a:off x="6096000" y="1426538"/>
            <a:ext cx="5421590" cy="3867150"/>
            <a:chOff x="6096000" y="1426538"/>
            <a:chExt cx="5421590" cy="38671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7A00EE2-196C-4F87-8C12-168DD4D8E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426538"/>
              <a:ext cx="4791075" cy="38671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AEC6EE-7C44-41BE-A63E-F247EDB3F73A}"/>
                </a:ext>
              </a:extLst>
            </p:cNvPr>
            <p:cNvSpPr txBox="1"/>
            <p:nvPr/>
          </p:nvSpPr>
          <p:spPr>
            <a:xfrm>
              <a:off x="8491537" y="1534477"/>
              <a:ext cx="3026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Hand Detection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40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본론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957FD-949B-44EB-B8EE-6A79AFEF1392}"/>
              </a:ext>
            </a:extLst>
          </p:cNvPr>
          <p:cNvSpPr txBox="1"/>
          <p:nvPr/>
        </p:nvSpPr>
        <p:spPr>
          <a:xfrm>
            <a:off x="3552390" y="2317821"/>
            <a:ext cx="3541394" cy="158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48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구조도</a:t>
            </a:r>
            <a:endParaRPr lang="en-US" altLang="ko-KR" sz="4800" spc="-150" dirty="0">
              <a:solidFill>
                <a:schemeClr val="tx2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순서도</a:t>
            </a:r>
            <a:endParaRPr lang="en-US" altLang="ko-KR" sz="1400" spc="-150" dirty="0">
              <a:solidFill>
                <a:schemeClr val="tx2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400" spc="-150" dirty="0">
              <a:solidFill>
                <a:schemeClr val="tx2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4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_x540552840" descr="EMB000047244473">
            <a:extLst>
              <a:ext uri="{FF2B5EF4-FFF2-40B4-BE49-F238E27FC236}">
                <a16:creationId xmlns:a16="http://schemas.microsoft.com/office/drawing/2014/main" id="{2539E8CB-0373-436F-809F-D0680E558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/>
        </p:blipFill>
        <p:spPr bwMode="auto">
          <a:xfrm>
            <a:off x="1250525" y="0"/>
            <a:ext cx="103865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5D7350-2BF4-4ABE-BCE8-069110BC4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_x540552840" descr="EMB000047244473">
            <a:extLst>
              <a:ext uri="{FF2B5EF4-FFF2-40B4-BE49-F238E27FC236}">
                <a16:creationId xmlns:a16="http://schemas.microsoft.com/office/drawing/2014/main" id="{420F81F7-57A6-4C71-A450-490F0BDDB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t="56965" r="59120"/>
          <a:stretch/>
        </p:blipFill>
        <p:spPr bwMode="auto">
          <a:xfrm>
            <a:off x="1676401" y="3769360"/>
            <a:ext cx="3820160" cy="30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540552840" descr="EMB000047244473">
            <a:extLst>
              <a:ext uri="{FF2B5EF4-FFF2-40B4-BE49-F238E27FC236}">
                <a16:creationId xmlns:a16="http://schemas.microsoft.com/office/drawing/2014/main" id="{D5AF32D9-BDBA-4702-B2DC-C6A1F9242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" t="10816" r="60294" b="62853"/>
          <a:stretch/>
        </p:blipFill>
        <p:spPr bwMode="auto">
          <a:xfrm>
            <a:off x="1899919" y="457200"/>
            <a:ext cx="3474721" cy="18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_x540552840" descr="EMB000047244473">
            <a:extLst>
              <a:ext uri="{FF2B5EF4-FFF2-40B4-BE49-F238E27FC236}">
                <a16:creationId xmlns:a16="http://schemas.microsoft.com/office/drawing/2014/main" id="{1CD2CCAD-509E-46EB-847A-418945B29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5" t="10816" r="16373" b="75594"/>
          <a:stretch/>
        </p:blipFill>
        <p:spPr bwMode="auto">
          <a:xfrm>
            <a:off x="6543040" y="457200"/>
            <a:ext cx="339344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540552840" descr="EMB000047244473">
            <a:extLst>
              <a:ext uri="{FF2B5EF4-FFF2-40B4-BE49-F238E27FC236}">
                <a16:creationId xmlns:a16="http://schemas.microsoft.com/office/drawing/2014/main" id="{2D0734F3-0878-492D-8842-66FD8A06B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5" t="26529" r="16373" b="52520"/>
          <a:stretch/>
        </p:blipFill>
        <p:spPr bwMode="auto">
          <a:xfrm>
            <a:off x="6543040" y="1584960"/>
            <a:ext cx="3393440" cy="150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540552840" descr="EMB000047244473">
            <a:extLst>
              <a:ext uri="{FF2B5EF4-FFF2-40B4-BE49-F238E27FC236}">
                <a16:creationId xmlns:a16="http://schemas.microsoft.com/office/drawing/2014/main" id="{366A163A-C8EC-4D88-B30D-14CDD416A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5" t="49604" r="16373" b="29445"/>
          <a:stretch/>
        </p:blipFill>
        <p:spPr bwMode="auto">
          <a:xfrm>
            <a:off x="6543041" y="3241040"/>
            <a:ext cx="3393440" cy="150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42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75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본론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957FD-949B-44EB-B8EE-6A79AFEF1392}"/>
              </a:ext>
            </a:extLst>
          </p:cNvPr>
          <p:cNvSpPr txBox="1"/>
          <p:nvPr/>
        </p:nvSpPr>
        <p:spPr>
          <a:xfrm>
            <a:off x="3552390" y="2317821"/>
            <a:ext cx="3541394" cy="158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구조도</a:t>
            </a:r>
            <a:endParaRPr lang="en-US" altLang="ko-KR" sz="1400" spc="-150" dirty="0">
              <a:solidFill>
                <a:schemeClr val="tx2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48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순서도</a:t>
            </a:r>
            <a:endParaRPr lang="en-US" altLang="ko-KR" sz="4800" spc="-150" dirty="0">
              <a:solidFill>
                <a:schemeClr val="tx2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en-US" altLang="ko-KR" sz="1400" spc="-150" dirty="0">
              <a:solidFill>
                <a:schemeClr val="tx2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49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56879" y="5035966"/>
            <a:ext cx="36913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My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AR Closet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윈도우 프로그램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동작 순서도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454148" y="2113692"/>
            <a:ext cx="4770468" cy="2215991"/>
            <a:chOff x="3479548" y="2113692"/>
            <a:chExt cx="4770468" cy="2215991"/>
          </a:xfrm>
        </p:grpSpPr>
        <p:sp>
          <p:nvSpPr>
            <p:cNvPr id="12" name="TextBox 11"/>
            <p:cNvSpPr txBox="1"/>
            <p:nvPr/>
          </p:nvSpPr>
          <p:spPr>
            <a:xfrm>
              <a:off x="3479548" y="2113692"/>
              <a:ext cx="84670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dirty="0">
                  <a:solidFill>
                    <a:schemeClr val="bg1"/>
                  </a:solidFill>
                </a:rPr>
                <a:t>[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70023" y="2113692"/>
              <a:ext cx="67999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800" b="1" dirty="0">
                  <a:solidFill>
                    <a:schemeClr val="bg1"/>
                  </a:solidFill>
                </a:rPr>
                <a:t>]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_x540552048" descr="EMB000047244478">
            <a:extLst>
              <a:ext uri="{FF2B5EF4-FFF2-40B4-BE49-F238E27FC236}">
                <a16:creationId xmlns:a16="http://schemas.microsoft.com/office/drawing/2014/main" id="{E6A38F96-8D76-4C4F-8977-A16F28305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855" y="396398"/>
            <a:ext cx="3126285" cy="606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355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454148" y="2113692"/>
            <a:ext cx="4770468" cy="2215991"/>
            <a:chOff x="3479548" y="2113692"/>
            <a:chExt cx="4770468" cy="2215991"/>
          </a:xfrm>
        </p:grpSpPr>
        <p:sp>
          <p:nvSpPr>
            <p:cNvPr id="12" name="TextBox 11"/>
            <p:cNvSpPr txBox="1"/>
            <p:nvPr/>
          </p:nvSpPr>
          <p:spPr>
            <a:xfrm>
              <a:off x="3479548" y="2113692"/>
              <a:ext cx="84670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dirty="0">
                  <a:solidFill>
                    <a:schemeClr val="bg1"/>
                  </a:solidFill>
                </a:rPr>
                <a:t>[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70023" y="2113692"/>
              <a:ext cx="67999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800" b="1" dirty="0">
                  <a:solidFill>
                    <a:schemeClr val="bg1"/>
                  </a:solidFill>
                </a:rPr>
                <a:t>]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27B904-6AAF-4006-B8FB-38036064AAE9}"/>
              </a:ext>
            </a:extLst>
          </p:cNvPr>
          <p:cNvSpPr txBox="1"/>
          <p:nvPr/>
        </p:nvSpPr>
        <p:spPr>
          <a:xfrm>
            <a:off x="8056879" y="5035966"/>
            <a:ext cx="36913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My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AR Closet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스마트폰 어플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동작 순서도</a:t>
            </a:r>
          </a:p>
        </p:txBody>
      </p:sp>
      <p:pic>
        <p:nvPicPr>
          <p:cNvPr id="8193" name="_x412315648" descr="EMB000027e84d3f">
            <a:extLst>
              <a:ext uri="{FF2B5EF4-FFF2-40B4-BE49-F238E27FC236}">
                <a16:creationId xmlns:a16="http://schemas.microsoft.com/office/drawing/2014/main" id="{8105E0E2-B928-47A0-A81F-413F6CF16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855" y="566499"/>
            <a:ext cx="3126204" cy="572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33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EA946-451D-4C11-B61D-AD4104DBC341}"/>
              </a:ext>
            </a:extLst>
          </p:cNvPr>
          <p:cNvSpPr txBox="1"/>
          <p:nvPr/>
        </p:nvSpPr>
        <p:spPr>
          <a:xfrm>
            <a:off x="3552390" y="2037744"/>
            <a:ext cx="4514650" cy="158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48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예상 결과화면</a:t>
            </a:r>
            <a:endParaRPr lang="en-US" altLang="ko-KR" sz="1400" spc="-150" dirty="0">
              <a:solidFill>
                <a:schemeClr val="tx2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기대효과</a:t>
            </a:r>
            <a:endParaRPr lang="en-US" altLang="ko-KR" sz="1400" spc="-150" dirty="0">
              <a:solidFill>
                <a:schemeClr val="tx2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진행상황</a:t>
            </a:r>
          </a:p>
        </p:txBody>
      </p:sp>
    </p:spTree>
    <p:extLst>
      <p:ext uri="{BB962C8B-B14F-4D97-AF65-F5344CB8AC3E}">
        <p14:creationId xmlns:p14="http://schemas.microsoft.com/office/powerpoint/2010/main" val="1203489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5E12C1-808F-480B-A6C7-066E0E60151B}"/>
              </a:ext>
            </a:extLst>
          </p:cNvPr>
          <p:cNvSpPr/>
          <p:nvPr/>
        </p:nvSpPr>
        <p:spPr>
          <a:xfrm>
            <a:off x="675502" y="601935"/>
            <a:ext cx="848498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카메라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4731EE4-1FB8-43B2-80B8-5846F3A40F90}"/>
              </a:ext>
            </a:extLst>
          </p:cNvPr>
          <p:cNvSpPr/>
          <p:nvPr/>
        </p:nvSpPr>
        <p:spPr>
          <a:xfrm>
            <a:off x="1371600" y="622530"/>
            <a:ext cx="304800" cy="3130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1046EF-667A-405E-9EBF-4CCE20D9B9ED}"/>
              </a:ext>
            </a:extLst>
          </p:cNvPr>
          <p:cNvSpPr/>
          <p:nvPr/>
        </p:nvSpPr>
        <p:spPr>
          <a:xfrm>
            <a:off x="675503" y="1169423"/>
            <a:ext cx="3160774" cy="4726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638DB68-FC44-4CFC-ACFB-B95446CA87CF}"/>
              </a:ext>
            </a:extLst>
          </p:cNvPr>
          <p:cNvSpPr/>
          <p:nvPr/>
        </p:nvSpPr>
        <p:spPr>
          <a:xfrm>
            <a:off x="1396119" y="2622874"/>
            <a:ext cx="1648512" cy="789543"/>
          </a:xfrm>
          <a:prstGeom prst="roundRect">
            <a:avLst>
              <a:gd name="adj" fmla="val 50000"/>
            </a:avLst>
          </a:prstGeom>
          <a:solidFill>
            <a:schemeClr val="bg1">
              <a:alpha val="51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옷장 열기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94C2E4D-2510-462B-9955-FFFA85F78599}"/>
              </a:ext>
            </a:extLst>
          </p:cNvPr>
          <p:cNvSpPr/>
          <p:nvPr/>
        </p:nvSpPr>
        <p:spPr>
          <a:xfrm>
            <a:off x="1384187" y="3680761"/>
            <a:ext cx="1648512" cy="789543"/>
          </a:xfrm>
          <a:prstGeom prst="roundRect">
            <a:avLst>
              <a:gd name="adj" fmla="val 50000"/>
            </a:avLst>
          </a:prstGeom>
          <a:solidFill>
            <a:schemeClr val="bg1">
              <a:alpha val="51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즐겨찾기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293B7D-6FC2-4042-B3FC-4D09F237E7C2}"/>
              </a:ext>
            </a:extLst>
          </p:cNvPr>
          <p:cNvSpPr/>
          <p:nvPr/>
        </p:nvSpPr>
        <p:spPr>
          <a:xfrm>
            <a:off x="1396119" y="4738648"/>
            <a:ext cx="1648512" cy="789543"/>
          </a:xfrm>
          <a:prstGeom prst="roundRect">
            <a:avLst>
              <a:gd name="adj" fmla="val 50000"/>
            </a:avLst>
          </a:prstGeom>
          <a:solidFill>
            <a:schemeClr val="bg1">
              <a:alpha val="51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끝내기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0E40DDC-C966-4092-A488-4A569ED35BDC}"/>
              </a:ext>
            </a:extLst>
          </p:cNvPr>
          <p:cNvSpPr/>
          <p:nvPr/>
        </p:nvSpPr>
        <p:spPr>
          <a:xfrm>
            <a:off x="1371601" y="2498978"/>
            <a:ext cx="329973" cy="3299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85D598E-3AC2-4346-920A-8312C98E16FA}"/>
              </a:ext>
            </a:extLst>
          </p:cNvPr>
          <p:cNvSpPr/>
          <p:nvPr/>
        </p:nvSpPr>
        <p:spPr>
          <a:xfrm>
            <a:off x="1371600" y="3560924"/>
            <a:ext cx="329973" cy="3299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97CA83-B096-4150-9D3A-A102802D138C}"/>
              </a:ext>
            </a:extLst>
          </p:cNvPr>
          <p:cNvSpPr/>
          <p:nvPr/>
        </p:nvSpPr>
        <p:spPr>
          <a:xfrm>
            <a:off x="1371600" y="4618811"/>
            <a:ext cx="329973" cy="3299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33AF7E-17EE-42C3-854F-AD1A87CE0A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72" y="1329809"/>
            <a:ext cx="2421433" cy="934673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25BF5E5-3442-4071-8E3E-BDD5655412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61199" y="1017221"/>
          <a:ext cx="5559200" cy="16307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79600">
                  <a:extLst>
                    <a:ext uri="{9D8B030D-6E8A-4147-A177-3AD203B41FA5}">
                      <a16:colId xmlns:a16="http://schemas.microsoft.com/office/drawing/2014/main" val="4192755501"/>
                    </a:ext>
                  </a:extLst>
                </a:gridCol>
                <a:gridCol w="2779600">
                  <a:extLst>
                    <a:ext uri="{9D8B030D-6E8A-4147-A177-3AD203B41FA5}">
                      <a16:colId xmlns:a16="http://schemas.microsoft.com/office/drawing/2014/main" val="2743042101"/>
                    </a:ext>
                  </a:extLst>
                </a:gridCol>
              </a:tblGrid>
              <a:tr h="31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21405"/>
                  </a:ext>
                </a:extLst>
              </a:tr>
              <a:tr h="449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옷장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08043"/>
                  </a:ext>
                </a:extLst>
              </a:tr>
              <a:tr h="449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즐겨찾기</a:t>
                      </a:r>
                      <a:r>
                        <a:rPr lang="ko-KR" altLang="en-US" dirty="0"/>
                        <a:t>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85378"/>
                  </a:ext>
                </a:extLst>
              </a:tr>
              <a:tr h="31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프로그램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536106"/>
                  </a:ext>
                </a:extLst>
              </a:tr>
            </a:tbl>
          </a:graphicData>
        </a:graphic>
      </p:graphicFrame>
      <p:sp>
        <p:nvSpPr>
          <p:cNvPr id="15" name="가로로 말린 두루마리 모양 107">
            <a:extLst>
              <a:ext uri="{FF2B5EF4-FFF2-40B4-BE49-F238E27FC236}">
                <a16:creationId xmlns:a16="http://schemas.microsoft.com/office/drawing/2014/main" id="{25B27DEA-751A-4EA9-8263-9B312E310457}"/>
              </a:ext>
            </a:extLst>
          </p:cNvPr>
          <p:cNvSpPr/>
          <p:nvPr/>
        </p:nvSpPr>
        <p:spPr>
          <a:xfrm>
            <a:off x="8863766" y="5224446"/>
            <a:ext cx="2257425" cy="981075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메뉴 화면</a:t>
            </a:r>
          </a:p>
        </p:txBody>
      </p:sp>
    </p:spTree>
    <p:extLst>
      <p:ext uri="{BB962C8B-B14F-4D97-AF65-F5344CB8AC3E}">
        <p14:creationId xmlns:p14="http://schemas.microsoft.com/office/powerpoint/2010/main" val="2801637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7222" y="378941"/>
            <a:ext cx="4102443" cy="600538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514745" y="4832376"/>
            <a:ext cx="4102443" cy="2143930"/>
            <a:chOff x="527222" y="378941"/>
            <a:chExt cx="4102443" cy="2143930"/>
          </a:xfrm>
        </p:grpSpPr>
        <p:sp>
          <p:nvSpPr>
            <p:cNvPr id="16" name="직사각형 15"/>
            <p:cNvSpPr/>
            <p:nvPr/>
          </p:nvSpPr>
          <p:spPr>
            <a:xfrm>
              <a:off x="527222" y="378941"/>
              <a:ext cx="4102443" cy="154047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39984" y="378941"/>
              <a:ext cx="3676918" cy="2143930"/>
              <a:chOff x="630324" y="378933"/>
              <a:chExt cx="4075316" cy="2284095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324" y="378941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0429" y="378937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2815" y="378933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6011" y="378937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6356" y="378939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320" y="767092"/>
                <a:ext cx="814171" cy="1895936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823" y="848355"/>
                <a:ext cx="1565195" cy="1245265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3540" y="848356"/>
                <a:ext cx="1419960" cy="1245265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4154" y="681667"/>
                <a:ext cx="1414622" cy="1275153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0711" y="767092"/>
                <a:ext cx="1264929" cy="1152324"/>
              </a:xfrm>
              <a:prstGeom prst="rect">
                <a:avLst/>
              </a:prstGeom>
            </p:spPr>
          </p:pic>
        </p:grpSp>
      </p:grpSp>
      <p:grpSp>
        <p:nvGrpSpPr>
          <p:cNvPr id="60" name="그룹 59"/>
          <p:cNvGrpSpPr/>
          <p:nvPr/>
        </p:nvGrpSpPr>
        <p:grpSpPr>
          <a:xfrm>
            <a:off x="527222" y="3308442"/>
            <a:ext cx="4102443" cy="2143930"/>
            <a:chOff x="527222" y="378941"/>
            <a:chExt cx="4102443" cy="2143930"/>
          </a:xfrm>
        </p:grpSpPr>
        <p:sp>
          <p:nvSpPr>
            <p:cNvPr id="61" name="직사각형 60"/>
            <p:cNvSpPr/>
            <p:nvPr/>
          </p:nvSpPr>
          <p:spPr>
            <a:xfrm>
              <a:off x="527222" y="378941"/>
              <a:ext cx="4102443" cy="154047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739984" y="378941"/>
              <a:ext cx="3676918" cy="2143930"/>
              <a:chOff x="630324" y="378933"/>
              <a:chExt cx="4075316" cy="2284095"/>
            </a:xfrm>
          </p:grpSpPr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324" y="378941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0429" y="378937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2815" y="378933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6011" y="378937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6356" y="378939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320" y="767092"/>
                <a:ext cx="814171" cy="1895936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823" y="848355"/>
                <a:ext cx="1565195" cy="1245265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3540" y="848356"/>
                <a:ext cx="1419960" cy="1245265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4154" y="681667"/>
                <a:ext cx="1414622" cy="1275153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0711" y="767092"/>
                <a:ext cx="1264929" cy="1152324"/>
              </a:xfrm>
              <a:prstGeom prst="rect">
                <a:avLst/>
              </a:prstGeom>
            </p:spPr>
          </p:pic>
        </p:grpSp>
      </p:grpSp>
      <p:grpSp>
        <p:nvGrpSpPr>
          <p:cNvPr id="73" name="그룹 72"/>
          <p:cNvGrpSpPr/>
          <p:nvPr/>
        </p:nvGrpSpPr>
        <p:grpSpPr>
          <a:xfrm>
            <a:off x="539699" y="1784508"/>
            <a:ext cx="4102443" cy="2143930"/>
            <a:chOff x="527222" y="378941"/>
            <a:chExt cx="4102443" cy="2143930"/>
          </a:xfrm>
        </p:grpSpPr>
        <p:sp>
          <p:nvSpPr>
            <p:cNvPr id="74" name="직사각형 73"/>
            <p:cNvSpPr/>
            <p:nvPr/>
          </p:nvSpPr>
          <p:spPr>
            <a:xfrm>
              <a:off x="527222" y="378941"/>
              <a:ext cx="4102443" cy="154047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39984" y="378941"/>
              <a:ext cx="3676918" cy="2143930"/>
              <a:chOff x="630324" y="378933"/>
              <a:chExt cx="4075316" cy="2284095"/>
            </a:xfrm>
          </p:grpSpPr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324" y="378941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0429" y="378937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2815" y="378933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6011" y="378937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6356" y="378939"/>
                <a:ext cx="1110114" cy="667265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320" y="767092"/>
                <a:ext cx="814171" cy="1895936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823" y="848355"/>
                <a:ext cx="1565195" cy="1245265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3540" y="848356"/>
                <a:ext cx="1419960" cy="1245265"/>
              </a:xfrm>
              <a:prstGeom prst="rect">
                <a:avLst/>
              </a:prstGeom>
            </p:spPr>
          </p:pic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4154" y="681667"/>
                <a:ext cx="1414622" cy="1275153"/>
              </a:xfrm>
              <a:prstGeom prst="rect">
                <a:avLst/>
              </a:prstGeom>
            </p:spPr>
          </p:pic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0711" y="767092"/>
                <a:ext cx="1264929" cy="1152324"/>
              </a:xfrm>
              <a:prstGeom prst="rect">
                <a:avLst/>
              </a:prstGeom>
            </p:spPr>
          </p:pic>
        </p:grpSp>
      </p:grpSp>
      <p:grpSp>
        <p:nvGrpSpPr>
          <p:cNvPr id="90" name="그룹 89"/>
          <p:cNvGrpSpPr/>
          <p:nvPr/>
        </p:nvGrpSpPr>
        <p:grpSpPr>
          <a:xfrm>
            <a:off x="4248960" y="3214715"/>
            <a:ext cx="2129725" cy="1294840"/>
            <a:chOff x="4395678" y="2538886"/>
            <a:chExt cx="2129725" cy="1294840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4395678" y="2538886"/>
              <a:ext cx="2129725" cy="129484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565210" y="3402967"/>
              <a:ext cx="797365" cy="3460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YES</a:t>
              </a:r>
              <a:endParaRPr lang="ko-KR" altLang="en-US" dirty="0"/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5538392" y="3400682"/>
              <a:ext cx="797365" cy="3460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NO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88003" y="2697043"/>
              <a:ext cx="1560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선택한 옷을 </a:t>
              </a:r>
              <a:endParaRPr lang="en-US" altLang="ko-KR" dirty="0"/>
            </a:p>
            <a:p>
              <a:r>
                <a:rPr lang="ko-KR" altLang="en-US" dirty="0"/>
                <a:t>입어볼까요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</p:grpSp>
      <p:sp>
        <p:nvSpPr>
          <p:cNvPr id="5" name="왼쪽/오른쪽 화살표 4"/>
          <p:cNvSpPr/>
          <p:nvPr/>
        </p:nvSpPr>
        <p:spPr>
          <a:xfrm>
            <a:off x="945411" y="3630641"/>
            <a:ext cx="3216158" cy="664583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Drag&amp;Click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11936" y="2569832"/>
            <a:ext cx="1822340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옷을 선택하면 </a:t>
            </a:r>
            <a:endParaRPr lang="en-US" altLang="ko-KR" sz="1400" dirty="0"/>
          </a:p>
          <a:p>
            <a:r>
              <a:rPr lang="ko-KR" altLang="en-US" sz="1400" dirty="0"/>
              <a:t>나타나는 </a:t>
            </a:r>
            <a:r>
              <a:rPr lang="en-US" altLang="ko-KR" sz="1400" dirty="0"/>
              <a:t>Popup </a:t>
            </a:r>
            <a:r>
              <a:rPr lang="ko-KR" altLang="en-US" sz="1400" dirty="0"/>
              <a:t>창</a:t>
            </a:r>
          </a:p>
        </p:txBody>
      </p:sp>
      <p:cxnSp>
        <p:nvCxnSpPr>
          <p:cNvPr id="93" name="꺾인 연결선 92"/>
          <p:cNvCxnSpPr>
            <a:stCxn id="91" idx="1"/>
            <a:endCxn id="86" idx="0"/>
          </p:cNvCxnSpPr>
          <p:nvPr/>
        </p:nvCxnSpPr>
        <p:spPr>
          <a:xfrm rot="10800000" flipV="1">
            <a:off x="5313824" y="2831441"/>
            <a:ext cx="398113" cy="383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527222" y="378942"/>
            <a:ext cx="661620" cy="1414820"/>
            <a:chOff x="527222" y="378941"/>
            <a:chExt cx="661620" cy="1540475"/>
          </a:xfrm>
        </p:grpSpPr>
        <p:sp>
          <p:nvSpPr>
            <p:cNvPr id="95" name="직사각형 94"/>
            <p:cNvSpPr/>
            <p:nvPr/>
          </p:nvSpPr>
          <p:spPr>
            <a:xfrm>
              <a:off x="527222" y="378941"/>
              <a:ext cx="661620" cy="15404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632176" y="845072"/>
              <a:ext cx="465104" cy="663688"/>
              <a:chOff x="647416" y="845072"/>
              <a:chExt cx="465104" cy="663688"/>
            </a:xfrm>
          </p:grpSpPr>
          <p:sp>
            <p:nvSpPr>
              <p:cNvPr id="97" name="등호 96"/>
              <p:cNvSpPr/>
              <p:nvPr/>
            </p:nvSpPr>
            <p:spPr>
              <a:xfrm>
                <a:off x="647416" y="845072"/>
                <a:ext cx="462534" cy="441992"/>
              </a:xfrm>
              <a:prstGeom prst="mathEqual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뺄셈 기호 97"/>
              <p:cNvSpPr/>
              <p:nvPr/>
            </p:nvSpPr>
            <p:spPr>
              <a:xfrm>
                <a:off x="650424" y="1090188"/>
                <a:ext cx="462096" cy="418572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3975276" y="378940"/>
            <a:ext cx="661620" cy="1394095"/>
            <a:chOff x="3975276" y="378940"/>
            <a:chExt cx="661620" cy="1540475"/>
          </a:xfrm>
        </p:grpSpPr>
        <p:grpSp>
          <p:nvGrpSpPr>
            <p:cNvPr id="100" name="그룹 99"/>
            <p:cNvGrpSpPr/>
            <p:nvPr/>
          </p:nvGrpSpPr>
          <p:grpSpPr>
            <a:xfrm>
              <a:off x="3975276" y="378940"/>
              <a:ext cx="661620" cy="1540475"/>
              <a:chOff x="3975276" y="378940"/>
              <a:chExt cx="661620" cy="1540475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3975276" y="378940"/>
                <a:ext cx="661620" cy="154047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이등변 삼각형 101"/>
              <p:cNvSpPr/>
              <p:nvPr/>
            </p:nvSpPr>
            <p:spPr>
              <a:xfrm>
                <a:off x="4100481" y="956493"/>
                <a:ext cx="445944" cy="4488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이등변 삼각형 39"/>
              <p:cNvSpPr/>
              <p:nvPr/>
            </p:nvSpPr>
            <p:spPr>
              <a:xfrm>
                <a:off x="4030566" y="885986"/>
                <a:ext cx="262034" cy="339158"/>
              </a:xfrm>
              <a:custGeom>
                <a:avLst/>
                <a:gdLst>
                  <a:gd name="connsiteX0" fmla="*/ 0 w 253388"/>
                  <a:gd name="connsiteY0" fmla="*/ 271055 h 271055"/>
                  <a:gd name="connsiteX1" fmla="*/ 126694 w 253388"/>
                  <a:gd name="connsiteY1" fmla="*/ 0 h 271055"/>
                  <a:gd name="connsiteX2" fmla="*/ 253388 w 253388"/>
                  <a:gd name="connsiteY2" fmla="*/ 271055 h 271055"/>
                  <a:gd name="connsiteX3" fmla="*/ 0 w 253388"/>
                  <a:gd name="connsiteY3" fmla="*/ 271055 h 271055"/>
                  <a:gd name="connsiteX0" fmla="*/ 0 w 280930"/>
                  <a:gd name="connsiteY0" fmla="*/ 282072 h 282072"/>
                  <a:gd name="connsiteX1" fmla="*/ 280930 w 280930"/>
                  <a:gd name="connsiteY1" fmla="*/ 0 h 282072"/>
                  <a:gd name="connsiteX2" fmla="*/ 253388 w 280930"/>
                  <a:gd name="connsiteY2" fmla="*/ 282072 h 282072"/>
                  <a:gd name="connsiteX3" fmla="*/ 0 w 280930"/>
                  <a:gd name="connsiteY3" fmla="*/ 282072 h 282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0930" h="282072">
                    <a:moveTo>
                      <a:pt x="0" y="282072"/>
                    </a:moveTo>
                    <a:lnTo>
                      <a:pt x="280930" y="0"/>
                    </a:lnTo>
                    <a:lnTo>
                      <a:pt x="253388" y="282072"/>
                    </a:lnTo>
                    <a:lnTo>
                      <a:pt x="0" y="282072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이등변 삼각형 39"/>
              <p:cNvSpPr/>
              <p:nvPr/>
            </p:nvSpPr>
            <p:spPr>
              <a:xfrm flipH="1">
                <a:off x="4342510" y="845072"/>
                <a:ext cx="251516" cy="368084"/>
              </a:xfrm>
              <a:custGeom>
                <a:avLst/>
                <a:gdLst>
                  <a:gd name="connsiteX0" fmla="*/ 0 w 253388"/>
                  <a:gd name="connsiteY0" fmla="*/ 271055 h 271055"/>
                  <a:gd name="connsiteX1" fmla="*/ 126694 w 253388"/>
                  <a:gd name="connsiteY1" fmla="*/ 0 h 271055"/>
                  <a:gd name="connsiteX2" fmla="*/ 253388 w 253388"/>
                  <a:gd name="connsiteY2" fmla="*/ 271055 h 271055"/>
                  <a:gd name="connsiteX3" fmla="*/ 0 w 253388"/>
                  <a:gd name="connsiteY3" fmla="*/ 271055 h 271055"/>
                  <a:gd name="connsiteX0" fmla="*/ 0 w 280930"/>
                  <a:gd name="connsiteY0" fmla="*/ 282072 h 282072"/>
                  <a:gd name="connsiteX1" fmla="*/ 280930 w 280930"/>
                  <a:gd name="connsiteY1" fmla="*/ 0 h 282072"/>
                  <a:gd name="connsiteX2" fmla="*/ 253388 w 280930"/>
                  <a:gd name="connsiteY2" fmla="*/ 282072 h 282072"/>
                  <a:gd name="connsiteX3" fmla="*/ 0 w 280930"/>
                  <a:gd name="connsiteY3" fmla="*/ 282072 h 282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0930" h="282072">
                    <a:moveTo>
                      <a:pt x="0" y="282072"/>
                    </a:moveTo>
                    <a:lnTo>
                      <a:pt x="280930" y="0"/>
                    </a:lnTo>
                    <a:lnTo>
                      <a:pt x="253388" y="282072"/>
                    </a:lnTo>
                    <a:lnTo>
                      <a:pt x="0" y="282072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타원 104"/>
            <p:cNvSpPr/>
            <p:nvPr/>
          </p:nvSpPr>
          <p:spPr>
            <a:xfrm>
              <a:off x="4193345" y="749326"/>
              <a:ext cx="273541" cy="336195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1187574" y="378940"/>
            <a:ext cx="2787702" cy="14055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옷장</a:t>
            </a:r>
          </a:p>
        </p:txBody>
      </p:sp>
      <p:sp>
        <p:nvSpPr>
          <p:cNvPr id="108" name="가로로 말린 두루마리 모양 107"/>
          <p:cNvSpPr/>
          <p:nvPr/>
        </p:nvSpPr>
        <p:spPr>
          <a:xfrm>
            <a:off x="8863766" y="5224446"/>
            <a:ext cx="2257425" cy="981075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옷장 화면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313822" y="4646766"/>
            <a:ext cx="1813592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 </a:t>
            </a:r>
            <a:r>
              <a:rPr lang="ko-KR" altLang="en-US" sz="1400" dirty="0"/>
              <a:t>선택 시 </a:t>
            </a:r>
            <a:endParaRPr lang="en-US" altLang="ko-KR" sz="1400" dirty="0"/>
          </a:p>
          <a:p>
            <a:r>
              <a:rPr lang="ko-KR" altLang="en-US" sz="1400" dirty="0" err="1"/>
              <a:t>입어보기</a:t>
            </a:r>
            <a:r>
              <a:rPr lang="ko-KR" altLang="en-US" sz="1400" dirty="0"/>
              <a:t> 화면으로 이동</a:t>
            </a:r>
          </a:p>
        </p:txBody>
      </p:sp>
      <p:cxnSp>
        <p:nvCxnSpPr>
          <p:cNvPr id="118" name="꺾인 연결선 117"/>
          <p:cNvCxnSpPr>
            <a:stCxn id="114" idx="1"/>
          </p:cNvCxnSpPr>
          <p:nvPr/>
        </p:nvCxnSpPr>
        <p:spPr>
          <a:xfrm rot="10800000">
            <a:off x="4817174" y="4352268"/>
            <a:ext cx="496648" cy="663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0AA2048-9995-4ED0-8146-7669C3096C44}"/>
              </a:ext>
            </a:extLst>
          </p:cNvPr>
          <p:cNvGrpSpPr/>
          <p:nvPr/>
        </p:nvGrpSpPr>
        <p:grpSpPr>
          <a:xfrm>
            <a:off x="3807588" y="1571411"/>
            <a:ext cx="3341256" cy="792996"/>
            <a:chOff x="3445849" y="3701667"/>
            <a:chExt cx="3341256" cy="792996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ED44BBB-C5BD-41E0-AC71-E873F466A677}"/>
                </a:ext>
              </a:extLst>
            </p:cNvPr>
            <p:cNvSpPr/>
            <p:nvPr/>
          </p:nvSpPr>
          <p:spPr>
            <a:xfrm>
              <a:off x="3445849" y="3701667"/>
              <a:ext cx="622928" cy="616945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0092EED-C051-49AE-8085-4C18CF846EFC}"/>
                </a:ext>
              </a:extLst>
            </p:cNvPr>
            <p:cNvSpPr/>
            <p:nvPr/>
          </p:nvSpPr>
          <p:spPr>
            <a:xfrm>
              <a:off x="3752286" y="3987279"/>
              <a:ext cx="45719" cy="45719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3C59ABE2-5869-411A-AE7B-7839C3463C76}"/>
                </a:ext>
              </a:extLst>
            </p:cNvPr>
            <p:cNvCxnSpPr/>
            <p:nvPr/>
          </p:nvCxnSpPr>
          <p:spPr>
            <a:xfrm flipH="1" flipV="1">
              <a:off x="3798006" y="4010964"/>
              <a:ext cx="1154245" cy="22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07135D4-C3CB-4173-9BE7-DD0EA62DEDF8}"/>
                </a:ext>
              </a:extLst>
            </p:cNvPr>
            <p:cNvSpPr txBox="1"/>
            <p:nvPr/>
          </p:nvSpPr>
          <p:spPr>
            <a:xfrm>
              <a:off x="4954872" y="3848332"/>
              <a:ext cx="1832233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UI</a:t>
              </a:r>
              <a:r>
                <a:rPr lang="ko-KR" altLang="en-US" dirty="0"/>
                <a:t>를 위한 </a:t>
              </a:r>
              <a:endParaRPr lang="en-US" altLang="ko-KR" dirty="0"/>
            </a:p>
            <a:p>
              <a:r>
                <a:rPr lang="en-US" altLang="ko-KR" dirty="0"/>
                <a:t>Hand Detection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6973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°©ì ëí ì´ë¯¸ì§ ê²ìê²°ê³¼"/>
          <p:cNvPicPr>
            <a:picLocks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2" y="378939"/>
            <a:ext cx="4118592" cy="6005385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527222" y="378941"/>
            <a:ext cx="4102443" cy="600538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83" y="3051179"/>
            <a:ext cx="2886469" cy="288646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73499" y="32190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user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445849" y="3701667"/>
            <a:ext cx="3341256" cy="792996"/>
            <a:chOff x="3445849" y="3701667"/>
            <a:chExt cx="3341256" cy="792996"/>
          </a:xfrm>
        </p:grpSpPr>
        <p:sp>
          <p:nvSpPr>
            <p:cNvPr id="22" name="타원 21"/>
            <p:cNvSpPr/>
            <p:nvPr/>
          </p:nvSpPr>
          <p:spPr>
            <a:xfrm>
              <a:off x="3445849" y="3701667"/>
              <a:ext cx="622928" cy="616945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752286" y="3987279"/>
              <a:ext cx="45719" cy="45719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H="1" flipV="1">
              <a:off x="3798006" y="4010964"/>
              <a:ext cx="1154245" cy="22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954872" y="3848332"/>
              <a:ext cx="1832233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UI</a:t>
              </a:r>
              <a:r>
                <a:rPr lang="ko-KR" altLang="en-US" dirty="0"/>
                <a:t>를 위한 </a:t>
              </a:r>
              <a:endParaRPr lang="en-US" altLang="ko-KR" dirty="0"/>
            </a:p>
            <a:p>
              <a:r>
                <a:rPr lang="en-US" altLang="ko-KR" dirty="0"/>
                <a:t>Hand Detection</a:t>
              </a:r>
              <a:endParaRPr lang="ko-KR" altLang="en-US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27222" y="378941"/>
            <a:ext cx="661620" cy="1540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75276" y="378940"/>
            <a:ext cx="661620" cy="1540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32176" y="845072"/>
            <a:ext cx="465104" cy="663688"/>
            <a:chOff x="647416" y="845072"/>
            <a:chExt cx="465104" cy="663688"/>
          </a:xfrm>
        </p:grpSpPr>
        <p:sp>
          <p:nvSpPr>
            <p:cNvPr id="31" name="등호 30"/>
            <p:cNvSpPr/>
            <p:nvPr/>
          </p:nvSpPr>
          <p:spPr>
            <a:xfrm>
              <a:off x="647416" y="845072"/>
              <a:ext cx="462534" cy="441992"/>
            </a:xfrm>
            <a:prstGeom prst="mathEqual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뺄셈 기호 33"/>
            <p:cNvSpPr/>
            <p:nvPr/>
          </p:nvSpPr>
          <p:spPr>
            <a:xfrm>
              <a:off x="650424" y="1090188"/>
              <a:ext cx="462096" cy="418572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포인트가 5개인 별 35"/>
          <p:cNvSpPr/>
          <p:nvPr/>
        </p:nvSpPr>
        <p:spPr>
          <a:xfrm>
            <a:off x="4085443" y="920348"/>
            <a:ext cx="492947" cy="487680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4423592" y="1228313"/>
            <a:ext cx="961378" cy="1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92201" y="1049242"/>
            <a:ext cx="165141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즐겨찾기</a:t>
            </a:r>
            <a:r>
              <a:rPr lang="ko-KR" altLang="en-US" dirty="0"/>
              <a:t> 기능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79417" y="80624"/>
            <a:ext cx="245810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MENU</a:t>
            </a:r>
            <a:r>
              <a:rPr lang="ko-KR" altLang="en-US" dirty="0"/>
              <a:t> 화면으로 이동</a:t>
            </a:r>
          </a:p>
        </p:txBody>
      </p:sp>
      <p:cxnSp>
        <p:nvCxnSpPr>
          <p:cNvPr id="46" name="꺾인 연결선 45"/>
          <p:cNvCxnSpPr>
            <a:stCxn id="44" idx="1"/>
            <a:endCxn id="31" idx="5"/>
          </p:cNvCxnSpPr>
          <p:nvPr/>
        </p:nvCxnSpPr>
        <p:spPr>
          <a:xfrm rot="10800000" flipV="1">
            <a:off x="863443" y="265290"/>
            <a:ext cx="4515974" cy="670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가로로 말린 두루마리 모양 107">
            <a:extLst>
              <a:ext uri="{FF2B5EF4-FFF2-40B4-BE49-F238E27FC236}">
                <a16:creationId xmlns:a16="http://schemas.microsoft.com/office/drawing/2014/main" id="{C68427E8-BA9F-4C1E-9CEC-1A457D7213F8}"/>
              </a:ext>
            </a:extLst>
          </p:cNvPr>
          <p:cNvSpPr/>
          <p:nvPr/>
        </p:nvSpPr>
        <p:spPr>
          <a:xfrm>
            <a:off x="8863766" y="5224446"/>
            <a:ext cx="2257425" cy="981075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</a:t>
            </a:r>
            <a:r>
              <a:rPr lang="ko-KR" altLang="en-US" dirty="0" err="1"/>
              <a:t>입어보기</a:t>
            </a:r>
            <a:r>
              <a:rPr lang="ko-KR" altLang="en-US" dirty="0"/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97040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817846" y="1227831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CONTENTS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51D3098B-C94D-4968-B489-48C67FD2FD28}"/>
              </a:ext>
            </a:extLst>
          </p:cNvPr>
          <p:cNvGrpSpPr/>
          <p:nvPr/>
        </p:nvGrpSpPr>
        <p:grpSpPr>
          <a:xfrm>
            <a:off x="2621545" y="900670"/>
            <a:ext cx="4301285" cy="5808244"/>
            <a:chOff x="4292537" y="42500"/>
            <a:chExt cx="4301285" cy="5963111"/>
          </a:xfrm>
        </p:grpSpPr>
        <p:sp>
          <p:nvSpPr>
            <p:cNvPr id="29" name="TextBox 28"/>
            <p:cNvSpPr txBox="1"/>
            <p:nvPr/>
          </p:nvSpPr>
          <p:spPr>
            <a:xfrm>
              <a:off x="4905269" y="4359537"/>
              <a:ext cx="3541394" cy="925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예상 결과화면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기대효과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진행상황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52428" y="5664043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912C863-82C4-49A7-A434-65FBE41FBF15}"/>
                </a:ext>
              </a:extLst>
            </p:cNvPr>
            <p:cNvGrpSpPr/>
            <p:nvPr/>
          </p:nvGrpSpPr>
          <p:grpSpPr>
            <a:xfrm>
              <a:off x="4292537" y="42500"/>
              <a:ext cx="4096418" cy="5532858"/>
              <a:chOff x="4292537" y="42500"/>
              <a:chExt cx="4096418" cy="5532858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296138" y="42500"/>
                <a:ext cx="588686" cy="238930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>
                  <a:lnSpc>
                    <a:spcPct val="360000"/>
                  </a:lnSpc>
                </a:pPr>
                <a:r>
                  <a:rPr lang="en-US" altLang="ko-KR" sz="2300" b="1" spc="300" dirty="0">
                    <a:solidFill>
                      <a:schemeClr val="bg1"/>
                    </a:solidFill>
                  </a:rPr>
                  <a:t>01</a:t>
                </a:r>
              </a:p>
              <a:p>
                <a:pPr algn="r">
                  <a:lnSpc>
                    <a:spcPct val="360000"/>
                  </a:lnSpc>
                </a:pPr>
                <a:endParaRPr lang="ko-KR" altLang="en-US" sz="2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89853" y="1052213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  <a:latin typeface="+mj-ea"/>
                    <a:ea typeface="+mj-ea"/>
                  </a:rPr>
                  <a:t>서론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89853" y="2668903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  <a:latin typeface="+mj-ea"/>
                    <a:ea typeface="+mj-ea"/>
                  </a:rPr>
                  <a:t>본론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789853" y="3942432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  <a:latin typeface="+mj-ea"/>
                    <a:ea typeface="+mj-ea"/>
                  </a:rPr>
                  <a:t>결론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89853" y="520602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pc="-15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789853" y="1472227"/>
                <a:ext cx="3541394" cy="901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spc="-150" dirty="0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개발배경</a:t>
                </a:r>
                <a:endPara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endParaRPr>
              </a:p>
              <a:p>
                <a:pPr marL="180975" indent="-180975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spc="-150" dirty="0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목표</a:t>
                </a:r>
                <a:endPara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endParaRPr>
              </a:p>
              <a:p>
                <a:pPr marL="180975" indent="-180975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spc="-150" dirty="0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차별성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47561" y="3084850"/>
                <a:ext cx="3541394" cy="621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spc="-150" dirty="0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구조도</a:t>
                </a:r>
                <a:endPara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endParaRPr>
              </a:p>
              <a:p>
                <a:pPr marL="180975" indent="-180975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spc="-150" dirty="0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순서도</a:t>
                </a:r>
                <a:endPara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E73AE7-601E-4788-BC40-4449F8CAAC6A}"/>
                  </a:ext>
                </a:extLst>
              </p:cNvPr>
              <p:cNvSpPr txBox="1"/>
              <p:nvPr/>
            </p:nvSpPr>
            <p:spPr>
              <a:xfrm>
                <a:off x="4292537" y="435307"/>
                <a:ext cx="511742" cy="366350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>
                  <a:lnSpc>
                    <a:spcPct val="360000"/>
                  </a:lnSpc>
                </a:pPr>
                <a:endParaRPr lang="en-US" altLang="ko-KR" sz="2300" b="1" spc="300" dirty="0">
                  <a:solidFill>
                    <a:schemeClr val="bg1"/>
                  </a:solidFill>
                </a:endParaRPr>
              </a:p>
              <a:p>
                <a:pPr algn="r">
                  <a:lnSpc>
                    <a:spcPct val="360000"/>
                  </a:lnSpc>
                </a:pPr>
                <a:r>
                  <a:rPr lang="en-US" altLang="ko-KR" sz="2300" b="1" dirty="0">
                    <a:solidFill>
                      <a:schemeClr val="bg1"/>
                    </a:solidFill>
                  </a:rPr>
                  <a:t>02</a:t>
                </a:r>
              </a:p>
              <a:p>
                <a:pPr algn="r">
                  <a:lnSpc>
                    <a:spcPct val="360000"/>
                  </a:lnSpc>
                </a:pPr>
                <a:endParaRPr lang="ko-KR" altLang="en-US" sz="2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A9EA12-EB6A-48FA-A54F-B83BECD34D67}"/>
                  </a:ext>
                </a:extLst>
              </p:cNvPr>
              <p:cNvSpPr txBox="1"/>
              <p:nvPr/>
            </p:nvSpPr>
            <p:spPr>
              <a:xfrm>
                <a:off x="4292537" y="3065883"/>
                <a:ext cx="511742" cy="238930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>
                  <a:lnSpc>
                    <a:spcPct val="360000"/>
                  </a:lnSpc>
                </a:pPr>
                <a:r>
                  <a:rPr lang="en-US" altLang="ko-KR" sz="2300" b="1" dirty="0">
                    <a:solidFill>
                      <a:schemeClr val="bg1"/>
                    </a:solidFill>
                  </a:rPr>
                  <a:t>03</a:t>
                </a:r>
              </a:p>
              <a:p>
                <a:pPr algn="r">
                  <a:lnSpc>
                    <a:spcPct val="360000"/>
                  </a:lnSpc>
                </a:pPr>
                <a:endParaRPr lang="ko-KR" altLang="en-US" sz="23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3975276" y="378940"/>
            <a:ext cx="661620" cy="1540475"/>
            <a:chOff x="3975276" y="378940"/>
            <a:chExt cx="661620" cy="1540475"/>
          </a:xfrm>
        </p:grpSpPr>
        <p:sp>
          <p:nvSpPr>
            <p:cNvPr id="38" name="직사각형 37"/>
            <p:cNvSpPr/>
            <p:nvPr/>
          </p:nvSpPr>
          <p:spPr>
            <a:xfrm>
              <a:off x="3975276" y="378940"/>
              <a:ext cx="661620" cy="15404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4100481" y="956493"/>
              <a:ext cx="445944" cy="44886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4030566" y="885986"/>
              <a:ext cx="262034" cy="339158"/>
            </a:xfrm>
            <a:custGeom>
              <a:avLst/>
              <a:gdLst>
                <a:gd name="connsiteX0" fmla="*/ 0 w 253388"/>
                <a:gd name="connsiteY0" fmla="*/ 271055 h 271055"/>
                <a:gd name="connsiteX1" fmla="*/ 126694 w 253388"/>
                <a:gd name="connsiteY1" fmla="*/ 0 h 271055"/>
                <a:gd name="connsiteX2" fmla="*/ 253388 w 253388"/>
                <a:gd name="connsiteY2" fmla="*/ 271055 h 271055"/>
                <a:gd name="connsiteX3" fmla="*/ 0 w 253388"/>
                <a:gd name="connsiteY3" fmla="*/ 271055 h 271055"/>
                <a:gd name="connsiteX0" fmla="*/ 0 w 280930"/>
                <a:gd name="connsiteY0" fmla="*/ 282072 h 282072"/>
                <a:gd name="connsiteX1" fmla="*/ 280930 w 280930"/>
                <a:gd name="connsiteY1" fmla="*/ 0 h 282072"/>
                <a:gd name="connsiteX2" fmla="*/ 253388 w 280930"/>
                <a:gd name="connsiteY2" fmla="*/ 282072 h 282072"/>
                <a:gd name="connsiteX3" fmla="*/ 0 w 280930"/>
                <a:gd name="connsiteY3" fmla="*/ 282072 h 28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930" h="282072">
                  <a:moveTo>
                    <a:pt x="0" y="282072"/>
                  </a:moveTo>
                  <a:lnTo>
                    <a:pt x="280930" y="0"/>
                  </a:lnTo>
                  <a:lnTo>
                    <a:pt x="253388" y="282072"/>
                  </a:lnTo>
                  <a:lnTo>
                    <a:pt x="0" y="282072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39"/>
            <p:cNvSpPr/>
            <p:nvPr/>
          </p:nvSpPr>
          <p:spPr>
            <a:xfrm flipH="1">
              <a:off x="4342510" y="845072"/>
              <a:ext cx="251516" cy="368084"/>
            </a:xfrm>
            <a:custGeom>
              <a:avLst/>
              <a:gdLst>
                <a:gd name="connsiteX0" fmla="*/ 0 w 253388"/>
                <a:gd name="connsiteY0" fmla="*/ 271055 h 271055"/>
                <a:gd name="connsiteX1" fmla="*/ 126694 w 253388"/>
                <a:gd name="connsiteY1" fmla="*/ 0 h 271055"/>
                <a:gd name="connsiteX2" fmla="*/ 253388 w 253388"/>
                <a:gd name="connsiteY2" fmla="*/ 271055 h 271055"/>
                <a:gd name="connsiteX3" fmla="*/ 0 w 253388"/>
                <a:gd name="connsiteY3" fmla="*/ 271055 h 271055"/>
                <a:gd name="connsiteX0" fmla="*/ 0 w 280930"/>
                <a:gd name="connsiteY0" fmla="*/ 282072 h 282072"/>
                <a:gd name="connsiteX1" fmla="*/ 280930 w 280930"/>
                <a:gd name="connsiteY1" fmla="*/ 0 h 282072"/>
                <a:gd name="connsiteX2" fmla="*/ 253388 w 280930"/>
                <a:gd name="connsiteY2" fmla="*/ 282072 h 282072"/>
                <a:gd name="connsiteX3" fmla="*/ 0 w 280930"/>
                <a:gd name="connsiteY3" fmla="*/ 282072 h 28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930" h="282072">
                  <a:moveTo>
                    <a:pt x="0" y="282072"/>
                  </a:moveTo>
                  <a:lnTo>
                    <a:pt x="280930" y="0"/>
                  </a:lnTo>
                  <a:lnTo>
                    <a:pt x="253388" y="282072"/>
                  </a:lnTo>
                  <a:lnTo>
                    <a:pt x="0" y="282072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27222" y="378941"/>
            <a:ext cx="4102443" cy="600538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1"/>
            <a:endCxn id="3" idx="3"/>
          </p:cNvCxnSpPr>
          <p:nvPr/>
        </p:nvCxnSpPr>
        <p:spPr>
          <a:xfrm>
            <a:off x="527222" y="3381633"/>
            <a:ext cx="410244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1187574" y="1010405"/>
            <a:ext cx="2829667" cy="4739299"/>
            <a:chOff x="1134733" y="1013546"/>
            <a:chExt cx="2919361" cy="4736158"/>
          </a:xfrm>
        </p:grpSpPr>
        <p:pic>
          <p:nvPicPr>
            <p:cNvPr id="10" name="Picture 2" descr="ë°©ì ëí ì´ë¯¸ì§ ê²ìê²°ê³¼"/>
            <p:cNvPicPr>
              <a:picLocks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737" y="1013552"/>
              <a:ext cx="1443706" cy="2368079"/>
            </a:xfrm>
            <a:prstGeom prst="rect">
              <a:avLst/>
            </a:prstGeom>
            <a:noFill/>
          </p:spPr>
        </p:pic>
        <p:pic>
          <p:nvPicPr>
            <p:cNvPr id="13" name="Picture 2" descr="ë°©ì ëí ì´ë¯¸ì§ ê²ìê²°ê³¼"/>
            <p:cNvPicPr>
              <a:picLocks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439" y="1013546"/>
              <a:ext cx="1443706" cy="2368079"/>
            </a:xfrm>
            <a:prstGeom prst="rect">
              <a:avLst/>
            </a:prstGeom>
            <a:noFill/>
          </p:spPr>
        </p:pic>
        <p:pic>
          <p:nvPicPr>
            <p:cNvPr id="14" name="Picture 2" descr="ë°©ì ëí ì´ë¯¸ì§ ê²ìê²°ê³¼"/>
            <p:cNvPicPr>
              <a:picLocks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733" y="3381625"/>
              <a:ext cx="1443706" cy="2368079"/>
            </a:xfrm>
            <a:prstGeom prst="rect">
              <a:avLst/>
            </a:prstGeom>
            <a:noFill/>
          </p:spPr>
        </p:pic>
        <p:pic>
          <p:nvPicPr>
            <p:cNvPr id="15" name="Picture 2" descr="ë°©ì ëí ì´ë¯¸ì§ ê²ìê²°ê³¼"/>
            <p:cNvPicPr>
              <a:picLocks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439" y="3381619"/>
              <a:ext cx="1443706" cy="2368079"/>
            </a:xfrm>
            <a:prstGeom prst="rect">
              <a:avLst/>
            </a:prstGeom>
            <a:noFill/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044" y="1632564"/>
              <a:ext cx="1431749" cy="1431749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2345" y="1632556"/>
              <a:ext cx="1431749" cy="1431749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043" y="3921222"/>
              <a:ext cx="1431749" cy="1431749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2344" y="3922189"/>
              <a:ext cx="1431749" cy="143174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1989" y="2021563"/>
              <a:ext cx="457856" cy="96332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65387" y="2025365"/>
              <a:ext cx="578160" cy="95436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78697" y="4286623"/>
              <a:ext cx="584443" cy="975473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55460" y="4312385"/>
              <a:ext cx="588087" cy="958211"/>
            </a:xfrm>
            <a:prstGeom prst="rect">
              <a:avLst/>
            </a:prstGeom>
          </p:spPr>
        </p:pic>
        <p:sp>
          <p:nvSpPr>
            <p:cNvPr id="24" name="포인트가 5개인 별 23"/>
            <p:cNvSpPr/>
            <p:nvPr/>
          </p:nvSpPr>
          <p:spPr>
            <a:xfrm>
              <a:off x="1221107" y="1122454"/>
              <a:ext cx="423654" cy="385596"/>
            </a:xfrm>
            <a:prstGeom prst="star5">
              <a:avLst>
                <a:gd name="adj" fmla="val 24997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포인트가 5개인 별 24"/>
            <p:cNvSpPr/>
            <p:nvPr/>
          </p:nvSpPr>
          <p:spPr>
            <a:xfrm>
              <a:off x="2686792" y="1109558"/>
              <a:ext cx="423654" cy="385596"/>
            </a:xfrm>
            <a:prstGeom prst="star5">
              <a:avLst>
                <a:gd name="adj" fmla="val 24997"/>
                <a:gd name="hf" fmla="val 105146"/>
                <a:gd name="vf" fmla="val 110557"/>
              </a:avLst>
            </a:prstGeom>
            <a:solidFill>
              <a:schemeClr val="bg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포인트가 5개인 별 25"/>
            <p:cNvSpPr/>
            <p:nvPr/>
          </p:nvSpPr>
          <p:spPr>
            <a:xfrm>
              <a:off x="1221105" y="3456272"/>
              <a:ext cx="423654" cy="385596"/>
            </a:xfrm>
            <a:prstGeom prst="star5">
              <a:avLst>
                <a:gd name="adj" fmla="val 24997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포인트가 5개인 별 26"/>
            <p:cNvSpPr/>
            <p:nvPr/>
          </p:nvSpPr>
          <p:spPr>
            <a:xfrm>
              <a:off x="2667562" y="3460979"/>
              <a:ext cx="423654" cy="385596"/>
            </a:xfrm>
            <a:prstGeom prst="star5">
              <a:avLst>
                <a:gd name="adj" fmla="val 24997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화살표 연결선 30"/>
          <p:cNvCxnSpPr/>
          <p:nvPr/>
        </p:nvCxnSpPr>
        <p:spPr>
          <a:xfrm flipH="1">
            <a:off x="2908145" y="1391452"/>
            <a:ext cx="2180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88301" y="1086605"/>
            <a:ext cx="2318263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즐겨찾기</a:t>
            </a:r>
            <a:r>
              <a:rPr lang="ko-KR" altLang="en-US" dirty="0"/>
              <a:t> 해제</a:t>
            </a:r>
            <a:endParaRPr lang="en-US" altLang="ko-KR" dirty="0"/>
          </a:p>
          <a:p>
            <a:r>
              <a:rPr lang="ko-KR" altLang="en-US" sz="1100" dirty="0"/>
              <a:t>다음부터 이 화면에서 볼 수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527222" y="378941"/>
            <a:ext cx="661620" cy="1540475"/>
            <a:chOff x="527222" y="378941"/>
            <a:chExt cx="661620" cy="1540475"/>
          </a:xfrm>
        </p:grpSpPr>
        <p:sp>
          <p:nvSpPr>
            <p:cNvPr id="34" name="직사각형 33"/>
            <p:cNvSpPr/>
            <p:nvPr/>
          </p:nvSpPr>
          <p:spPr>
            <a:xfrm>
              <a:off x="527222" y="378941"/>
              <a:ext cx="661620" cy="15404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632176" y="845072"/>
              <a:ext cx="465104" cy="663688"/>
              <a:chOff x="647416" y="845072"/>
              <a:chExt cx="465104" cy="663688"/>
            </a:xfrm>
          </p:grpSpPr>
          <p:sp>
            <p:nvSpPr>
              <p:cNvPr id="36" name="등호 35"/>
              <p:cNvSpPr/>
              <p:nvPr/>
            </p:nvSpPr>
            <p:spPr>
              <a:xfrm>
                <a:off x="647416" y="845072"/>
                <a:ext cx="462534" cy="441992"/>
              </a:xfrm>
              <a:prstGeom prst="mathEqual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뺄셈 기호 36"/>
              <p:cNvSpPr/>
              <p:nvPr/>
            </p:nvSpPr>
            <p:spPr>
              <a:xfrm>
                <a:off x="650424" y="1090188"/>
                <a:ext cx="462096" cy="418572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2" name="타원 41"/>
          <p:cNvSpPr/>
          <p:nvPr/>
        </p:nvSpPr>
        <p:spPr>
          <a:xfrm>
            <a:off x="4193345" y="749326"/>
            <a:ext cx="273541" cy="33619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87574" y="378940"/>
            <a:ext cx="2787702" cy="6314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즐겨찾기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27222" y="1919415"/>
            <a:ext cx="660352" cy="38302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975910" y="1919414"/>
            <a:ext cx="660352" cy="38302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갈매기형 수장 48"/>
          <p:cNvSpPr/>
          <p:nvPr/>
        </p:nvSpPr>
        <p:spPr>
          <a:xfrm>
            <a:off x="4129056" y="2977888"/>
            <a:ext cx="366405" cy="123216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517870" y="3593969"/>
            <a:ext cx="560906" cy="1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78775" y="3373336"/>
            <a:ext cx="74757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53" name="갈매기형 수장 52"/>
          <p:cNvSpPr>
            <a:spLocks noChangeAspect="1"/>
          </p:cNvSpPr>
          <p:nvPr/>
        </p:nvSpPr>
        <p:spPr>
          <a:xfrm flipH="1">
            <a:off x="634476" y="2941921"/>
            <a:ext cx="381669" cy="1232162"/>
          </a:xfrm>
          <a:prstGeom prst="chevron">
            <a:avLst/>
          </a:prstGeom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4512931" y="785293"/>
            <a:ext cx="560906" cy="1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73836" y="564660"/>
            <a:ext cx="211307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옷장화면으로 이동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A7D0346-37EB-4A69-B48A-CFFCCB85EEF5}"/>
              </a:ext>
            </a:extLst>
          </p:cNvPr>
          <p:cNvGrpSpPr/>
          <p:nvPr/>
        </p:nvGrpSpPr>
        <p:grpSpPr>
          <a:xfrm>
            <a:off x="3757341" y="4525639"/>
            <a:ext cx="3341256" cy="792996"/>
            <a:chOff x="3445849" y="3701667"/>
            <a:chExt cx="3341256" cy="792996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355909B-CCBF-4C03-A68C-476478B33929}"/>
                </a:ext>
              </a:extLst>
            </p:cNvPr>
            <p:cNvSpPr/>
            <p:nvPr/>
          </p:nvSpPr>
          <p:spPr>
            <a:xfrm>
              <a:off x="3445849" y="3701667"/>
              <a:ext cx="622928" cy="616945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35CD67F-6558-412A-91FD-772D6FCF55C2}"/>
                </a:ext>
              </a:extLst>
            </p:cNvPr>
            <p:cNvSpPr/>
            <p:nvPr/>
          </p:nvSpPr>
          <p:spPr>
            <a:xfrm>
              <a:off x="3752286" y="3987279"/>
              <a:ext cx="45719" cy="45719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D3B2F1EA-2CD2-4214-AD64-9B2574BFFE7B}"/>
                </a:ext>
              </a:extLst>
            </p:cNvPr>
            <p:cNvCxnSpPr/>
            <p:nvPr/>
          </p:nvCxnSpPr>
          <p:spPr>
            <a:xfrm flipH="1" flipV="1">
              <a:off x="3798006" y="4010964"/>
              <a:ext cx="1154245" cy="22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394DCC6-AEAC-4234-A3B9-7AF2D78B253A}"/>
                </a:ext>
              </a:extLst>
            </p:cNvPr>
            <p:cNvSpPr txBox="1"/>
            <p:nvPr/>
          </p:nvSpPr>
          <p:spPr>
            <a:xfrm>
              <a:off x="4954872" y="3848332"/>
              <a:ext cx="1832233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UI</a:t>
              </a:r>
              <a:r>
                <a:rPr lang="ko-KR" altLang="en-US" dirty="0"/>
                <a:t>를 위한 </a:t>
              </a:r>
              <a:endParaRPr lang="en-US" altLang="ko-KR" dirty="0"/>
            </a:p>
            <a:p>
              <a:r>
                <a:rPr lang="en-US" altLang="ko-KR" dirty="0"/>
                <a:t>Hand Detection</a:t>
              </a:r>
              <a:endParaRPr lang="ko-KR" altLang="en-US" dirty="0"/>
            </a:p>
          </p:txBody>
        </p:sp>
      </p:grpSp>
      <p:sp>
        <p:nvSpPr>
          <p:cNvPr id="59" name="가로로 말린 두루마리 모양 107">
            <a:extLst>
              <a:ext uri="{FF2B5EF4-FFF2-40B4-BE49-F238E27FC236}">
                <a16:creationId xmlns:a16="http://schemas.microsoft.com/office/drawing/2014/main" id="{D1F29455-1B86-4927-B395-B8FF1CFCE8F2}"/>
              </a:ext>
            </a:extLst>
          </p:cNvPr>
          <p:cNvSpPr/>
          <p:nvPr/>
        </p:nvSpPr>
        <p:spPr>
          <a:xfrm>
            <a:off x="8863766" y="5224446"/>
            <a:ext cx="2257425" cy="981075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</a:t>
            </a:r>
            <a:r>
              <a:rPr lang="ko-KR" altLang="en-US" dirty="0" err="1"/>
              <a:t>즐겨찾기</a:t>
            </a:r>
            <a:r>
              <a:rPr lang="ko-KR" altLang="en-US" dirty="0"/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2304681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EA946-451D-4C11-B61D-AD4104DBC341}"/>
              </a:ext>
            </a:extLst>
          </p:cNvPr>
          <p:cNvSpPr txBox="1"/>
          <p:nvPr/>
        </p:nvSpPr>
        <p:spPr>
          <a:xfrm>
            <a:off x="3552390" y="2037744"/>
            <a:ext cx="4514650" cy="158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예상 결과화면</a:t>
            </a:r>
            <a:endParaRPr lang="en-US" altLang="ko-KR" sz="1400" spc="-150" dirty="0">
              <a:solidFill>
                <a:schemeClr val="tx2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48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기대효과</a:t>
            </a:r>
            <a:endParaRPr lang="en-US" altLang="ko-KR" sz="4800" spc="-150" dirty="0">
              <a:solidFill>
                <a:schemeClr val="tx2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진행상황</a:t>
            </a:r>
          </a:p>
        </p:txBody>
      </p:sp>
    </p:spTree>
    <p:extLst>
      <p:ext uri="{BB962C8B-B14F-4D97-AF65-F5344CB8AC3E}">
        <p14:creationId xmlns:p14="http://schemas.microsoft.com/office/powerpoint/2010/main" val="1228576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699" y="367909"/>
            <a:ext cx="2364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기대효과</a:t>
            </a:r>
            <a:endParaRPr lang="ko-KR" altLang="en-US" sz="48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315200" y="1952625"/>
            <a:ext cx="3514725" cy="3514725"/>
          </a:xfrm>
          <a:prstGeom prst="ellipse">
            <a:avLst/>
          </a:prstGeom>
          <a:pattFill prst="dk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62074" y="1943097"/>
            <a:ext cx="3514725" cy="3514725"/>
          </a:xfrm>
          <a:prstGeom prst="ellipse">
            <a:avLst/>
          </a:prstGeom>
          <a:pattFill prst="lt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707709" y="3155987"/>
            <a:ext cx="2593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4">
                    <a:lumMod val="25000"/>
                  </a:schemeClr>
                </a:solidFill>
              </a:rPr>
              <a:t>대형 매장에 가야 </a:t>
            </a:r>
            <a:endParaRPr lang="en-US" altLang="ko-KR" sz="2400" dirty="0">
              <a:solidFill>
                <a:schemeClr val="accent4">
                  <a:lumMod val="2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accent4">
                    <a:lumMod val="25000"/>
                  </a:schemeClr>
                </a:solidFill>
              </a:rPr>
              <a:t>경험할 수 있던 </a:t>
            </a:r>
            <a:endParaRPr lang="en-US" altLang="ko-KR" sz="2400" dirty="0">
              <a:solidFill>
                <a:schemeClr val="accent4">
                  <a:lumMod val="2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accent4">
                    <a:lumMod val="25000"/>
                  </a:schemeClr>
                </a:solidFill>
              </a:rPr>
              <a:t>기술의 </a:t>
            </a:r>
            <a:r>
              <a:rPr lang="ko-KR" altLang="en-US" sz="2400" b="1" dirty="0">
                <a:solidFill>
                  <a:schemeClr val="accent4">
                    <a:lumMod val="25000"/>
                  </a:schemeClr>
                </a:solidFill>
              </a:rPr>
              <a:t>개인화</a:t>
            </a:r>
            <a:endParaRPr lang="en-US" altLang="ko-KR" sz="2400" b="1" dirty="0">
              <a:solidFill>
                <a:schemeClr val="accent4">
                  <a:lumMod val="25000"/>
                </a:schemeClr>
              </a:solidFill>
            </a:endParaRPr>
          </a:p>
          <a:p>
            <a:endParaRPr lang="ko-KR" altLang="en-US" sz="24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120259" y="1730371"/>
            <a:ext cx="3940176" cy="3940176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060435" y="3155987"/>
            <a:ext cx="2696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>
                    <a:lumMod val="25000"/>
                  </a:schemeClr>
                </a:solidFill>
              </a:rPr>
              <a:t>5G</a:t>
            </a:r>
            <a:r>
              <a:rPr lang="ko-KR" altLang="en-US" sz="2400" dirty="0">
                <a:solidFill>
                  <a:schemeClr val="accent4">
                    <a:lumMod val="25000"/>
                  </a:schemeClr>
                </a:solidFill>
              </a:rPr>
              <a:t> 상용화에 맞춘 </a:t>
            </a:r>
            <a:endParaRPr lang="en-US" altLang="ko-KR" sz="2400" dirty="0">
              <a:solidFill>
                <a:schemeClr val="accent4">
                  <a:lumMod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accent4">
                    <a:lumMod val="25000"/>
                  </a:schemeClr>
                </a:solidFill>
              </a:rPr>
              <a:t>AR</a:t>
            </a:r>
            <a:r>
              <a:rPr lang="ko-KR" altLang="en-US" sz="2400" dirty="0">
                <a:solidFill>
                  <a:schemeClr val="accent4">
                    <a:lumMod val="25000"/>
                  </a:schemeClr>
                </a:solidFill>
              </a:rPr>
              <a:t> 융합 기술의 </a:t>
            </a:r>
            <a:endParaRPr lang="en-US" altLang="ko-KR" sz="2400" dirty="0">
              <a:solidFill>
                <a:schemeClr val="accent4">
                  <a:lumMod val="2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accent4">
                    <a:lumMod val="25000"/>
                  </a:schemeClr>
                </a:solidFill>
              </a:rPr>
              <a:t>보편화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AD6E5E0-A174-4E72-B076-43BA89820F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528" y="2851186"/>
            <a:ext cx="3053189" cy="117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37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EA946-451D-4C11-B61D-AD4104DBC341}"/>
              </a:ext>
            </a:extLst>
          </p:cNvPr>
          <p:cNvSpPr txBox="1"/>
          <p:nvPr/>
        </p:nvSpPr>
        <p:spPr>
          <a:xfrm>
            <a:off x="3552390" y="2037744"/>
            <a:ext cx="4514650" cy="150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예상 결과화면</a:t>
            </a:r>
            <a:endParaRPr lang="en-US" altLang="ko-KR" sz="1400" spc="-150" dirty="0">
              <a:solidFill>
                <a:schemeClr val="tx2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기대효과</a:t>
            </a:r>
            <a:endParaRPr lang="en-US" altLang="ko-KR" sz="1400" spc="-150" dirty="0">
              <a:solidFill>
                <a:schemeClr val="tx2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48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진행상황</a:t>
            </a:r>
          </a:p>
        </p:txBody>
      </p:sp>
    </p:spTree>
    <p:extLst>
      <p:ext uri="{BB962C8B-B14F-4D97-AF65-F5344CB8AC3E}">
        <p14:creationId xmlns:p14="http://schemas.microsoft.com/office/powerpoint/2010/main" val="328254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진행상황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464" y="675148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Gantt Chart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751526B-37F3-42B0-9D94-41C004DF1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" y="800859"/>
            <a:ext cx="15395328" cy="453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7" name="OTLSHAPE_T_dddb03b0b7dd4b4ab51a5ca87c60bb5e_HorizontalConnector1">
            <a:extLst>
              <a:ext uri="{FF2B5EF4-FFF2-40B4-BE49-F238E27FC236}">
                <a16:creationId xmlns:a16="http://schemas.microsoft.com/office/drawing/2014/main" id="{47FCBA84-27F8-47A0-9398-B757DB3BA7F1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2149941" y="6114237"/>
            <a:ext cx="7753823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873cee77fc804a08b3913e177b784efa_HorizontalConnector1">
            <a:extLst>
              <a:ext uri="{FF2B5EF4-FFF2-40B4-BE49-F238E27FC236}">
                <a16:creationId xmlns:a16="http://schemas.microsoft.com/office/drawing/2014/main" id="{4977C763-0F33-4C24-BC21-805990BD3E7D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672506" y="5794112"/>
            <a:ext cx="7009083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a91e8249d71d4db4b6bf1324ab6255b6_HorizontalConnector1">
            <a:extLst>
              <a:ext uri="{FF2B5EF4-FFF2-40B4-BE49-F238E27FC236}">
                <a16:creationId xmlns:a16="http://schemas.microsoft.com/office/drawing/2014/main" id="{CFCCA001-9B49-42C7-98D8-FD5F3E00D104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504358" y="5527412"/>
            <a:ext cx="587076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549efdd2f2da4adcba766f4e8cb6c184_HorizontalConnector1">
            <a:extLst>
              <a:ext uri="{FF2B5EF4-FFF2-40B4-BE49-F238E27FC236}">
                <a16:creationId xmlns:a16="http://schemas.microsoft.com/office/drawing/2014/main" id="{5714995C-6479-44C7-AF52-47ECE3443406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644058" y="5260712"/>
            <a:ext cx="573106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22f39fb829944911aac60ff29587efd4_HorizontalConnector1">
            <a:extLst>
              <a:ext uri="{FF2B5EF4-FFF2-40B4-BE49-F238E27FC236}">
                <a16:creationId xmlns:a16="http://schemas.microsoft.com/office/drawing/2014/main" id="{32DD3A78-BF51-475A-811E-1B92E80CF787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783758" y="4994012"/>
            <a:ext cx="3189163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860c807e4fce45b4a07b88fb5e537165_HorizontalConnector1">
            <a:extLst>
              <a:ext uri="{FF2B5EF4-FFF2-40B4-BE49-F238E27FC236}">
                <a16:creationId xmlns:a16="http://schemas.microsoft.com/office/drawing/2014/main" id="{80CC08D7-2101-4016-B511-9923AD1C373B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361524" y="4727312"/>
            <a:ext cx="3442820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55871566acb4479fa593c4d75faba5f3_HorizontalConnector1">
            <a:extLst>
              <a:ext uri="{FF2B5EF4-FFF2-40B4-BE49-F238E27FC236}">
                <a16:creationId xmlns:a16="http://schemas.microsoft.com/office/drawing/2014/main" id="{2D939BEE-C9E2-4108-AA21-19F5ED10698F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838960" y="4460612"/>
            <a:ext cx="2965384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e676dd5c8d65477588b6d56b4e73ee0c_HorizontalConnector1">
            <a:extLst>
              <a:ext uri="{FF2B5EF4-FFF2-40B4-BE49-F238E27FC236}">
                <a16:creationId xmlns:a16="http://schemas.microsoft.com/office/drawing/2014/main" id="{EA5A3954-A20D-4948-8C8F-AD4CB1F4D79C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333077" y="4193912"/>
            <a:ext cx="2164805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82fb3c45ae5f4c1ea8eb25fb96b27648_HorizontalConnector1">
            <a:extLst>
              <a:ext uri="{FF2B5EF4-FFF2-40B4-BE49-F238E27FC236}">
                <a16:creationId xmlns:a16="http://schemas.microsoft.com/office/drawing/2014/main" id="{00EFB375-463C-470F-9B2F-AF77D05C6CC0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333077" y="3927212"/>
            <a:ext cx="2164805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27ae47589bac40d38409405d5a28c9b6_HorizontalConnector1">
            <a:extLst>
              <a:ext uri="{FF2B5EF4-FFF2-40B4-BE49-F238E27FC236}">
                <a16:creationId xmlns:a16="http://schemas.microsoft.com/office/drawing/2014/main" id="{C03E1BDE-C0C7-477A-8BF2-81B3976F88DA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193377" y="3660512"/>
            <a:ext cx="1419482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T_382ddf7c49ae41a9a896b68233bb860b_HorizontalConnector1">
            <a:extLst>
              <a:ext uri="{FF2B5EF4-FFF2-40B4-BE49-F238E27FC236}">
                <a16:creationId xmlns:a16="http://schemas.microsoft.com/office/drawing/2014/main" id="{AD84E8CB-66F2-44FD-A22A-6FD025D7766B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1679491" y="3393812"/>
            <a:ext cx="806936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T_75dffbd02c41442183b720bbfa1c3d22_HorizontalConnector1">
            <a:extLst>
              <a:ext uri="{FF2B5EF4-FFF2-40B4-BE49-F238E27FC236}">
                <a16:creationId xmlns:a16="http://schemas.microsoft.com/office/drawing/2014/main" id="{EE70DCF8-B145-4767-9E20-D08720BB550A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301496" y="3127112"/>
            <a:ext cx="1058499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T_d5cd6d2f98024f49adcf10a7c42fbeff_HorizontalConnector1">
            <a:extLst>
              <a:ext uri="{FF2B5EF4-FFF2-40B4-BE49-F238E27FC236}">
                <a16:creationId xmlns:a16="http://schemas.microsoft.com/office/drawing/2014/main" id="{E9242455-2697-4976-B0D1-07CF3755B007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783758" y="2860412"/>
            <a:ext cx="449805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T_d447ea458d95438995f5caa9b91329cc_HorizontalConnector1">
            <a:extLst>
              <a:ext uri="{FF2B5EF4-FFF2-40B4-BE49-F238E27FC236}">
                <a16:creationId xmlns:a16="http://schemas.microsoft.com/office/drawing/2014/main" id="{17A99B60-1592-44B7-BE5F-525FD68F4217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1640925" y="2593712"/>
            <a:ext cx="59263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TLSHAPE_TB_00000000000000000000000000000000_LeftEndCaps">
            <a:extLst>
              <a:ext uri="{FF2B5EF4-FFF2-40B4-BE49-F238E27FC236}">
                <a16:creationId xmlns:a16="http://schemas.microsoft.com/office/drawing/2014/main" id="{F72F4094-E43A-4201-B452-765A9713CD4A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311235" y="1379126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ko-KR" alt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TB_00000000000000000000000000000000_RightEndCaps">
            <a:extLst>
              <a:ext uri="{FF2B5EF4-FFF2-40B4-BE49-F238E27FC236}">
                <a16:creationId xmlns:a16="http://schemas.microsoft.com/office/drawing/2014/main" id="{C8C17BC1-A138-4B03-8FEB-998F7249605C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1404769" y="1379126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ko-KR" alt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B_00000000000000000000000000000000_ScaleContainer">
            <a:extLst>
              <a:ext uri="{FF2B5EF4-FFF2-40B4-BE49-F238E27FC236}">
                <a16:creationId xmlns:a16="http://schemas.microsoft.com/office/drawing/2014/main" id="{DDC49EB3-4842-4AF4-944C-7978433E9B8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27100" y="1328157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TLSHAPE_TB_00000000000000000000000000000000_ElapsedTime">
            <a:extLst>
              <a:ext uri="{FF2B5EF4-FFF2-40B4-BE49-F238E27FC236}">
                <a16:creationId xmlns:a16="http://schemas.microsoft.com/office/drawing/2014/main" id="{784FB04D-D4FC-4C7C-B9F5-3BB4FE25F7AE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927100" y="1632957"/>
            <a:ext cx="23495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TLSHAPE_TB_00000000000000000000000000000000_TodayMarkerShape">
            <a:extLst>
              <a:ext uri="{FF2B5EF4-FFF2-40B4-BE49-F238E27FC236}">
                <a16:creationId xmlns:a16="http://schemas.microsoft.com/office/drawing/2014/main" id="{0AA2D0C4-B40E-4D5C-A064-11E57CB703B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219191" y="1709157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OTLSHAPE_TB_00000000000000000000000000000000_TodayMarkerText">
            <a:extLst>
              <a:ext uri="{FF2B5EF4-FFF2-40B4-BE49-F238E27FC236}">
                <a16:creationId xmlns:a16="http://schemas.microsoft.com/office/drawing/2014/main" id="{B5A84A6B-7512-4FFA-9CBA-50FBA472A57C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121220" y="1836157"/>
            <a:ext cx="3048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1200" b="1" spc="-26" dirty="0">
                <a:solidFill>
                  <a:schemeClr val="dk1"/>
                </a:solidFill>
                <a:latin typeface="Calibri" panose="020F0502020204030204" pitchFamily="34" charset="0"/>
              </a:rPr>
              <a:t>오늘</a:t>
            </a:r>
          </a:p>
        </p:txBody>
      </p:sp>
      <p:sp>
        <p:nvSpPr>
          <p:cNvPr id="52" name="OTLSHAPE_TB_00000000000000000000000000000000_TimescaleInterval1">
            <a:extLst>
              <a:ext uri="{FF2B5EF4-FFF2-40B4-BE49-F238E27FC236}">
                <a16:creationId xmlns:a16="http://schemas.microsoft.com/office/drawing/2014/main" id="{EA421492-EC42-4156-B038-E14450780015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90600" y="142563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3" name="OTLSHAPE_TB_00000000000000000000000000000000_Separator1">
            <a:extLst>
              <a:ext uri="{FF2B5EF4-FFF2-40B4-BE49-F238E27FC236}">
                <a16:creationId xmlns:a16="http://schemas.microsoft.com/office/drawing/2014/main" id="{C61C818C-A76B-458F-854C-A917B110A637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2233563" y="141705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TLSHAPE_TB_00000000000000000000000000000000_TimescaleInterval2">
            <a:extLst>
              <a:ext uri="{FF2B5EF4-FFF2-40B4-BE49-F238E27FC236}">
                <a16:creationId xmlns:a16="http://schemas.microsoft.com/office/drawing/2014/main" id="{854ABB79-20EB-4B26-BBA9-5F29E4BB1554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2297063" y="142563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5" name="OTLSHAPE_TB_00000000000000000000000000000000_Separator2">
            <a:extLst>
              <a:ext uri="{FF2B5EF4-FFF2-40B4-BE49-F238E27FC236}">
                <a16:creationId xmlns:a16="http://schemas.microsoft.com/office/drawing/2014/main" id="{3363B18C-C7FF-4EED-BD07-8E562879DF59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3497881" y="141705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TLSHAPE_TB_00000000000000000000000000000000_TimescaleInterval3">
            <a:extLst>
              <a:ext uri="{FF2B5EF4-FFF2-40B4-BE49-F238E27FC236}">
                <a16:creationId xmlns:a16="http://schemas.microsoft.com/office/drawing/2014/main" id="{F9412B88-2A24-462D-85B9-1704C381BF78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3561382" y="142563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7" name="OTLSHAPE_TB_00000000000000000000000000000000_Separator3">
            <a:extLst>
              <a:ext uri="{FF2B5EF4-FFF2-40B4-BE49-F238E27FC236}">
                <a16:creationId xmlns:a16="http://schemas.microsoft.com/office/drawing/2014/main" id="{07EE6928-8FFF-49D7-99F7-830CAAE11DDD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4804344" y="141705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TLSHAPE_TB_00000000000000000000000000000000_TimescaleInterval4">
            <a:extLst>
              <a:ext uri="{FF2B5EF4-FFF2-40B4-BE49-F238E27FC236}">
                <a16:creationId xmlns:a16="http://schemas.microsoft.com/office/drawing/2014/main" id="{05DCBF05-3F4F-4B99-972F-A37BA4048B0B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4867844" y="142563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9" name="OTLSHAPE_TB_00000000000000000000000000000000_Separator4">
            <a:extLst>
              <a:ext uri="{FF2B5EF4-FFF2-40B4-BE49-F238E27FC236}">
                <a16:creationId xmlns:a16="http://schemas.microsoft.com/office/drawing/2014/main" id="{BEA4E3BC-D8C4-400F-8D20-50334F98CA8D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6068663" y="141705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TLSHAPE_TB_00000000000000000000000000000000_TimescaleInterval5">
            <a:extLst>
              <a:ext uri="{FF2B5EF4-FFF2-40B4-BE49-F238E27FC236}">
                <a16:creationId xmlns:a16="http://schemas.microsoft.com/office/drawing/2014/main" id="{8EF1FB93-CA88-48AC-9BBD-BFA3B29634BC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6132163" y="142563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1" name="OTLSHAPE_TB_00000000000000000000000000000000_Separator5">
            <a:extLst>
              <a:ext uri="{FF2B5EF4-FFF2-40B4-BE49-F238E27FC236}">
                <a16:creationId xmlns:a16="http://schemas.microsoft.com/office/drawing/2014/main" id="{54010B99-E986-4921-91D6-EA675EF7FAB8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7375126" y="141705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TLSHAPE_TB_00000000000000000000000000000000_TimescaleInterval6">
            <a:extLst>
              <a:ext uri="{FF2B5EF4-FFF2-40B4-BE49-F238E27FC236}">
                <a16:creationId xmlns:a16="http://schemas.microsoft.com/office/drawing/2014/main" id="{E3BA205D-AA66-4E6B-B8B6-734B73373D03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7438626" y="142563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3" name="OTLSHAPE_TB_00000000000000000000000000000000_Separator6">
            <a:extLst>
              <a:ext uri="{FF2B5EF4-FFF2-40B4-BE49-F238E27FC236}">
                <a16:creationId xmlns:a16="http://schemas.microsoft.com/office/drawing/2014/main" id="{E72FE094-1F4E-47BF-97CA-0A5C2EC5F584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8681588" y="141705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TLSHAPE_TB_00000000000000000000000000000000_TimescaleInterval7">
            <a:extLst>
              <a:ext uri="{FF2B5EF4-FFF2-40B4-BE49-F238E27FC236}">
                <a16:creationId xmlns:a16="http://schemas.microsoft.com/office/drawing/2014/main" id="{C66BBFB9-0041-4E9C-90C2-E85890040CDD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8745088" y="142563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5" name="OTLSHAPE_TB_00000000000000000000000000000000_Separator7">
            <a:extLst>
              <a:ext uri="{FF2B5EF4-FFF2-40B4-BE49-F238E27FC236}">
                <a16:creationId xmlns:a16="http://schemas.microsoft.com/office/drawing/2014/main" id="{22341730-90CA-4FC1-A7A8-7FD8DBED083D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9945907" y="141705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TLSHAPE_TB_00000000000000000000000000000000_TimescaleInterval8">
            <a:extLst>
              <a:ext uri="{FF2B5EF4-FFF2-40B4-BE49-F238E27FC236}">
                <a16:creationId xmlns:a16="http://schemas.microsoft.com/office/drawing/2014/main" id="{10B4216B-6B4C-499D-816A-9FA22DDCAF37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0009407" y="14256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22a4f0d76806446789e8d0dc63898e9a_Shape">
            <a:extLst>
              <a:ext uri="{FF2B5EF4-FFF2-40B4-BE49-F238E27FC236}">
                <a16:creationId xmlns:a16="http://schemas.microsoft.com/office/drawing/2014/main" id="{87267297-887B-4D83-8946-FA59176E2FE9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137820" y="2225412"/>
            <a:ext cx="1104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OTLSHAPE_T_22a4f0d76806446789e8d0dc63898e9a_JoinedDate">
            <a:extLst>
              <a:ext uri="{FF2B5EF4-FFF2-40B4-BE49-F238E27FC236}">
                <a16:creationId xmlns:a16="http://schemas.microsoft.com/office/drawing/2014/main" id="{52425F67-904D-4D77-B59D-A6EC31125B7B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2284334" y="224950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3-6-2019 - 3-31-2019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22a4f0d76806446789e8d0dc63898e9a_Title">
            <a:extLst>
              <a:ext uri="{FF2B5EF4-FFF2-40B4-BE49-F238E27FC236}">
                <a16:creationId xmlns:a16="http://schemas.microsoft.com/office/drawing/2014/main" id="{1FEA3CA6-2D18-4B01-BF64-D1F9730C66E7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0735" y="2241753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프로젝트 계획</a:t>
            </a:r>
            <a:r>
              <a:rPr lang="en-US" altLang="ko-KR" sz="1100" b="1" spc="-6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/</a:t>
            </a:r>
            <a:r>
              <a:rPr lang="ko-KR" altLang="en-US" sz="1100" b="1" spc="-6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설계</a:t>
            </a:r>
          </a:p>
        </p:txBody>
      </p:sp>
      <p:sp>
        <p:nvSpPr>
          <p:cNvPr id="70" name="OTLSHAPE_T_d447ea458d95438995f5caa9b91329cc_Shape">
            <a:extLst>
              <a:ext uri="{FF2B5EF4-FFF2-40B4-BE49-F238E27FC236}">
                <a16:creationId xmlns:a16="http://schemas.microsoft.com/office/drawing/2014/main" id="{4BA75926-73CD-4F71-AB0F-4268BA2D08A4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2233563" y="2492112"/>
            <a:ext cx="431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TLSHAPE_T_d447ea458d95438995f5caa9b91329cc_JoinedDate">
            <a:extLst>
              <a:ext uri="{FF2B5EF4-FFF2-40B4-BE49-F238E27FC236}">
                <a16:creationId xmlns:a16="http://schemas.microsoft.com/office/drawing/2014/main" id="{AB07A277-D42E-4059-8B77-4CA56BA4333E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2705773" y="251620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4-1-2019 - 4-10-2019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d447ea458d95438995f5caa9b91329cc_Title">
            <a:extLst>
              <a:ext uri="{FF2B5EF4-FFF2-40B4-BE49-F238E27FC236}">
                <a16:creationId xmlns:a16="http://schemas.microsoft.com/office/drawing/2014/main" id="{D8084861-B0F4-4B7B-9DFC-AFB6A564EF26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0735" y="2508453"/>
            <a:ext cx="152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관련 오픈소스 수집</a:t>
            </a:r>
            <a:r>
              <a:rPr lang="en-US" altLang="ko-KR" sz="1100" b="1" spc="-4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/</a:t>
            </a:r>
            <a:r>
              <a:rPr lang="ko-KR" altLang="en-US" sz="1100" b="1" spc="-4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분석</a:t>
            </a:r>
          </a:p>
        </p:txBody>
      </p:sp>
      <p:sp>
        <p:nvSpPr>
          <p:cNvPr id="73" name="OTLSHAPE_T_d5cd6d2f98024f49adcf10a7c42fbeff_Shape">
            <a:extLst>
              <a:ext uri="{FF2B5EF4-FFF2-40B4-BE49-F238E27FC236}">
                <a16:creationId xmlns:a16="http://schemas.microsoft.com/office/drawing/2014/main" id="{80D94D6A-BB8E-4E7E-AC5C-3E80DDECB22A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2233563" y="2758812"/>
            <a:ext cx="12700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TLSHAPE_T_d5cd6d2f98024f49adcf10a7c42fbeff_JoinedDate">
            <a:extLst>
              <a:ext uri="{FF2B5EF4-FFF2-40B4-BE49-F238E27FC236}">
                <a16:creationId xmlns:a16="http://schemas.microsoft.com/office/drawing/2014/main" id="{FFA6BBC5-7FEC-4685-A2EE-79A03D85F8D3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3548653" y="278290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4-1-2019 - 4-30-2019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d5cd6d2f98024f49adcf10a7c42fbeff_Title">
            <a:extLst>
              <a:ext uri="{FF2B5EF4-FFF2-40B4-BE49-F238E27FC236}">
                <a16:creationId xmlns:a16="http://schemas.microsoft.com/office/drawing/2014/main" id="{2645FCCD-128A-4A1E-93ED-33E8D9370AD9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0735" y="2775153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중간 보고서 작성 및 피드백</a:t>
            </a:r>
          </a:p>
        </p:txBody>
      </p:sp>
      <p:sp>
        <p:nvSpPr>
          <p:cNvPr id="76" name="OTLSHAPE_T_75dffbd02c41442183b720bbfa1c3d22_Shape">
            <a:extLst>
              <a:ext uri="{FF2B5EF4-FFF2-40B4-BE49-F238E27FC236}">
                <a16:creationId xmlns:a16="http://schemas.microsoft.com/office/drawing/2014/main" id="{503CCB27-A196-45B4-B15C-C83E6997EBE9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2359995" y="3025512"/>
            <a:ext cx="4699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OTLSHAPE_T_75dffbd02c41442183b720bbfa1c3d22_JoinedDate">
            <a:extLst>
              <a:ext uri="{FF2B5EF4-FFF2-40B4-BE49-F238E27FC236}">
                <a16:creationId xmlns:a16="http://schemas.microsoft.com/office/drawing/2014/main" id="{224071D9-71B1-44DC-A713-5FE203507699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2874349" y="304960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4-4-2019 - 4-14-2019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75dffbd02c41442183b720bbfa1c3d22_Title">
            <a:extLst>
              <a:ext uri="{FF2B5EF4-FFF2-40B4-BE49-F238E27FC236}">
                <a16:creationId xmlns:a16="http://schemas.microsoft.com/office/drawing/2014/main" id="{4D4672A5-2FA4-456D-9567-316B79248DCF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0735" y="3041853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안드로이드 앱 개발</a:t>
            </a:r>
          </a:p>
        </p:txBody>
      </p:sp>
      <p:sp>
        <p:nvSpPr>
          <p:cNvPr id="79" name="OTLSHAPE_T_382ddf7c49ae41a9a896b68233bb860b_Shape">
            <a:extLst>
              <a:ext uri="{FF2B5EF4-FFF2-40B4-BE49-F238E27FC236}">
                <a16:creationId xmlns:a16="http://schemas.microsoft.com/office/drawing/2014/main" id="{D310213D-DEBA-4DF2-806F-F279A7B442ED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2486427" y="3292212"/>
            <a:ext cx="1231900" cy="203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OTLSHAPE_T_382ddf7c49ae41a9a896b68233bb860b_JoinedDate">
            <a:extLst>
              <a:ext uri="{FF2B5EF4-FFF2-40B4-BE49-F238E27FC236}">
                <a16:creationId xmlns:a16="http://schemas.microsoft.com/office/drawing/2014/main" id="{426D2CF8-BB3B-403B-86D1-DB63475B79EC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759372" y="3316300"/>
            <a:ext cx="1028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4-7-2019 - 5-5-2019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382ddf7c49ae41a9a896b68233bb860b_Title">
            <a:extLst>
              <a:ext uri="{FF2B5EF4-FFF2-40B4-BE49-F238E27FC236}">
                <a16:creationId xmlns:a16="http://schemas.microsoft.com/office/drawing/2014/main" id="{10726FEF-20F9-48DC-9527-033F2B81BCC1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0735" y="3308553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4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C# </a:t>
            </a:r>
            <a:r>
              <a:rPr lang="ko-KR" altLang="en-US" sz="1100" b="1" spc="-4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공부 및 메인 모듈 개발</a:t>
            </a:r>
          </a:p>
        </p:txBody>
      </p:sp>
      <p:sp>
        <p:nvSpPr>
          <p:cNvPr id="82" name="OTLSHAPE_T_27ae47589bac40d38409405d5a28c9b6_Shape">
            <a:extLst>
              <a:ext uri="{FF2B5EF4-FFF2-40B4-BE49-F238E27FC236}">
                <a16:creationId xmlns:a16="http://schemas.microsoft.com/office/drawing/2014/main" id="{7FB3BCCC-6E5D-4A9F-8CFE-DCCC715FA374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2612859" y="3558912"/>
            <a:ext cx="1689100" cy="203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OTLSHAPE_T_27ae47589bac40d38409405d5a28c9b6_JoinedDate">
            <a:extLst>
              <a:ext uri="{FF2B5EF4-FFF2-40B4-BE49-F238E27FC236}">
                <a16:creationId xmlns:a16="http://schemas.microsoft.com/office/drawing/2014/main" id="{43012647-A4C3-4C65-A5D9-56BEF457A333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4349388" y="3583000"/>
            <a:ext cx="1155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4-10-2019 - 5-19-2019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27ae47589bac40d38409405d5a28c9b6_Title">
            <a:extLst>
              <a:ext uri="{FF2B5EF4-FFF2-40B4-BE49-F238E27FC236}">
                <a16:creationId xmlns:a16="http://schemas.microsoft.com/office/drawing/2014/main" id="{1FAA0A64-0B74-44FD-9A90-B0B5EBF5513C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0735" y="3575253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손 인식 모듈 개발</a:t>
            </a:r>
          </a:p>
        </p:txBody>
      </p:sp>
      <p:sp>
        <p:nvSpPr>
          <p:cNvPr id="85" name="OTLSHAPE_T_82fb3c45ae5f4c1ea8eb25fb96b27648_Shape">
            <a:extLst>
              <a:ext uri="{FF2B5EF4-FFF2-40B4-BE49-F238E27FC236}">
                <a16:creationId xmlns:a16="http://schemas.microsoft.com/office/drawing/2014/main" id="{6ACDBE6C-D6FA-4C32-A328-F6C0F94A2155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3497882" y="3825612"/>
            <a:ext cx="1308100" cy="203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TLSHAPE_T_82fb3c45ae5f4c1ea8eb25fb96b27648_JoinedDate">
            <a:extLst>
              <a:ext uri="{FF2B5EF4-FFF2-40B4-BE49-F238E27FC236}">
                <a16:creationId xmlns:a16="http://schemas.microsoft.com/office/drawing/2014/main" id="{A7F06888-0EAC-401A-BB1B-64DCF901A232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4855115" y="384970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5-1-2019 - 5-31-2019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T_82fb3c45ae5f4c1ea8eb25fb96b27648_Title">
            <a:extLst>
              <a:ext uri="{FF2B5EF4-FFF2-40B4-BE49-F238E27FC236}">
                <a16:creationId xmlns:a16="http://schemas.microsoft.com/office/drawing/2014/main" id="{82D2F74C-75F4-43D5-A96C-3FDBE4088AD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0735" y="3841953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의류 관리 모듈 개발</a:t>
            </a:r>
          </a:p>
        </p:txBody>
      </p:sp>
      <p:sp>
        <p:nvSpPr>
          <p:cNvPr id="88" name="OTLSHAPE_T_e676dd5c8d65477588b6d56b4e73ee0c_Shape">
            <a:extLst>
              <a:ext uri="{FF2B5EF4-FFF2-40B4-BE49-F238E27FC236}">
                <a16:creationId xmlns:a16="http://schemas.microsoft.com/office/drawing/2014/main" id="{BD2A39CA-495F-45C8-9E96-4993022B216C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3497882" y="4092312"/>
            <a:ext cx="1308100" cy="203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OTLSHAPE_T_e676dd5c8d65477588b6d56b4e73ee0c_JoinedDate">
            <a:extLst>
              <a:ext uri="{FF2B5EF4-FFF2-40B4-BE49-F238E27FC236}">
                <a16:creationId xmlns:a16="http://schemas.microsoft.com/office/drawing/2014/main" id="{7984EB26-F878-43D3-93B3-28C04036D8B7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4855115" y="411640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5-1-2019 - 5-31-2019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T_e676dd5c8d65477588b6d56b4e73ee0c_Title">
            <a:extLst>
              <a:ext uri="{FF2B5EF4-FFF2-40B4-BE49-F238E27FC236}">
                <a16:creationId xmlns:a16="http://schemas.microsoft.com/office/drawing/2014/main" id="{CF2CD444-E8D7-4D40-97CE-163F102155B8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0735" y="4108653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신체 인식 모듈 개발</a:t>
            </a:r>
          </a:p>
        </p:txBody>
      </p:sp>
      <p:sp>
        <p:nvSpPr>
          <p:cNvPr id="91" name="OTLSHAPE_T_55871566acb4479fa593c4d75faba5f3_Shape">
            <a:extLst>
              <a:ext uri="{FF2B5EF4-FFF2-40B4-BE49-F238E27FC236}">
                <a16:creationId xmlns:a16="http://schemas.microsoft.com/office/drawing/2014/main" id="{6E82F007-561F-4DA9-B5CA-35BE95A37A95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4804344" y="4359012"/>
            <a:ext cx="2578100" cy="203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TLSHAPE_T_55871566acb4479fa593c4d75faba5f3_JoinedDate">
            <a:extLst>
              <a:ext uri="{FF2B5EF4-FFF2-40B4-BE49-F238E27FC236}">
                <a16:creationId xmlns:a16="http://schemas.microsoft.com/office/drawing/2014/main" id="{58A9DBC5-3F59-4142-B5C2-9192D8F02F7F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7425897" y="438310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6-1-2019 - 7-31-2019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_55871566acb4479fa593c4d75faba5f3_Title">
            <a:extLst>
              <a:ext uri="{FF2B5EF4-FFF2-40B4-BE49-F238E27FC236}">
                <a16:creationId xmlns:a16="http://schemas.microsoft.com/office/drawing/2014/main" id="{67BDB5EF-7D2D-44E0-966F-4CE4DF49DF63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0735" y="4375353"/>
            <a:ext cx="172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AR 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모델링 및 출력 함수 개발</a:t>
            </a:r>
          </a:p>
        </p:txBody>
      </p:sp>
      <p:sp>
        <p:nvSpPr>
          <p:cNvPr id="94" name="OTLSHAPE_T_860c807e4fce45b4a07b88fb5e537165_Shape">
            <a:extLst>
              <a:ext uri="{FF2B5EF4-FFF2-40B4-BE49-F238E27FC236}">
                <a16:creationId xmlns:a16="http://schemas.microsoft.com/office/drawing/2014/main" id="{17CF7FE1-06E7-4C15-B664-C19D8F92467A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4804344" y="4625712"/>
            <a:ext cx="8128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OTLSHAPE_T_860c807e4fce45b4a07b88fb5e537165_JoinedDate">
            <a:extLst>
              <a:ext uri="{FF2B5EF4-FFF2-40B4-BE49-F238E27FC236}">
                <a16:creationId xmlns:a16="http://schemas.microsoft.com/office/drawing/2014/main" id="{996BCB85-BE11-461F-9F24-43745C245C43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655851" y="464980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6-1-2019 - 6-19-2019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T_860c807e4fce45b4a07b88fb5e537165_Title">
            <a:extLst>
              <a:ext uri="{FF2B5EF4-FFF2-40B4-BE49-F238E27FC236}">
                <a16:creationId xmlns:a16="http://schemas.microsoft.com/office/drawing/2014/main" id="{3B58D606-8A2D-497E-B16F-09965F18E5F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0735" y="4642053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메인 모듈 유지</a:t>
            </a:r>
            <a:r>
              <a:rPr lang="en-US" altLang="ko-K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보수</a:t>
            </a:r>
          </a:p>
        </p:txBody>
      </p:sp>
      <p:sp>
        <p:nvSpPr>
          <p:cNvPr id="97" name="OTLSHAPE_T_22f39fb829944911aac60ff29587efd4_Shape">
            <a:extLst>
              <a:ext uri="{FF2B5EF4-FFF2-40B4-BE49-F238E27FC236}">
                <a16:creationId xmlns:a16="http://schemas.microsoft.com/office/drawing/2014/main" id="{0A6EE6BB-920F-46AB-9D20-62B1BD6B7635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4972920" y="4892412"/>
            <a:ext cx="6350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OTLSHAPE_T_22f39fb829944911aac60ff29587efd4_JoinedDate">
            <a:extLst>
              <a:ext uri="{FF2B5EF4-FFF2-40B4-BE49-F238E27FC236}">
                <a16:creationId xmlns:a16="http://schemas.microsoft.com/office/drawing/2014/main" id="{31265491-2F87-49E1-974B-D14959BDC0D2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5655851" y="491650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6-5-2019 - 6-19-2019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_22f39fb829944911aac60ff29587efd4_Title">
            <a:extLst>
              <a:ext uri="{FF2B5EF4-FFF2-40B4-BE49-F238E27FC236}">
                <a16:creationId xmlns:a16="http://schemas.microsoft.com/office/drawing/2014/main" id="{9F4C76BB-9BF1-4444-82E8-144466EA6AB9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0735" y="4908752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최종 보고서 작성 및 피드백</a:t>
            </a:r>
          </a:p>
        </p:txBody>
      </p:sp>
      <p:sp>
        <p:nvSpPr>
          <p:cNvPr id="100" name="OTLSHAPE_T_549efdd2f2da4adcba766f4e8cb6c184_Shape">
            <a:extLst>
              <a:ext uri="{FF2B5EF4-FFF2-40B4-BE49-F238E27FC236}">
                <a16:creationId xmlns:a16="http://schemas.microsoft.com/office/drawing/2014/main" id="{5016BF72-6A21-40EE-BC49-5EA91DC01BA0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7375126" y="5159112"/>
            <a:ext cx="13081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TLSHAPE_T_549efdd2f2da4adcba766f4e8cb6c184_JoinedDate">
            <a:extLst>
              <a:ext uri="{FF2B5EF4-FFF2-40B4-BE49-F238E27FC236}">
                <a16:creationId xmlns:a16="http://schemas.microsoft.com/office/drawing/2014/main" id="{A1F8CCCF-E635-4766-9D35-D86F5CA2E484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8732360" y="518320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8-1-2019 - 8-31-2019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T_549efdd2f2da4adcba766f4e8cb6c184_Title">
            <a:extLst>
              <a:ext uri="{FF2B5EF4-FFF2-40B4-BE49-F238E27FC236}">
                <a16:creationId xmlns:a16="http://schemas.microsoft.com/office/drawing/2014/main" id="{F2F881E0-DFA0-4783-934A-D0B4B98D0B14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0735" y="5175452"/>
            <a:ext cx="152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신체 인식 모듈 성능 향상</a:t>
            </a:r>
          </a:p>
        </p:txBody>
      </p:sp>
      <p:sp>
        <p:nvSpPr>
          <p:cNvPr id="103" name="OTLSHAPE_T_a91e8249d71d4db4b6bf1324ab6255b6_Shape">
            <a:extLst>
              <a:ext uri="{FF2B5EF4-FFF2-40B4-BE49-F238E27FC236}">
                <a16:creationId xmlns:a16="http://schemas.microsoft.com/office/drawing/2014/main" id="{61029D0A-B147-48CD-A474-1EA53C1F2BC1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7375126" y="5425812"/>
            <a:ext cx="13081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TLSHAPE_T_a91e8249d71d4db4b6bf1324ab6255b6_JoinedDate">
            <a:extLst>
              <a:ext uri="{FF2B5EF4-FFF2-40B4-BE49-F238E27FC236}">
                <a16:creationId xmlns:a16="http://schemas.microsoft.com/office/drawing/2014/main" id="{7C3DFA63-4883-44FD-95CA-7ED228186719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8732360" y="544990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8-1-2019 - 8-31-2019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a91e8249d71d4db4b6bf1324ab6255b6_Title">
            <a:extLst>
              <a:ext uri="{FF2B5EF4-FFF2-40B4-BE49-F238E27FC236}">
                <a16:creationId xmlns:a16="http://schemas.microsoft.com/office/drawing/2014/main" id="{1288AE10-1A8E-4D56-8C72-F885905BC430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0735" y="5442152"/>
            <a:ext cx="1384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손 인식 모듈 성능 향상</a:t>
            </a:r>
          </a:p>
        </p:txBody>
      </p:sp>
      <p:sp>
        <p:nvSpPr>
          <p:cNvPr id="106" name="OTLSHAPE_T_873cee77fc804a08b3913e177b784efa_Shape">
            <a:extLst>
              <a:ext uri="{FF2B5EF4-FFF2-40B4-BE49-F238E27FC236}">
                <a16:creationId xmlns:a16="http://schemas.microsoft.com/office/drawing/2014/main" id="{9A26C2B2-10D5-4D40-AEFE-433120B4A8E0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8681588" y="5692512"/>
            <a:ext cx="12700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OTLSHAPE_T_873cee77fc804a08b3913e177b784efa_JoinedDate">
            <a:extLst>
              <a:ext uri="{FF2B5EF4-FFF2-40B4-BE49-F238E27FC236}">
                <a16:creationId xmlns:a16="http://schemas.microsoft.com/office/drawing/2014/main" id="{A792949C-9566-4B74-AB62-7C4B51627FA9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9996678" y="571660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9-1-2019 - 9-30-2019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T_873cee77fc804a08b3913e177b784efa_Title">
            <a:extLst>
              <a:ext uri="{FF2B5EF4-FFF2-40B4-BE49-F238E27FC236}">
                <a16:creationId xmlns:a16="http://schemas.microsoft.com/office/drawing/2014/main" id="{6D14F7F1-647B-4510-9A8E-E351C09467F3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0735" y="5708852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의류 관리 모듈 유지</a:t>
            </a:r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보수</a:t>
            </a:r>
          </a:p>
        </p:txBody>
      </p:sp>
      <p:sp>
        <p:nvSpPr>
          <p:cNvPr id="109" name="OTLSHAPE_T_dddb03b0b7dd4b4ab51a5ca87c60bb5e_Shape">
            <a:extLst>
              <a:ext uri="{FF2B5EF4-FFF2-40B4-BE49-F238E27FC236}">
                <a16:creationId xmlns:a16="http://schemas.microsoft.com/office/drawing/2014/main" id="{4E9947A4-090C-4D40-B07B-CF4E3CD655DA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9903763" y="6012637"/>
            <a:ext cx="13589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OTLSHAPE_T_dddb03b0b7dd4b4ab51a5ca87c60bb5e_JoinedDate">
            <a:extLst>
              <a:ext uri="{FF2B5EF4-FFF2-40B4-BE49-F238E27FC236}">
                <a16:creationId xmlns:a16="http://schemas.microsoft.com/office/drawing/2014/main" id="{78AE5F83-2F98-4D89-A70E-86308FF1F62A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1303141" y="5959212"/>
            <a:ext cx="6350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>
                <a:solidFill>
                  <a:schemeClr val="dk2"/>
                </a:solidFill>
                <a:latin typeface="Calibri" panose="020F0502020204030204" pitchFamily="34" charset="0"/>
              </a:rPr>
              <a:t>9-30-2019 - 10-31-2019</a:t>
            </a:r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dddb03b0b7dd4b4ab51a5ca87c60bb5e_Title">
            <a:extLst>
              <a:ext uri="{FF2B5EF4-FFF2-40B4-BE49-F238E27FC236}">
                <a16:creationId xmlns:a16="http://schemas.microsoft.com/office/drawing/2014/main" id="{F5567880-F1CC-404D-B42B-FDCA2267697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0735" y="6028977"/>
            <a:ext cx="203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AR 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모델링 및 출력 함수 성능 향상</a:t>
            </a:r>
          </a:p>
        </p:txBody>
      </p:sp>
    </p:spTree>
    <p:extLst>
      <p:ext uri="{BB962C8B-B14F-4D97-AF65-F5344CB8AC3E}">
        <p14:creationId xmlns:p14="http://schemas.microsoft.com/office/powerpoint/2010/main" val="59663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89955" y="4002332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endParaRPr lang="en-US" altLang="ko-K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07EA0-E9FC-435B-8F60-B7A2E646FD1A}"/>
              </a:ext>
            </a:extLst>
          </p:cNvPr>
          <p:cNvSpPr txBox="1"/>
          <p:nvPr/>
        </p:nvSpPr>
        <p:spPr>
          <a:xfrm>
            <a:off x="4622800" y="2432672"/>
            <a:ext cx="4592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</a:rPr>
              <a:t>Q&amp;A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25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서론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399AB-0F9D-485B-966D-7ABC24A3EBCA}"/>
              </a:ext>
            </a:extLst>
          </p:cNvPr>
          <p:cNvSpPr txBox="1"/>
          <p:nvPr/>
        </p:nvSpPr>
        <p:spPr>
          <a:xfrm>
            <a:off x="3552390" y="2037744"/>
            <a:ext cx="3541394" cy="158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48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개발배경</a:t>
            </a:r>
            <a:endParaRPr lang="en-US" altLang="ko-KR" sz="1400" spc="-150" dirty="0">
              <a:solidFill>
                <a:schemeClr val="tx2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목표</a:t>
            </a:r>
            <a:endParaRPr lang="en-US" altLang="ko-KR" sz="1400" spc="-150" dirty="0">
              <a:solidFill>
                <a:schemeClr val="tx2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차별성</a:t>
            </a:r>
          </a:p>
        </p:txBody>
      </p:sp>
    </p:spTree>
    <p:extLst>
      <p:ext uri="{BB962C8B-B14F-4D97-AF65-F5344CB8AC3E}">
        <p14:creationId xmlns:p14="http://schemas.microsoft.com/office/powerpoint/2010/main" val="424735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ttps://media2.govtech.com/images/940*534/shutterstock_1159915621.jpg">
            <a:extLst>
              <a:ext uri="{FF2B5EF4-FFF2-40B4-BE49-F238E27FC236}">
                <a16:creationId xmlns:a16="http://schemas.microsoft.com/office/drawing/2014/main" id="{A60AFD1E-91E6-4D0E-9316-5E857ECB7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1DAB5E-716C-46B4-B0A3-EF9EE6CF9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6504963" cy="1028010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rgbClr val="FFFFFF"/>
                </a:solidFill>
              </a:rPr>
              <a:t>AR(Augmented</a:t>
            </a:r>
            <a:r>
              <a:rPr lang="ko-KR" altLang="en-US" sz="4400" dirty="0">
                <a:solidFill>
                  <a:srgbClr val="FFFFFF"/>
                </a:solidFill>
              </a:rPr>
              <a:t> </a:t>
            </a:r>
            <a:r>
              <a:rPr lang="en-US" altLang="ko-KR" sz="4400" dirty="0">
                <a:solidFill>
                  <a:srgbClr val="FFFFFF"/>
                </a:solidFill>
              </a:rPr>
              <a:t>Reality)</a:t>
            </a:r>
            <a:endParaRPr lang="ko-KR" altLang="en-US" sz="4400" dirty="0">
              <a:solidFill>
                <a:srgbClr val="FFFFFF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BD1437-D248-4824-B99A-175B6E8A22C9}"/>
              </a:ext>
            </a:extLst>
          </p:cNvPr>
          <p:cNvSpPr/>
          <p:nvPr/>
        </p:nvSpPr>
        <p:spPr>
          <a:xfrm>
            <a:off x="0" y="279447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807E5B2-49A9-43AB-8AEC-631DA4861F3A}"/>
              </a:ext>
            </a:extLst>
          </p:cNvPr>
          <p:cNvSpPr/>
          <p:nvPr/>
        </p:nvSpPr>
        <p:spPr>
          <a:xfrm>
            <a:off x="703503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1280B7C-24DB-4DE5-95EB-422A4CECC3E9}"/>
              </a:ext>
            </a:extLst>
          </p:cNvPr>
          <p:cNvSpPr/>
          <p:nvPr/>
        </p:nvSpPr>
        <p:spPr>
          <a:xfrm>
            <a:off x="4660900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FF4959-32DB-495B-83F7-0FD1D56D3F2B}"/>
              </a:ext>
            </a:extLst>
          </p:cNvPr>
          <p:cNvSpPr/>
          <p:nvPr/>
        </p:nvSpPr>
        <p:spPr>
          <a:xfrm>
            <a:off x="8618297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F9BF7AD-504C-4D2C-A106-0881E381B35F}"/>
              </a:ext>
            </a:extLst>
          </p:cNvPr>
          <p:cNvSpPr/>
          <p:nvPr/>
        </p:nvSpPr>
        <p:spPr>
          <a:xfrm>
            <a:off x="937183" y="2247900"/>
            <a:ext cx="2870200" cy="28702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-635000" ty="0" sx="60000" sy="60000" flip="none" algn="tl"/>
          </a:blip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298F0CE-FFE7-490E-BA09-BB2BE600D809}"/>
              </a:ext>
            </a:extLst>
          </p:cNvPr>
          <p:cNvSpPr/>
          <p:nvPr/>
        </p:nvSpPr>
        <p:spPr>
          <a:xfrm>
            <a:off x="4895811" y="2247900"/>
            <a:ext cx="2870200" cy="28702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40CDB1E-E0F4-4521-A1E4-E9B0F87B6CCE}"/>
              </a:ext>
            </a:extLst>
          </p:cNvPr>
          <p:cNvSpPr/>
          <p:nvPr/>
        </p:nvSpPr>
        <p:spPr>
          <a:xfrm>
            <a:off x="8970049" y="2247900"/>
            <a:ext cx="2870200" cy="28702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55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ì·ì¥ì ëí ì´ë¯¸ì§ ê²ìê²°ê³¼">
            <a:extLst>
              <a:ext uri="{FF2B5EF4-FFF2-40B4-BE49-F238E27FC236}">
                <a16:creationId xmlns:a16="http://schemas.microsoft.com/office/drawing/2014/main" id="{BD68CBBC-946C-41BD-823C-7E1363207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052" y="2079631"/>
            <a:ext cx="3227614" cy="322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ì¦ê²¨ì°¾ê¸°ì ëí ì´ë¯¸ì§ ê²ìê²°ê³¼">
            <a:extLst>
              <a:ext uri="{FF2B5EF4-FFF2-40B4-BE49-F238E27FC236}">
                <a16:creationId xmlns:a16="http://schemas.microsoft.com/office/drawing/2014/main" id="{DB9AA40A-C3C0-414C-B45B-6975478E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109" y="2645688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ê´ë ¨ ì´ë¯¸ì§">
            <a:extLst>
              <a:ext uri="{FF2B5EF4-FFF2-40B4-BE49-F238E27FC236}">
                <a16:creationId xmlns:a16="http://schemas.microsoft.com/office/drawing/2014/main" id="{CF2F5186-9DE6-4A41-93F6-2EBBCFE87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109" y="22315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1DAB5E-716C-46B4-B0A3-EF9EE6CF9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"/>
            <a:ext cx="2072080" cy="1028010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solidFill>
                  <a:schemeClr val="tx2">
                    <a:lumMod val="50000"/>
                  </a:schemeClr>
                </a:solidFill>
              </a:rPr>
              <a:t>개인화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BD1437-D248-4824-B99A-175B6E8A22C9}"/>
              </a:ext>
            </a:extLst>
          </p:cNvPr>
          <p:cNvSpPr/>
          <p:nvPr/>
        </p:nvSpPr>
        <p:spPr>
          <a:xfrm>
            <a:off x="0" y="279447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9" name="_x385336992" descr="EMB000047244460">
            <a:extLst>
              <a:ext uri="{FF2B5EF4-FFF2-40B4-BE49-F238E27FC236}">
                <a16:creationId xmlns:a16="http://schemas.microsoft.com/office/drawing/2014/main" id="{ED7EFA9A-C16F-4311-AB22-DB8503571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68" y="1681992"/>
            <a:ext cx="5421268" cy="395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ì¤ë§í¸í°ì ëí ì´ë¯¸ì§ ê²ìê²°ê³¼">
            <a:extLst>
              <a:ext uri="{FF2B5EF4-FFF2-40B4-BE49-F238E27FC236}">
                <a16:creationId xmlns:a16="http://schemas.microsoft.com/office/drawing/2014/main" id="{CE11B498-7806-46AD-8485-EB406387E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829" y="2615214"/>
            <a:ext cx="2243002" cy="224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329AFF-C53C-4CFC-B34B-8A4A04EC8559}"/>
              </a:ext>
            </a:extLst>
          </p:cNvPr>
          <p:cNvSpPr/>
          <p:nvPr/>
        </p:nvSpPr>
        <p:spPr>
          <a:xfrm>
            <a:off x="4115832" y="3083668"/>
            <a:ext cx="952279" cy="11284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8130FFC-C6F7-4FA5-AAC3-8BCF0D056B6B}"/>
              </a:ext>
            </a:extLst>
          </p:cNvPr>
          <p:cNvCxnSpPr/>
          <p:nvPr/>
        </p:nvCxnSpPr>
        <p:spPr>
          <a:xfrm>
            <a:off x="5068111" y="3521413"/>
            <a:ext cx="19302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8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서론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399AB-0F9D-485B-966D-7ABC24A3EBCA}"/>
              </a:ext>
            </a:extLst>
          </p:cNvPr>
          <p:cNvSpPr txBox="1"/>
          <p:nvPr/>
        </p:nvSpPr>
        <p:spPr>
          <a:xfrm>
            <a:off x="3552390" y="2037744"/>
            <a:ext cx="3541394" cy="158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개발배경</a:t>
            </a:r>
            <a:endParaRPr lang="en-US" altLang="ko-KR" sz="1400" spc="-150" dirty="0">
              <a:solidFill>
                <a:schemeClr val="tx2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48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목표</a:t>
            </a:r>
            <a:endParaRPr lang="en-US" altLang="ko-KR" sz="4800" spc="-150" dirty="0">
              <a:solidFill>
                <a:schemeClr val="tx2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차별성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69DAEC9-8DEA-4A7D-A983-3362E6469A53}"/>
              </a:ext>
            </a:extLst>
          </p:cNvPr>
          <p:cNvGrpSpPr/>
          <p:nvPr/>
        </p:nvGrpSpPr>
        <p:grpSpPr>
          <a:xfrm>
            <a:off x="5500962" y="2858777"/>
            <a:ext cx="5792852" cy="1704975"/>
            <a:chOff x="5452322" y="1976210"/>
            <a:chExt cx="5792852" cy="17049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C3F5E7A-8958-47C8-8643-027B7EE7DC4C}"/>
                </a:ext>
              </a:extLst>
            </p:cNvPr>
            <p:cNvSpPr/>
            <p:nvPr/>
          </p:nvSpPr>
          <p:spPr>
            <a:xfrm>
              <a:off x="5452322" y="1976210"/>
              <a:ext cx="5792852" cy="1704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0A1D1E6-50AA-4909-B54F-501FB26CE20E}"/>
                </a:ext>
              </a:extLst>
            </p:cNvPr>
            <p:cNvSpPr/>
            <p:nvPr/>
          </p:nvSpPr>
          <p:spPr>
            <a:xfrm>
              <a:off x="5567457" y="2101839"/>
              <a:ext cx="1871543" cy="45653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r>
                <a:rPr lang="ko-KR" altLang="en-US" sz="2000" dirty="0"/>
                <a:t>단계 목표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E6CF40-E406-45F6-AF23-E77DD3C3C227}"/>
                </a:ext>
              </a:extLst>
            </p:cNvPr>
            <p:cNvSpPr txBox="1"/>
            <p:nvPr/>
          </p:nvSpPr>
          <p:spPr>
            <a:xfrm>
              <a:off x="5567457" y="2747050"/>
              <a:ext cx="42866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사용자가 선택한 옷 이미지를 </a:t>
              </a:r>
              <a:r>
                <a:rPr lang="en-US" altLang="ko-KR" dirty="0"/>
                <a:t>AR</a:t>
              </a:r>
              <a:r>
                <a:rPr lang="ko-KR" altLang="en-US" dirty="0"/>
                <a:t>을 통해 입어 볼 수 있게 한다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CC9A33-9F02-4E49-9B0D-A6EDEF913162}"/>
              </a:ext>
            </a:extLst>
          </p:cNvPr>
          <p:cNvSpPr txBox="1"/>
          <p:nvPr/>
        </p:nvSpPr>
        <p:spPr>
          <a:xfrm>
            <a:off x="5556408" y="1143195"/>
            <a:ext cx="35189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4">
                    <a:lumMod val="25000"/>
                  </a:schemeClr>
                </a:solidFill>
              </a:rPr>
              <a:t>최종목표</a:t>
            </a:r>
            <a:endParaRPr lang="en-US" altLang="ko-KR" sz="3600" dirty="0">
              <a:solidFill>
                <a:schemeClr val="accent4">
                  <a:lumMod val="25000"/>
                </a:schemeClr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컴퓨터비전과 </a:t>
            </a:r>
            <a:r>
              <a:rPr lang="en-US" altLang="ko-KR" dirty="0"/>
              <a:t>AR </a:t>
            </a:r>
            <a:r>
              <a:rPr lang="ko-KR" altLang="en-US" dirty="0"/>
              <a:t>기술을 활용해 </a:t>
            </a:r>
            <a:endParaRPr lang="en-US" altLang="ko-KR" dirty="0"/>
          </a:p>
          <a:p>
            <a:r>
              <a:rPr lang="ko-KR" altLang="en-US" dirty="0"/>
              <a:t>개인용 가상 옷장 서비스를 제공</a:t>
            </a:r>
          </a:p>
          <a:p>
            <a:endParaRPr lang="ko-KR" altLang="en-US" sz="3600" dirty="0">
              <a:solidFill>
                <a:schemeClr val="accent4">
                  <a:lumMod val="25000"/>
                </a:scheme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FC932EC-A5A2-48A0-8C10-1F8529AF5895}"/>
              </a:ext>
            </a:extLst>
          </p:cNvPr>
          <p:cNvCxnSpPr/>
          <p:nvPr/>
        </p:nvCxnSpPr>
        <p:spPr>
          <a:xfrm>
            <a:off x="5337437" y="1064193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9606057-9FA1-48A5-87C8-1413991B684F}"/>
              </a:ext>
            </a:extLst>
          </p:cNvPr>
          <p:cNvGrpSpPr/>
          <p:nvPr/>
        </p:nvGrpSpPr>
        <p:grpSpPr>
          <a:xfrm>
            <a:off x="5500962" y="2858776"/>
            <a:ext cx="5792852" cy="1704975"/>
            <a:chOff x="5452322" y="1976210"/>
            <a:chExt cx="5792852" cy="170497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8FEC384-43A2-43C0-A87E-0F1880449C31}"/>
                </a:ext>
              </a:extLst>
            </p:cNvPr>
            <p:cNvSpPr/>
            <p:nvPr/>
          </p:nvSpPr>
          <p:spPr>
            <a:xfrm>
              <a:off x="5452322" y="1976210"/>
              <a:ext cx="5792852" cy="1704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9EC3504-52A1-4E44-90EF-17BAEBD62445}"/>
                </a:ext>
              </a:extLst>
            </p:cNvPr>
            <p:cNvSpPr/>
            <p:nvPr/>
          </p:nvSpPr>
          <p:spPr>
            <a:xfrm>
              <a:off x="5567457" y="2101839"/>
              <a:ext cx="1871543" cy="45653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</a:t>
              </a:r>
              <a:r>
                <a:rPr lang="ko-KR" altLang="en-US" sz="2000" dirty="0"/>
                <a:t>단계 목표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71831D-EBEA-4599-99F2-097F60DC9FB4}"/>
                </a:ext>
              </a:extLst>
            </p:cNvPr>
            <p:cNvSpPr txBox="1"/>
            <p:nvPr/>
          </p:nvSpPr>
          <p:spPr>
            <a:xfrm>
              <a:off x="5567457" y="2747050"/>
              <a:ext cx="42866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dirty="0"/>
                <a:t>개인 </a:t>
              </a:r>
              <a:r>
                <a:rPr lang="en-US" altLang="ko-KR" dirty="0"/>
                <a:t>DB</a:t>
              </a:r>
              <a:r>
                <a:rPr lang="ko-KR" altLang="en-US" dirty="0"/>
                <a:t>를 구축하여 스타일 </a:t>
              </a:r>
              <a:r>
                <a:rPr lang="ko-KR" altLang="en-US" dirty="0" err="1"/>
                <a:t>즐겨찾기</a:t>
              </a:r>
              <a:r>
                <a:rPr lang="ko-KR" altLang="en-US" dirty="0"/>
                <a:t> 기능과 </a:t>
              </a:r>
              <a:r>
                <a:rPr lang="ko-KR" altLang="en-US" dirty="0" err="1"/>
                <a:t>날씨별</a:t>
              </a:r>
              <a:r>
                <a:rPr lang="ko-KR" altLang="en-US" dirty="0"/>
                <a:t> 코디 추천 기능을 제공한다</a:t>
              </a:r>
              <a:r>
                <a:rPr lang="en-US" altLang="ko-KR" dirty="0"/>
                <a:t>.</a:t>
              </a:r>
              <a:endParaRPr lang="ko-KR" altLang="en-US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79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서론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399AB-0F9D-485B-966D-7ABC24A3EBCA}"/>
              </a:ext>
            </a:extLst>
          </p:cNvPr>
          <p:cNvSpPr txBox="1"/>
          <p:nvPr/>
        </p:nvSpPr>
        <p:spPr>
          <a:xfrm>
            <a:off x="3552390" y="2037744"/>
            <a:ext cx="3541394" cy="150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개발배경</a:t>
            </a:r>
            <a:endParaRPr lang="en-US" altLang="ko-KR" sz="1400" spc="-150" dirty="0">
              <a:solidFill>
                <a:schemeClr val="tx2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목표</a:t>
            </a:r>
            <a:endParaRPr lang="en-US" altLang="ko-KR" sz="1400" spc="-150" dirty="0">
              <a:solidFill>
                <a:schemeClr val="tx2">
                  <a:lumMod val="50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4800" spc="-150" dirty="0">
                <a:solidFill>
                  <a:schemeClr val="tx2">
                    <a:lumMod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차별성</a:t>
            </a:r>
          </a:p>
        </p:txBody>
      </p:sp>
    </p:spTree>
    <p:extLst>
      <p:ext uri="{BB962C8B-B14F-4D97-AF65-F5344CB8AC3E}">
        <p14:creationId xmlns:p14="http://schemas.microsoft.com/office/powerpoint/2010/main" val="236304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4775" y="424291"/>
            <a:ext cx="1878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관련 제품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5143326" y="1799529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25930" y="2917703"/>
            <a:ext cx="4217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accent4">
                    <a:lumMod val="25000"/>
                  </a:schemeClr>
                </a:solidFill>
                <a:latin typeface="+mj-ea"/>
              </a:rPr>
              <a:t>FX Gear </a:t>
            </a:r>
            <a:r>
              <a:rPr lang="ko-KR" altLang="en-US" sz="3600" spc="-150" dirty="0">
                <a:solidFill>
                  <a:schemeClr val="accent4">
                    <a:lumMod val="25000"/>
                  </a:schemeClr>
                </a:solidFill>
                <a:latin typeface="+mj-ea"/>
              </a:rPr>
              <a:t>의 </a:t>
            </a:r>
            <a:r>
              <a:rPr lang="en-US" altLang="ko-KR" sz="3600" spc="-150" dirty="0">
                <a:solidFill>
                  <a:schemeClr val="accent4">
                    <a:lumMod val="25000"/>
                  </a:schemeClr>
                </a:solidFill>
                <a:latin typeface="+mj-ea"/>
              </a:rPr>
              <a:t>FX Mirror</a:t>
            </a:r>
            <a:endParaRPr lang="ko-KR" altLang="en-US" sz="3600" spc="-150" dirty="0">
              <a:solidFill>
                <a:schemeClr val="accent4">
                  <a:lumMod val="25000"/>
                </a:schemeClr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5930" y="3673576"/>
            <a:ext cx="4513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FX Mirror</a:t>
            </a:r>
            <a:r>
              <a:rPr lang="ko-KR" altLang="en-US" dirty="0"/>
              <a:t>는 사용자의 </a:t>
            </a:r>
            <a:r>
              <a:rPr lang="ko-KR" altLang="en-US" dirty="0" err="1"/>
              <a:t>신체치수를</a:t>
            </a:r>
            <a:r>
              <a:rPr lang="ko-KR" altLang="en-US" dirty="0"/>
              <a:t> 측정하여 </a:t>
            </a:r>
            <a:r>
              <a:rPr lang="en-US" altLang="ko-KR" dirty="0"/>
              <a:t>3D</a:t>
            </a:r>
            <a:r>
              <a:rPr lang="ko-KR" altLang="en-US" dirty="0"/>
              <a:t>아바타를 실시간으로 생성하고</a:t>
            </a:r>
            <a:r>
              <a:rPr lang="en-US" altLang="ko-KR" dirty="0"/>
              <a:t>, </a:t>
            </a:r>
            <a:r>
              <a:rPr lang="ko-KR" altLang="en-US" dirty="0" err="1"/>
              <a:t>키넥트</a:t>
            </a:r>
            <a:r>
              <a:rPr lang="ko-KR" altLang="en-US" dirty="0"/>
              <a:t> 카메라를 활용해 </a:t>
            </a:r>
            <a:r>
              <a:rPr lang="en-US" altLang="ko-KR" dirty="0"/>
              <a:t>MR</a:t>
            </a:r>
            <a:r>
              <a:rPr lang="ko-KR" altLang="en-US" dirty="0"/>
              <a:t>기술과 </a:t>
            </a:r>
            <a:r>
              <a:rPr lang="ko-KR" altLang="en-US" dirty="0" err="1"/>
              <a:t>트래킹기술을</a:t>
            </a:r>
            <a:r>
              <a:rPr lang="ko-KR" altLang="en-US" dirty="0"/>
              <a:t> 기반으로 사용자의 얼굴 표정과 신체 동작을 </a:t>
            </a:r>
            <a:r>
              <a:rPr lang="en-US" altLang="ko-KR" dirty="0"/>
              <a:t>3D</a:t>
            </a:r>
            <a:r>
              <a:rPr lang="ko-KR" altLang="en-US" dirty="0"/>
              <a:t>아바타에 실시간으로 반영한다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03503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073" name="_x382251296" descr="EMB000047244469">
            <a:extLst>
              <a:ext uri="{FF2B5EF4-FFF2-40B4-BE49-F238E27FC236}">
                <a16:creationId xmlns:a16="http://schemas.microsoft.com/office/drawing/2014/main" id="{E0AFF14B-5E4E-4BB7-82A0-E2836251D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46"/>
          <a:stretch/>
        </p:blipFill>
        <p:spPr bwMode="auto">
          <a:xfrm>
            <a:off x="1171566" y="2393156"/>
            <a:ext cx="3622625" cy="275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3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5143326" y="1799529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84378" y="2917703"/>
            <a:ext cx="410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accent4">
                    <a:lumMod val="25000"/>
                  </a:schemeClr>
                </a:solidFill>
                <a:latin typeface="+mj-ea"/>
              </a:rPr>
              <a:t>GAP</a:t>
            </a:r>
            <a:r>
              <a:rPr lang="ko-KR" altLang="en-US" sz="3600" spc="-150" dirty="0">
                <a:solidFill>
                  <a:schemeClr val="accent4">
                    <a:lumMod val="25000"/>
                  </a:schemeClr>
                </a:solidFill>
                <a:latin typeface="+mj-ea"/>
              </a:rPr>
              <a:t> 가상 드레싱 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25930" y="3673576"/>
            <a:ext cx="451301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Google Tango </a:t>
            </a:r>
            <a:r>
              <a:rPr lang="ko-KR" altLang="en-US" dirty="0"/>
              <a:t>대응 기기* 에서 </a:t>
            </a:r>
            <a:r>
              <a:rPr lang="en-US" altLang="ko-KR" dirty="0"/>
              <a:t>App</a:t>
            </a:r>
            <a:r>
              <a:rPr lang="ko-KR" altLang="en-US" dirty="0"/>
              <a:t>을 이용하면 자신의 체형을 고려한 스타일에 맞는 옷을 언제 어디서나 입어보고 마음에 드는 상품을 온라인 쇼핑몰에서 구매할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sz="1000" dirty="0"/>
              <a:t>*</a:t>
            </a:r>
            <a:r>
              <a:rPr lang="en-US" altLang="ko-KR" sz="1000" dirty="0"/>
              <a:t>Google Tango</a:t>
            </a:r>
            <a:r>
              <a:rPr lang="ko-KR" altLang="en-US" sz="1000" dirty="0"/>
              <a:t>는 증강현실</a:t>
            </a:r>
            <a:r>
              <a:rPr lang="en-US" altLang="ko-KR" sz="1000" dirty="0"/>
              <a:t>(AR)</a:t>
            </a:r>
            <a:r>
              <a:rPr lang="ko-KR" altLang="en-US" sz="1000" dirty="0"/>
              <a:t>을 위한 진정한 모듈형 스마트폰을 제공하려던 구글의 프로젝트다</a:t>
            </a:r>
            <a:r>
              <a:rPr lang="en-US" altLang="ko-KR" sz="1000" dirty="0"/>
              <a:t>. </a:t>
            </a:r>
            <a:r>
              <a:rPr lang="ko-KR" altLang="en-US" sz="1000" dirty="0"/>
              <a:t>이에 호환되는 대응기기를 말한다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0" name="타원 19"/>
          <p:cNvSpPr/>
          <p:nvPr/>
        </p:nvSpPr>
        <p:spPr>
          <a:xfrm>
            <a:off x="703503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7" name="_x540561336" descr="EMB00004724446e">
            <a:extLst>
              <a:ext uri="{FF2B5EF4-FFF2-40B4-BE49-F238E27FC236}">
                <a16:creationId xmlns:a16="http://schemas.microsoft.com/office/drawing/2014/main" id="{8A366D6B-B0D4-48EF-9584-00612C21D8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1" t="3666"/>
          <a:stretch/>
        </p:blipFill>
        <p:spPr bwMode="auto">
          <a:xfrm>
            <a:off x="1237471" y="2364213"/>
            <a:ext cx="3752803" cy="292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418EAB-F278-48C7-83F7-61D8DE7E271A}"/>
              </a:ext>
            </a:extLst>
          </p:cNvPr>
          <p:cNvSpPr txBox="1"/>
          <p:nvPr/>
        </p:nvSpPr>
        <p:spPr>
          <a:xfrm>
            <a:off x="104775" y="424291"/>
            <a:ext cx="1878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관련 제품</a:t>
            </a:r>
          </a:p>
        </p:txBody>
      </p:sp>
    </p:spTree>
    <p:extLst>
      <p:ext uri="{BB962C8B-B14F-4D97-AF65-F5344CB8AC3E}">
        <p14:creationId xmlns:p14="http://schemas.microsoft.com/office/powerpoint/2010/main" val="39556825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482</Words>
  <Application>Microsoft Office PowerPoint</Application>
  <PresentationFormat>와이드스크린</PresentationFormat>
  <Paragraphs>184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Noto Sans CJK KR Thin</vt:lpstr>
      <vt:lpstr>나눔바른고딕</vt:lpstr>
      <vt:lpstr>나눔바른고딕 UltraLight</vt:lpstr>
      <vt:lpstr>맑은 고딕</vt:lpstr>
      <vt:lpstr>Arial</vt:lpstr>
      <vt:lpstr>Calibri</vt:lpstr>
      <vt:lpstr>Calibri Light</vt:lpstr>
      <vt:lpstr>Wingdings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AR(Augmented Reality)</vt:lpstr>
      <vt:lpstr>개인화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 혜빈</dc:creator>
  <cp:lastModifiedBy>소 혜빈</cp:lastModifiedBy>
  <cp:revision>22</cp:revision>
  <dcterms:created xsi:type="dcterms:W3CDTF">2019-04-28T08:07:43Z</dcterms:created>
  <dcterms:modified xsi:type="dcterms:W3CDTF">2019-04-28T10:15:27Z</dcterms:modified>
</cp:coreProperties>
</file>