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76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4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9E45E-93DC-4AAF-8719-251E3B792829}" v="1234" dt="2023-06-17T20:02:4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75567-6B9B-4C5E-80F9-C0F307920E7E}" type="datetimeFigureOut"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41A2-7C0B-4F73-ABFB-3FD1E3553E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Talks about </a:t>
            </a:r>
            <a:r>
              <a:rPr lang="en-US"/>
              <a:t>the way data is accessed and utilized in a ccNUMA (Cache-Coherent Non-Uniform Memory Access) architecture.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41A2-7C0B-4F73-ABFB-3FD1E3553E9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41A2-7C0B-4F73-ABFB-3FD1E3553E9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Should use free or delete to make the </a:t>
            </a:r>
            <a:r>
              <a:rPr lang="en-US"/>
              <a:t>allocated and initialized pages available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41A2-7C0B-4F73-ABFB-3FD1E3553E9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Locality optimizations on </a:t>
            </a:r>
            <a:r>
              <a:rPr lang="en-US" dirty="0" err="1">
                <a:ea typeface="+mj-lt"/>
                <a:cs typeface="+mj-lt"/>
              </a:rPr>
              <a:t>ccNUMA</a:t>
            </a:r>
            <a:r>
              <a:rPr lang="en-US" dirty="0">
                <a:ea typeface="+mj-lt"/>
                <a:cs typeface="+mj-lt"/>
              </a:rPr>
              <a:t> 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05394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Chapter 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Introduction to High Performance Computing for Scientists and Engineers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by Georg Hager and Gerhard </a:t>
            </a:r>
            <a:r>
              <a:rPr lang="en-US" dirty="0" err="1">
                <a:ea typeface="+mn-lt"/>
                <a:cs typeface="+mn-lt"/>
              </a:rPr>
              <a:t>Wellein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CA21-8B60-2D58-6250-2FE796E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HyperTransport (HT)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B329-CA75-C7C1-7169-61011566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high-speed, low-latency interconnect technology.</a:t>
            </a:r>
          </a:p>
          <a:p>
            <a:r>
              <a:rPr lang="en-US">
                <a:ea typeface="+mn-lt"/>
                <a:cs typeface="+mn-lt"/>
              </a:rPr>
              <a:t>It provides a high-bandwidth communication channel between the processors.</a:t>
            </a:r>
          </a:p>
          <a:p>
            <a:r>
              <a:rPr lang="en-US">
                <a:ea typeface="+mn-lt"/>
                <a:cs typeface="+mn-lt"/>
              </a:rPr>
              <a:t>HT is a point-to-point link technology.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If the HT links are arranged in a loop or ring topology</a:t>
            </a:r>
            <a:br>
              <a:rPr lang="en-US" dirty="0"/>
            </a:br>
            <a:r>
              <a:rPr lang="en-US">
                <a:ea typeface="+mn-lt"/>
                <a:cs typeface="+mn-lt"/>
              </a:rPr>
              <a:t>it is called a closed chain configuration.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6C4D341D-2097-3CD8-F1CC-AEF091A8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82" y="3181069"/>
            <a:ext cx="2672385" cy="29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189A-FF34-410F-AFBB-D7F45031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Placement 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EA6F-6F3B-DAC2-F9F1-F6DE5C08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When a program is executed, the operating system decides where to allocate the program's memory.</a:t>
            </a:r>
          </a:p>
          <a:p>
            <a:r>
              <a:rPr lang="en-US" sz="2400">
                <a:ea typeface="+mn-lt"/>
                <a:cs typeface="+mn-lt"/>
              </a:rPr>
              <a:t>"Page placement by first touch" is a policy that determines the initial placement of pages based on the first access or "touch" by a processor.</a:t>
            </a:r>
          </a:p>
          <a:p>
            <a:r>
              <a:rPr lang="en-US" sz="2400">
                <a:ea typeface="+mn-lt"/>
                <a:cs typeface="+mn-lt"/>
              </a:rPr>
              <a:t>A page gets mapped into the locality domain of the processor that first writes to it.</a:t>
            </a:r>
          </a:p>
          <a:p>
            <a:r>
              <a:rPr lang="en-US" sz="2400">
                <a:ea typeface="+mn-lt"/>
                <a:cs typeface="+mn-lt"/>
              </a:rPr>
              <a:t>By placing frequently accessed pages in the local memory of the processor that touches them first, the system reduces the need for remote memory accesses.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0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4B4-9778-688B-357B-56C994AA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initialization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9927-89F0-D5B6-29AB-BC4DC998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data initialization part deserves close attention on ccNUMA.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Allocating arrays should use dynamic (heap) memory (malloc).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calloc function will most probably be counterproductive.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AE7D-E80C-F23D-B962-701F7AC8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Vector triad performance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B04B695-5203-D698-EF0A-84DC4B069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939" y="1818436"/>
            <a:ext cx="426646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C94DE-8009-8B5A-28FE-9C20F11391D8}"/>
              </a:ext>
            </a:extLst>
          </p:cNvPr>
          <p:cNvSpPr txBox="1"/>
          <p:nvPr/>
        </p:nvSpPr>
        <p:spPr>
          <a:xfrm>
            <a:off x="790754" y="1922972"/>
            <a:ext cx="5373537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This code represents a typical example of OpenMP applications.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If the code is run across several locality domains, it will notscale beyond the maximum performance achievable on a single LD (if the working set does not fit into cache).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This is because the initialization loop is executed by a single thread, writing to B, C, and D for the first time.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Hence, all memory pages belonging to those arrays will be mapped into a single LD.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Problem: many “remote” accesses and severe contention.</a:t>
            </a:r>
            <a:endParaRPr lang="en-US" b="1">
              <a:cs typeface="Calibri" panose="020F0502020204030204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079C5FA-43F4-2EEA-7909-27098AA8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70" y="3215897"/>
            <a:ext cx="2743200" cy="10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4C3B-68C1-C72F-542C-FEC0F293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First touch by “fake” initialization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2146-DA24-945E-0CC9-17F0D342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Sometimes initializing an array with useful values can only be done by one thread.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Then, a parallelized “fake” (unnecessary) initiation beforehand can secure the desirable first touch.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414D-1C6E-885D-C505-FB0D73E5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Vector triad performance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407E-FA02-D5BF-E73B-B4B65E01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some cases, simply parallelizing array initialization may not be enough.</a:t>
            </a:r>
          </a:p>
          <a:p>
            <a:r>
              <a:rPr lang="en-US">
                <a:ea typeface="+mn-lt"/>
                <a:cs typeface="+mn-lt"/>
              </a:rPr>
              <a:t>For example: if there is no loop to parallelize.</a:t>
            </a:r>
            <a:endParaRPr lang="en-US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2F4795A-047C-0AC0-6B0E-CE853074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19" y="3378324"/>
            <a:ext cx="8603529" cy="2827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3DC297-C8EF-9D57-0EE1-D76FB385A480}"/>
              </a:ext>
            </a:extLst>
          </p:cNvPr>
          <p:cNvSpPr/>
          <p:nvPr/>
        </p:nvSpPr>
        <p:spPr>
          <a:xfrm>
            <a:off x="2503994" y="4477731"/>
            <a:ext cx="1492577" cy="2435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9277-0D65-4295-5296-AA1DA8E2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CCC93CD-2336-538C-78C7-C979740B4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94" y="1825625"/>
            <a:ext cx="9763411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4AE2EB-31B7-0FE9-3AF5-AEF0757895CA}"/>
              </a:ext>
            </a:extLst>
          </p:cNvPr>
          <p:cNvSpPr/>
          <p:nvPr/>
        </p:nvSpPr>
        <p:spPr>
          <a:xfrm>
            <a:off x="1669329" y="2052293"/>
            <a:ext cx="3951402" cy="1052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D086-ABCB-7C10-5AAC-74AEA00B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First-touch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AC05-1E5D-6690-EDFF-EC2F6AC2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OpenMP loops for initialization and work loops should be identical and reproducible, typically using a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STATIC schedule with a constant chunksize</a:t>
            </a:r>
            <a:r>
              <a:rPr lang="en-US" sz="2000">
                <a:ea typeface="+mn-lt"/>
                <a:cs typeface="+mn-lt"/>
              </a:rPr>
              <a:t>, to ensure consistent behavior and avoid load imbalance.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It is recommended to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explicitly specify the schedule </a:t>
            </a:r>
            <a:r>
              <a:rPr lang="en-US" sz="2000">
                <a:ea typeface="+mn-lt"/>
                <a:cs typeface="+mn-lt"/>
              </a:rPr>
              <a:t>on all parallel loops, even though most current compilers default to STATIC.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hardware must be capable of scaling memory bandwidth</a:t>
            </a:r>
            <a:r>
              <a:rPr lang="en-US" sz="2000">
                <a:ea typeface="+mn-lt"/>
                <a:cs typeface="+mn-lt"/>
              </a:rPr>
              <a:t> across locality domains can be affected by factors such as cache coherence traffic, which may lead to contention on the NUMA network.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589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CE4F-065A-5B93-B23E-A27C7DF6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+mj-lt"/>
                <a:cs typeface="+mj-lt"/>
              </a:rPr>
              <a:t>Case study:</a:t>
            </a:r>
            <a:br>
              <a:rPr lang="en-US" sz="3600" dirty="0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ccNUMA optimization of sparse </a:t>
            </a:r>
            <a:r>
              <a:rPr lang="en-US" dirty="0">
                <a:ea typeface="+mj-lt"/>
                <a:cs typeface="+mj-lt"/>
              </a:rPr>
              <a:t>MVM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F995-02E0-C0A3-0A28-7639E78B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Initialization loops  in parallel that exploit first touch mapping policy.</a:t>
            </a:r>
          </a:p>
          <a:p>
            <a:r>
              <a:rPr lang="en-US">
                <a:ea typeface="+mn-lt"/>
                <a:cs typeface="+mn-lt"/>
              </a:rPr>
              <a:t>CRS considered. 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C656C18-B630-4788-74F6-76D37577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25" y="2535339"/>
            <a:ext cx="6309674" cy="3774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9EE809-D66A-1D2A-B4EB-207EB36B2B2D}"/>
              </a:ext>
            </a:extLst>
          </p:cNvPr>
          <p:cNvSpPr txBox="1"/>
          <p:nvPr/>
        </p:nvSpPr>
        <p:spPr>
          <a:xfrm>
            <a:off x="893582" y="2955696"/>
            <a:ext cx="27887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Arrays C, val, col_idx, row_ptr and B must be initialized in parallel.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6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A64F-FD91-A3F4-7F82-8000ADFA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Placement pitfalls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B91A-44FB-1208-1D99-600E354B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 placement is crucial on ccNUMA architectures for achieving optimal scalability in memory-bound codes.</a:t>
            </a:r>
          </a:p>
          <a:p>
            <a:r>
              <a:rPr lang="en-US">
                <a:ea typeface="+mn-lt"/>
                <a:cs typeface="+mn-lt"/>
              </a:rPr>
              <a:t>UMA systems are easier to handle and do not require code optimization for locality of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ccNUMA designs are expected to dominate the commodity HPC market due to their price-performance advantages.</a:t>
            </a:r>
          </a:p>
        </p:txBody>
      </p:sp>
    </p:spTree>
    <p:extLst>
      <p:ext uri="{BB962C8B-B14F-4D97-AF65-F5344CB8AC3E}">
        <p14:creationId xmlns:p14="http://schemas.microsoft.com/office/powerpoint/2010/main" val="39002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177C-0BF8-0A28-C192-99A0FB8E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B2FC-6AF5-2A34-3310-F9D63A95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3418"/>
            <a:ext cx="10515600" cy="663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Mostly</a:t>
            </a:r>
            <a:r>
              <a:rPr lang="en-US">
                <a:ea typeface="+mn-lt"/>
                <a:cs typeface="+mn-lt"/>
              </a:rPr>
              <a:t> system-independent options to correct data placement.</a:t>
            </a:r>
          </a:p>
          <a:p>
            <a:endParaRPr lang="en-US" dirty="0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582C71-E122-6919-621B-FC0C8530DF38}"/>
              </a:ext>
            </a:extLst>
          </p:cNvPr>
          <p:cNvGrpSpPr/>
          <p:nvPr/>
        </p:nvGrpSpPr>
        <p:grpSpPr>
          <a:xfrm>
            <a:off x="1874055" y="1907206"/>
            <a:ext cx="7868938" cy="3235545"/>
            <a:chOff x="3074565" y="3539036"/>
            <a:chExt cx="2736222" cy="1129263"/>
          </a:xfrm>
        </p:grpSpPr>
        <p:pic>
          <p:nvPicPr>
            <p:cNvPr id="4" name="Picture 4" descr="Table&#10;&#10;Description automatically generated">
              <a:extLst>
                <a:ext uri="{FF2B5EF4-FFF2-40B4-BE49-F238E27FC236}">
                  <a16:creationId xmlns:a16="http://schemas.microsoft.com/office/drawing/2014/main" id="{FC4F0521-027E-EF87-C837-F79F8E071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54" b="68301"/>
            <a:stretch/>
          </p:blipFill>
          <p:spPr>
            <a:xfrm>
              <a:off x="3074565" y="3539036"/>
              <a:ext cx="2736222" cy="679264"/>
            </a:xfrm>
            <a:prstGeom prst="rect">
              <a:avLst/>
            </a:prstGeom>
          </p:spPr>
        </p:pic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428E375-2DEB-F19F-A7FD-6BD6B019E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065" r="509" b="-1119"/>
            <a:stretch/>
          </p:blipFill>
          <p:spPr>
            <a:xfrm>
              <a:off x="3074565" y="4217145"/>
              <a:ext cx="2729230" cy="451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82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8A2E-DECF-2724-86C8-D831EB34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NUMA-unfriendly OpenMP scheduling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DE81-B7E3-E087-95EC-87268848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Dynamic/guided loop scheduling and OpenMP task constructs could be preferable over static work distribution in poorly load-balanced situations.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Assigning tasks to threads dynamically makes it unpredictable and inconsistent, making it difficult to optimize page placement strategies for optimal performance.</a:t>
            </a:r>
          </a:p>
          <a:p>
            <a:r>
              <a:rPr lang="en-US" sz="2400">
                <a:ea typeface="+mn-lt"/>
                <a:cs typeface="+mn-lt"/>
              </a:rPr>
              <a:t>To achieve the maximum bandwidth, it is better to distribute memory pages using a round-robin approach across the locality domains..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3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898A-71B7-EA9C-892B-2DCA0236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a typeface="+mj-lt"/>
                <a:cs typeface="+mj-lt"/>
              </a:rPr>
              <a:t>Impact of random page access on vector triad benchmark</a:t>
            </a:r>
            <a:endParaRPr lang="en-US" sz="3200">
              <a:cs typeface="Calibri Light" panose="020F03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77B8C6A-F2F1-C7CF-1F06-1A9D0C15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52" y="1503543"/>
            <a:ext cx="5098052" cy="49169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338B-60DD-9166-7BF8-ACEF3A23CCA6}"/>
              </a:ext>
            </a:extLst>
          </p:cNvPr>
          <p:cNvSpPr txBox="1"/>
          <p:nvPr/>
        </p:nvSpPr>
        <p:spPr>
          <a:xfrm>
            <a:off x="836629" y="1712536"/>
            <a:ext cx="47723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Using </a:t>
            </a:r>
            <a:r>
              <a:rPr lang="en-US">
                <a:ea typeface="+mn-lt"/>
                <a:cs typeface="+mn-lt"/>
              </a:rPr>
              <a:t>OMP_SCHEDULE environment variable.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D7B337B-5483-8EB6-18CB-8C17D46B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92" y="2175960"/>
            <a:ext cx="3756582" cy="2616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14BE9-D251-5C24-62EA-948B82055CD3}"/>
              </a:ext>
            </a:extLst>
          </p:cNvPr>
          <p:cNvSpPr txBox="1"/>
          <p:nvPr/>
        </p:nvSpPr>
        <p:spPr>
          <a:xfrm>
            <a:off x="838592" y="4813561"/>
            <a:ext cx="484105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If purely static scheduling (without a chunksize) is </a:t>
            </a:r>
            <a:r>
              <a:rPr lang="en-US">
                <a:ea typeface="+mn-lt"/>
                <a:cs typeface="+mn-lt"/>
              </a:rPr>
              <a:t>ruled out, round robin placement can at least exploit some </a:t>
            </a:r>
            <a:r>
              <a:rPr lang="en-US" dirty="0">
                <a:ea typeface="+mn-lt"/>
                <a:cs typeface="+mn-lt"/>
              </a:rPr>
              <a:t>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Prefer static scheduling with an appropriate chunksize for OpenMP worksharing loops to minimize scheduling overhead.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38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0745-F774-DFFD-24A7-D625EA1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File system cache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D99E-36E2-593E-7298-E5C6DEE1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Even with correct page placement, OpenMP program scalability and overall system performance can still be below expectations.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Operating systems use buffer caches for efficient disk I/O operations, which store recently read or written file data for efficient re-use.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The size and placement of such caches can be unfortunate with respect to ccNUMA locality.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316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1B75-93C1-D875-B2A6-EFCBDC10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7FC4B5D-6220-276D-F861-E57C499EF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29" r="82"/>
          <a:stretch/>
        </p:blipFill>
        <p:spPr>
          <a:xfrm>
            <a:off x="6485186" y="1857048"/>
            <a:ext cx="4783782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46549-0F1D-10D7-ACEF-5041354FC707}"/>
              </a:ext>
            </a:extLst>
          </p:cNvPr>
          <p:cNvSpPr txBox="1"/>
          <p:nvPr/>
        </p:nvSpPr>
        <p:spPr>
          <a:xfrm>
            <a:off x="854304" y="1885360"/>
            <a:ext cx="538113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the example scenario for locality domain 0 (LD0), the file system cache occupies a significant portion of local memory.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As a result, some of the pages allocated and initialized by a core in LD0 are mapped into LD1, which leads to nonlocal access and potential performance issues.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4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EA68-D758-FFA8-7F6C-A1B6B95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3F79-94C4-538C-64AF-1D7082BB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Ideally, in production HPC environments, there should be a way to automatically clear ("toss") the buffer cache after a production job finishes.</a:t>
            </a:r>
          </a:p>
          <a:p>
            <a:r>
              <a:rPr lang="en-US">
                <a:ea typeface="+mn-lt"/>
                <a:cs typeface="+mn-lt"/>
              </a:rPr>
              <a:t>This ensures that the system is "clean" and ready for the next user without any lingering cached data.</a:t>
            </a:r>
          </a:p>
          <a:p>
            <a:r>
              <a:rPr lang="en-US">
                <a:ea typeface="+mn-lt"/>
                <a:cs typeface="+mn-lt"/>
              </a:rPr>
              <a:t>If there are no user-level tools or system administrators haven't addressed the issue:</a:t>
            </a:r>
          </a:p>
          <a:p>
            <a:pPr lvl="1"/>
            <a:r>
              <a:rPr lang="en-US">
                <a:ea typeface="+mn-lt"/>
                <a:cs typeface="+mn-lt"/>
              </a:rPr>
              <a:t>Aregular user without special permissions can run a "sweeper" code.</a:t>
            </a:r>
          </a:p>
          <a:p>
            <a:pPr lvl="1"/>
            <a:r>
              <a:rPr lang="en-US">
                <a:ea typeface="+mn-lt"/>
                <a:cs typeface="+mn-lt"/>
              </a:rPr>
              <a:t>This code allocates and initializes all memory, effectively clearing any lingering cached data.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2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1171-886E-CA13-A47C-4652EDC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Sweeper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2E5D5A4-9590-FDC5-9A11-7116A1C2D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756" y="1825625"/>
            <a:ext cx="7776488" cy="4351338"/>
          </a:xfrm>
        </p:spPr>
      </p:pic>
    </p:spTree>
    <p:extLst>
      <p:ext uri="{BB962C8B-B14F-4D97-AF65-F5344CB8AC3E}">
        <p14:creationId xmlns:p14="http://schemas.microsoft.com/office/powerpoint/2010/main" val="425305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09E3-FD33-DF8F-278E-888E08D6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ccNUMA issues with C++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5D30-EA83-2BA6-4F78-CB5D814CA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Most relevant pitfalls when using OpenMP-parallel C++ code on ccNUMA systems.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AC18-534B-CD65-6710-0148527A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Arrays of objects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89A4-250B-1ADB-BE2E-6B7F852C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Allocating an array of objects using the standard </a:t>
            </a:r>
            <a:r>
              <a:rPr lang="en-US">
                <a:latin typeface="Consolas"/>
                <a:ea typeface="+mn-lt"/>
                <a:cs typeface="+mn-lt"/>
              </a:rPr>
              <a:t>new[]</a:t>
            </a:r>
            <a:r>
              <a:rPr lang="en-US">
                <a:ea typeface="+mn-lt"/>
                <a:cs typeface="+mn-lt"/>
              </a:rPr>
              <a:t> operator.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All the objects are initialized by the thread executing </a:t>
            </a:r>
            <a:r>
              <a:rPr lang="en-US">
                <a:latin typeface="Consolas"/>
                <a:ea typeface="+mn-lt"/>
                <a:cs typeface="+mn-lt"/>
              </a:rPr>
              <a:t>new</a:t>
            </a:r>
            <a:r>
              <a:rPr lang="en-US">
                <a:ea typeface="+mn-lt"/>
                <a:cs typeface="+mn-lt"/>
              </a:rPr>
              <a:t>, leading to all the data ending up in that thread's local memory.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5871E5-DFAA-F244-B637-B39107FF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47" y="2494385"/>
            <a:ext cx="7982931" cy="23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6CCC-FEDD-02DC-838B-93FDE5CA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4884-3050-D4C6-35DB-8EB03E93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An alternative is to overload the operator new[] for the class</a:t>
            </a:r>
          </a:p>
          <a:p>
            <a:r>
              <a:rPr lang="en-US" sz="2400">
                <a:ea typeface="+mn-lt"/>
                <a:cs typeface="+mn-lt"/>
              </a:rPr>
              <a:t>Which handles both memory allocation and parallel initialization of the pages for good NUMA placement.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Overloading operator new[] works well for simple classes.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661C4AF-1747-315C-578A-9180B000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79" y="3052445"/>
            <a:ext cx="5736211" cy="22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6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0090-5E33-646A-4EB3-057E026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2892-57CE-ED65-8AAF-FA239037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But it becomes challenging for classes </a:t>
            </a:r>
            <a:r>
              <a:rPr lang="en-US" sz="2400" i="1">
                <a:ea typeface="+mn-lt"/>
                <a:cs typeface="+mn-lt"/>
              </a:rPr>
              <a:t>with dynamic members</a:t>
            </a:r>
            <a:r>
              <a:rPr lang="en-US" sz="2400">
                <a:ea typeface="+mn-lt"/>
                <a:cs typeface="+mn-lt"/>
              </a:rPr>
              <a:t> that have their own memory allocation.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81F758-2F63-6723-7C31-FD0959C2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00" y="2613761"/>
            <a:ext cx="8438561" cy="21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8674-8089-E09E-2975-E9794A0D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Cache-coherent Nonuniform Memory 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721A-D8DD-9AA2-D8C4-D3FDFD9A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47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ccNUMA systems have a physically distributed memory.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This memory is logically shared.</a:t>
            </a:r>
          </a:p>
          <a:p>
            <a:r>
              <a:rPr lang="en-US" sz="2400">
                <a:ea typeface="+mn-lt"/>
                <a:cs typeface="+mn-lt"/>
              </a:rPr>
              <a:t>Each processor has its own local memory.</a:t>
            </a:r>
          </a:p>
          <a:p>
            <a:r>
              <a:rPr lang="en-US" sz="2400">
                <a:ea typeface="+mn-lt"/>
                <a:cs typeface="+mn-lt"/>
              </a:rPr>
              <a:t>All processors can access the entire global memory address space.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Memory access </a:t>
            </a:r>
            <a:r>
              <a:rPr lang="en-US" sz="2400">
                <a:ea typeface="+mn-lt"/>
                <a:cs typeface="+mn-lt"/>
              </a:rPr>
              <a:t>time </a:t>
            </a:r>
            <a:r>
              <a:rPr lang="en-US" sz="2400">
                <a:cs typeface="Calibri"/>
              </a:rPr>
              <a:t>depends on which core accesses which parts of memory (“local” vs ”remote”).</a:t>
            </a:r>
            <a:endParaRPr lang="en-US" sz="2400" dirty="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Accessing data from the local memory is faster because it has lower latency 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E2A270-FEA5-A541-9F78-DE190569F0B2}"/>
              </a:ext>
            </a:extLst>
          </p:cNvPr>
          <p:cNvGrpSpPr/>
          <p:nvPr/>
        </p:nvGrpSpPr>
        <p:grpSpPr>
          <a:xfrm>
            <a:off x="8239664" y="2499045"/>
            <a:ext cx="3145766" cy="2183401"/>
            <a:chOff x="8491268" y="4418422"/>
            <a:chExt cx="2743200" cy="1917420"/>
          </a:xfrm>
        </p:grpSpPr>
        <p:pic>
          <p:nvPicPr>
            <p:cNvPr id="4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339AA52-B3E6-48A5-F761-46D74379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1268" y="4418422"/>
              <a:ext cx="2743200" cy="191742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A75BC-43A1-84DC-A335-81ECA3EBD2A8}"/>
                </a:ext>
              </a:extLst>
            </p:cNvPr>
            <p:cNvSpPr/>
            <p:nvPr/>
          </p:nvSpPr>
          <p:spPr>
            <a:xfrm>
              <a:off x="8860046" y="5077005"/>
              <a:ext cx="57509" cy="8985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1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6EFC-8B26-6B0A-015A-A1B5D196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B491-4207-F6EA-215B-80B8315A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To handle such cases, it is advisable to explicitly call the object constructors in a loop and use a vector to hold pointers to the objects. 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This ensures thread-safe construction from different threads.</a:t>
            </a:r>
          </a:p>
          <a:p>
            <a:endParaRPr lang="en-US" dirty="0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7017C-841E-7C08-69FF-242F97E2722A}"/>
              </a:ext>
            </a:extLst>
          </p:cNvPr>
          <p:cNvGrpSpPr/>
          <p:nvPr/>
        </p:nvGrpSpPr>
        <p:grpSpPr>
          <a:xfrm>
            <a:off x="1558564" y="2720101"/>
            <a:ext cx="9231997" cy="1925514"/>
            <a:chOff x="2351987" y="2562987"/>
            <a:chExt cx="6639626" cy="1383473"/>
          </a:xfrm>
        </p:grpSpPr>
        <p:pic>
          <p:nvPicPr>
            <p:cNvPr id="4" name="Picture 4" descr="Table&#10;&#10;Description automatically generated">
              <a:extLst>
                <a:ext uri="{FF2B5EF4-FFF2-40B4-BE49-F238E27FC236}">
                  <a16:creationId xmlns:a16="http://schemas.microsoft.com/office/drawing/2014/main" id="{2E955E91-09EA-BA52-7946-496F659CB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95" r="-119" b="87655"/>
            <a:stretch/>
          </p:blipFill>
          <p:spPr>
            <a:xfrm>
              <a:off x="2353558" y="2562987"/>
              <a:ext cx="6638055" cy="484377"/>
            </a:xfrm>
            <a:prstGeom prst="rect">
              <a:avLst/>
            </a:prstGeom>
          </p:spPr>
        </p:pic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B8BD806B-585B-A817-BD29-FB03400E7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154" r="-119" b="-201"/>
            <a:stretch/>
          </p:blipFill>
          <p:spPr>
            <a:xfrm>
              <a:off x="2351987" y="3042183"/>
              <a:ext cx="6631763" cy="904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04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6123-DEE8-0318-D77C-1598768C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Standard Template Library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EE83-E4C1-E10D-BF29-70CEF972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C-style arrays in C++ are discouraged, and std::vector&lt;&gt; is recommended instead.</a:t>
            </a:r>
          </a:p>
          <a:p>
            <a:r>
              <a:rPr lang="en-US" sz="2400">
                <a:ea typeface="+mn-lt"/>
                <a:cs typeface="+mn-lt"/>
              </a:rPr>
              <a:t>However, std::vector&lt;&gt; has ccNUMA page placement problems.</a:t>
            </a:r>
          </a:p>
          <a:p>
            <a:r>
              <a:rPr lang="en-US" sz="2400">
                <a:ea typeface="+mn-lt"/>
                <a:cs typeface="+mn-lt"/>
              </a:rPr>
              <a:t>Allocators in C++ provide a customizable abstraction layer for managing container memory.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Allocators have methods like allocate() and deallocate() for memory management.</a:t>
            </a:r>
            <a:endParaRPr lang="en-US" sz="2400" dirty="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By using allocators, correct ccNUMA placement can be enforced for std::vector&lt;&gt; with minimal code changes.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5411383-58CE-D545-3CC6-ADB77F5C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24" y="3682172"/>
            <a:ext cx="8344292" cy="6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31E1-526B-C0C7-F99A-7576821B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654E-3C6E-0AC9-CAB3-1A0E3803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allocate() method sets up memory for the container, like operator new[] for arrays.</a:t>
            </a:r>
          </a:p>
          <a:p>
            <a:r>
              <a:rPr lang="en-US">
                <a:ea typeface="+mn-lt"/>
                <a:cs typeface="+mn-lt"/>
              </a:rPr>
              <a:t>The deallocate() method frees the allocated memory.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 NUMA-aware allocator can initialize memory in parallel during allocation.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allocator template must be specified as the second argument when constructing a std::vector&lt;&gt; object.</a:t>
            </a:r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4371546-880A-3851-3E4F-8A3D163F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30" y="5215264"/>
            <a:ext cx="9899714" cy="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A522-A72D-8892-128F-10C3B48F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DBDD-202F-E33F-F6F3-00BD866A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Construction and destruction of container objects involve calling the allocator's construct() and destroy() methods.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FCA5DE-892D-D24C-1F6C-B15C8C7C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95" y="2873565"/>
            <a:ext cx="9616910" cy="19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FD4D-0BD6-72BD-281D-7B360AF7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268D-1886-90F0-82A9-67EEBBF4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size versus capacity concept in containers can affect NUMA placement during reallocation.</a:t>
            </a:r>
          </a:p>
          <a:p>
            <a:r>
              <a:rPr lang="en-US">
                <a:cs typeface="Calibri"/>
              </a:rPr>
              <a:t>Not all functionality of std::vector&lt;&gt; is suitable for ccNUMA environments.</a:t>
            </a:r>
          </a:p>
          <a:p>
            <a:r>
              <a:rPr lang="en-US">
                <a:cs typeface="Calibri"/>
              </a:rPr>
              <a:t>Using these methods can retrofit existing C++ programs with ccNUMA awareness.</a:t>
            </a:r>
          </a:p>
          <a:p>
            <a:r>
              <a:rPr lang="en-US">
                <a:cs typeface="Calibri"/>
              </a:rPr>
              <a:t>Ideally, new code should be designed with ccNUMA in mind from the start.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9CBD-26AB-076C-C09E-D36C01E9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ccNUMA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8E21-E5CF-F25F-9645-6FB6DDAD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 is a single address space (shared memory).</a:t>
            </a:r>
          </a:p>
          <a:p>
            <a:r>
              <a:rPr lang="en-US" dirty="0">
                <a:cs typeface="Calibri"/>
              </a:rPr>
              <a:t>But there are private caches, or partially shared caches, for the </a:t>
            </a:r>
            <a:r>
              <a:rPr lang="en-US">
                <a:cs typeface="Calibri"/>
              </a:rPr>
              <a:t>different CPU cores.</a:t>
            </a:r>
          </a:p>
          <a:p>
            <a:r>
              <a:rPr lang="en-US" dirty="0">
                <a:ea typeface="+mn-lt"/>
                <a:cs typeface="+mn-lt"/>
              </a:rPr>
              <a:t>Cache coherence protocols ensure consistent data between caches and shared memory.</a:t>
            </a:r>
          </a:p>
          <a:p>
            <a:r>
              <a:rPr lang="en-US">
                <a:ea typeface="+mn-lt"/>
                <a:cs typeface="+mn-lt"/>
              </a:rPr>
              <a:t>To optimize performance in a ccNUMA system, it is beneficial to maximize the locality of access. 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1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2750-D76B-BFAD-FE58-E7800260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Locality domains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6FC0-550A-C6A7-EB66-1488F465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set of processor cores together with locally connected memory.</a:t>
            </a:r>
          </a:p>
          <a:p>
            <a:r>
              <a:rPr lang="en-US">
                <a:ea typeface="+mn-lt"/>
                <a:cs typeface="+mn-lt"/>
              </a:rPr>
              <a:t>Locality of access refers to the tendency of a processor to access data from its local memory.</a:t>
            </a:r>
          </a:p>
          <a:p>
            <a:r>
              <a:rPr lang="en-US">
                <a:ea typeface="+mn-lt"/>
                <a:cs typeface="+mn-lt"/>
              </a:rPr>
              <a:t>Each LD is a UMA building block.</a:t>
            </a:r>
          </a:p>
          <a:p>
            <a:r>
              <a:rPr lang="en-US">
                <a:cs typeface="Calibri"/>
              </a:rPr>
              <a:t>Multiple LDs are connected through a coherent interconnect for cache-coherent memory accesses.</a:t>
            </a:r>
          </a:p>
          <a:p>
            <a:r>
              <a:rPr lang="en-US">
                <a:cs typeface="Calibri"/>
              </a:rPr>
              <a:t>Cache-coherent memory accesses is transparent for the programmer.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9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46F-8E20-3E1F-877D-2553F409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Example of ccNUMA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D25E857-457B-A678-737D-2A660820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26" y="1825625"/>
            <a:ext cx="10029947" cy="4351338"/>
          </a:xfrm>
        </p:spPr>
      </p:pic>
    </p:spTree>
    <p:extLst>
      <p:ext uri="{BB962C8B-B14F-4D97-AF65-F5344CB8AC3E}">
        <p14:creationId xmlns:p14="http://schemas.microsoft.com/office/powerpoint/2010/main" val="109907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66E-CE9E-9AD8-84C6-A7AFDCB5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Penalty of non-local transfers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07AB-100E-4292-D569-6E24F207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1832814"/>
            <a:ext cx="67271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locality problem: 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Non-local memory transfers are more costly than local transfers.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contention problem: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if two processors from different LDs access memory in the same LD, fighting for memory bandwidth.</a:t>
            </a: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1F66F2E-DBA6-3369-C0D7-2F0CC109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890" y="1695299"/>
            <a:ext cx="3030749" cy="2036854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CC7F1F2-320D-4E96-BF30-6D38EF4C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891" y="3850416"/>
            <a:ext cx="3030748" cy="2039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667B6-D126-3768-077A-9A409107F708}"/>
              </a:ext>
            </a:extLst>
          </p:cNvPr>
          <p:cNvSpPr txBox="1"/>
          <p:nvPr/>
        </p:nvSpPr>
        <p:spPr>
          <a:xfrm>
            <a:off x="884206" y="6083420"/>
            <a:ext cx="90397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Both problems are due to “misplacement” of threads and data.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6AA8-26A1-F482-BC85-02374F7A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0140-C588-317E-1636-D056EDA0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Carefully observing the data access patterns of an application</a:t>
            </a:r>
          </a:p>
          <a:p>
            <a:r>
              <a:rPr lang="en-US">
                <a:cs typeface="Calibri"/>
              </a:rPr>
              <a:t>Restricting data access of each processor (mostly) to its own LD</a:t>
            </a:r>
          </a:p>
          <a:p>
            <a:r>
              <a:rPr lang="en-US">
                <a:cs typeface="Calibri"/>
              </a:rPr>
              <a:t>By proper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EBD7-A5FE-FE15-F971-429A9892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Mapping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41FE-A226-78EA-1AC2-7C198AB3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When a program is executed on a NUMA system, the operating system needs to decide where to allocate the program's memory.</a:t>
            </a:r>
          </a:p>
          <a:p>
            <a:r>
              <a:rPr lang="en-US">
                <a:ea typeface="+mn-lt"/>
                <a:cs typeface="+mn-lt"/>
              </a:rPr>
              <a:t>The mapping process determines the initial placement in the memory hierarchy, which includes both local and remote memory.</a:t>
            </a:r>
            <a:endParaRPr lang="en-US">
              <a:cs typeface="Calibri"/>
            </a:endParaRPr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851134AF-EF04-BEA5-F177-108DD6CA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011" y="3748975"/>
            <a:ext cx="2420781" cy="26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Locality optimizations on ccNUMA architectures</vt:lpstr>
      <vt:lpstr>Overview</vt:lpstr>
      <vt:lpstr>Cache-coherent Nonuniform Memory Access</vt:lpstr>
      <vt:lpstr>ccNUMA</vt:lpstr>
      <vt:lpstr>Locality domains</vt:lpstr>
      <vt:lpstr>Example of ccNUMA</vt:lpstr>
      <vt:lpstr>Penalty of non-local transfers</vt:lpstr>
      <vt:lpstr>Solution</vt:lpstr>
      <vt:lpstr>Mapping</vt:lpstr>
      <vt:lpstr>HyperTransport (HT)</vt:lpstr>
      <vt:lpstr>Placement problem</vt:lpstr>
      <vt:lpstr>Data initialization</vt:lpstr>
      <vt:lpstr>Vector triad performance</vt:lpstr>
      <vt:lpstr>First touch by “fake” initialization</vt:lpstr>
      <vt:lpstr>Vector triad performance</vt:lpstr>
      <vt:lpstr>PowerPoint Presentation</vt:lpstr>
      <vt:lpstr>First-touch requirments</vt:lpstr>
      <vt:lpstr>Case study: ccNUMA optimization of sparse MVM</vt:lpstr>
      <vt:lpstr>Placement pitfalls</vt:lpstr>
      <vt:lpstr>NUMA-unfriendly OpenMP scheduling</vt:lpstr>
      <vt:lpstr>Impact of random page access on vector triad benchmark</vt:lpstr>
      <vt:lpstr>File system cache</vt:lpstr>
      <vt:lpstr>PowerPoint Presentation</vt:lpstr>
      <vt:lpstr>PowerPoint Presentation</vt:lpstr>
      <vt:lpstr>Sweeper</vt:lpstr>
      <vt:lpstr>ccNUMA issues with C++</vt:lpstr>
      <vt:lpstr>Arrays of objects</vt:lpstr>
      <vt:lpstr>PowerPoint Presentation</vt:lpstr>
      <vt:lpstr>PowerPoint Presentation</vt:lpstr>
      <vt:lpstr>PowerPoint Presentation</vt:lpstr>
      <vt:lpstr>Standard Template Library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514</cp:revision>
  <dcterms:created xsi:type="dcterms:W3CDTF">2023-06-14T08:04:17Z</dcterms:created>
  <dcterms:modified xsi:type="dcterms:W3CDTF">2023-06-17T20:05:07Z</dcterms:modified>
</cp:coreProperties>
</file>