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58" r:id="rId4"/>
    <p:sldId id="259" r:id="rId5"/>
    <p:sldId id="261" r:id="rId6"/>
    <p:sldId id="262" r:id="rId7"/>
    <p:sldId id="263" r:id="rId8"/>
    <p:sldId id="266" r:id="rId9"/>
    <p:sldId id="267" r:id="rId10"/>
    <p:sldId id="264" r:id="rId11"/>
    <p:sldId id="265"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6472A-A22A-3975-CD20-094C8CC27E10}" v="186" dt="2023-04-14T09:09:10.608"/>
    <p1510:client id="{F1B5FB58-C619-E7F8-C7E8-7B1CC5F79C0C}" v="616" dt="2023-04-14T13:29:31.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4" autoAdjust="0"/>
    <p:restoredTop sz="91586"/>
  </p:normalViewPr>
  <p:slideViewPr>
    <p:cSldViewPr snapToGrid="0">
      <p:cViewPr>
        <p:scale>
          <a:sx n="100" d="100"/>
          <a:sy n="100" d="100"/>
        </p:scale>
        <p:origin x="155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a Baniadamdizaj" userId="S::shima.bani@uni-jena.de::8a7c0dda-7fe5-4873-883c-742ffad37c09" providerId="AD" clId="Web-{F1B5FB58-C619-E7F8-C7E8-7B1CC5F79C0C}"/>
    <pc:docChg chg="addSld modSld">
      <pc:chgData name="Shima Baniadamdizaj" userId="S::shima.bani@uni-jena.de::8a7c0dda-7fe5-4873-883c-742ffad37c09" providerId="AD" clId="Web-{F1B5FB58-C619-E7F8-C7E8-7B1CC5F79C0C}" dt="2023-04-14T13:30:47.414" v="610"/>
      <pc:docMkLst>
        <pc:docMk/>
      </pc:docMkLst>
      <pc:sldChg chg="modSp">
        <pc:chgData name="Shima Baniadamdizaj" userId="S::shima.bani@uni-jena.de::8a7c0dda-7fe5-4873-883c-742ffad37c09" providerId="AD" clId="Web-{F1B5FB58-C619-E7F8-C7E8-7B1CC5F79C0C}" dt="2023-04-14T11:02:28.668" v="2" actId="20577"/>
        <pc:sldMkLst>
          <pc:docMk/>
          <pc:sldMk cId="109857222" sldId="256"/>
        </pc:sldMkLst>
        <pc:spChg chg="mod">
          <ac:chgData name="Shima Baniadamdizaj" userId="S::shima.bani@uni-jena.de::8a7c0dda-7fe5-4873-883c-742ffad37c09" providerId="AD" clId="Web-{F1B5FB58-C619-E7F8-C7E8-7B1CC5F79C0C}" dt="2023-04-14T11:02:28.668" v="2" actId="20577"/>
          <ac:spMkLst>
            <pc:docMk/>
            <pc:sldMk cId="109857222" sldId="256"/>
            <ac:spMk id="2" creationId="{00000000-0000-0000-0000-000000000000}"/>
          </ac:spMkLst>
        </pc:spChg>
      </pc:sldChg>
      <pc:sldChg chg="addSp delSp modSp mod setBg addAnim delAnim modNotes">
        <pc:chgData name="Shima Baniadamdizaj" userId="S::shima.bani@uni-jena.de::8a7c0dda-7fe5-4873-883c-742ffad37c09" providerId="AD" clId="Web-{F1B5FB58-C619-E7F8-C7E8-7B1CC5F79C0C}" dt="2023-04-14T11:23:14.231" v="292" actId="14100"/>
        <pc:sldMkLst>
          <pc:docMk/>
          <pc:sldMk cId="1994891430" sldId="258"/>
        </pc:sldMkLst>
        <pc:spChg chg="mod">
          <ac:chgData name="Shima Baniadamdizaj" userId="S::shima.bani@uni-jena.de::8a7c0dda-7fe5-4873-883c-742ffad37c09" providerId="AD" clId="Web-{F1B5FB58-C619-E7F8-C7E8-7B1CC5F79C0C}" dt="2023-04-14T11:07:05.941" v="48"/>
          <ac:spMkLst>
            <pc:docMk/>
            <pc:sldMk cId="1994891430" sldId="258"/>
            <ac:spMk id="2" creationId="{F306AFDC-CABF-5FD9-1CAC-E21AD6E264E2}"/>
          </ac:spMkLst>
        </pc:spChg>
        <pc:spChg chg="del mod ord">
          <ac:chgData name="Shima Baniadamdizaj" userId="S::shima.bani@uni-jena.de::8a7c0dda-7fe5-4873-883c-742ffad37c09" providerId="AD" clId="Web-{F1B5FB58-C619-E7F8-C7E8-7B1CC5F79C0C}" dt="2023-04-14T11:03:46.248" v="3"/>
          <ac:spMkLst>
            <pc:docMk/>
            <pc:sldMk cId="1994891430" sldId="258"/>
            <ac:spMk id="3" creationId="{C675B902-77EA-929C-E34D-B9F3399FD554}"/>
          </ac:spMkLst>
        </pc:spChg>
        <pc:spChg chg="mod">
          <ac:chgData name="Shima Baniadamdizaj" userId="S::shima.bani@uni-jena.de::8a7c0dda-7fe5-4873-883c-742ffad37c09" providerId="AD" clId="Web-{F1B5FB58-C619-E7F8-C7E8-7B1CC5F79C0C}" dt="2023-04-14T11:07:05.941" v="48"/>
          <ac:spMkLst>
            <pc:docMk/>
            <pc:sldMk cId="1994891430" sldId="258"/>
            <ac:spMk id="4" creationId="{2C274DCD-FA92-D05A-1900-87B845F4D7C3}"/>
          </ac:spMkLst>
        </pc:spChg>
        <pc:spChg chg="mod ord">
          <ac:chgData name="Shima Baniadamdizaj" userId="S::shima.bani@uni-jena.de::8a7c0dda-7fe5-4873-883c-742ffad37c09" providerId="AD" clId="Web-{F1B5FB58-C619-E7F8-C7E8-7B1CC5F79C0C}" dt="2023-04-14T11:07:05.941" v="48"/>
          <ac:spMkLst>
            <pc:docMk/>
            <pc:sldMk cId="1994891430" sldId="258"/>
            <ac:spMk id="5" creationId="{B9BB5BB2-EA8B-DC0C-C13B-F1DF1CD28ED5}"/>
          </ac:spMkLst>
        </pc:spChg>
        <pc:spChg chg="add mod">
          <ac:chgData name="Shima Baniadamdizaj" userId="S::shima.bani@uni-jena.de::8a7c0dda-7fe5-4873-883c-742ffad37c09" providerId="AD" clId="Web-{F1B5FB58-C619-E7F8-C7E8-7B1CC5F79C0C}" dt="2023-04-14T11:07:05.941" v="48"/>
          <ac:spMkLst>
            <pc:docMk/>
            <pc:sldMk cId="1994891430" sldId="258"/>
            <ac:spMk id="7" creationId="{2ED86331-C9DF-30C8-3359-596BF88EB124}"/>
          </ac:spMkLst>
        </pc:spChg>
        <pc:spChg chg="add mod">
          <ac:chgData name="Shima Baniadamdizaj" userId="S::shima.bani@uni-jena.de::8a7c0dda-7fe5-4873-883c-742ffad37c09" providerId="AD" clId="Web-{F1B5FB58-C619-E7F8-C7E8-7B1CC5F79C0C}" dt="2023-04-14T11:12:30.465" v="85" actId="1076"/>
          <ac:spMkLst>
            <pc:docMk/>
            <pc:sldMk cId="1994891430" sldId="258"/>
            <ac:spMk id="8" creationId="{221B7C1E-344F-E688-4FAC-11ADF2DD834C}"/>
          </ac:spMkLst>
        </pc:spChg>
        <pc:spChg chg="add mod">
          <ac:chgData name="Shima Baniadamdizaj" userId="S::shima.bani@uni-jena.de::8a7c0dda-7fe5-4873-883c-742ffad37c09" providerId="AD" clId="Web-{F1B5FB58-C619-E7F8-C7E8-7B1CC5F79C0C}" dt="2023-04-14T11:15:16.609" v="234" actId="1076"/>
          <ac:spMkLst>
            <pc:docMk/>
            <pc:sldMk cId="1994891430" sldId="258"/>
            <ac:spMk id="9" creationId="{EBBE78FD-B820-B7AB-BB66-60AD67BE921B}"/>
          </ac:spMkLst>
        </pc:spChg>
        <pc:spChg chg="add del">
          <ac:chgData name="Shima Baniadamdizaj" userId="S::shima.bani@uni-jena.de::8a7c0dda-7fe5-4873-883c-742ffad37c09" providerId="AD" clId="Web-{F1B5FB58-C619-E7F8-C7E8-7B1CC5F79C0C}" dt="2023-04-14T11:07:05.941" v="48"/>
          <ac:spMkLst>
            <pc:docMk/>
            <pc:sldMk cId="1994891430" sldId="258"/>
            <ac:spMk id="10" creationId="{1B15ED52-F352-441B-82BF-E0EA34836D08}"/>
          </ac:spMkLst>
        </pc:spChg>
        <pc:spChg chg="add del">
          <ac:chgData name="Shima Baniadamdizaj" userId="S::shima.bani@uni-jena.de::8a7c0dda-7fe5-4873-883c-742ffad37c09" providerId="AD" clId="Web-{F1B5FB58-C619-E7F8-C7E8-7B1CC5F79C0C}" dt="2023-04-14T11:14:23.280" v="221"/>
          <ac:spMkLst>
            <pc:docMk/>
            <pc:sldMk cId="1994891430" sldId="258"/>
            <ac:spMk id="11" creationId="{51CE3B4A-47A9-1C38-53F4-2E7ECCEC9954}"/>
          </ac:spMkLst>
        </pc:spChg>
        <pc:spChg chg="add del">
          <ac:chgData name="Shima Baniadamdizaj" userId="S::shima.bani@uni-jena.de::8a7c0dda-7fe5-4873-883c-742ffad37c09" providerId="AD" clId="Web-{F1B5FB58-C619-E7F8-C7E8-7B1CC5F79C0C}" dt="2023-04-14T11:07:05.941" v="48"/>
          <ac:spMkLst>
            <pc:docMk/>
            <pc:sldMk cId="1994891430" sldId="258"/>
            <ac:spMk id="12" creationId="{3B2E3793-BFE6-45A2-9B7B-E18844431C99}"/>
          </ac:spMkLst>
        </pc:spChg>
        <pc:spChg chg="add del mod">
          <ac:chgData name="Shima Baniadamdizaj" userId="S::shima.bani@uni-jena.de::8a7c0dda-7fe5-4873-883c-742ffad37c09" providerId="AD" clId="Web-{F1B5FB58-C619-E7F8-C7E8-7B1CC5F79C0C}" dt="2023-04-14T11:14:45.515" v="227"/>
          <ac:spMkLst>
            <pc:docMk/>
            <pc:sldMk cId="1994891430" sldId="258"/>
            <ac:spMk id="13" creationId="{8A39B192-0F90-C248-EEDB-11A3092AFE09}"/>
          </ac:spMkLst>
        </pc:spChg>
        <pc:spChg chg="add del">
          <ac:chgData name="Shima Baniadamdizaj" userId="S::shima.bani@uni-jena.de::8a7c0dda-7fe5-4873-883c-742ffad37c09" providerId="AD" clId="Web-{F1B5FB58-C619-E7F8-C7E8-7B1CC5F79C0C}" dt="2023-04-14T11:07:05.941" v="48"/>
          <ac:spMkLst>
            <pc:docMk/>
            <pc:sldMk cId="1994891430" sldId="258"/>
            <ac:spMk id="14" creationId="{BC4C4868-CB8F-4AF9-9CDB-8108F2C19B67}"/>
          </ac:spMkLst>
        </pc:spChg>
        <pc:spChg chg="add mod">
          <ac:chgData name="Shima Baniadamdizaj" userId="S::shima.bani@uni-jena.de::8a7c0dda-7fe5-4873-883c-742ffad37c09" providerId="AD" clId="Web-{F1B5FB58-C619-E7F8-C7E8-7B1CC5F79C0C}" dt="2023-04-14T11:15:00.031" v="232" actId="1076"/>
          <ac:spMkLst>
            <pc:docMk/>
            <pc:sldMk cId="1994891430" sldId="258"/>
            <ac:spMk id="15" creationId="{2E06C412-9050-B967-AE5B-51477C21A32A}"/>
          </ac:spMkLst>
        </pc:spChg>
        <pc:spChg chg="add del">
          <ac:chgData name="Shima Baniadamdizaj" userId="S::shima.bani@uni-jena.de::8a7c0dda-7fe5-4873-883c-742ffad37c09" providerId="AD" clId="Web-{F1B5FB58-C619-E7F8-C7E8-7B1CC5F79C0C}" dt="2023-04-14T11:07:05.941" v="48"/>
          <ac:spMkLst>
            <pc:docMk/>
            <pc:sldMk cId="1994891430" sldId="258"/>
            <ac:spMk id="16" creationId="{375E0459-6403-40CD-989D-56A4407CA12E}"/>
          </ac:spMkLst>
        </pc:spChg>
        <pc:spChg chg="add mod">
          <ac:chgData name="Shima Baniadamdizaj" userId="S::shima.bani@uni-jena.de::8a7c0dda-7fe5-4873-883c-742ffad37c09" providerId="AD" clId="Web-{F1B5FB58-C619-E7F8-C7E8-7B1CC5F79C0C}" dt="2023-04-14T11:23:14.231" v="292" actId="14100"/>
          <ac:spMkLst>
            <pc:docMk/>
            <pc:sldMk cId="1994891430" sldId="258"/>
            <ac:spMk id="17" creationId="{D313C254-84CE-DC3D-DCF2-D6429C6120CA}"/>
          </ac:spMkLst>
        </pc:spChg>
        <pc:spChg chg="add del">
          <ac:chgData name="Shima Baniadamdizaj" userId="S::shima.bani@uni-jena.de::8a7c0dda-7fe5-4873-883c-742ffad37c09" providerId="AD" clId="Web-{F1B5FB58-C619-E7F8-C7E8-7B1CC5F79C0C}" dt="2023-04-14T11:07:05.941" v="48"/>
          <ac:spMkLst>
            <pc:docMk/>
            <pc:sldMk cId="1994891430" sldId="258"/>
            <ac:spMk id="18" creationId="{53E5B1A8-3AC9-4BD1-9BBC-78CA94F2D1BA}"/>
          </ac:spMkLst>
        </pc:spChg>
        <pc:spChg chg="add del">
          <ac:chgData name="Shima Baniadamdizaj" userId="S::shima.bani@uni-jena.de::8a7c0dda-7fe5-4873-883c-742ffad37c09" providerId="AD" clId="Web-{F1B5FB58-C619-E7F8-C7E8-7B1CC5F79C0C}" dt="2023-04-14T11:07:05.941" v="48"/>
          <ac:spMkLst>
            <pc:docMk/>
            <pc:sldMk cId="1994891430" sldId="258"/>
            <ac:spMk id="23" creationId="{3AFE8227-C443-417B-BA91-520EB1EF4559}"/>
          </ac:spMkLst>
        </pc:spChg>
        <pc:spChg chg="add del">
          <ac:chgData name="Shima Baniadamdizaj" userId="S::shima.bani@uni-jena.de::8a7c0dda-7fe5-4873-883c-742ffad37c09" providerId="AD" clId="Web-{F1B5FB58-C619-E7F8-C7E8-7B1CC5F79C0C}" dt="2023-04-14T11:07:05.941" v="48"/>
          <ac:spMkLst>
            <pc:docMk/>
            <pc:sldMk cId="1994891430" sldId="258"/>
            <ac:spMk id="25" creationId="{907741FC-B544-4A6E-B831-6789D042333D}"/>
          </ac:spMkLst>
        </pc:spChg>
        <pc:spChg chg="add del">
          <ac:chgData name="Shima Baniadamdizaj" userId="S::shima.bani@uni-jena.de::8a7c0dda-7fe5-4873-883c-742ffad37c09" providerId="AD" clId="Web-{F1B5FB58-C619-E7F8-C7E8-7B1CC5F79C0C}" dt="2023-04-14T11:07:05.941" v="48"/>
          <ac:spMkLst>
            <pc:docMk/>
            <pc:sldMk cId="1994891430" sldId="258"/>
            <ac:spMk id="27" creationId="{3F0BE7ED-7814-4273-B18A-F26CC0380380}"/>
          </ac:spMkLst>
        </pc:spChg>
        <pc:picChg chg="add mod ord">
          <ac:chgData name="Shima Baniadamdizaj" userId="S::shima.bani@uni-jena.de::8a7c0dda-7fe5-4873-883c-742ffad37c09" providerId="AD" clId="Web-{F1B5FB58-C619-E7F8-C7E8-7B1CC5F79C0C}" dt="2023-04-14T11:12:27.261" v="84" actId="1076"/>
          <ac:picMkLst>
            <pc:docMk/>
            <pc:sldMk cId="1994891430" sldId="258"/>
            <ac:picMk id="6" creationId="{62625CE6-97BC-886A-F53F-12756A132BCA}"/>
          </ac:picMkLst>
        </pc:picChg>
      </pc:sldChg>
      <pc:sldChg chg="addSp delSp modSp new mod setBg">
        <pc:chgData name="Shima Baniadamdizaj" userId="S::shima.bani@uni-jena.de::8a7c0dda-7fe5-4873-883c-742ffad37c09" providerId="AD" clId="Web-{F1B5FB58-C619-E7F8-C7E8-7B1CC5F79C0C}" dt="2023-04-14T11:28:51.522" v="300"/>
        <pc:sldMkLst>
          <pc:docMk/>
          <pc:sldMk cId="4142547047" sldId="259"/>
        </pc:sldMkLst>
        <pc:spChg chg="mod">
          <ac:chgData name="Shima Baniadamdizaj" userId="S::shima.bani@uni-jena.de::8a7c0dda-7fe5-4873-883c-742ffad37c09" providerId="AD" clId="Web-{F1B5FB58-C619-E7F8-C7E8-7B1CC5F79C0C}" dt="2023-04-14T11:28:51.522" v="300"/>
          <ac:spMkLst>
            <pc:docMk/>
            <pc:sldMk cId="4142547047" sldId="259"/>
            <ac:spMk id="2" creationId="{E3C7123B-2C69-9611-4D25-E48D0D756796}"/>
          </ac:spMkLst>
        </pc:spChg>
        <pc:spChg chg="del">
          <ac:chgData name="Shima Baniadamdizaj" userId="S::shima.bani@uni-jena.de::8a7c0dda-7fe5-4873-883c-742ffad37c09" providerId="AD" clId="Web-{F1B5FB58-C619-E7F8-C7E8-7B1CC5F79C0C}" dt="2023-04-14T11:28:41.662" v="299"/>
          <ac:spMkLst>
            <pc:docMk/>
            <pc:sldMk cId="4142547047" sldId="259"/>
            <ac:spMk id="3" creationId="{1FEFF130-9BE7-592D-5906-B0DF03FE0E23}"/>
          </ac:spMkLst>
        </pc:spChg>
        <pc:spChg chg="mod">
          <ac:chgData name="Shima Baniadamdizaj" userId="S::shima.bani@uni-jena.de::8a7c0dda-7fe5-4873-883c-742ffad37c09" providerId="AD" clId="Web-{F1B5FB58-C619-E7F8-C7E8-7B1CC5F79C0C}" dt="2023-04-14T11:28:51.522" v="300"/>
          <ac:spMkLst>
            <pc:docMk/>
            <pc:sldMk cId="4142547047" sldId="259"/>
            <ac:spMk id="4" creationId="{A1586433-406E-6294-DE3A-1B129B0B8762}"/>
          </ac:spMkLst>
        </pc:spChg>
        <pc:spChg chg="mod">
          <ac:chgData name="Shima Baniadamdizaj" userId="S::shima.bani@uni-jena.de::8a7c0dda-7fe5-4873-883c-742ffad37c09" providerId="AD" clId="Web-{F1B5FB58-C619-E7F8-C7E8-7B1CC5F79C0C}" dt="2023-04-14T11:28:51.522" v="300"/>
          <ac:spMkLst>
            <pc:docMk/>
            <pc:sldMk cId="4142547047" sldId="259"/>
            <ac:spMk id="5" creationId="{BB3C5F18-CC46-C0A2-5935-D7750E7B0475}"/>
          </ac:spMkLst>
        </pc:spChg>
        <pc:spChg chg="add">
          <ac:chgData name="Shima Baniadamdizaj" userId="S::shima.bani@uni-jena.de::8a7c0dda-7fe5-4873-883c-742ffad37c09" providerId="AD" clId="Web-{F1B5FB58-C619-E7F8-C7E8-7B1CC5F79C0C}" dt="2023-04-14T11:28:51.522" v="300"/>
          <ac:spMkLst>
            <pc:docMk/>
            <pc:sldMk cId="4142547047" sldId="259"/>
            <ac:spMk id="11" creationId="{A8384FB5-9ADC-4DDC-881B-597D56F5B15D}"/>
          </ac:spMkLst>
        </pc:spChg>
        <pc:spChg chg="add">
          <ac:chgData name="Shima Baniadamdizaj" userId="S::shima.bani@uni-jena.de::8a7c0dda-7fe5-4873-883c-742ffad37c09" providerId="AD" clId="Web-{F1B5FB58-C619-E7F8-C7E8-7B1CC5F79C0C}" dt="2023-04-14T11:28:51.522" v="300"/>
          <ac:spMkLst>
            <pc:docMk/>
            <pc:sldMk cId="4142547047" sldId="259"/>
            <ac:spMk id="13" creationId="{91E5A9A7-95C6-4F4F-B00E-C82E07FE62EF}"/>
          </ac:spMkLst>
        </pc:spChg>
        <pc:spChg chg="add">
          <ac:chgData name="Shima Baniadamdizaj" userId="S::shima.bani@uni-jena.de::8a7c0dda-7fe5-4873-883c-742ffad37c09" providerId="AD" clId="Web-{F1B5FB58-C619-E7F8-C7E8-7B1CC5F79C0C}" dt="2023-04-14T11:28:51.522" v="300"/>
          <ac:spMkLst>
            <pc:docMk/>
            <pc:sldMk cId="4142547047" sldId="259"/>
            <ac:spMk id="15" creationId="{D07DD2DE-F619-49DD-B5E7-03A290FF4ED1}"/>
          </ac:spMkLst>
        </pc:spChg>
        <pc:spChg chg="add">
          <ac:chgData name="Shima Baniadamdizaj" userId="S::shima.bani@uni-jena.de::8a7c0dda-7fe5-4873-883c-742ffad37c09" providerId="AD" clId="Web-{F1B5FB58-C619-E7F8-C7E8-7B1CC5F79C0C}" dt="2023-04-14T11:28:51.522" v="300"/>
          <ac:spMkLst>
            <pc:docMk/>
            <pc:sldMk cId="4142547047" sldId="259"/>
            <ac:spMk id="17" creationId="{85149191-5F60-4A28-AAFF-039F96B0F3EC}"/>
          </ac:spMkLst>
        </pc:spChg>
        <pc:spChg chg="add">
          <ac:chgData name="Shima Baniadamdizaj" userId="S::shima.bani@uni-jena.de::8a7c0dda-7fe5-4873-883c-742ffad37c09" providerId="AD" clId="Web-{F1B5FB58-C619-E7F8-C7E8-7B1CC5F79C0C}" dt="2023-04-14T11:28:51.522" v="300"/>
          <ac:spMkLst>
            <pc:docMk/>
            <pc:sldMk cId="4142547047" sldId="259"/>
            <ac:spMk id="19" creationId="{F8260ED5-17F7-4158-B241-D51DD4CF1B7E}"/>
          </ac:spMkLst>
        </pc:spChg>
        <pc:picChg chg="add mod ord">
          <ac:chgData name="Shima Baniadamdizaj" userId="S::shima.bani@uni-jena.de::8a7c0dda-7fe5-4873-883c-742ffad37c09" providerId="AD" clId="Web-{F1B5FB58-C619-E7F8-C7E8-7B1CC5F79C0C}" dt="2023-04-14T11:28:51.522" v="300"/>
          <ac:picMkLst>
            <pc:docMk/>
            <pc:sldMk cId="4142547047" sldId="259"/>
            <ac:picMk id="6" creationId="{BDD77790-4ABD-F220-A186-19D6AD0D5A13}"/>
          </ac:picMkLst>
        </pc:picChg>
      </pc:sldChg>
      <pc:sldChg chg="modSp new modNotes">
        <pc:chgData name="Shima Baniadamdizaj" userId="S::shima.bani@uni-jena.de::8a7c0dda-7fe5-4873-883c-742ffad37c09" providerId="AD" clId="Web-{F1B5FB58-C619-E7F8-C7E8-7B1CC5F79C0C}" dt="2023-04-14T13:20:46.709" v="494" actId="20577"/>
        <pc:sldMkLst>
          <pc:docMk/>
          <pc:sldMk cId="26854053" sldId="260"/>
        </pc:sldMkLst>
        <pc:spChg chg="mod">
          <ac:chgData name="Shima Baniadamdizaj" userId="S::shima.bani@uni-jena.de::8a7c0dda-7fe5-4873-883c-742ffad37c09" providerId="AD" clId="Web-{F1B5FB58-C619-E7F8-C7E8-7B1CC5F79C0C}" dt="2023-04-14T13:14:15.697" v="314" actId="20577"/>
          <ac:spMkLst>
            <pc:docMk/>
            <pc:sldMk cId="26854053" sldId="260"/>
            <ac:spMk id="2" creationId="{4BA9FBE9-0352-C48E-FE49-4729A0F6D4B2}"/>
          </ac:spMkLst>
        </pc:spChg>
        <pc:spChg chg="mod">
          <ac:chgData name="Shima Baniadamdizaj" userId="S::shima.bani@uni-jena.de::8a7c0dda-7fe5-4873-883c-742ffad37c09" providerId="AD" clId="Web-{F1B5FB58-C619-E7F8-C7E8-7B1CC5F79C0C}" dt="2023-04-14T13:20:46.709" v="494" actId="20577"/>
          <ac:spMkLst>
            <pc:docMk/>
            <pc:sldMk cId="26854053" sldId="260"/>
            <ac:spMk id="3" creationId="{28A78731-8788-4A9D-2F36-F89B3B9F0B0F}"/>
          </ac:spMkLst>
        </pc:spChg>
      </pc:sldChg>
      <pc:sldChg chg="modSp new modNotes">
        <pc:chgData name="Shima Baniadamdizaj" userId="S::shima.bani@uni-jena.de::8a7c0dda-7fe5-4873-883c-742ffad37c09" providerId="AD" clId="Web-{F1B5FB58-C619-E7F8-C7E8-7B1CC5F79C0C}" dt="2023-04-14T13:30:47.414" v="610"/>
        <pc:sldMkLst>
          <pc:docMk/>
          <pc:sldMk cId="2365996657" sldId="261"/>
        </pc:sldMkLst>
        <pc:spChg chg="mod">
          <ac:chgData name="Shima Baniadamdizaj" userId="S::shima.bani@uni-jena.de::8a7c0dda-7fe5-4873-883c-742ffad37c09" providerId="AD" clId="Web-{F1B5FB58-C619-E7F8-C7E8-7B1CC5F79C0C}" dt="2023-04-14T13:19:39.644" v="468" actId="20577"/>
          <ac:spMkLst>
            <pc:docMk/>
            <pc:sldMk cId="2365996657" sldId="261"/>
            <ac:spMk id="2" creationId="{15783F28-4464-0CE0-9CC0-0B72500CF16F}"/>
          </ac:spMkLst>
        </pc:spChg>
        <pc:spChg chg="mod">
          <ac:chgData name="Shima Baniadamdizaj" userId="S::shima.bani@uni-jena.de::8a7c0dda-7fe5-4873-883c-742ffad37c09" providerId="AD" clId="Web-{F1B5FB58-C619-E7F8-C7E8-7B1CC5F79C0C}" dt="2023-04-14T13:29:31.475" v="567" actId="20577"/>
          <ac:spMkLst>
            <pc:docMk/>
            <pc:sldMk cId="2365996657" sldId="261"/>
            <ac:spMk id="3" creationId="{DECE355B-82A2-BBF6-1D22-C2FE7165309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04B46-A260-DA42-9F4F-892C85011A97}" type="doc">
      <dgm:prSet loTypeId="urn:microsoft.com/office/officeart/2005/8/layout/pyramid1" loCatId="" qsTypeId="urn:microsoft.com/office/officeart/2005/8/quickstyle/simple1" qsCatId="simple" csTypeId="urn:microsoft.com/office/officeart/2005/8/colors/accent1_2" csCatId="accent1" phldr="1"/>
      <dgm:spPr/>
    </dgm:pt>
    <dgm:pt modelId="{CBD980F9-C007-0B47-B136-3338063CC621}">
      <dgm:prSet phldrT="[Text]" custT="1"/>
      <dgm:spPr/>
      <dgm:t>
        <a:bodyPr/>
        <a:lstStyle/>
        <a:p>
          <a:pPr>
            <a:lnSpc>
              <a:spcPct val="300000"/>
            </a:lnSpc>
          </a:pPr>
          <a:r>
            <a:rPr lang="en-GB" sz="1600" dirty="0"/>
            <a:t>Register</a:t>
          </a:r>
        </a:p>
      </dgm:t>
    </dgm:pt>
    <dgm:pt modelId="{D4A184CA-F0F1-3F49-AF39-9B392B859862}" type="parTrans" cxnId="{3417C52D-4789-4241-9172-38467B470764}">
      <dgm:prSet/>
      <dgm:spPr/>
      <dgm:t>
        <a:bodyPr/>
        <a:lstStyle/>
        <a:p>
          <a:endParaRPr lang="en-GB"/>
        </a:p>
      </dgm:t>
    </dgm:pt>
    <dgm:pt modelId="{1325C03C-18F2-A047-99CD-679AB81073E8}" type="sibTrans" cxnId="{3417C52D-4789-4241-9172-38467B470764}">
      <dgm:prSet/>
      <dgm:spPr/>
      <dgm:t>
        <a:bodyPr/>
        <a:lstStyle/>
        <a:p>
          <a:endParaRPr lang="en-GB"/>
        </a:p>
      </dgm:t>
    </dgm:pt>
    <dgm:pt modelId="{0158332C-77EA-F34A-9F0B-191D9AA8D0A5}">
      <dgm:prSet phldrT="[Text]"/>
      <dgm:spPr/>
      <dgm:t>
        <a:bodyPr/>
        <a:lstStyle/>
        <a:p>
          <a:r>
            <a:rPr lang="en-GB" dirty="0"/>
            <a:t>Cache</a:t>
          </a:r>
        </a:p>
      </dgm:t>
    </dgm:pt>
    <dgm:pt modelId="{5B91FA39-92EE-6D47-8693-367151273B23}" type="parTrans" cxnId="{4E4498EE-4A02-2E46-BFE8-813AB6B0609C}">
      <dgm:prSet/>
      <dgm:spPr/>
      <dgm:t>
        <a:bodyPr/>
        <a:lstStyle/>
        <a:p>
          <a:endParaRPr lang="en-GB"/>
        </a:p>
      </dgm:t>
    </dgm:pt>
    <dgm:pt modelId="{E69847F2-BBD0-7D40-AC60-FA47BBDC8136}" type="sibTrans" cxnId="{4E4498EE-4A02-2E46-BFE8-813AB6B0609C}">
      <dgm:prSet/>
      <dgm:spPr/>
      <dgm:t>
        <a:bodyPr/>
        <a:lstStyle/>
        <a:p>
          <a:endParaRPr lang="en-GB"/>
        </a:p>
      </dgm:t>
    </dgm:pt>
    <dgm:pt modelId="{9C7156F8-9DB0-4B4D-ABB7-223E69F2B91E}">
      <dgm:prSet phldrT="[Text]"/>
      <dgm:spPr/>
      <dgm:t>
        <a:bodyPr/>
        <a:lstStyle/>
        <a:p>
          <a:r>
            <a:rPr lang="en-GB" dirty="0"/>
            <a:t>Main Memory</a:t>
          </a:r>
        </a:p>
      </dgm:t>
    </dgm:pt>
    <dgm:pt modelId="{9F8485DC-0875-6D41-86BB-3B8F7E2FED47}" type="parTrans" cxnId="{6A79EE6C-EB6E-F44B-BF08-DC334FA0A3C7}">
      <dgm:prSet/>
      <dgm:spPr/>
      <dgm:t>
        <a:bodyPr/>
        <a:lstStyle/>
        <a:p>
          <a:endParaRPr lang="en-GB"/>
        </a:p>
      </dgm:t>
    </dgm:pt>
    <dgm:pt modelId="{0E74CD5D-DF4A-3749-9935-8CEEFD11A956}" type="sibTrans" cxnId="{6A79EE6C-EB6E-F44B-BF08-DC334FA0A3C7}">
      <dgm:prSet/>
      <dgm:spPr/>
      <dgm:t>
        <a:bodyPr/>
        <a:lstStyle/>
        <a:p>
          <a:endParaRPr lang="en-GB"/>
        </a:p>
      </dgm:t>
    </dgm:pt>
    <dgm:pt modelId="{DC76B98F-61BD-D446-9810-1F4BC8496720}">
      <dgm:prSet phldrT="[Text]"/>
      <dgm:spPr/>
      <dgm:t>
        <a:bodyPr/>
        <a:lstStyle/>
        <a:p>
          <a:r>
            <a:rPr lang="en-GB" dirty="0"/>
            <a:t>Disk</a:t>
          </a:r>
        </a:p>
      </dgm:t>
    </dgm:pt>
    <dgm:pt modelId="{3092C274-2D8A-9B4A-B692-2DE48326D022}" type="parTrans" cxnId="{079C457B-2D8F-1D48-B99C-54A798F9A699}">
      <dgm:prSet/>
      <dgm:spPr/>
      <dgm:t>
        <a:bodyPr/>
        <a:lstStyle/>
        <a:p>
          <a:endParaRPr lang="en-GB"/>
        </a:p>
      </dgm:t>
    </dgm:pt>
    <dgm:pt modelId="{EF81B014-4D4B-2346-B408-F0928762E382}" type="sibTrans" cxnId="{079C457B-2D8F-1D48-B99C-54A798F9A699}">
      <dgm:prSet/>
      <dgm:spPr/>
      <dgm:t>
        <a:bodyPr/>
        <a:lstStyle/>
        <a:p>
          <a:endParaRPr lang="en-GB"/>
        </a:p>
      </dgm:t>
    </dgm:pt>
    <dgm:pt modelId="{7259F5FA-051B-8844-B8AE-DA506BCFF2FD}" type="pres">
      <dgm:prSet presAssocID="{92804B46-A260-DA42-9F4F-892C85011A97}" presName="Name0" presStyleCnt="0">
        <dgm:presLayoutVars>
          <dgm:dir/>
          <dgm:animLvl val="lvl"/>
          <dgm:resizeHandles val="exact"/>
        </dgm:presLayoutVars>
      </dgm:prSet>
      <dgm:spPr/>
    </dgm:pt>
    <dgm:pt modelId="{FDB4F3CA-3673-E64A-B407-F06CEB09E412}" type="pres">
      <dgm:prSet presAssocID="{CBD980F9-C007-0B47-B136-3338063CC621}" presName="Name8" presStyleCnt="0"/>
      <dgm:spPr/>
    </dgm:pt>
    <dgm:pt modelId="{5DBA5F24-CDD6-CA48-B473-40D35FAFFBB1}" type="pres">
      <dgm:prSet presAssocID="{CBD980F9-C007-0B47-B136-3338063CC621}" presName="level" presStyleLbl="node1" presStyleIdx="0" presStyleCnt="4">
        <dgm:presLayoutVars>
          <dgm:chMax val="1"/>
          <dgm:bulletEnabled val="1"/>
        </dgm:presLayoutVars>
      </dgm:prSet>
      <dgm:spPr/>
    </dgm:pt>
    <dgm:pt modelId="{5C1A2AF6-ECA6-6E42-A5FD-2CED4240331F}" type="pres">
      <dgm:prSet presAssocID="{CBD980F9-C007-0B47-B136-3338063CC621}" presName="levelTx" presStyleLbl="revTx" presStyleIdx="0" presStyleCnt="0">
        <dgm:presLayoutVars>
          <dgm:chMax val="1"/>
          <dgm:bulletEnabled val="1"/>
        </dgm:presLayoutVars>
      </dgm:prSet>
      <dgm:spPr/>
    </dgm:pt>
    <dgm:pt modelId="{90D76C5C-8CA3-4941-BA6D-A7640EFCC4AB}" type="pres">
      <dgm:prSet presAssocID="{0158332C-77EA-F34A-9F0B-191D9AA8D0A5}" presName="Name8" presStyleCnt="0"/>
      <dgm:spPr/>
    </dgm:pt>
    <dgm:pt modelId="{6A10AFE9-2172-9040-B93D-D2D719AC864C}" type="pres">
      <dgm:prSet presAssocID="{0158332C-77EA-F34A-9F0B-191D9AA8D0A5}" presName="level" presStyleLbl="node1" presStyleIdx="1" presStyleCnt="4">
        <dgm:presLayoutVars>
          <dgm:chMax val="1"/>
          <dgm:bulletEnabled val="1"/>
        </dgm:presLayoutVars>
      </dgm:prSet>
      <dgm:spPr/>
    </dgm:pt>
    <dgm:pt modelId="{EBF1EFFE-7159-C945-907F-2B71F0213F26}" type="pres">
      <dgm:prSet presAssocID="{0158332C-77EA-F34A-9F0B-191D9AA8D0A5}" presName="levelTx" presStyleLbl="revTx" presStyleIdx="0" presStyleCnt="0">
        <dgm:presLayoutVars>
          <dgm:chMax val="1"/>
          <dgm:bulletEnabled val="1"/>
        </dgm:presLayoutVars>
      </dgm:prSet>
      <dgm:spPr/>
    </dgm:pt>
    <dgm:pt modelId="{14372FB9-048F-314C-AC21-5957CFBB19AD}" type="pres">
      <dgm:prSet presAssocID="{9C7156F8-9DB0-4B4D-ABB7-223E69F2B91E}" presName="Name8" presStyleCnt="0"/>
      <dgm:spPr/>
    </dgm:pt>
    <dgm:pt modelId="{E8E21E2A-4C98-B747-9F31-8A494CD08EBD}" type="pres">
      <dgm:prSet presAssocID="{9C7156F8-9DB0-4B4D-ABB7-223E69F2B91E}" presName="level" presStyleLbl="node1" presStyleIdx="2" presStyleCnt="4">
        <dgm:presLayoutVars>
          <dgm:chMax val="1"/>
          <dgm:bulletEnabled val="1"/>
        </dgm:presLayoutVars>
      </dgm:prSet>
      <dgm:spPr/>
    </dgm:pt>
    <dgm:pt modelId="{9DA89C44-5AA1-9040-8F19-C38F3AA48D94}" type="pres">
      <dgm:prSet presAssocID="{9C7156F8-9DB0-4B4D-ABB7-223E69F2B91E}" presName="levelTx" presStyleLbl="revTx" presStyleIdx="0" presStyleCnt="0">
        <dgm:presLayoutVars>
          <dgm:chMax val="1"/>
          <dgm:bulletEnabled val="1"/>
        </dgm:presLayoutVars>
      </dgm:prSet>
      <dgm:spPr/>
    </dgm:pt>
    <dgm:pt modelId="{85F068E9-4502-3044-91EF-BC0B91CBCEAC}" type="pres">
      <dgm:prSet presAssocID="{DC76B98F-61BD-D446-9810-1F4BC8496720}" presName="Name8" presStyleCnt="0"/>
      <dgm:spPr/>
    </dgm:pt>
    <dgm:pt modelId="{69C0824B-48D1-8048-ABB2-34AF6924453C}" type="pres">
      <dgm:prSet presAssocID="{DC76B98F-61BD-D446-9810-1F4BC8496720}" presName="level" presStyleLbl="node1" presStyleIdx="3" presStyleCnt="4">
        <dgm:presLayoutVars>
          <dgm:chMax val="1"/>
          <dgm:bulletEnabled val="1"/>
        </dgm:presLayoutVars>
      </dgm:prSet>
      <dgm:spPr/>
    </dgm:pt>
    <dgm:pt modelId="{32A86C0A-7A5E-8349-85E5-8A454F067BCE}" type="pres">
      <dgm:prSet presAssocID="{DC76B98F-61BD-D446-9810-1F4BC8496720}" presName="levelTx" presStyleLbl="revTx" presStyleIdx="0" presStyleCnt="0">
        <dgm:presLayoutVars>
          <dgm:chMax val="1"/>
          <dgm:bulletEnabled val="1"/>
        </dgm:presLayoutVars>
      </dgm:prSet>
      <dgm:spPr/>
    </dgm:pt>
  </dgm:ptLst>
  <dgm:cxnLst>
    <dgm:cxn modelId="{9A90EE19-C1A2-5846-BB88-DB183DAADA00}" type="presOf" srcId="{0158332C-77EA-F34A-9F0B-191D9AA8D0A5}" destId="{EBF1EFFE-7159-C945-907F-2B71F0213F26}" srcOrd="1" destOrd="0" presId="urn:microsoft.com/office/officeart/2005/8/layout/pyramid1"/>
    <dgm:cxn modelId="{3417C52D-4789-4241-9172-38467B470764}" srcId="{92804B46-A260-DA42-9F4F-892C85011A97}" destId="{CBD980F9-C007-0B47-B136-3338063CC621}" srcOrd="0" destOrd="0" parTransId="{D4A184CA-F0F1-3F49-AF39-9B392B859862}" sibTransId="{1325C03C-18F2-A047-99CD-679AB81073E8}"/>
    <dgm:cxn modelId="{E269A747-51CB-0443-9DE2-05E088D377C0}" type="presOf" srcId="{DC76B98F-61BD-D446-9810-1F4BC8496720}" destId="{32A86C0A-7A5E-8349-85E5-8A454F067BCE}" srcOrd="1" destOrd="0" presId="urn:microsoft.com/office/officeart/2005/8/layout/pyramid1"/>
    <dgm:cxn modelId="{CDC4AC53-CEEB-8046-AC7C-F937A118E34B}" type="presOf" srcId="{9C7156F8-9DB0-4B4D-ABB7-223E69F2B91E}" destId="{9DA89C44-5AA1-9040-8F19-C38F3AA48D94}" srcOrd="1" destOrd="0" presId="urn:microsoft.com/office/officeart/2005/8/layout/pyramid1"/>
    <dgm:cxn modelId="{6A79EE6C-EB6E-F44B-BF08-DC334FA0A3C7}" srcId="{92804B46-A260-DA42-9F4F-892C85011A97}" destId="{9C7156F8-9DB0-4B4D-ABB7-223E69F2B91E}" srcOrd="2" destOrd="0" parTransId="{9F8485DC-0875-6D41-86BB-3B8F7E2FED47}" sibTransId="{0E74CD5D-DF4A-3749-9935-8CEEFD11A956}"/>
    <dgm:cxn modelId="{079C457B-2D8F-1D48-B99C-54A798F9A699}" srcId="{92804B46-A260-DA42-9F4F-892C85011A97}" destId="{DC76B98F-61BD-D446-9810-1F4BC8496720}" srcOrd="3" destOrd="0" parTransId="{3092C274-2D8A-9B4A-B692-2DE48326D022}" sibTransId="{EF81B014-4D4B-2346-B408-F0928762E382}"/>
    <dgm:cxn modelId="{F6D763BB-5FC1-FD49-B1BC-DD0EC07A4407}" type="presOf" srcId="{9C7156F8-9DB0-4B4D-ABB7-223E69F2B91E}" destId="{E8E21E2A-4C98-B747-9F31-8A494CD08EBD}" srcOrd="0" destOrd="0" presId="urn:microsoft.com/office/officeart/2005/8/layout/pyramid1"/>
    <dgm:cxn modelId="{BF7F06C6-3B94-404D-A0C0-D822353EF295}" type="presOf" srcId="{DC76B98F-61BD-D446-9810-1F4BC8496720}" destId="{69C0824B-48D1-8048-ABB2-34AF6924453C}" srcOrd="0" destOrd="0" presId="urn:microsoft.com/office/officeart/2005/8/layout/pyramid1"/>
    <dgm:cxn modelId="{EDFD77E4-63E8-0A48-83BB-B1B37585F6FA}" type="presOf" srcId="{CBD980F9-C007-0B47-B136-3338063CC621}" destId="{5DBA5F24-CDD6-CA48-B473-40D35FAFFBB1}" srcOrd="0" destOrd="0" presId="urn:microsoft.com/office/officeart/2005/8/layout/pyramid1"/>
    <dgm:cxn modelId="{928D56ED-02B2-F44D-86B9-A954975FD74B}" type="presOf" srcId="{92804B46-A260-DA42-9F4F-892C85011A97}" destId="{7259F5FA-051B-8844-B8AE-DA506BCFF2FD}" srcOrd="0" destOrd="0" presId="urn:microsoft.com/office/officeart/2005/8/layout/pyramid1"/>
    <dgm:cxn modelId="{4E4498EE-4A02-2E46-BFE8-813AB6B0609C}" srcId="{92804B46-A260-DA42-9F4F-892C85011A97}" destId="{0158332C-77EA-F34A-9F0B-191D9AA8D0A5}" srcOrd="1" destOrd="0" parTransId="{5B91FA39-92EE-6D47-8693-367151273B23}" sibTransId="{E69847F2-BBD0-7D40-AC60-FA47BBDC8136}"/>
    <dgm:cxn modelId="{3EFF86FD-9AFA-9045-A0E4-212A0A6E2042}" type="presOf" srcId="{CBD980F9-C007-0B47-B136-3338063CC621}" destId="{5C1A2AF6-ECA6-6E42-A5FD-2CED4240331F}" srcOrd="1" destOrd="0" presId="urn:microsoft.com/office/officeart/2005/8/layout/pyramid1"/>
    <dgm:cxn modelId="{7067DCFD-155E-1A44-A902-077F49391AD1}" type="presOf" srcId="{0158332C-77EA-F34A-9F0B-191D9AA8D0A5}" destId="{6A10AFE9-2172-9040-B93D-D2D719AC864C}" srcOrd="0" destOrd="0" presId="urn:microsoft.com/office/officeart/2005/8/layout/pyramid1"/>
    <dgm:cxn modelId="{0D06DB51-76B0-B942-B3BC-33E259E59134}" type="presParOf" srcId="{7259F5FA-051B-8844-B8AE-DA506BCFF2FD}" destId="{FDB4F3CA-3673-E64A-B407-F06CEB09E412}" srcOrd="0" destOrd="0" presId="urn:microsoft.com/office/officeart/2005/8/layout/pyramid1"/>
    <dgm:cxn modelId="{43D843D8-1434-9642-B9C0-320BA79283DF}" type="presParOf" srcId="{FDB4F3CA-3673-E64A-B407-F06CEB09E412}" destId="{5DBA5F24-CDD6-CA48-B473-40D35FAFFBB1}" srcOrd="0" destOrd="0" presId="urn:microsoft.com/office/officeart/2005/8/layout/pyramid1"/>
    <dgm:cxn modelId="{756307F1-E933-0C47-A6E3-50BFCDB37A33}" type="presParOf" srcId="{FDB4F3CA-3673-E64A-B407-F06CEB09E412}" destId="{5C1A2AF6-ECA6-6E42-A5FD-2CED4240331F}" srcOrd="1" destOrd="0" presId="urn:microsoft.com/office/officeart/2005/8/layout/pyramid1"/>
    <dgm:cxn modelId="{AE03203C-32A2-9C45-AEB6-6E5393068EC9}" type="presParOf" srcId="{7259F5FA-051B-8844-B8AE-DA506BCFF2FD}" destId="{90D76C5C-8CA3-4941-BA6D-A7640EFCC4AB}" srcOrd="1" destOrd="0" presId="urn:microsoft.com/office/officeart/2005/8/layout/pyramid1"/>
    <dgm:cxn modelId="{99A7D0B7-8A58-F74D-8AF4-359D0FBC20DD}" type="presParOf" srcId="{90D76C5C-8CA3-4941-BA6D-A7640EFCC4AB}" destId="{6A10AFE9-2172-9040-B93D-D2D719AC864C}" srcOrd="0" destOrd="0" presId="urn:microsoft.com/office/officeart/2005/8/layout/pyramid1"/>
    <dgm:cxn modelId="{54EDB592-1486-214C-A0A1-8E5FCB5296F4}" type="presParOf" srcId="{90D76C5C-8CA3-4941-BA6D-A7640EFCC4AB}" destId="{EBF1EFFE-7159-C945-907F-2B71F0213F26}" srcOrd="1" destOrd="0" presId="urn:microsoft.com/office/officeart/2005/8/layout/pyramid1"/>
    <dgm:cxn modelId="{3D804B53-031E-6340-B6B4-86FB4CAECADD}" type="presParOf" srcId="{7259F5FA-051B-8844-B8AE-DA506BCFF2FD}" destId="{14372FB9-048F-314C-AC21-5957CFBB19AD}" srcOrd="2" destOrd="0" presId="urn:microsoft.com/office/officeart/2005/8/layout/pyramid1"/>
    <dgm:cxn modelId="{216FDD4B-05BE-F24A-B220-C92E06C04562}" type="presParOf" srcId="{14372FB9-048F-314C-AC21-5957CFBB19AD}" destId="{E8E21E2A-4C98-B747-9F31-8A494CD08EBD}" srcOrd="0" destOrd="0" presId="urn:microsoft.com/office/officeart/2005/8/layout/pyramid1"/>
    <dgm:cxn modelId="{FCA0969C-2A9F-CE48-8279-AE33ABE0C0EB}" type="presParOf" srcId="{14372FB9-048F-314C-AC21-5957CFBB19AD}" destId="{9DA89C44-5AA1-9040-8F19-C38F3AA48D94}" srcOrd="1" destOrd="0" presId="urn:microsoft.com/office/officeart/2005/8/layout/pyramid1"/>
    <dgm:cxn modelId="{168D3617-DA04-5142-9AE1-C476B1D01197}" type="presParOf" srcId="{7259F5FA-051B-8844-B8AE-DA506BCFF2FD}" destId="{85F068E9-4502-3044-91EF-BC0B91CBCEAC}" srcOrd="3" destOrd="0" presId="urn:microsoft.com/office/officeart/2005/8/layout/pyramid1"/>
    <dgm:cxn modelId="{3CA6ABB1-9532-C043-AE0C-32991B076BCD}" type="presParOf" srcId="{85F068E9-4502-3044-91EF-BC0B91CBCEAC}" destId="{69C0824B-48D1-8048-ABB2-34AF6924453C}" srcOrd="0" destOrd="0" presId="urn:microsoft.com/office/officeart/2005/8/layout/pyramid1"/>
    <dgm:cxn modelId="{2AF58A37-AA0F-6145-9AA4-E69058D73372}" type="presParOf" srcId="{85F068E9-4502-3044-91EF-BC0B91CBCEAC}" destId="{32A86C0A-7A5E-8349-85E5-8A454F067BCE}"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A5F24-CDD6-CA48-B473-40D35FAFFBB1}">
      <dsp:nvSpPr>
        <dsp:cNvPr id="0" name=""/>
        <dsp:cNvSpPr/>
      </dsp:nvSpPr>
      <dsp:spPr>
        <a:xfrm>
          <a:off x="2665571" y="0"/>
          <a:ext cx="1777047" cy="1225470"/>
        </a:xfrm>
        <a:prstGeom prst="trapezoid">
          <a:avLst>
            <a:gd name="adj" fmla="val 7250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300000"/>
            </a:lnSpc>
            <a:spcBef>
              <a:spcPct val="0"/>
            </a:spcBef>
            <a:spcAft>
              <a:spcPct val="35000"/>
            </a:spcAft>
            <a:buNone/>
          </a:pPr>
          <a:r>
            <a:rPr lang="en-GB" sz="1600" kern="1200" dirty="0"/>
            <a:t>Register</a:t>
          </a:r>
        </a:p>
      </dsp:txBody>
      <dsp:txXfrm>
        <a:off x="2665571" y="0"/>
        <a:ext cx="1777047" cy="1225470"/>
      </dsp:txXfrm>
    </dsp:sp>
    <dsp:sp modelId="{6A10AFE9-2172-9040-B93D-D2D719AC864C}">
      <dsp:nvSpPr>
        <dsp:cNvPr id="0" name=""/>
        <dsp:cNvSpPr/>
      </dsp:nvSpPr>
      <dsp:spPr>
        <a:xfrm>
          <a:off x="1777047" y="1225470"/>
          <a:ext cx="3554095" cy="1225470"/>
        </a:xfrm>
        <a:prstGeom prst="trapezoid">
          <a:avLst>
            <a:gd name="adj" fmla="val 7250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GB" sz="4500" kern="1200" dirty="0"/>
            <a:t>Cache</a:t>
          </a:r>
        </a:p>
      </dsp:txBody>
      <dsp:txXfrm>
        <a:off x="2399014" y="1225470"/>
        <a:ext cx="2310161" cy="1225470"/>
      </dsp:txXfrm>
    </dsp:sp>
    <dsp:sp modelId="{E8E21E2A-4C98-B747-9F31-8A494CD08EBD}">
      <dsp:nvSpPr>
        <dsp:cNvPr id="0" name=""/>
        <dsp:cNvSpPr/>
      </dsp:nvSpPr>
      <dsp:spPr>
        <a:xfrm>
          <a:off x="888523" y="2450940"/>
          <a:ext cx="5331142" cy="1225470"/>
        </a:xfrm>
        <a:prstGeom prst="trapezoid">
          <a:avLst>
            <a:gd name="adj" fmla="val 7250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GB" sz="4500" kern="1200" dirty="0"/>
            <a:t>Main Memory</a:t>
          </a:r>
        </a:p>
      </dsp:txBody>
      <dsp:txXfrm>
        <a:off x="1821473" y="2450940"/>
        <a:ext cx="3465242" cy="1225470"/>
      </dsp:txXfrm>
    </dsp:sp>
    <dsp:sp modelId="{69C0824B-48D1-8048-ABB2-34AF6924453C}">
      <dsp:nvSpPr>
        <dsp:cNvPr id="0" name=""/>
        <dsp:cNvSpPr/>
      </dsp:nvSpPr>
      <dsp:spPr>
        <a:xfrm>
          <a:off x="0" y="3676410"/>
          <a:ext cx="7108190" cy="1225470"/>
        </a:xfrm>
        <a:prstGeom prst="trapezoid">
          <a:avLst>
            <a:gd name="adj" fmla="val 7250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GB" sz="4500" kern="1200" dirty="0"/>
            <a:t>Disk</a:t>
          </a:r>
        </a:p>
      </dsp:txBody>
      <dsp:txXfrm>
        <a:off x="1243933" y="3676410"/>
        <a:ext cx="4620323" cy="122547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8E4EC-D2F0-470A-91AE-53E5337EF588}" type="datetimeFigureOut">
              <a:rPr lang="en-DE"/>
              <a:t>17.04.23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07CF1-821C-4137-BF68-B6C0257E2C5D}" type="slidenum">
              <a:rPr/>
              <a:t>‹#›</a:t>
            </a:fld>
            <a:endParaRPr lang="en-US" dirty="0"/>
          </a:p>
        </p:txBody>
      </p:sp>
    </p:spTree>
    <p:extLst>
      <p:ext uri="{BB962C8B-B14F-4D97-AF65-F5344CB8AC3E}">
        <p14:creationId xmlns:p14="http://schemas.microsoft.com/office/powerpoint/2010/main" val="28342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Basis of all computers</a:t>
            </a:r>
          </a:p>
        </p:txBody>
      </p:sp>
      <p:sp>
        <p:nvSpPr>
          <p:cNvPr id="4" name="Slide Number Placeholder 3"/>
          <p:cNvSpPr>
            <a:spLocks noGrp="1"/>
          </p:cNvSpPr>
          <p:nvPr>
            <p:ph type="sldNum" sz="quarter" idx="5"/>
          </p:nvPr>
        </p:nvSpPr>
        <p:spPr/>
        <p:txBody>
          <a:bodyPr/>
          <a:lstStyle/>
          <a:p>
            <a:fld id="{2E807CF1-821C-4137-BF68-B6C0257E2C5D}" type="slidenum">
              <a:rPr/>
              <a:t>3</a:t>
            </a:fld>
            <a:endParaRPr lang="en-US"/>
          </a:p>
        </p:txBody>
      </p:sp>
    </p:spTree>
    <p:extLst>
      <p:ext uri="{BB962C8B-B14F-4D97-AF65-F5344CB8AC3E}">
        <p14:creationId xmlns:p14="http://schemas.microsoft.com/office/powerpoint/2010/main" val="67685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GB" sz="1800" dirty="0">
                <a:effectLst/>
                <a:latin typeface="Times"/>
              </a:rPr>
              <a:t>Sharing a cache enables communication between cores without reverting to main memory, reducing latency and improving bandwidth by about an order of magnitude. An adverse effect of sharing could be possible cache bandwidth bottlenecks. </a:t>
            </a:r>
            <a:r>
              <a:rPr lang="en-US" sz="1800" dirty="0">
                <a:effectLst/>
                <a:latin typeface="Times"/>
              </a:rPr>
              <a:t> Depends on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p:txBody>
      </p:sp>
      <p:sp>
        <p:nvSpPr>
          <p:cNvPr id="4" name="Slide Number Placeholder 3"/>
          <p:cNvSpPr>
            <a:spLocks noGrp="1"/>
          </p:cNvSpPr>
          <p:nvPr>
            <p:ph type="sldNum" sz="quarter" idx="5"/>
          </p:nvPr>
        </p:nvSpPr>
        <p:spPr/>
        <p:txBody>
          <a:bodyPr/>
          <a:lstStyle/>
          <a:p>
            <a:fld id="{2E807CF1-821C-4137-BF68-B6C0257E2C5D}" type="slidenum">
              <a:rPr lang="en-DE" smtClean="0"/>
              <a:t>15</a:t>
            </a:fld>
            <a:endParaRPr lang="en-DE" dirty="0"/>
          </a:p>
        </p:txBody>
      </p:sp>
    </p:spTree>
    <p:extLst>
      <p:ext uri="{BB962C8B-B14F-4D97-AF65-F5344CB8AC3E}">
        <p14:creationId xmlns:p14="http://schemas.microsoft.com/office/powerpoint/2010/main" val="101966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Threads can be implemented in software, where the operating system manages the scheduling and execution of different threads on the CPU cores, or in hardware, where the CPU has built-in threading capabilities (e.g., Hyper-Threading or Simultaneous Multithreading). allowing multiple threads to run simultaneously on a single CPU core, with each thread having its own architectural state and set </a:t>
            </a:r>
            <a:r>
              <a:rPr lang="en-GB" b="0" i="0" dirty="0" err="1">
                <a:solidFill>
                  <a:srgbClr val="D1D5DB"/>
                </a:solidFill>
                <a:effectLst/>
                <a:latin typeface="Söhne"/>
              </a:rPr>
              <a:t>o</a:t>
            </a:r>
            <a:r>
              <a:rPr lang="en-GB" sz="1800" dirty="0" err="1">
                <a:effectLst/>
                <a:latin typeface="Times"/>
              </a:rPr>
              <a:t>most</a:t>
            </a:r>
            <a:r>
              <a:rPr lang="en-GB" sz="1800" dirty="0">
                <a:effectLst/>
                <a:latin typeface="Times"/>
              </a:rPr>
              <a:t> notably the caches like caches.</a:t>
            </a:r>
            <a:endParaRPr lang="en-GB" dirty="0"/>
          </a:p>
        </p:txBody>
      </p:sp>
      <p:sp>
        <p:nvSpPr>
          <p:cNvPr id="4" name="Slide Number Placeholder 3"/>
          <p:cNvSpPr>
            <a:spLocks noGrp="1"/>
          </p:cNvSpPr>
          <p:nvPr>
            <p:ph type="sldNum" sz="quarter" idx="5"/>
          </p:nvPr>
        </p:nvSpPr>
        <p:spPr/>
        <p:txBody>
          <a:bodyPr/>
          <a:lstStyle/>
          <a:p>
            <a:fld id="{2E807CF1-821C-4137-BF68-B6C0257E2C5D}" type="slidenum">
              <a:rPr lang="en-DE" smtClean="0"/>
              <a:t>16</a:t>
            </a:fld>
            <a:endParaRPr lang="en-DE" dirty="0"/>
          </a:p>
        </p:txBody>
      </p:sp>
    </p:spTree>
    <p:extLst>
      <p:ext uri="{BB962C8B-B14F-4D97-AF65-F5344CB8AC3E}">
        <p14:creationId xmlns:p14="http://schemas.microsoft.com/office/powerpoint/2010/main" val="296641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18</a:t>
            </a:fld>
            <a:endParaRPr lang="en-DE" dirty="0"/>
          </a:p>
        </p:txBody>
      </p:sp>
    </p:spTree>
    <p:extLst>
      <p:ext uri="{BB962C8B-B14F-4D97-AF65-F5344CB8AC3E}">
        <p14:creationId xmlns:p14="http://schemas.microsoft.com/office/powerpoint/2010/main" val="141451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on a vector process: </a:t>
            </a:r>
            <a:r>
              <a:rPr lang="en-GB" sz="1800" dirty="0">
                <a:effectLst/>
                <a:latin typeface="Times"/>
              </a:rPr>
              <a:t>if a code is </a:t>
            </a:r>
            <a:r>
              <a:rPr lang="en-GB" sz="1800" dirty="0" err="1">
                <a:effectLst/>
                <a:latin typeface="Times"/>
              </a:rPr>
              <a:t>nonvectorizable</a:t>
            </a:r>
            <a:r>
              <a:rPr lang="en-GB" sz="1800" dirty="0">
                <a:effectLst/>
                <a:latin typeface="Times"/>
              </a:rPr>
              <a:t>, neither peak </a:t>
            </a:r>
            <a:r>
              <a:rPr lang="en-GB" sz="1800" dirty="0" err="1">
                <a:effectLst/>
                <a:latin typeface="Times"/>
              </a:rPr>
              <a:t>perfor</a:t>
            </a:r>
            <a:r>
              <a:rPr lang="en-GB" sz="1800" dirty="0">
                <a:effectLst/>
                <a:latin typeface="Times"/>
              </a:rPr>
              <a:t>- </a:t>
            </a:r>
            <a:r>
              <a:rPr lang="en-GB" sz="1800" dirty="0" err="1">
                <a:effectLst/>
                <a:latin typeface="Times"/>
              </a:rPr>
              <a:t>mance</a:t>
            </a:r>
            <a:r>
              <a:rPr lang="en-GB" sz="1800" dirty="0">
                <a:effectLst/>
                <a:latin typeface="Times"/>
              </a:rPr>
              <a:t> nor peak memory bandwidth can be achieved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Tracks </a:t>
            </a:r>
            <a:r>
              <a:rPr lang="en-US" sz="1800" dirty="0" err="1"/>
              <a:t>pipleline</a:t>
            </a:r>
            <a:r>
              <a:rPr lang="en-US" sz="1800" dirty="0"/>
              <a:t> levels. </a:t>
            </a:r>
            <a:r>
              <a:rPr lang="en-GB" sz="1800" b="0" i="0" dirty="0">
                <a:solidFill>
                  <a:srgbClr val="374151"/>
                </a:solidFill>
                <a:effectLst/>
                <a:latin typeface="Söhne"/>
              </a:rPr>
              <a:t>processors that are designed to perform operations on vectors or arrays of data in a parallel manner.</a:t>
            </a:r>
            <a:endParaRPr lang="en-GB" sz="1800" dirty="0">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74151"/>
                </a:solidFill>
                <a:effectLst/>
                <a:latin typeface="Söhne"/>
              </a:rPr>
              <a:t>vectorization requires that there are no true data dependencies across the iterations of a loop</a:t>
            </a:r>
            <a:endParaRPr lang="en-GB" dirty="0"/>
          </a:p>
          <a:p>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19</a:t>
            </a:fld>
            <a:endParaRPr lang="en-DE" dirty="0"/>
          </a:p>
        </p:txBody>
      </p:sp>
    </p:spTree>
    <p:extLst>
      <p:ext uri="{BB962C8B-B14F-4D97-AF65-F5344CB8AC3E}">
        <p14:creationId xmlns:p14="http://schemas.microsoft.com/office/powerpoint/2010/main" val="2493701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20</a:t>
            </a:fld>
            <a:endParaRPr lang="en-DE" dirty="0"/>
          </a:p>
        </p:txBody>
      </p:sp>
    </p:spTree>
    <p:extLst>
      <p:ext uri="{BB962C8B-B14F-4D97-AF65-F5344CB8AC3E}">
        <p14:creationId xmlns:p14="http://schemas.microsoft.com/office/powerpoint/2010/main" val="109163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components of a CPU core can operate at some maximum speed called peak performance – but it is not always possible. Because of some limitations and many factors.</a:t>
            </a:r>
          </a:p>
          <a:p>
            <a:r>
              <a:rPr lang="en-US" dirty="0">
                <a:cs typeface="Calibri"/>
              </a:rPr>
              <a:t>To Finding the performance characteristics of a processor or system a low-level benchmarking is used.</a:t>
            </a:r>
          </a:p>
          <a:p>
            <a:endParaRPr lang="en-US" dirty="0">
              <a:cs typeface="Calibri"/>
            </a:endParaRPr>
          </a:p>
          <a:p>
            <a:endParaRPr lang="en-US" dirty="0">
              <a:cs typeface="Calibri"/>
            </a:endParaRPr>
          </a:p>
          <a:p>
            <a:r>
              <a:rPr lang="en-US" dirty="0">
                <a:cs typeface="Calibri"/>
              </a:rPr>
              <a:t>Wallclock </a:t>
            </a:r>
          </a:p>
          <a:p>
            <a:r>
              <a:rPr lang="en-US" dirty="0">
                <a:cs typeface="Calibri"/>
              </a:rPr>
              <a:t>Dotted in image is vector processors.</a:t>
            </a:r>
          </a:p>
          <a:p>
            <a:r>
              <a:rPr lang="en-US" dirty="0">
                <a:cs typeface="Calibri"/>
              </a:rPr>
              <a:t>Low level benchmark</a:t>
            </a:r>
          </a:p>
          <a:p>
            <a:r>
              <a:rPr lang="en-US" dirty="0">
                <a:cs typeface="Calibri"/>
              </a:rPr>
              <a:t>Vector tripad</a:t>
            </a:r>
          </a:p>
          <a:p>
            <a:r>
              <a:rPr lang="en-US" dirty="0">
                <a:cs typeface="Calibri"/>
              </a:rPr>
              <a:t>Vector processors vs cache based processors</a:t>
            </a:r>
          </a:p>
          <a:p>
            <a:endParaRPr lang="en-US" dirty="0">
              <a:cs typeface="Calibri"/>
            </a:endParaRPr>
          </a:p>
        </p:txBody>
      </p:sp>
      <p:sp>
        <p:nvSpPr>
          <p:cNvPr id="4" name="Slide Number Placeholder 3"/>
          <p:cNvSpPr>
            <a:spLocks noGrp="1"/>
          </p:cNvSpPr>
          <p:nvPr>
            <p:ph type="sldNum" sz="quarter" idx="5"/>
          </p:nvPr>
        </p:nvSpPr>
        <p:spPr/>
        <p:txBody>
          <a:bodyPr/>
          <a:lstStyle/>
          <a:p>
            <a:fld id="{2E807CF1-821C-4137-BF68-B6C0257E2C5D}" type="slidenum">
              <a:rPr lang="en-US"/>
              <a:t>5</a:t>
            </a:fld>
            <a:endParaRPr lang="en-US" dirty="0"/>
          </a:p>
        </p:txBody>
      </p:sp>
    </p:spTree>
    <p:extLst>
      <p:ext uri="{BB962C8B-B14F-4D97-AF65-F5344CB8AC3E}">
        <p14:creationId xmlns:p14="http://schemas.microsoft.com/office/powerpoint/2010/main" val="81935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Pipelining is a technique used to increase instruction throughput by breaking down complex operations into simple components that can be executed using different functional units on the CPU. By doing this, it is possible to increase the number of instructions executed per clock cycle, which is known as instruction-level parallelism (ILP). </a:t>
            </a:r>
          </a:p>
          <a:p>
            <a:pPr algn="l"/>
            <a:r>
              <a:rPr lang="en-GB" b="0" i="0" dirty="0">
                <a:solidFill>
                  <a:srgbClr val="374151"/>
                </a:solidFill>
                <a:effectLst/>
                <a:latin typeface="Söhne"/>
              </a:rPr>
              <a:t>Pipelining breaks down complex instructions into smaller steps that can be executed in parallel, while superscalar uses multiple functional units to execute multiple instructions simultaneously.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a:rPr>
              <a:t>If arguments to instructions are not available in registers “on time,” out-of-order execution can avoid idle times (also called </a:t>
            </a:r>
            <a:r>
              <a:rPr lang="en-GB" sz="1800" i="1" dirty="0">
                <a:effectLst/>
                <a:latin typeface="Times"/>
              </a:rPr>
              <a:t>stalls</a:t>
            </a:r>
            <a:r>
              <a:rPr lang="en-GB" sz="1800" dirty="0">
                <a:effectLst/>
                <a:latin typeface="Times"/>
              </a:rPr>
              <a:t>) . using a </a:t>
            </a:r>
            <a:r>
              <a:rPr lang="en-GB" sz="1800" i="1" dirty="0">
                <a:effectLst/>
                <a:latin typeface="Times"/>
              </a:rPr>
              <a:t>reorder buffer </a:t>
            </a:r>
            <a:r>
              <a:rPr lang="en-GB" sz="1800" dirty="0">
                <a:effectLst/>
                <a:latin typeface="Times"/>
              </a:rPr>
              <a:t>that stores instructions until they become eligible for execution.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there is a big cache we have more fast access data. But there is a trade off of a big cache and being too slow.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endParaRPr lang="en-DE" dirty="0"/>
          </a:p>
        </p:txBody>
      </p:sp>
      <p:sp>
        <p:nvSpPr>
          <p:cNvPr id="4" name="Slide Number Placeholder 3"/>
          <p:cNvSpPr>
            <a:spLocks noGrp="1"/>
          </p:cNvSpPr>
          <p:nvPr>
            <p:ph type="sldNum" sz="quarter" idx="5"/>
          </p:nvPr>
        </p:nvSpPr>
        <p:spPr/>
        <p:txBody>
          <a:bodyPr/>
          <a:lstStyle/>
          <a:p>
            <a:fld id="{2E807CF1-821C-4137-BF68-B6C0257E2C5D}" type="slidenum">
              <a:rPr lang="en-DE" smtClean="0"/>
              <a:t>7</a:t>
            </a:fld>
            <a:endParaRPr lang="en-DE"/>
          </a:p>
        </p:txBody>
      </p:sp>
    </p:spTree>
    <p:extLst>
      <p:ext uri="{BB962C8B-B14F-4D97-AF65-F5344CB8AC3E}">
        <p14:creationId xmlns:p14="http://schemas.microsoft.com/office/powerpoint/2010/main" val="104045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74151"/>
                </a:solidFill>
                <a:effectLst/>
                <a:latin typeface="Söhne"/>
              </a:rPr>
              <a:t>Pipelining is a technique used to increase instruction throughput by breaking down complex operations into simple components that can be executed using different functional units on the CPU. By doing this, it is possible to increase the number of instructions executed per clock cycle, which is known as instruction-level parallelism (ILP).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ratio of the time required to perform a particular computation</a:t>
            </a:r>
            <a:endParaRPr lang="en-GB" b="0" i="0" dirty="0">
              <a:solidFill>
                <a:srgbClr val="374151"/>
              </a:solidFill>
              <a:effectLst/>
              <a:latin typeface="Söhne"/>
            </a:endParaRPr>
          </a:p>
          <a:p>
            <a:endParaRPr lang="en-GB" b="0" i="0" dirty="0">
              <a:solidFill>
                <a:srgbClr val="D1D5DB"/>
              </a:solidFill>
              <a:effectLst/>
              <a:latin typeface="Söhne"/>
            </a:endParaRPr>
          </a:p>
          <a:p>
            <a:endParaRPr lang="en-DE" dirty="0"/>
          </a:p>
        </p:txBody>
      </p:sp>
      <p:sp>
        <p:nvSpPr>
          <p:cNvPr id="4" name="Slide Number Placeholder 3"/>
          <p:cNvSpPr>
            <a:spLocks noGrp="1"/>
          </p:cNvSpPr>
          <p:nvPr>
            <p:ph type="sldNum" sz="quarter" idx="5"/>
          </p:nvPr>
        </p:nvSpPr>
        <p:spPr/>
        <p:txBody>
          <a:bodyPr/>
          <a:lstStyle/>
          <a:p>
            <a:fld id="{2E807CF1-821C-4137-BF68-B6C0257E2C5D}" type="slidenum">
              <a:rPr lang="en-DE" smtClean="0"/>
              <a:t>8</a:t>
            </a:fld>
            <a:endParaRPr lang="en-DE"/>
          </a:p>
        </p:txBody>
      </p:sp>
    </p:spTree>
    <p:extLst>
      <p:ext uri="{BB962C8B-B14F-4D97-AF65-F5344CB8AC3E}">
        <p14:creationId xmlns:p14="http://schemas.microsoft.com/office/powerpoint/2010/main" val="241565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74151"/>
                </a:solidFill>
                <a:effectLst/>
                <a:latin typeface="Söhne"/>
              </a:rPr>
              <a:t>Pipelining breaks down complex instructions into smaller steps that can be executed in parallel, while superscalar uses multiple functional units to execute multiple instructions simultaneously. </a:t>
            </a:r>
            <a:r>
              <a:rPr lang="en-GB" sz="1800" dirty="0">
                <a:effectLst/>
                <a:latin typeface="Times"/>
              </a:rPr>
              <a:t>producing more than one “result” per cycle </a:t>
            </a:r>
            <a:endParaRPr lang="en-GB" dirty="0"/>
          </a:p>
          <a:p>
            <a:pPr algn="l"/>
            <a:endParaRPr lang="en-GB"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a:rPr>
              <a:t>If arguments to instructions are not available in registers “on time,” out-of-order execution can avoid idle times (also called </a:t>
            </a:r>
            <a:r>
              <a:rPr lang="en-GB" sz="1800" i="1" dirty="0">
                <a:effectLst/>
                <a:latin typeface="Times"/>
              </a:rPr>
              <a:t>stalls</a:t>
            </a:r>
            <a:r>
              <a:rPr lang="en-GB" sz="1800" dirty="0">
                <a:effectLst/>
                <a:latin typeface="Times"/>
              </a:rPr>
              <a:t>) . using a </a:t>
            </a:r>
            <a:r>
              <a:rPr lang="en-GB" sz="1800" i="1" dirty="0">
                <a:effectLst/>
                <a:latin typeface="Times"/>
              </a:rPr>
              <a:t>reorder buffer </a:t>
            </a:r>
            <a:r>
              <a:rPr lang="en-GB" sz="1800" dirty="0">
                <a:effectLst/>
                <a:latin typeface="Times"/>
              </a:rPr>
              <a:t>that stores instructions until they become eligible for execution.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there is a big cache we have more fast access data. But there is a trade off of a big cache and being too slow.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endParaRPr lang="en-DE" dirty="0"/>
          </a:p>
        </p:txBody>
      </p:sp>
      <p:sp>
        <p:nvSpPr>
          <p:cNvPr id="4" name="Slide Number Placeholder 3"/>
          <p:cNvSpPr>
            <a:spLocks noGrp="1"/>
          </p:cNvSpPr>
          <p:nvPr>
            <p:ph type="sldNum" sz="quarter" idx="5"/>
          </p:nvPr>
        </p:nvSpPr>
        <p:spPr/>
        <p:txBody>
          <a:bodyPr/>
          <a:lstStyle/>
          <a:p>
            <a:fld id="{2E807CF1-821C-4137-BF68-B6C0257E2C5D}" type="slidenum">
              <a:rPr lang="en-DE" smtClean="0"/>
              <a:t>9</a:t>
            </a:fld>
            <a:endParaRPr lang="en-DE"/>
          </a:p>
        </p:txBody>
      </p:sp>
    </p:spTree>
    <p:extLst>
      <p:ext uri="{BB962C8B-B14F-4D97-AF65-F5344CB8AC3E}">
        <p14:creationId xmlns:p14="http://schemas.microsoft.com/office/powerpoint/2010/main" val="64027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the set of instructions that a processor can understand and execute. Even the number and size of registers. Different processor architectures have different ISAs, which may limit the compatibility of software programs between processors.</a:t>
            </a:r>
          </a:p>
          <a:p>
            <a:endParaRPr lang="en-GB" b="0" i="0" dirty="0">
              <a:solidFill>
                <a:srgbClr val="D1D5DB"/>
              </a:solidFill>
              <a:effectLst/>
              <a:latin typeface="Söhne"/>
            </a:endParaRPr>
          </a:p>
          <a:p>
            <a:pPr algn="l"/>
            <a:r>
              <a:rPr lang="en-GB" b="0" i="0" dirty="0">
                <a:solidFill>
                  <a:srgbClr val="D1D5DB"/>
                </a:solidFill>
                <a:effectLst/>
                <a:latin typeface="Söhne"/>
              </a:rPr>
              <a:t>CISC processors have a larger and more complex instruction set, which allows them to execute complex instructions in a single cycle. They also have a larger number of addressing modes and can handle complex memory access patterns. CISC processors are commonly used in general-purpose computing applications such as desktop and laptop computers.</a:t>
            </a:r>
          </a:p>
          <a:p>
            <a:pPr algn="l"/>
            <a:endParaRPr lang="en-GB" b="0" i="0" dirty="0">
              <a:solidFill>
                <a:srgbClr val="D1D5DB"/>
              </a:solidFill>
              <a:effectLst/>
              <a:latin typeface="Söhne"/>
            </a:endParaRPr>
          </a:p>
          <a:p>
            <a:pPr algn="l"/>
            <a:r>
              <a:rPr lang="en-GB" b="0" i="0" dirty="0">
                <a:solidFill>
                  <a:srgbClr val="D1D5DB"/>
                </a:solidFill>
                <a:effectLst/>
                <a:latin typeface="Söhne"/>
              </a:rPr>
              <a:t>RISC processors have a smaller and simpler instruction set, which allows them to execute instructions more quickly and efficiently. They use pipelining, caching, and other techniques to improve performance. RISC processors are commonly used in high-performance computing applications such as scientific simulations, 3D rendering, and server applications.</a:t>
            </a:r>
          </a:p>
          <a:p>
            <a:endParaRPr lang="en-DE" dirty="0"/>
          </a:p>
        </p:txBody>
      </p:sp>
      <p:sp>
        <p:nvSpPr>
          <p:cNvPr id="4" name="Slide Number Placeholder 3"/>
          <p:cNvSpPr>
            <a:spLocks noGrp="1"/>
          </p:cNvSpPr>
          <p:nvPr>
            <p:ph type="sldNum" sz="quarter" idx="5"/>
          </p:nvPr>
        </p:nvSpPr>
        <p:spPr/>
        <p:txBody>
          <a:bodyPr/>
          <a:lstStyle/>
          <a:p>
            <a:fld id="{2E807CF1-821C-4137-BF68-B6C0257E2C5D}" type="slidenum">
              <a:rPr lang="en-DE" smtClean="0"/>
              <a:t>10</a:t>
            </a:fld>
            <a:endParaRPr lang="en-DE"/>
          </a:p>
        </p:txBody>
      </p:sp>
    </p:spTree>
    <p:extLst>
      <p:ext uri="{BB962C8B-B14F-4D97-AF65-F5344CB8AC3E}">
        <p14:creationId xmlns:p14="http://schemas.microsoft.com/office/powerpoint/2010/main" val="45935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The need for caches arises because data transfer rates to main memory are much slower than CPU arithmetic performance. storing frequently used data items close to the CPU, reducing latency and increasing bandwidth. There are usually at least two levels of cache, called L1 and L2. with L1 being split into two parts for instructions (L1I) and data (L1D) When the CPU requests to load data, the first-level cache checks if the data item is already resides in cache, and if so, it can satisfy the request immediately with low latency. In the case of a cache miss, data must be fetched from outer cache levels or main memory, and if all cache entries are occupied, old items are evicted to make room for new data.</a:t>
            </a:r>
          </a:p>
          <a:p>
            <a:r>
              <a:rPr lang="en-GB" b="0" i="0" dirty="0">
                <a:solidFill>
                  <a:srgbClr val="D1D5DB"/>
                </a:solidFill>
                <a:effectLst/>
                <a:latin typeface="Söhne"/>
              </a:rPr>
              <a:t>It has effect on performance just if the data is on cache is going to be used before deleting from cache,. Locality of reference. Temporal locality</a:t>
            </a:r>
          </a:p>
          <a:p>
            <a:r>
              <a:rPr lang="en-GB" b="0" i="0" dirty="0">
                <a:solidFill>
                  <a:srgbClr val="D1D5DB"/>
                </a:solidFill>
                <a:effectLst/>
                <a:latin typeface="Söhne"/>
              </a:rPr>
              <a:t>Cache read data Cache miss hit</a:t>
            </a:r>
          </a:p>
          <a:p>
            <a:r>
              <a:rPr lang="en-GB" b="0" i="0" dirty="0">
                <a:solidFill>
                  <a:srgbClr val="D1D5DB"/>
                </a:solidFill>
                <a:effectLst/>
                <a:latin typeface="Söhne"/>
              </a:rPr>
              <a:t> write data – write hit and miss: When data is written to memory, if the data already exists in the cache, a write hit occurs, and the cache line is modified in the cache and written to memory when it is evicted. However, if there is a write miss, the cache line must be transferred from memory to cache before the entry can be modified, and this is called write allocate. Write allocate requires the bus to be used twice, once for cache line allocation and once for evicting modified lines When a computer writes data to memory, it usually stores it in a cache first. </a:t>
            </a:r>
          </a:p>
          <a:p>
            <a:r>
              <a:rPr lang="en-GB" b="0" i="0" dirty="0">
                <a:solidFill>
                  <a:srgbClr val="D1D5DB"/>
                </a:solidFill>
                <a:effectLst/>
                <a:latin typeface="Söhne"/>
              </a:rPr>
              <a:t>Another technique is called "cache line zero," which marks a whole section of the cache as modified, even if only part of it is actually changed. . When a cache line is marked as modified, any writes to that cache line are written directly to memory</a:t>
            </a:r>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11</a:t>
            </a:fld>
            <a:endParaRPr lang="en-DE" dirty="0"/>
          </a:p>
        </p:txBody>
      </p:sp>
    </p:spTree>
    <p:extLst>
      <p:ext uri="{BB962C8B-B14F-4D97-AF65-F5344CB8AC3E}">
        <p14:creationId xmlns:p14="http://schemas.microsoft.com/office/powerpoint/2010/main" val="67653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This means that any memory location can be stored in any cache line. the decision of which cache line to replace next if the cache is full is made by some algorithm implemented in hardware. Often there is a least recently used (LRU) strategy that makes sure only the "oldest" items are evicted, but alternatives like NRU (not recently used) or random replacement are possible.</a:t>
            </a:r>
          </a:p>
          <a:p>
            <a:endParaRPr lang="en-GB" b="0" i="0" dirty="0">
              <a:solidFill>
                <a:srgbClr val="D1D5DB"/>
              </a:solidFill>
              <a:effectLst/>
              <a:latin typeface="Söhne"/>
            </a:endParaRPr>
          </a:p>
          <a:p>
            <a:r>
              <a:rPr lang="en-GB" b="0" i="0" dirty="0">
                <a:solidFill>
                  <a:srgbClr val="D1D5DB"/>
                </a:solidFill>
                <a:effectLst/>
                <a:latin typeface="Söhne"/>
              </a:rPr>
              <a:t>Simplified fully associated is direct. A direct-mapped cache is a type of computer memory cache where each block of main memory maps to only one specific cache line or location. In a direct-mapped cache, when a memory address is accessed, the cache location is determined by dividing the memory address by the cache size and taking the remainder. This mapping scheme can be simpler and faster to implement than a fully associative cache, but it has conflict misses, where different memory addresses map to the same cache line. </a:t>
            </a:r>
          </a:p>
          <a:p>
            <a:endParaRPr lang="en-GB" b="0" i="0" dirty="0">
              <a:solidFill>
                <a:srgbClr val="D1D5DB"/>
              </a:solidFill>
              <a:effectLst/>
              <a:latin typeface="Söhne"/>
            </a:endParaRPr>
          </a:p>
          <a:p>
            <a:r>
              <a:rPr lang="en-GB" b="0" i="0" dirty="0">
                <a:solidFill>
                  <a:srgbClr val="D1D5DB"/>
                </a:solidFill>
                <a:effectLst/>
                <a:latin typeface="Söhne"/>
              </a:rPr>
              <a:t>To reduce the danger of conflict misses and cache thrashing, a set-associative cache is used. A set-associative cache is divided into m direct-mapped caches of equal size, called ways. The number of ways m is the number of different cache lines a memory address can be mapped to.</a:t>
            </a:r>
          </a:p>
          <a:p>
            <a:pPr algn="l"/>
            <a:r>
              <a:rPr lang="en-GB" b="0" i="0" dirty="0">
                <a:solidFill>
                  <a:srgbClr val="D1D5DB"/>
                </a:solidFill>
                <a:effectLst/>
                <a:latin typeface="Söhne"/>
              </a:rPr>
              <a:t> In set-associative caches, the cache is divided into a number of sets, with each set containing a fixed number of cache lines or blocks. The number of cache lines in each set is typically a power of 2, a</a:t>
            </a:r>
          </a:p>
          <a:p>
            <a:br>
              <a:rPr lang="en-GB" dirty="0"/>
            </a:br>
            <a:endParaRPr lang="en-GB" b="0" i="0" dirty="0">
              <a:solidFill>
                <a:srgbClr val="D1D5DB"/>
              </a:solidFill>
              <a:effectLst/>
              <a:latin typeface="Söhne"/>
            </a:endParaRPr>
          </a:p>
          <a:p>
            <a:r>
              <a:rPr lang="en-GB" b="0" i="0" dirty="0">
                <a:solidFill>
                  <a:srgbClr val="D1D5DB"/>
                </a:solidFill>
                <a:effectLst/>
                <a:latin typeface="Söhne"/>
              </a:rPr>
              <a:t>Innermost (L1) caches tend to be less set-associative than outer cache levels, and the </a:t>
            </a:r>
            <a:r>
              <a:rPr lang="en-GB" b="0" i="0" dirty="0" err="1">
                <a:solidFill>
                  <a:srgbClr val="D1D5DB"/>
                </a:solidFill>
                <a:effectLst/>
                <a:latin typeface="Söhne"/>
              </a:rPr>
              <a:t>tradeoff</a:t>
            </a:r>
            <a:r>
              <a:rPr lang="en-GB" b="0" i="0" dirty="0">
                <a:solidFill>
                  <a:srgbClr val="D1D5DB"/>
                </a:solidFill>
                <a:effectLst/>
                <a:latin typeface="Söhne"/>
              </a:rPr>
              <a:t> between low latency and prevention of thrashing must be considered by processor designers for each cache level. Additionally, prefetching is used to improve cache efficiency by predicting and fetching data that is likely to be needed in the near future.</a:t>
            </a:r>
          </a:p>
          <a:p>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12</a:t>
            </a:fld>
            <a:endParaRPr lang="en-DE" dirty="0"/>
          </a:p>
        </p:txBody>
      </p:sp>
    </p:spTree>
    <p:extLst>
      <p:ext uri="{BB962C8B-B14F-4D97-AF65-F5344CB8AC3E}">
        <p14:creationId xmlns:p14="http://schemas.microsoft.com/office/powerpoint/2010/main" val="414400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which refers to the ability of a computer to perform multiple tasks simultaneously. The author then discusses how multicore processors are designed to take advantage of parallel processing by incorporating multiple processing cores on a single chip.</a:t>
            </a:r>
          </a:p>
          <a:p>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a:rPr>
              <a:t>A “socket” is the physical package in which multiple cores (sometimes on multiple chips) are enclosed </a:t>
            </a:r>
          </a:p>
          <a:p>
            <a:r>
              <a:rPr lang="en-US" dirty="0"/>
              <a:t>The cores on one die can either have separate caches.</a:t>
            </a:r>
          </a:p>
          <a:p>
            <a:r>
              <a:rPr lang="en-US" dirty="0"/>
              <a:t>With integrated memory controller.</a:t>
            </a:r>
          </a:p>
          <a:p>
            <a:r>
              <a:rPr lang="en-US" dirty="0"/>
              <a:t>Fast data paths between caches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2E807CF1-821C-4137-BF68-B6C0257E2C5D}" type="slidenum">
              <a:rPr lang="en-DE" smtClean="0"/>
              <a:t>14</a:t>
            </a:fld>
            <a:endParaRPr lang="en-DE" dirty="0"/>
          </a:p>
        </p:txBody>
      </p:sp>
    </p:spTree>
    <p:extLst>
      <p:ext uri="{BB962C8B-B14F-4D97-AF65-F5344CB8AC3E}">
        <p14:creationId xmlns:p14="http://schemas.microsoft.com/office/powerpoint/2010/main" val="13165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F797-C96B-5544-90E0-18D353DE7595}" type="datetime1">
              <a:rPr lang="de-DE" smtClean="0"/>
              <a:t>17.04.23</a:t>
            </a:fld>
            <a:endParaRPr lang="en-US" dirty="0"/>
          </a:p>
        </p:txBody>
      </p:sp>
      <p:sp>
        <p:nvSpPr>
          <p:cNvPr id="5" name="Footer Placeholder 4"/>
          <p:cNvSpPr>
            <a:spLocks noGrp="1"/>
          </p:cNvSpPr>
          <p:nvPr>
            <p:ph type="ftr" sz="quarter" idx="11"/>
          </p:nvPr>
        </p:nvSpPr>
        <p:spPr/>
        <p:txBody>
          <a:bodyPr/>
          <a:lstStyle/>
          <a:p>
            <a:r>
              <a:rPr lang="en-US" dirty="0"/>
              <a:t>Shima Baniadamdizaj - FSU Jena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2674D-57DA-CD40-9290-DEEA0A45C191}" type="datetime1">
              <a:rPr lang="de-DE" smtClean="0"/>
              <a:t>17.04.23</a:t>
            </a:fld>
            <a:endParaRPr lang="en-US" dirty="0"/>
          </a:p>
        </p:txBody>
      </p:sp>
      <p:sp>
        <p:nvSpPr>
          <p:cNvPr id="5" name="Footer Placeholder 4"/>
          <p:cNvSpPr>
            <a:spLocks noGrp="1"/>
          </p:cNvSpPr>
          <p:nvPr>
            <p:ph type="ftr" sz="quarter" idx="11"/>
          </p:nvPr>
        </p:nvSpPr>
        <p:spPr/>
        <p:txBody>
          <a:bodyPr/>
          <a:lstStyle/>
          <a:p>
            <a:r>
              <a:rPr lang="en-US" dirty="0"/>
              <a:t>Shima Baniadamdizaj - FSU Jena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E2C6B-6EA4-B54C-A49D-E7183224DDF7}" type="datetime1">
              <a:rPr lang="de-DE" smtClean="0"/>
              <a:t>17.04.23</a:t>
            </a:fld>
            <a:endParaRPr lang="en-US" dirty="0"/>
          </a:p>
        </p:txBody>
      </p:sp>
      <p:sp>
        <p:nvSpPr>
          <p:cNvPr id="5" name="Footer Placeholder 4"/>
          <p:cNvSpPr>
            <a:spLocks noGrp="1"/>
          </p:cNvSpPr>
          <p:nvPr>
            <p:ph type="ftr" sz="quarter" idx="11"/>
          </p:nvPr>
        </p:nvSpPr>
        <p:spPr/>
        <p:txBody>
          <a:bodyPr/>
          <a:lstStyle/>
          <a:p>
            <a:r>
              <a:rPr lang="en-US" dirty="0"/>
              <a:t>Shima Baniadamdizaj - FSU Jena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54A10-5573-E14D-8015-C51F19C1EA51}" type="datetime1">
              <a:rPr lang="de-DE" smtClean="0"/>
              <a:t>17.04.23</a:t>
            </a:fld>
            <a:endParaRPr lang="en-US" dirty="0"/>
          </a:p>
        </p:txBody>
      </p:sp>
      <p:sp>
        <p:nvSpPr>
          <p:cNvPr id="5" name="Footer Placeholder 4"/>
          <p:cNvSpPr>
            <a:spLocks noGrp="1"/>
          </p:cNvSpPr>
          <p:nvPr>
            <p:ph type="ftr" sz="quarter" idx="11"/>
          </p:nvPr>
        </p:nvSpPr>
        <p:spPr/>
        <p:txBody>
          <a:bodyPr/>
          <a:lstStyle/>
          <a:p>
            <a:r>
              <a:rPr lang="en-US" dirty="0"/>
              <a:t>Shima Baniadamdizaj - FSU Jena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441A0-45D7-6A45-94C8-CD84AC99DF39}" type="datetime1">
              <a:rPr lang="de-DE" smtClean="0"/>
              <a:t>17.04.23</a:t>
            </a:fld>
            <a:endParaRPr lang="en-US" dirty="0"/>
          </a:p>
        </p:txBody>
      </p:sp>
      <p:sp>
        <p:nvSpPr>
          <p:cNvPr id="5" name="Footer Placeholder 4"/>
          <p:cNvSpPr>
            <a:spLocks noGrp="1"/>
          </p:cNvSpPr>
          <p:nvPr>
            <p:ph type="ftr" sz="quarter" idx="11"/>
          </p:nvPr>
        </p:nvSpPr>
        <p:spPr/>
        <p:txBody>
          <a:bodyPr/>
          <a:lstStyle/>
          <a:p>
            <a:r>
              <a:rPr lang="en-US" dirty="0"/>
              <a:t>Shima Baniadamdizaj - FSU Jena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E1F65-D084-2642-B402-137A1086CCA1}" type="datetime1">
              <a:rPr lang="de-DE" smtClean="0"/>
              <a:t>17.04.23</a:t>
            </a:fld>
            <a:endParaRPr lang="en-US" dirty="0"/>
          </a:p>
        </p:txBody>
      </p:sp>
      <p:sp>
        <p:nvSpPr>
          <p:cNvPr id="6" name="Footer Placeholder 5"/>
          <p:cNvSpPr>
            <a:spLocks noGrp="1"/>
          </p:cNvSpPr>
          <p:nvPr>
            <p:ph type="ftr" sz="quarter" idx="11"/>
          </p:nvPr>
        </p:nvSpPr>
        <p:spPr/>
        <p:txBody>
          <a:bodyPr/>
          <a:lstStyle/>
          <a:p>
            <a:r>
              <a:rPr lang="en-US" dirty="0"/>
              <a:t>Shima Baniadamdizaj - FSU Jena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B396E-9CAE-4A49-9810-B2FE1D6FE229}" type="datetime1">
              <a:rPr lang="de-DE" smtClean="0"/>
              <a:t>17.04.23</a:t>
            </a:fld>
            <a:endParaRPr lang="en-US" dirty="0"/>
          </a:p>
        </p:txBody>
      </p:sp>
      <p:sp>
        <p:nvSpPr>
          <p:cNvPr id="8" name="Footer Placeholder 7"/>
          <p:cNvSpPr>
            <a:spLocks noGrp="1"/>
          </p:cNvSpPr>
          <p:nvPr>
            <p:ph type="ftr" sz="quarter" idx="11"/>
          </p:nvPr>
        </p:nvSpPr>
        <p:spPr/>
        <p:txBody>
          <a:bodyPr/>
          <a:lstStyle/>
          <a:p>
            <a:r>
              <a:rPr lang="en-US" dirty="0"/>
              <a:t>Shima Baniadamdizaj - FSU Jena</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84841-0F0F-634F-BA23-F710A47C9DB7}" type="datetime1">
              <a:rPr lang="de-DE" smtClean="0"/>
              <a:t>17.04.23</a:t>
            </a:fld>
            <a:endParaRPr lang="en-US" dirty="0"/>
          </a:p>
        </p:txBody>
      </p:sp>
      <p:sp>
        <p:nvSpPr>
          <p:cNvPr id="4" name="Footer Placeholder 3"/>
          <p:cNvSpPr>
            <a:spLocks noGrp="1"/>
          </p:cNvSpPr>
          <p:nvPr>
            <p:ph type="ftr" sz="quarter" idx="11"/>
          </p:nvPr>
        </p:nvSpPr>
        <p:spPr/>
        <p:txBody>
          <a:bodyPr/>
          <a:lstStyle/>
          <a:p>
            <a:r>
              <a:rPr lang="en-US" dirty="0"/>
              <a:t>Shima Baniadamdizaj - FSU Jena</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675D5-7197-BD47-AE35-07A085CC3937}" type="datetime1">
              <a:rPr lang="de-DE" smtClean="0"/>
              <a:t>17.04.23</a:t>
            </a:fld>
            <a:endParaRPr lang="en-US" dirty="0"/>
          </a:p>
        </p:txBody>
      </p:sp>
      <p:sp>
        <p:nvSpPr>
          <p:cNvPr id="3" name="Footer Placeholder 2"/>
          <p:cNvSpPr>
            <a:spLocks noGrp="1"/>
          </p:cNvSpPr>
          <p:nvPr>
            <p:ph type="ftr" sz="quarter" idx="11"/>
          </p:nvPr>
        </p:nvSpPr>
        <p:spPr/>
        <p:txBody>
          <a:bodyPr/>
          <a:lstStyle/>
          <a:p>
            <a:r>
              <a:rPr lang="en-US" dirty="0"/>
              <a:t>Shima Baniadamdizaj - FSU Jena</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88CAE-74A2-8646-9D5A-0CFF8931A645}" type="datetime1">
              <a:rPr lang="de-DE" smtClean="0"/>
              <a:t>17.04.23</a:t>
            </a:fld>
            <a:endParaRPr lang="en-US" dirty="0"/>
          </a:p>
        </p:txBody>
      </p:sp>
      <p:sp>
        <p:nvSpPr>
          <p:cNvPr id="6" name="Footer Placeholder 5"/>
          <p:cNvSpPr>
            <a:spLocks noGrp="1"/>
          </p:cNvSpPr>
          <p:nvPr>
            <p:ph type="ftr" sz="quarter" idx="11"/>
          </p:nvPr>
        </p:nvSpPr>
        <p:spPr/>
        <p:txBody>
          <a:bodyPr/>
          <a:lstStyle/>
          <a:p>
            <a:r>
              <a:rPr lang="en-US" dirty="0"/>
              <a:t>Shima Baniadamdizaj - FSU Jena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CBCC5-C0FC-164D-A78F-8DBE926407C7}" type="datetime1">
              <a:rPr lang="de-DE" smtClean="0"/>
              <a:t>17.04.23</a:t>
            </a:fld>
            <a:endParaRPr lang="en-US" dirty="0"/>
          </a:p>
        </p:txBody>
      </p:sp>
      <p:sp>
        <p:nvSpPr>
          <p:cNvPr id="6" name="Footer Placeholder 5"/>
          <p:cNvSpPr>
            <a:spLocks noGrp="1"/>
          </p:cNvSpPr>
          <p:nvPr>
            <p:ph type="ftr" sz="quarter" idx="11"/>
          </p:nvPr>
        </p:nvSpPr>
        <p:spPr/>
        <p:txBody>
          <a:bodyPr/>
          <a:lstStyle/>
          <a:p>
            <a:r>
              <a:rPr lang="en-US" dirty="0"/>
              <a:t>Shima Baniadamdizaj - FSU Jena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22C28-80A5-224C-B933-03F3B4677013}" type="datetime1">
              <a:rPr lang="de-DE" smtClean="0"/>
              <a:t>17.04.23</a:t>
            </a:fld>
            <a:endParaRPr lang="en-US" dirty="0"/>
          </a:p>
        </p:txBody>
      </p:sp>
      <p:sp>
        <p:nvSpPr>
          <p:cNvPr id="5" name="Footer Placeholder 4"/>
          <p:cNvSpPr>
            <a:spLocks noGrp="1"/>
          </p:cNvSpPr>
          <p:nvPr>
            <p:ph type="ftr" sz="quarter" idx="3"/>
          </p:nvPr>
        </p:nvSpPr>
        <p:spPr>
          <a:xfrm>
            <a:off x="838200" y="6583680"/>
            <a:ext cx="4114800" cy="13779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Shima Baniadamdizaj - FSU Jena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169125" y="2920878"/>
            <a:ext cx="6378465" cy="2992576"/>
          </a:xfrm>
        </p:spPr>
        <p:txBody>
          <a:bodyPr vert="horz" lIns="91440" tIns="45720" rIns="91440" bIns="45720" rtlCol="0" anchor="t">
            <a:normAutofit/>
          </a:bodyPr>
          <a:lstStyle/>
          <a:p>
            <a:pPr algn="l"/>
            <a:r>
              <a:rPr lang="en-US" sz="3600" b="1" dirty="0">
                <a:solidFill>
                  <a:srgbClr val="FFFFFF"/>
                </a:solidFill>
                <a:latin typeface="Calibri"/>
                <a:ea typeface="+mj-lt"/>
                <a:cs typeface="Calibri"/>
              </a:rPr>
              <a:t>Introduction</a:t>
            </a:r>
            <a:r>
              <a:rPr lang="de-DE" sz="3600" b="1" dirty="0">
                <a:solidFill>
                  <a:srgbClr val="FFFFFF"/>
                </a:solidFill>
                <a:latin typeface="Calibri"/>
                <a:ea typeface="+mj-lt"/>
                <a:cs typeface="Calibri"/>
              </a:rPr>
              <a:t> </a:t>
            </a:r>
            <a:r>
              <a:rPr lang="en-US" sz="3600" b="1" dirty="0">
                <a:solidFill>
                  <a:srgbClr val="FFFFFF"/>
                </a:solidFill>
                <a:latin typeface="Calibri"/>
                <a:ea typeface="+mj-lt"/>
                <a:cs typeface="Calibri"/>
              </a:rPr>
              <a:t>to</a:t>
            </a:r>
            <a:r>
              <a:rPr lang="de-DE" sz="3600" b="1" dirty="0">
                <a:solidFill>
                  <a:srgbClr val="FFFFFF"/>
                </a:solidFill>
                <a:latin typeface="Calibri"/>
                <a:ea typeface="+mj-lt"/>
                <a:cs typeface="Calibri"/>
              </a:rPr>
              <a:t> </a:t>
            </a:r>
            <a:br>
              <a:rPr lang="de-DE" sz="3600" b="1" dirty="0">
                <a:solidFill>
                  <a:srgbClr val="FFFFFF"/>
                </a:solidFill>
                <a:latin typeface="Calibri"/>
                <a:ea typeface="+mj-lt"/>
                <a:cs typeface="Calibri"/>
              </a:rPr>
            </a:br>
            <a:r>
              <a:rPr lang="en-US" sz="3600" b="1" dirty="0">
                <a:solidFill>
                  <a:srgbClr val="FFFFFF"/>
                </a:solidFill>
                <a:latin typeface="Calibri"/>
                <a:ea typeface="+mj-lt"/>
                <a:cs typeface="Calibri"/>
              </a:rPr>
              <a:t>High-Performance</a:t>
            </a:r>
            <a:r>
              <a:rPr lang="de-DE" sz="3600" b="1" dirty="0">
                <a:solidFill>
                  <a:srgbClr val="FFFFFF"/>
                </a:solidFill>
                <a:latin typeface="Calibri"/>
                <a:ea typeface="+mj-lt"/>
                <a:cs typeface="Calibri"/>
              </a:rPr>
              <a:t> Computing</a:t>
            </a:r>
            <a:br>
              <a:rPr lang="de-DE" sz="3600" b="1" dirty="0">
                <a:solidFill>
                  <a:srgbClr val="FFFFFF"/>
                </a:solidFill>
                <a:latin typeface="Calibri"/>
                <a:ea typeface="+mj-lt"/>
                <a:cs typeface="Calibri"/>
              </a:rPr>
            </a:br>
            <a:r>
              <a:rPr lang="en-US" sz="3600" b="1" dirty="0">
                <a:solidFill>
                  <a:srgbClr val="FFFFFF"/>
                </a:solidFill>
                <a:latin typeface="Calibri"/>
                <a:ea typeface="+mj-lt"/>
                <a:cs typeface="Calibri"/>
              </a:rPr>
              <a:t>for</a:t>
            </a:r>
            <a:r>
              <a:rPr lang="de-DE" sz="3600" b="1" dirty="0">
                <a:solidFill>
                  <a:srgbClr val="FFFFFF"/>
                </a:solidFill>
                <a:latin typeface="Calibri"/>
                <a:ea typeface="+mj-lt"/>
                <a:cs typeface="Calibri"/>
              </a:rPr>
              <a:t> </a:t>
            </a:r>
            <a:r>
              <a:rPr lang="en-US" sz="3600" b="1" dirty="0">
                <a:solidFill>
                  <a:srgbClr val="FFFFFF"/>
                </a:solidFill>
                <a:latin typeface="Calibri"/>
                <a:ea typeface="+mj-lt"/>
                <a:cs typeface="Calibri"/>
              </a:rPr>
              <a:t>Scientists</a:t>
            </a:r>
            <a:r>
              <a:rPr lang="de-DE" sz="3600" b="1" dirty="0">
                <a:solidFill>
                  <a:srgbClr val="FFFFFF"/>
                </a:solidFill>
                <a:latin typeface="Calibri"/>
                <a:ea typeface="+mj-lt"/>
                <a:cs typeface="Calibri"/>
              </a:rPr>
              <a:t> and Engineers</a:t>
            </a:r>
          </a:p>
        </p:txBody>
      </p:sp>
      <p:sp>
        <p:nvSpPr>
          <p:cNvPr id="3" name="Subtitle 2"/>
          <p:cNvSpPr>
            <a:spLocks noGrp="1"/>
          </p:cNvSpPr>
          <p:nvPr>
            <p:ph type="subTitle" idx="1"/>
          </p:nvPr>
        </p:nvSpPr>
        <p:spPr>
          <a:xfrm>
            <a:off x="1221364" y="1017038"/>
            <a:ext cx="5091282" cy="1248274"/>
          </a:xfrm>
        </p:spPr>
        <p:txBody>
          <a:bodyPr vert="horz" lIns="91440" tIns="45720" rIns="91440" bIns="45720" rtlCol="0" anchor="b">
            <a:normAutofit/>
          </a:bodyPr>
          <a:lstStyle/>
          <a:p>
            <a:pPr algn="l"/>
            <a:r>
              <a:rPr lang="en-US">
                <a:solidFill>
                  <a:srgbClr val="FFFFFF"/>
                </a:solidFill>
                <a:ea typeface="+mn-lt"/>
                <a:cs typeface="+mn-lt"/>
              </a:rPr>
              <a:t>By Georg Hager, Gerhard </a:t>
            </a:r>
            <a:r>
              <a:rPr lang="en-US" err="1">
                <a:solidFill>
                  <a:srgbClr val="FFFFFF"/>
                </a:solidFill>
                <a:ea typeface="+mn-lt"/>
                <a:cs typeface="+mn-lt"/>
              </a:rPr>
              <a:t>Wellein</a:t>
            </a:r>
            <a:endParaRPr lang="en-US">
              <a:solidFill>
                <a:srgbClr val="FFFFFF"/>
              </a:solidFill>
              <a:ea typeface="+mn-lt"/>
              <a:cs typeface="+mn-lt"/>
            </a:endParaRPr>
          </a:p>
        </p:txBody>
      </p:sp>
      <p:pic>
        <p:nvPicPr>
          <p:cNvPr id="60" name="Picture 60" descr="Graphical user interface&#10;&#10;Description automatically generated">
            <a:extLst>
              <a:ext uri="{FF2B5EF4-FFF2-40B4-BE49-F238E27FC236}">
                <a16:creationId xmlns:a16="http://schemas.microsoft.com/office/drawing/2014/main" id="{62B844AB-AF7F-B51D-6A7B-8FA5409EBA9F}"/>
              </a:ext>
            </a:extLst>
          </p:cNvPr>
          <p:cNvPicPr>
            <a:picLocks noChangeAspect="1"/>
          </p:cNvPicPr>
          <p:nvPr/>
        </p:nvPicPr>
        <p:blipFill rotWithShape="1">
          <a:blip r:embed="rId2"/>
          <a:srcRect l="1061" r="4047"/>
          <a:stretch/>
        </p:blipFill>
        <p:spPr>
          <a:xfrm>
            <a:off x="8104092" y="10"/>
            <a:ext cx="4099858"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AC7A-3740-1DCE-3CF9-E42C870BC2FB}"/>
              </a:ext>
            </a:extLst>
          </p:cNvPr>
          <p:cNvSpPr>
            <a:spLocks noGrp="1"/>
          </p:cNvSpPr>
          <p:nvPr>
            <p:ph type="title"/>
          </p:nvPr>
        </p:nvSpPr>
        <p:spPr/>
        <p:txBody>
          <a:bodyPr/>
          <a:lstStyle/>
          <a:p>
            <a:r>
              <a:rPr lang="en-DE"/>
              <a:t>Instruction Set Architecture (ISA)</a:t>
            </a:r>
          </a:p>
        </p:txBody>
      </p:sp>
      <p:sp>
        <p:nvSpPr>
          <p:cNvPr id="3" name="Content Placeholder 2">
            <a:extLst>
              <a:ext uri="{FF2B5EF4-FFF2-40B4-BE49-F238E27FC236}">
                <a16:creationId xmlns:a16="http://schemas.microsoft.com/office/drawing/2014/main" id="{0A9CF955-DDAF-65B1-BA38-9D87EC6FDE40}"/>
              </a:ext>
            </a:extLst>
          </p:cNvPr>
          <p:cNvSpPr>
            <a:spLocks noGrp="1"/>
          </p:cNvSpPr>
          <p:nvPr>
            <p:ph idx="1"/>
          </p:nvPr>
        </p:nvSpPr>
        <p:spPr/>
        <p:txBody>
          <a:bodyPr/>
          <a:lstStyle/>
          <a:p>
            <a:r>
              <a:rPr lang="en-DE"/>
              <a:t>CISC</a:t>
            </a:r>
          </a:p>
          <a:p>
            <a:r>
              <a:rPr lang="en-DE"/>
              <a:t>RISC</a:t>
            </a:r>
          </a:p>
        </p:txBody>
      </p:sp>
      <p:sp>
        <p:nvSpPr>
          <p:cNvPr id="4" name="Footer Placeholder 3">
            <a:extLst>
              <a:ext uri="{FF2B5EF4-FFF2-40B4-BE49-F238E27FC236}">
                <a16:creationId xmlns:a16="http://schemas.microsoft.com/office/drawing/2014/main" id="{C6989830-4E8B-A761-77AF-2E41CDB6C661}"/>
              </a:ext>
            </a:extLst>
          </p:cNvPr>
          <p:cNvSpPr>
            <a:spLocks noGrp="1"/>
          </p:cNvSpPr>
          <p:nvPr>
            <p:ph type="ftr" sz="quarter" idx="11"/>
          </p:nvPr>
        </p:nvSpPr>
        <p:spPr/>
        <p:txBody>
          <a:bodyPr/>
          <a:lstStyle/>
          <a:p>
            <a:r>
              <a:rPr lang="en-US" dirty="0"/>
              <a:t>Shima Baniadamdizaj - FSU Jena</a:t>
            </a:r>
          </a:p>
        </p:txBody>
      </p:sp>
      <p:sp>
        <p:nvSpPr>
          <p:cNvPr id="5" name="Slide Number Placeholder 4">
            <a:extLst>
              <a:ext uri="{FF2B5EF4-FFF2-40B4-BE49-F238E27FC236}">
                <a16:creationId xmlns:a16="http://schemas.microsoft.com/office/drawing/2014/main" id="{41942513-D967-AEE1-32DE-47F76FBDAA3A}"/>
              </a:ext>
            </a:extLst>
          </p:cNvPr>
          <p:cNvSpPr>
            <a:spLocks noGrp="1"/>
          </p:cNvSpPr>
          <p:nvPr>
            <p:ph type="sldNum" sz="quarter" idx="12"/>
          </p:nvPr>
        </p:nvSpPr>
        <p:spPr/>
        <p:txBody>
          <a:bodyPr/>
          <a:lstStyle/>
          <a:p>
            <a:fld id="{330EA680-D336-4FF7-8B7A-9848BB0A1C32}" type="slidenum">
              <a:rPr lang="en-US" smtClean="0"/>
              <a:t>10</a:t>
            </a:fld>
            <a:endParaRPr lang="en-US" dirty="0"/>
          </a:p>
        </p:txBody>
      </p:sp>
      <p:pic>
        <p:nvPicPr>
          <p:cNvPr id="3074" name="Picture 2" descr="[컴퓨터구조] ISA(Instruction set architecture)와 마이크로 아키텍쳐란? - Easy is Perfect">
            <a:extLst>
              <a:ext uri="{FF2B5EF4-FFF2-40B4-BE49-F238E27FC236}">
                <a16:creationId xmlns:a16="http://schemas.microsoft.com/office/drawing/2014/main" id="{0686169C-CBE5-31FC-479C-95C196E373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50"/>
          <a:stretch/>
        </p:blipFill>
        <p:spPr bwMode="auto">
          <a:xfrm>
            <a:off x="5261114" y="1665837"/>
            <a:ext cx="5098774" cy="45563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36501B-F514-5683-9804-DA436FB8E4C6}"/>
              </a:ext>
            </a:extLst>
          </p:cNvPr>
          <p:cNvSpPr txBox="1"/>
          <p:nvPr/>
        </p:nvSpPr>
        <p:spPr>
          <a:xfrm>
            <a:off x="4572000" y="6270387"/>
            <a:ext cx="6096000" cy="246221"/>
          </a:xfrm>
          <a:prstGeom prst="rect">
            <a:avLst/>
          </a:prstGeom>
          <a:noFill/>
        </p:spPr>
        <p:txBody>
          <a:bodyPr wrap="square">
            <a:spAutoFit/>
          </a:bodyPr>
          <a:lstStyle/>
          <a:p>
            <a:pPr algn="ctr"/>
            <a:r>
              <a:rPr lang="en-DE" sz="1000"/>
              <a:t>https://i.stack.imgur.com/AvG0R.jpg</a:t>
            </a:r>
          </a:p>
        </p:txBody>
      </p:sp>
    </p:spTree>
    <p:extLst>
      <p:ext uri="{BB962C8B-B14F-4D97-AF65-F5344CB8AC3E}">
        <p14:creationId xmlns:p14="http://schemas.microsoft.com/office/powerpoint/2010/main" val="28059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B385AA-EF19-98CE-AA3F-566BFEF5F3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Memory Hierarchy</a:t>
            </a:r>
          </a:p>
        </p:txBody>
      </p:sp>
      <p:sp>
        <p:nvSpPr>
          <p:cNvPr id="4" name="Footer Placeholder 3">
            <a:extLst>
              <a:ext uri="{FF2B5EF4-FFF2-40B4-BE49-F238E27FC236}">
                <a16:creationId xmlns:a16="http://schemas.microsoft.com/office/drawing/2014/main" id="{3E473547-3D87-57F3-FD93-CDC3E022786B}"/>
              </a:ext>
            </a:extLst>
          </p:cNvPr>
          <p:cNvSpPr>
            <a:spLocks noGrp="1"/>
          </p:cNvSpPr>
          <p:nvPr>
            <p:ph type="ftr" sz="quarter" idx="11"/>
          </p:nvPr>
        </p:nvSpPr>
        <p:spPr>
          <a:xfrm rot="5400000">
            <a:off x="-1828800" y="2002536"/>
            <a:ext cx="4114800" cy="365760"/>
          </a:xfrm>
        </p:spPr>
        <p:txBody>
          <a:bodyPr vert="horz" lIns="91440" tIns="45720" rIns="91440" bIns="45720" rtlCol="0" anchor="ctr">
            <a:normAutofit/>
          </a:bodyPr>
          <a:lstStyle/>
          <a:p>
            <a:pPr>
              <a:spcAft>
                <a:spcPts val="600"/>
              </a:spcAft>
              <a:defRPr/>
            </a:pPr>
            <a:r>
              <a:rPr lang="en-US" sz="1100" kern="1200">
                <a:solidFill>
                  <a:srgbClr val="FFFFFF"/>
                </a:solidFill>
                <a:latin typeface="+mn-lt"/>
                <a:ea typeface="+mn-ea"/>
                <a:cs typeface="+mn-cs"/>
              </a:rPr>
              <a:t>Shima Baniadamdizaj - FSU Jena</a:t>
            </a:r>
          </a:p>
        </p:txBody>
      </p:sp>
      <p:sp>
        <p:nvSpPr>
          <p:cNvPr id="5" name="Slide Number Placeholder 4">
            <a:extLst>
              <a:ext uri="{FF2B5EF4-FFF2-40B4-BE49-F238E27FC236}">
                <a16:creationId xmlns:a16="http://schemas.microsoft.com/office/drawing/2014/main" id="{2C7C8228-42FE-FEDC-FA73-9D5C22B27E94}"/>
              </a:ext>
            </a:extLst>
          </p:cNvPr>
          <p:cNvSpPr>
            <a:spLocks noGrp="1"/>
          </p:cNvSpPr>
          <p:nvPr>
            <p:ph type="sldNum" sz="quarter" idx="12"/>
          </p:nvPr>
        </p:nvSpPr>
        <p:spPr>
          <a:xfrm>
            <a:off x="11704320" y="6455664"/>
            <a:ext cx="448056" cy="365760"/>
          </a:xfrm>
        </p:spPr>
        <p:txBody>
          <a:bodyPr vert="horz" lIns="91440" tIns="45720" rIns="91440" bIns="45720" rtlCol="0" anchor="ctr">
            <a:normAutofit/>
          </a:bodyPr>
          <a:lstStyle/>
          <a:p>
            <a:pPr>
              <a:spcAft>
                <a:spcPts val="600"/>
              </a:spcAft>
              <a:defRPr/>
            </a:pPr>
            <a:fld id="{330EA680-D336-4FF7-8B7A-9848BB0A1C32}" type="slidenum">
              <a:rPr lang="en-US" sz="1100">
                <a:solidFill>
                  <a:schemeClr val="tx1">
                    <a:lumMod val="50000"/>
                    <a:lumOff val="50000"/>
                  </a:schemeClr>
                </a:solidFill>
              </a:rPr>
              <a:pPr>
                <a:spcAft>
                  <a:spcPts val="600"/>
                </a:spcAft>
                <a:defRPr/>
              </a:pPr>
              <a:t>11</a:t>
            </a:fld>
            <a:endParaRPr lang="en-US" sz="1100">
              <a:solidFill>
                <a:schemeClr val="tx1">
                  <a:lumMod val="50000"/>
                  <a:lumOff val="50000"/>
                </a:schemeClr>
              </a:solidFill>
            </a:endParaRPr>
          </a:p>
        </p:txBody>
      </p:sp>
      <p:graphicFrame>
        <p:nvGraphicFramePr>
          <p:cNvPr id="8" name="Content Placeholder 8">
            <a:extLst>
              <a:ext uri="{FF2B5EF4-FFF2-40B4-BE49-F238E27FC236}">
                <a16:creationId xmlns:a16="http://schemas.microsoft.com/office/drawing/2014/main" id="{6E995F5A-5F3E-FA58-376F-AA6148D8DBA5}"/>
              </a:ext>
            </a:extLst>
          </p:cNvPr>
          <p:cNvGraphicFramePr>
            <a:graphicFrameLocks noGrp="1"/>
          </p:cNvGraphicFramePr>
          <p:nvPr>
            <p:ph idx="1"/>
            <p:extLst>
              <p:ext uri="{D42A27DB-BD31-4B8C-83A1-F6EECF244321}">
                <p14:modId xmlns:p14="http://schemas.microsoft.com/office/powerpoint/2010/main" val="3414929518"/>
              </p:ext>
            </p:extLst>
          </p:nvPr>
        </p:nvGraphicFramePr>
        <p:xfrm>
          <a:off x="4495807" y="937131"/>
          <a:ext cx="7108190" cy="4901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368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2BA1-B215-48FF-85C1-39C01F2778A5}"/>
              </a:ext>
            </a:extLst>
          </p:cNvPr>
          <p:cNvSpPr>
            <a:spLocks noGrp="1"/>
          </p:cNvSpPr>
          <p:nvPr>
            <p:ph type="title"/>
          </p:nvPr>
        </p:nvSpPr>
        <p:spPr/>
        <p:txBody>
          <a:bodyPr/>
          <a:lstStyle/>
          <a:p>
            <a:r>
              <a:rPr lang="en-US" dirty="0"/>
              <a:t>Cache mapping</a:t>
            </a:r>
          </a:p>
        </p:txBody>
      </p:sp>
      <p:sp>
        <p:nvSpPr>
          <p:cNvPr id="4" name="Footer Placeholder 3">
            <a:extLst>
              <a:ext uri="{FF2B5EF4-FFF2-40B4-BE49-F238E27FC236}">
                <a16:creationId xmlns:a16="http://schemas.microsoft.com/office/drawing/2014/main" id="{FE3335DD-423D-D787-11B5-105E8A144880}"/>
              </a:ext>
            </a:extLst>
          </p:cNvPr>
          <p:cNvSpPr>
            <a:spLocks noGrp="1"/>
          </p:cNvSpPr>
          <p:nvPr>
            <p:ph type="ftr" sz="quarter" idx="11"/>
          </p:nvPr>
        </p:nvSpPr>
        <p:spPr/>
        <p:txBody>
          <a:bodyPr/>
          <a:lstStyle/>
          <a:p>
            <a:r>
              <a:rPr lang="en-US"/>
              <a:t>Shima Baniadamdizaj - FSU Jena</a:t>
            </a:r>
            <a:endParaRPr lang="en-US" dirty="0"/>
          </a:p>
        </p:txBody>
      </p:sp>
      <p:sp>
        <p:nvSpPr>
          <p:cNvPr id="5" name="Slide Number Placeholder 4">
            <a:extLst>
              <a:ext uri="{FF2B5EF4-FFF2-40B4-BE49-F238E27FC236}">
                <a16:creationId xmlns:a16="http://schemas.microsoft.com/office/drawing/2014/main" id="{907EC104-53C2-1CFE-98CD-7E08F969E940}"/>
              </a:ext>
            </a:extLst>
          </p:cNvPr>
          <p:cNvSpPr>
            <a:spLocks noGrp="1"/>
          </p:cNvSpPr>
          <p:nvPr>
            <p:ph type="sldNum" sz="quarter" idx="12"/>
          </p:nvPr>
        </p:nvSpPr>
        <p:spPr/>
        <p:txBody>
          <a:bodyPr/>
          <a:lstStyle/>
          <a:p>
            <a:fld id="{330EA680-D336-4FF7-8B7A-9848BB0A1C32}" type="slidenum">
              <a:rPr lang="en-US" smtClean="0"/>
              <a:t>12</a:t>
            </a:fld>
            <a:endParaRPr lang="en-US" dirty="0"/>
          </a:p>
        </p:txBody>
      </p:sp>
      <p:sp>
        <p:nvSpPr>
          <p:cNvPr id="11" name="Content Placeholder 10">
            <a:extLst>
              <a:ext uri="{FF2B5EF4-FFF2-40B4-BE49-F238E27FC236}">
                <a16:creationId xmlns:a16="http://schemas.microsoft.com/office/drawing/2014/main" id="{AF89F54F-61C8-9B8A-7857-918BBC451DB7}"/>
              </a:ext>
            </a:extLst>
          </p:cNvPr>
          <p:cNvSpPr>
            <a:spLocks noGrp="1"/>
          </p:cNvSpPr>
          <p:nvPr>
            <p:ph idx="1"/>
          </p:nvPr>
        </p:nvSpPr>
        <p:spPr/>
        <p:txBody>
          <a:bodyPr>
            <a:normAutofit/>
          </a:bodyPr>
          <a:lstStyle/>
          <a:p>
            <a:r>
              <a:rPr lang="en-US" dirty="0"/>
              <a:t>Fully associative cache</a:t>
            </a:r>
          </a:p>
          <a:p>
            <a:r>
              <a:rPr lang="en-US" dirty="0"/>
              <a:t>Direct-mapped cache</a:t>
            </a:r>
          </a:p>
          <a:p>
            <a:r>
              <a:rPr lang="en-GB" dirty="0"/>
              <a:t>Set-associative cache</a:t>
            </a:r>
            <a:endParaRPr lang="en-US" dirty="0"/>
          </a:p>
          <a:p>
            <a:endParaRPr lang="en-US" dirty="0"/>
          </a:p>
        </p:txBody>
      </p:sp>
      <p:pic>
        <p:nvPicPr>
          <p:cNvPr id="1026" name="Picture 2" descr="Memory Hierarchy Overview">
            <a:extLst>
              <a:ext uri="{FF2B5EF4-FFF2-40B4-BE49-F238E27FC236}">
                <a16:creationId xmlns:a16="http://schemas.microsoft.com/office/drawing/2014/main" id="{300C49C4-1589-8997-804D-0E5609B50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661" y="2652288"/>
            <a:ext cx="8136835" cy="388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6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18B0DD-501B-BA3E-1146-77346244B8CA}"/>
              </a:ext>
            </a:extLst>
          </p:cNvPr>
          <p:cNvSpPr>
            <a:spLocks noGrp="1"/>
          </p:cNvSpPr>
          <p:nvPr>
            <p:ph type="title"/>
          </p:nvPr>
        </p:nvSpPr>
        <p:spPr>
          <a:xfrm>
            <a:off x="1169125" y="2920878"/>
            <a:ext cx="5853227" cy="2992576"/>
          </a:xfrm>
        </p:spPr>
        <p:txBody>
          <a:bodyPr vert="horz" lIns="91440" tIns="45720" rIns="91440" bIns="45720" rtlCol="0" anchor="t">
            <a:normAutofit/>
          </a:bodyPr>
          <a:lstStyle/>
          <a:p>
            <a:r>
              <a:rPr lang="en-US" sz="4800" dirty="0">
                <a:solidFill>
                  <a:srgbClr val="FFFFFF"/>
                </a:solidFill>
              </a:rPr>
              <a:t>Multicore Processors</a:t>
            </a:r>
          </a:p>
        </p:txBody>
      </p:sp>
      <p:sp>
        <p:nvSpPr>
          <p:cNvPr id="4" name="Footer Placeholder 3">
            <a:extLst>
              <a:ext uri="{FF2B5EF4-FFF2-40B4-BE49-F238E27FC236}">
                <a16:creationId xmlns:a16="http://schemas.microsoft.com/office/drawing/2014/main" id="{CE15BB24-808F-08FB-87CB-4886D76AE982}"/>
              </a:ext>
            </a:extLst>
          </p:cNvPr>
          <p:cNvSpPr>
            <a:spLocks noGrp="1"/>
          </p:cNvSpPr>
          <p:nvPr>
            <p:ph type="ftr" sz="quarter" idx="11"/>
          </p:nvPr>
        </p:nvSpPr>
        <p:spPr>
          <a:xfrm rot="5400000">
            <a:off x="-1836201" y="1971094"/>
            <a:ext cx="4114800" cy="365125"/>
          </a:xfrm>
        </p:spPr>
        <p:txBody>
          <a:bodyPr vert="horz" lIns="91440" tIns="45720" rIns="91440" bIns="45720" rtlCol="0" anchor="ctr">
            <a:normAutofit/>
          </a:bodyPr>
          <a:lstStyle/>
          <a:p>
            <a:pPr>
              <a:spcAft>
                <a:spcPts val="600"/>
              </a:spcAft>
              <a:defRPr/>
            </a:pPr>
            <a:r>
              <a:rPr lang="en-US" sz="1100" kern="1200">
                <a:solidFill>
                  <a:srgbClr val="FFFFFF"/>
                </a:solidFill>
                <a:latin typeface="Calibri" panose="020F0502020204030204"/>
                <a:ea typeface="+mn-ea"/>
                <a:cs typeface="+mn-cs"/>
              </a:rPr>
              <a:t>Shima Baniadamdizaj - FSU Jena</a:t>
            </a:r>
          </a:p>
        </p:txBody>
      </p:sp>
      <p:pic>
        <p:nvPicPr>
          <p:cNvPr id="30" name="Picture 29" descr="Electronic circuit board">
            <a:extLst>
              <a:ext uri="{FF2B5EF4-FFF2-40B4-BE49-F238E27FC236}">
                <a16:creationId xmlns:a16="http://schemas.microsoft.com/office/drawing/2014/main" id="{198A98CF-0756-ACEE-1A33-69C8DE21EDE8}"/>
              </a:ext>
            </a:extLst>
          </p:cNvPr>
          <p:cNvPicPr>
            <a:picLocks noChangeAspect="1"/>
          </p:cNvPicPr>
          <p:nvPr/>
        </p:nvPicPr>
        <p:blipFill rotWithShape="1">
          <a:blip r:embed="rId2"/>
          <a:srcRect l="45963" r="14132" b="-1"/>
          <a:stretch/>
        </p:blipFill>
        <p:spPr>
          <a:xfrm>
            <a:off x="8104092" y="10"/>
            <a:ext cx="4099858" cy="6857990"/>
          </a:xfrm>
          <a:prstGeom prst="rect">
            <a:avLst/>
          </a:prstGeom>
        </p:spPr>
      </p:pic>
      <p:sp>
        <p:nvSpPr>
          <p:cNvPr id="5" name="Slide Number Placeholder 4">
            <a:extLst>
              <a:ext uri="{FF2B5EF4-FFF2-40B4-BE49-F238E27FC236}">
                <a16:creationId xmlns:a16="http://schemas.microsoft.com/office/drawing/2014/main" id="{2D19123A-F5C5-0587-7417-B0E429BE557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330EA680-D336-4FF7-8B7A-9848BB0A1C32}" type="slidenum">
              <a:rPr lang="en-US" sz="1100">
                <a:solidFill>
                  <a:srgbClr val="FFFFFF"/>
                </a:solidFill>
                <a:latin typeface="Calibri" panose="020F0502020204030204"/>
              </a:rPr>
              <a:pPr>
                <a:spcAft>
                  <a:spcPts val="600"/>
                </a:spcAft>
                <a:defRPr/>
              </a:pPr>
              <a:t>13</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65518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DCAA-AE3F-F429-3095-D80DE176056D}"/>
              </a:ext>
            </a:extLst>
          </p:cNvPr>
          <p:cNvSpPr>
            <a:spLocks noGrp="1"/>
          </p:cNvSpPr>
          <p:nvPr>
            <p:ph type="title"/>
          </p:nvPr>
        </p:nvSpPr>
        <p:spPr/>
        <p:txBody>
          <a:bodyPr/>
          <a:lstStyle/>
          <a:p>
            <a:r>
              <a:rPr lang="en-US" dirty="0"/>
              <a:t>Multicore Processors</a:t>
            </a:r>
          </a:p>
        </p:txBody>
      </p:sp>
      <p:sp>
        <p:nvSpPr>
          <p:cNvPr id="3" name="Content Placeholder 2">
            <a:extLst>
              <a:ext uri="{FF2B5EF4-FFF2-40B4-BE49-F238E27FC236}">
                <a16:creationId xmlns:a16="http://schemas.microsoft.com/office/drawing/2014/main" id="{0F41538A-3C18-855C-8FE2-4962C0C70519}"/>
              </a:ext>
            </a:extLst>
          </p:cNvPr>
          <p:cNvSpPr>
            <a:spLocks noGrp="1"/>
          </p:cNvSpPr>
          <p:nvPr>
            <p:ph idx="1"/>
          </p:nvPr>
        </p:nvSpPr>
        <p:spPr/>
        <p:txBody>
          <a:bodyPr/>
          <a:lstStyle/>
          <a:p>
            <a:r>
              <a:rPr lang="en-US" dirty="0"/>
              <a:t>Parallelism</a:t>
            </a:r>
          </a:p>
        </p:txBody>
      </p:sp>
      <p:sp>
        <p:nvSpPr>
          <p:cNvPr id="4" name="Footer Placeholder 3">
            <a:extLst>
              <a:ext uri="{FF2B5EF4-FFF2-40B4-BE49-F238E27FC236}">
                <a16:creationId xmlns:a16="http://schemas.microsoft.com/office/drawing/2014/main" id="{3EB4009D-A986-07A2-B69D-BED0117C9AA5}"/>
              </a:ext>
            </a:extLst>
          </p:cNvPr>
          <p:cNvSpPr>
            <a:spLocks noGrp="1"/>
          </p:cNvSpPr>
          <p:nvPr>
            <p:ph type="ftr" sz="quarter" idx="11"/>
          </p:nvPr>
        </p:nvSpPr>
        <p:spPr/>
        <p:txBody>
          <a:bodyPr/>
          <a:lstStyle/>
          <a:p>
            <a:r>
              <a:rPr lang="en-US"/>
              <a:t>Shima Baniadamdizaj - FSU Jena</a:t>
            </a:r>
            <a:endParaRPr lang="en-US" dirty="0"/>
          </a:p>
        </p:txBody>
      </p:sp>
      <p:sp>
        <p:nvSpPr>
          <p:cNvPr id="5" name="Slide Number Placeholder 4">
            <a:extLst>
              <a:ext uri="{FF2B5EF4-FFF2-40B4-BE49-F238E27FC236}">
                <a16:creationId xmlns:a16="http://schemas.microsoft.com/office/drawing/2014/main" id="{F21CC932-23D2-2A5A-E725-21FA8B9DEA29}"/>
              </a:ext>
            </a:extLst>
          </p:cNvPr>
          <p:cNvSpPr>
            <a:spLocks noGrp="1"/>
          </p:cNvSpPr>
          <p:nvPr>
            <p:ph type="sldNum" sz="quarter" idx="12"/>
          </p:nvPr>
        </p:nvSpPr>
        <p:spPr/>
        <p:txBody>
          <a:bodyPr/>
          <a:lstStyle/>
          <a:p>
            <a:fld id="{330EA680-D336-4FF7-8B7A-9848BB0A1C32}" type="slidenum">
              <a:rPr lang="en-US" smtClean="0"/>
              <a:t>14</a:t>
            </a:fld>
            <a:endParaRPr lang="en-US" dirty="0"/>
          </a:p>
        </p:txBody>
      </p:sp>
      <p:pic>
        <p:nvPicPr>
          <p:cNvPr id="7" name="Picture 6" descr="A picture containing text, rectangle, jack&#10;&#10;Description automatically generated">
            <a:extLst>
              <a:ext uri="{FF2B5EF4-FFF2-40B4-BE49-F238E27FC236}">
                <a16:creationId xmlns:a16="http://schemas.microsoft.com/office/drawing/2014/main" id="{DE6A0AEC-F741-3D9C-DABE-2726FA8C1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016" y="3217769"/>
            <a:ext cx="9236703" cy="3010756"/>
          </a:xfrm>
          <a:prstGeom prst="rect">
            <a:avLst/>
          </a:prstGeom>
        </p:spPr>
      </p:pic>
      <p:sp>
        <p:nvSpPr>
          <p:cNvPr id="8" name="TextBox 7">
            <a:extLst>
              <a:ext uri="{FF2B5EF4-FFF2-40B4-BE49-F238E27FC236}">
                <a16:creationId xmlns:a16="http://schemas.microsoft.com/office/drawing/2014/main" id="{C679C440-BFAB-840B-B7D3-52EF9FCA6D7C}"/>
              </a:ext>
            </a:extLst>
          </p:cNvPr>
          <p:cNvSpPr txBox="1"/>
          <p:nvPr/>
        </p:nvSpPr>
        <p:spPr>
          <a:xfrm>
            <a:off x="2305878" y="6003235"/>
            <a:ext cx="1550505" cy="369332"/>
          </a:xfrm>
          <a:prstGeom prst="rect">
            <a:avLst/>
          </a:prstGeom>
          <a:noFill/>
        </p:spPr>
        <p:txBody>
          <a:bodyPr wrap="square" rtlCol="0">
            <a:spAutoFit/>
          </a:bodyPr>
          <a:lstStyle/>
          <a:p>
            <a:r>
              <a:rPr lang="en-US" dirty="0"/>
              <a:t>Dual Core</a:t>
            </a:r>
          </a:p>
        </p:txBody>
      </p:sp>
      <p:sp>
        <p:nvSpPr>
          <p:cNvPr id="9" name="TextBox 8">
            <a:extLst>
              <a:ext uri="{FF2B5EF4-FFF2-40B4-BE49-F238E27FC236}">
                <a16:creationId xmlns:a16="http://schemas.microsoft.com/office/drawing/2014/main" id="{C4C56467-19F2-C663-CF6C-BDD8D0F2379A}"/>
              </a:ext>
            </a:extLst>
          </p:cNvPr>
          <p:cNvSpPr txBox="1"/>
          <p:nvPr/>
        </p:nvSpPr>
        <p:spPr>
          <a:xfrm>
            <a:off x="8083826" y="6003235"/>
            <a:ext cx="1550505" cy="369332"/>
          </a:xfrm>
          <a:prstGeom prst="rect">
            <a:avLst/>
          </a:prstGeom>
          <a:noFill/>
        </p:spPr>
        <p:txBody>
          <a:bodyPr wrap="square" rtlCol="0">
            <a:spAutoFit/>
          </a:bodyPr>
          <a:lstStyle/>
          <a:p>
            <a:r>
              <a:rPr lang="en-US" dirty="0"/>
              <a:t>Quad Core</a:t>
            </a:r>
          </a:p>
        </p:txBody>
      </p:sp>
      <p:pic>
        <p:nvPicPr>
          <p:cNvPr id="11" name="Picture 10" descr="A diagram of a memory interface&#10;&#10;Description automatically generated with low confidence">
            <a:extLst>
              <a:ext uri="{FF2B5EF4-FFF2-40B4-BE49-F238E27FC236}">
                <a16:creationId xmlns:a16="http://schemas.microsoft.com/office/drawing/2014/main" id="{229BAB06-5DA8-20CE-3293-3CAE9E6F2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942" y="273386"/>
            <a:ext cx="3647316" cy="3010756"/>
          </a:xfrm>
          <a:prstGeom prst="rect">
            <a:avLst/>
          </a:prstGeom>
        </p:spPr>
      </p:pic>
    </p:spTree>
    <p:extLst>
      <p:ext uri="{BB962C8B-B14F-4D97-AF65-F5344CB8AC3E}">
        <p14:creationId xmlns:p14="http://schemas.microsoft.com/office/powerpoint/2010/main" val="381540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77667-DC40-9B48-9CAB-6C99070B3145}"/>
              </a:ext>
            </a:extLst>
          </p:cNvPr>
          <p:cNvSpPr>
            <a:spLocks noGrp="1"/>
          </p:cNvSpPr>
          <p:nvPr>
            <p:ph type="title"/>
          </p:nvPr>
        </p:nvSpPr>
        <p:spPr>
          <a:xfrm>
            <a:off x="1169125" y="2920878"/>
            <a:ext cx="5853227" cy="2992576"/>
          </a:xfrm>
        </p:spPr>
        <p:txBody>
          <a:bodyPr vert="horz" lIns="91440" tIns="45720" rIns="91440" bIns="45720" rtlCol="0" anchor="t">
            <a:normAutofit/>
          </a:bodyPr>
          <a:lstStyle/>
          <a:p>
            <a:r>
              <a:rPr lang="en-US" sz="4800" dirty="0">
                <a:solidFill>
                  <a:srgbClr val="FFFFFF"/>
                </a:solidFill>
              </a:rPr>
              <a:t>Multithreaded Processors</a:t>
            </a:r>
          </a:p>
        </p:txBody>
      </p:sp>
      <p:sp>
        <p:nvSpPr>
          <p:cNvPr id="4" name="Footer Placeholder 3">
            <a:extLst>
              <a:ext uri="{FF2B5EF4-FFF2-40B4-BE49-F238E27FC236}">
                <a16:creationId xmlns:a16="http://schemas.microsoft.com/office/drawing/2014/main" id="{281DBF4E-B710-16DC-76B1-25BC549EE592}"/>
              </a:ext>
            </a:extLst>
          </p:cNvPr>
          <p:cNvSpPr>
            <a:spLocks noGrp="1"/>
          </p:cNvSpPr>
          <p:nvPr>
            <p:ph type="ftr" sz="quarter" idx="11"/>
          </p:nvPr>
        </p:nvSpPr>
        <p:spPr>
          <a:xfrm rot="5400000">
            <a:off x="-1836201" y="1971094"/>
            <a:ext cx="4114800" cy="365125"/>
          </a:xfrm>
        </p:spPr>
        <p:txBody>
          <a:bodyPr vert="horz" lIns="91440" tIns="45720" rIns="91440" bIns="45720" rtlCol="0" anchor="ctr">
            <a:normAutofit/>
          </a:bodyPr>
          <a:lstStyle/>
          <a:p>
            <a:pPr>
              <a:spcAft>
                <a:spcPts val="600"/>
              </a:spcAft>
              <a:defRPr/>
            </a:pPr>
            <a:r>
              <a:rPr lang="en-US" sz="1100" kern="1200">
                <a:solidFill>
                  <a:srgbClr val="FFFFFF"/>
                </a:solidFill>
                <a:latin typeface="Calibri" panose="020F0502020204030204"/>
                <a:ea typeface="+mn-ea"/>
                <a:cs typeface="+mn-cs"/>
              </a:rPr>
              <a:t>Shima Baniadamdizaj - FSU Jena</a:t>
            </a:r>
          </a:p>
        </p:txBody>
      </p:sp>
      <p:pic>
        <p:nvPicPr>
          <p:cNvPr id="18" name="Picture 6" descr="Close-up of circuit board">
            <a:extLst>
              <a:ext uri="{FF2B5EF4-FFF2-40B4-BE49-F238E27FC236}">
                <a16:creationId xmlns:a16="http://schemas.microsoft.com/office/drawing/2014/main" id="{CC0CC173-34A1-F634-AE62-1DEB47003347}"/>
              </a:ext>
            </a:extLst>
          </p:cNvPr>
          <p:cNvPicPr>
            <a:picLocks noChangeAspect="1"/>
          </p:cNvPicPr>
          <p:nvPr/>
        </p:nvPicPr>
        <p:blipFill rotWithShape="1">
          <a:blip r:embed="rId3"/>
          <a:srcRect l="39939" r="20156" b="-1"/>
          <a:stretch/>
        </p:blipFill>
        <p:spPr>
          <a:xfrm>
            <a:off x="8104092" y="10"/>
            <a:ext cx="4099858" cy="6857990"/>
          </a:xfrm>
          <a:prstGeom prst="rect">
            <a:avLst/>
          </a:prstGeom>
        </p:spPr>
      </p:pic>
      <p:sp>
        <p:nvSpPr>
          <p:cNvPr id="5" name="Slide Number Placeholder 4">
            <a:extLst>
              <a:ext uri="{FF2B5EF4-FFF2-40B4-BE49-F238E27FC236}">
                <a16:creationId xmlns:a16="http://schemas.microsoft.com/office/drawing/2014/main" id="{B034DBE2-FDAE-F2F8-795D-150EFDA3E614}"/>
              </a:ext>
            </a:extLst>
          </p:cNvPr>
          <p:cNvSpPr>
            <a:spLocks noGrp="1"/>
          </p:cNvSpPr>
          <p:nvPr>
            <p:ph type="sldNum" sz="quarter" idx="12"/>
          </p:nvPr>
        </p:nvSpPr>
        <p:spPr>
          <a:xfrm>
            <a:off x="11704320" y="6455664"/>
            <a:ext cx="448056" cy="365760"/>
          </a:xfrm>
        </p:spPr>
        <p:txBody>
          <a:bodyPr vert="horz" lIns="91440" tIns="45720" rIns="91440" bIns="45720" rtlCol="0" anchor="ctr">
            <a:normAutofit/>
          </a:bodyPr>
          <a:lstStyle/>
          <a:p>
            <a:pPr>
              <a:spcAft>
                <a:spcPts val="600"/>
              </a:spcAft>
              <a:defRPr/>
            </a:pPr>
            <a:fld id="{330EA680-D336-4FF7-8B7A-9848BB0A1C32}" type="slidenum">
              <a:rPr lang="en-US" sz="1100">
                <a:solidFill>
                  <a:srgbClr val="FFFFFF"/>
                </a:solidFill>
                <a:latin typeface="Calibri" panose="020F0502020204030204"/>
              </a:rPr>
              <a:pPr>
                <a:spcAft>
                  <a:spcPts val="600"/>
                </a:spcAft>
                <a:defRPr/>
              </a:pPr>
              <a:t>15</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58627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D710-EAFF-662E-DE1B-E49BC9FC5624}"/>
              </a:ext>
            </a:extLst>
          </p:cNvPr>
          <p:cNvSpPr>
            <a:spLocks noGrp="1"/>
          </p:cNvSpPr>
          <p:nvPr>
            <p:ph type="title"/>
          </p:nvPr>
        </p:nvSpPr>
        <p:spPr/>
        <p:txBody>
          <a:bodyPr/>
          <a:lstStyle/>
          <a:p>
            <a:r>
              <a:rPr lang="en-US" dirty="0"/>
              <a:t>Multithreaded processors</a:t>
            </a:r>
          </a:p>
        </p:txBody>
      </p:sp>
      <p:sp>
        <p:nvSpPr>
          <p:cNvPr id="3" name="Content Placeholder 2">
            <a:extLst>
              <a:ext uri="{FF2B5EF4-FFF2-40B4-BE49-F238E27FC236}">
                <a16:creationId xmlns:a16="http://schemas.microsoft.com/office/drawing/2014/main" id="{F0407C88-A3AA-79C4-B081-5BEE718DDD9A}"/>
              </a:ext>
            </a:extLst>
          </p:cNvPr>
          <p:cNvSpPr>
            <a:spLocks noGrp="1"/>
          </p:cNvSpPr>
          <p:nvPr>
            <p:ph idx="1"/>
          </p:nvPr>
        </p:nvSpPr>
        <p:spPr/>
        <p:txBody>
          <a:bodyPr/>
          <a:lstStyle/>
          <a:p>
            <a:r>
              <a:rPr lang="en-US" dirty="0"/>
              <a:t> Hyper-Threading or SMT (Simultaneous Multithreading)</a:t>
            </a:r>
          </a:p>
        </p:txBody>
      </p:sp>
      <p:sp>
        <p:nvSpPr>
          <p:cNvPr id="4" name="Footer Placeholder 3">
            <a:extLst>
              <a:ext uri="{FF2B5EF4-FFF2-40B4-BE49-F238E27FC236}">
                <a16:creationId xmlns:a16="http://schemas.microsoft.com/office/drawing/2014/main" id="{F53151B2-5005-4AB7-6CE8-37E82177AB6A}"/>
              </a:ext>
            </a:extLst>
          </p:cNvPr>
          <p:cNvSpPr>
            <a:spLocks noGrp="1"/>
          </p:cNvSpPr>
          <p:nvPr>
            <p:ph type="ftr" sz="quarter" idx="11"/>
          </p:nvPr>
        </p:nvSpPr>
        <p:spPr/>
        <p:txBody>
          <a:bodyPr/>
          <a:lstStyle/>
          <a:p>
            <a:r>
              <a:rPr lang="en-US"/>
              <a:t>Shima Baniadamdizaj - FSU Jena</a:t>
            </a:r>
            <a:endParaRPr lang="en-US" dirty="0"/>
          </a:p>
        </p:txBody>
      </p:sp>
      <p:sp>
        <p:nvSpPr>
          <p:cNvPr id="5" name="Slide Number Placeholder 4">
            <a:extLst>
              <a:ext uri="{FF2B5EF4-FFF2-40B4-BE49-F238E27FC236}">
                <a16:creationId xmlns:a16="http://schemas.microsoft.com/office/drawing/2014/main" id="{89483195-29CE-0A4D-2072-98F980B1AD19}"/>
              </a:ext>
            </a:extLst>
          </p:cNvPr>
          <p:cNvSpPr>
            <a:spLocks noGrp="1"/>
          </p:cNvSpPr>
          <p:nvPr>
            <p:ph type="sldNum" sz="quarter" idx="12"/>
          </p:nvPr>
        </p:nvSpPr>
        <p:spPr/>
        <p:txBody>
          <a:bodyPr/>
          <a:lstStyle/>
          <a:p>
            <a:fld id="{330EA680-D336-4FF7-8B7A-9848BB0A1C32}" type="slidenum">
              <a:rPr lang="en-US" smtClean="0"/>
              <a:t>16</a:t>
            </a:fld>
            <a:endParaRPr lang="en-US" dirty="0"/>
          </a:p>
        </p:txBody>
      </p:sp>
      <p:pic>
        <p:nvPicPr>
          <p:cNvPr id="7" name="Picture 6" descr="A picture containing diagram, line, plan, screenshot&#10;&#10;Description automatically generated">
            <a:extLst>
              <a:ext uri="{FF2B5EF4-FFF2-40B4-BE49-F238E27FC236}">
                <a16:creationId xmlns:a16="http://schemas.microsoft.com/office/drawing/2014/main" id="{3AACFFCC-BFF2-C732-3DE1-64CF6E056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25625"/>
            <a:ext cx="10913936" cy="3318584"/>
          </a:xfrm>
          <a:prstGeom prst="rect">
            <a:avLst/>
          </a:prstGeom>
        </p:spPr>
      </p:pic>
    </p:spTree>
    <p:extLst>
      <p:ext uri="{BB962C8B-B14F-4D97-AF65-F5344CB8AC3E}">
        <p14:creationId xmlns:p14="http://schemas.microsoft.com/office/powerpoint/2010/main" val="64524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24C2-2D06-B9E2-3750-D7CD12FAE4E8}"/>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9EC13B5C-CE27-025C-5038-B2823B086E63}"/>
              </a:ext>
            </a:extLst>
          </p:cNvPr>
          <p:cNvSpPr>
            <a:spLocks noGrp="1"/>
          </p:cNvSpPr>
          <p:nvPr>
            <p:ph type="ftr" sz="quarter" idx="11"/>
          </p:nvPr>
        </p:nvSpPr>
        <p:spPr/>
        <p:txBody>
          <a:bodyPr/>
          <a:lstStyle/>
          <a:p>
            <a:r>
              <a:rPr lang="en-US"/>
              <a:t>Shima Baniadamdizaj - FSU Jena</a:t>
            </a:r>
            <a:endParaRPr lang="en-US" dirty="0"/>
          </a:p>
        </p:txBody>
      </p:sp>
      <p:sp>
        <p:nvSpPr>
          <p:cNvPr id="5" name="Slide Number Placeholder 4">
            <a:extLst>
              <a:ext uri="{FF2B5EF4-FFF2-40B4-BE49-F238E27FC236}">
                <a16:creationId xmlns:a16="http://schemas.microsoft.com/office/drawing/2014/main" id="{43C22E20-ECF7-7772-C0CA-8774636D0E2D}"/>
              </a:ext>
            </a:extLst>
          </p:cNvPr>
          <p:cNvSpPr>
            <a:spLocks noGrp="1"/>
          </p:cNvSpPr>
          <p:nvPr>
            <p:ph type="sldNum" sz="quarter" idx="12"/>
          </p:nvPr>
        </p:nvSpPr>
        <p:spPr/>
        <p:txBody>
          <a:bodyPr/>
          <a:lstStyle/>
          <a:p>
            <a:fld id="{330EA680-D336-4FF7-8B7A-9848BB0A1C32}" type="slidenum">
              <a:rPr lang="en-US" smtClean="0"/>
              <a:t>17</a:t>
            </a:fld>
            <a:endParaRPr lang="en-US" dirty="0"/>
          </a:p>
        </p:txBody>
      </p:sp>
      <p:pic>
        <p:nvPicPr>
          <p:cNvPr id="11" name="Content Placeholder 10" descr="A picture containing diagram, plan, technical drawing, line&#10;&#10;Description automatically generated">
            <a:extLst>
              <a:ext uri="{FF2B5EF4-FFF2-40B4-BE49-F238E27FC236}">
                <a16:creationId xmlns:a16="http://schemas.microsoft.com/office/drawing/2014/main" id="{38F89529-90B4-1A4C-6FBE-C1887EB9C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813" y="2886975"/>
            <a:ext cx="11336374" cy="3189837"/>
          </a:xfrm>
        </p:spPr>
      </p:pic>
      <p:sp>
        <p:nvSpPr>
          <p:cNvPr id="12" name="TextBox 11">
            <a:extLst>
              <a:ext uri="{FF2B5EF4-FFF2-40B4-BE49-F238E27FC236}">
                <a16:creationId xmlns:a16="http://schemas.microsoft.com/office/drawing/2014/main" id="{55B80C2D-C6D2-4551-E9E8-4B408D4871B2}"/>
              </a:ext>
            </a:extLst>
          </p:cNvPr>
          <p:cNvSpPr txBox="1"/>
          <p:nvPr/>
        </p:nvSpPr>
        <p:spPr>
          <a:xfrm>
            <a:off x="4863548" y="5987018"/>
            <a:ext cx="2464904" cy="369332"/>
          </a:xfrm>
          <a:prstGeom prst="rect">
            <a:avLst/>
          </a:prstGeom>
          <a:noFill/>
        </p:spPr>
        <p:txBody>
          <a:bodyPr wrap="square" rtlCol="0">
            <a:spAutoFit/>
          </a:bodyPr>
          <a:lstStyle/>
          <a:p>
            <a:r>
              <a:rPr lang="en-US" dirty="0"/>
              <a:t> Two-way SMT</a:t>
            </a:r>
          </a:p>
        </p:txBody>
      </p:sp>
      <p:pic>
        <p:nvPicPr>
          <p:cNvPr id="14" name="Picture 13" descr="A picture containing diagram, line, plan, screenshot&#10;&#10;Description automatically generated">
            <a:extLst>
              <a:ext uri="{FF2B5EF4-FFF2-40B4-BE49-F238E27FC236}">
                <a16:creationId xmlns:a16="http://schemas.microsoft.com/office/drawing/2014/main" id="{38424FFF-36EC-CD75-620D-1800BFDD7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3758"/>
            <a:ext cx="6623050" cy="2013860"/>
          </a:xfrm>
          <a:prstGeom prst="rect">
            <a:avLst/>
          </a:prstGeom>
        </p:spPr>
      </p:pic>
    </p:spTree>
    <p:extLst>
      <p:ext uri="{BB962C8B-B14F-4D97-AF65-F5344CB8AC3E}">
        <p14:creationId xmlns:p14="http://schemas.microsoft.com/office/powerpoint/2010/main" val="360725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mputer parts">
            <a:extLst>
              <a:ext uri="{FF2B5EF4-FFF2-40B4-BE49-F238E27FC236}">
                <a16:creationId xmlns:a16="http://schemas.microsoft.com/office/drawing/2014/main" id="{0F4217F9-9BBE-129E-3B1B-9C71CC3393C3}"/>
              </a:ext>
            </a:extLst>
          </p:cNvPr>
          <p:cNvPicPr>
            <a:picLocks noChangeAspect="1"/>
          </p:cNvPicPr>
          <p:nvPr/>
        </p:nvPicPr>
        <p:blipFill rotWithShape="1">
          <a:blip r:embed="rId3"/>
          <a:srcRect r="20783"/>
          <a:stretch/>
        </p:blipFill>
        <p:spPr>
          <a:xfrm>
            <a:off x="4038599" y="10"/>
            <a:ext cx="8160026" cy="6875809"/>
          </a:xfrm>
          <a:prstGeom prst="rect">
            <a:avLst/>
          </a:prstGeom>
        </p:spPr>
      </p:pic>
      <p:sp>
        <p:nvSpPr>
          <p:cNvPr id="47" name="Freeform: Shape 4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50D564-9ABC-FAD7-CB1C-58FD795820D5}"/>
              </a:ext>
            </a:extLst>
          </p:cNvPr>
          <p:cNvSpPr>
            <a:spLocks noGrp="1"/>
          </p:cNvSpPr>
          <p:nvPr>
            <p:ph type="title"/>
          </p:nvPr>
        </p:nvSpPr>
        <p:spPr>
          <a:xfrm>
            <a:off x="534473" y="2950387"/>
            <a:ext cx="3052293" cy="3531403"/>
          </a:xfrm>
        </p:spPr>
        <p:txBody>
          <a:bodyPr vert="horz" lIns="91440" tIns="45720" rIns="91440" bIns="45720" rtlCol="0" anchor="t">
            <a:normAutofit/>
          </a:bodyPr>
          <a:lstStyle/>
          <a:p>
            <a:r>
              <a:rPr lang="en-US" sz="4000" b="1" dirty="0">
                <a:solidFill>
                  <a:srgbClr val="FFFFFF"/>
                </a:solidFill>
                <a:effectLst/>
              </a:rPr>
              <a:t>Vector Processors </a:t>
            </a:r>
            <a:br>
              <a:rPr lang="en-US" sz="4000" dirty="0">
                <a:solidFill>
                  <a:srgbClr val="FFFFFF"/>
                </a:solidFill>
              </a:rPr>
            </a:br>
            <a:endParaRPr lang="en-US" sz="4000" dirty="0">
              <a:solidFill>
                <a:srgbClr val="FFFFFF"/>
              </a:solidFill>
            </a:endParaRPr>
          </a:p>
        </p:txBody>
      </p:sp>
      <p:sp>
        <p:nvSpPr>
          <p:cNvPr id="4" name="Footer Placeholder 3">
            <a:extLst>
              <a:ext uri="{FF2B5EF4-FFF2-40B4-BE49-F238E27FC236}">
                <a16:creationId xmlns:a16="http://schemas.microsoft.com/office/drawing/2014/main" id="{1FAD0C57-DC9C-5069-E329-F05D96566B90}"/>
              </a:ext>
            </a:extLst>
          </p:cNvPr>
          <p:cNvSpPr>
            <a:spLocks noGrp="1"/>
          </p:cNvSpPr>
          <p:nvPr>
            <p:ph type="ftr" sz="quarter" idx="11"/>
          </p:nvPr>
        </p:nvSpPr>
        <p:spPr>
          <a:xfrm rot="5400000">
            <a:off x="-1822362" y="2005663"/>
            <a:ext cx="4114800" cy="444320"/>
          </a:xfrm>
        </p:spPr>
        <p:txBody>
          <a:bodyPr vert="horz" lIns="91440" tIns="45720" rIns="91440" bIns="45720" rtlCol="0" anchor="ctr">
            <a:normAutofit/>
          </a:bodyPr>
          <a:lstStyle/>
          <a:p>
            <a:pPr>
              <a:spcAft>
                <a:spcPts val="600"/>
              </a:spcAft>
              <a:defRPr/>
            </a:pPr>
            <a:r>
              <a:rPr lang="en-US" sz="1100" kern="1200">
                <a:solidFill>
                  <a:srgbClr val="FFFFFF"/>
                </a:solidFill>
                <a:latin typeface="Calibri" panose="020F0502020204030204"/>
                <a:ea typeface="+mn-ea"/>
                <a:cs typeface="+mn-cs"/>
              </a:rPr>
              <a:t>Shima Baniadamdizaj - FSU Jena</a:t>
            </a:r>
          </a:p>
        </p:txBody>
      </p:sp>
      <p:sp>
        <p:nvSpPr>
          <p:cNvPr id="5" name="Slide Number Placeholder 4">
            <a:extLst>
              <a:ext uri="{FF2B5EF4-FFF2-40B4-BE49-F238E27FC236}">
                <a16:creationId xmlns:a16="http://schemas.microsoft.com/office/drawing/2014/main" id="{744D5B04-5C2B-15DE-74C7-88AD5E2EEB28}"/>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330EA680-D336-4FF7-8B7A-9848BB0A1C32}" type="slidenum">
              <a:rPr lang="en-US" sz="1100">
                <a:solidFill>
                  <a:srgbClr val="FFFFFF"/>
                </a:solidFill>
                <a:latin typeface="Calibri" panose="020F0502020204030204"/>
              </a:rPr>
              <a:pPr>
                <a:spcAft>
                  <a:spcPts val="600"/>
                </a:spcAft>
                <a:defRPr/>
              </a:pPr>
              <a:t>18</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8515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CDAA-A150-EDFB-0788-826D54E69F8E}"/>
              </a:ext>
            </a:extLst>
          </p:cNvPr>
          <p:cNvSpPr>
            <a:spLocks noGrp="1"/>
          </p:cNvSpPr>
          <p:nvPr>
            <p:ph type="title"/>
          </p:nvPr>
        </p:nvSpPr>
        <p:spPr/>
        <p:txBody>
          <a:bodyPr/>
          <a:lstStyle/>
          <a:p>
            <a:r>
              <a:rPr lang="en-US" dirty="0"/>
              <a:t>Vector processors</a:t>
            </a:r>
          </a:p>
        </p:txBody>
      </p:sp>
      <p:sp>
        <p:nvSpPr>
          <p:cNvPr id="3" name="Content Placeholder 2">
            <a:extLst>
              <a:ext uri="{FF2B5EF4-FFF2-40B4-BE49-F238E27FC236}">
                <a16:creationId xmlns:a16="http://schemas.microsoft.com/office/drawing/2014/main" id="{0A6A3081-7007-E018-F06F-601F0F26693E}"/>
              </a:ext>
            </a:extLst>
          </p:cNvPr>
          <p:cNvSpPr>
            <a:spLocks noGrp="1"/>
          </p:cNvSpPr>
          <p:nvPr>
            <p:ph idx="1"/>
          </p:nvPr>
        </p:nvSpPr>
        <p:spPr/>
        <p:txBody>
          <a:bodyPr/>
          <a:lstStyle/>
          <a:p>
            <a:r>
              <a:rPr lang="en-US" dirty="0"/>
              <a:t>RISC-based massively parallel machines.</a:t>
            </a:r>
          </a:p>
          <a:p>
            <a:r>
              <a:rPr lang="en-US" dirty="0"/>
              <a:t>Vector registers usually between 64 and 256 bits.</a:t>
            </a:r>
          </a:p>
          <a:p>
            <a:r>
              <a:rPr lang="en-US" dirty="0"/>
              <a:t>Peak performance:</a:t>
            </a:r>
            <a:br>
              <a:rPr lang="en-US" dirty="0"/>
            </a:br>
            <a:r>
              <a:rPr lang="en-US" dirty="0"/>
              <a:t> 2 (ADD+MULT) × 4 (tracks) × 2 (GHz) = 16 </a:t>
            </a:r>
            <a:r>
              <a:rPr lang="en-US" dirty="0" err="1"/>
              <a:t>GFlops</a:t>
            </a:r>
            <a:r>
              <a:rPr lang="en-US" dirty="0"/>
              <a:t>/sec.</a:t>
            </a:r>
          </a:p>
          <a:p>
            <a:r>
              <a:rPr lang="en-US" dirty="0"/>
              <a:t>Bandwidth: 4 (tracks) × 2 (GHz) × 8 (bytes) = 64 </a:t>
            </a:r>
            <a:r>
              <a:rPr lang="en-US" dirty="0" err="1"/>
              <a:t>GBytes</a:t>
            </a:r>
            <a:r>
              <a:rPr lang="en-US" dirty="0"/>
              <a:t>/sec.</a:t>
            </a:r>
          </a:p>
          <a:p>
            <a:pPr marL="0" indent="0">
              <a:buNone/>
            </a:pPr>
            <a:endParaRPr lang="en-US" dirty="0"/>
          </a:p>
        </p:txBody>
      </p:sp>
      <p:sp>
        <p:nvSpPr>
          <p:cNvPr id="4" name="Footer Placeholder 3">
            <a:extLst>
              <a:ext uri="{FF2B5EF4-FFF2-40B4-BE49-F238E27FC236}">
                <a16:creationId xmlns:a16="http://schemas.microsoft.com/office/drawing/2014/main" id="{8F5A4E8D-062F-EF31-C656-D3FF4B0FDFFF}"/>
              </a:ext>
            </a:extLst>
          </p:cNvPr>
          <p:cNvSpPr>
            <a:spLocks noGrp="1"/>
          </p:cNvSpPr>
          <p:nvPr>
            <p:ph type="ftr" sz="quarter" idx="11"/>
          </p:nvPr>
        </p:nvSpPr>
        <p:spPr/>
        <p:txBody>
          <a:bodyPr/>
          <a:lstStyle/>
          <a:p>
            <a:r>
              <a:rPr lang="en-US"/>
              <a:t>Shima Baniadamdizaj - FSU Jena</a:t>
            </a:r>
            <a:endParaRPr lang="en-US" dirty="0"/>
          </a:p>
        </p:txBody>
      </p:sp>
      <p:sp>
        <p:nvSpPr>
          <p:cNvPr id="5" name="Slide Number Placeholder 4">
            <a:extLst>
              <a:ext uri="{FF2B5EF4-FFF2-40B4-BE49-F238E27FC236}">
                <a16:creationId xmlns:a16="http://schemas.microsoft.com/office/drawing/2014/main" id="{6473D2AB-B716-9311-5C1C-D50D2C0C6973}"/>
              </a:ext>
            </a:extLst>
          </p:cNvPr>
          <p:cNvSpPr>
            <a:spLocks noGrp="1"/>
          </p:cNvSpPr>
          <p:nvPr>
            <p:ph type="sldNum" sz="quarter" idx="12"/>
          </p:nvPr>
        </p:nvSpPr>
        <p:spPr/>
        <p:txBody>
          <a:bodyPr/>
          <a:lstStyle/>
          <a:p>
            <a:fld id="{330EA680-D336-4FF7-8B7A-9848BB0A1C32}" type="slidenum">
              <a:rPr lang="en-US" smtClean="0"/>
              <a:t>19</a:t>
            </a:fld>
            <a:endParaRPr lang="en-US" dirty="0"/>
          </a:p>
        </p:txBody>
      </p:sp>
      <p:pic>
        <p:nvPicPr>
          <p:cNvPr id="7" name="Picture 6" descr="A picture containing text, screenshot, font, diagram&#10;&#10;Description automatically generated">
            <a:extLst>
              <a:ext uri="{FF2B5EF4-FFF2-40B4-BE49-F238E27FC236}">
                <a16:creationId xmlns:a16="http://schemas.microsoft.com/office/drawing/2014/main" id="{8F4D8144-CB32-BECE-D2AE-63FC95D2D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861488"/>
            <a:ext cx="6964017" cy="3291503"/>
          </a:xfrm>
          <a:prstGeom prst="rect">
            <a:avLst/>
          </a:prstGeom>
        </p:spPr>
      </p:pic>
    </p:spTree>
    <p:extLst>
      <p:ext uri="{BB962C8B-B14F-4D97-AF65-F5344CB8AC3E}">
        <p14:creationId xmlns:p14="http://schemas.microsoft.com/office/powerpoint/2010/main" val="387952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500" fill="hold"/>
                                        <p:tgtEl>
                                          <p:spTgt spid="7"/>
                                        </p:tgtEl>
                                      </p:cBhvr>
                                      <p:by x="50000" y="50000"/>
                                    </p:animScale>
                                  </p:childTnLst>
                                </p:cTn>
                              </p:par>
                              <p:par>
                                <p:cTn id="19" presetID="0" presetClass="path" presetSubtype="0" accel="50000" decel="50000" fill="hold" nodeType="withEffect">
                                  <p:stCondLst>
                                    <p:cond delay="0"/>
                                  </p:stCondLst>
                                  <p:childTnLst>
                                    <p:animMotion origin="layout" path="M 3.125E-6 4.07407E-6 L 0.24778 0.13101 " pathEditMode="relative" rAng="0" ptsTypes="AA">
                                      <p:cBhvr>
                                        <p:cTn id="20" dur="500" fill="hold"/>
                                        <p:tgtEl>
                                          <p:spTgt spid="7"/>
                                        </p:tgtEl>
                                        <p:attrNameLst>
                                          <p:attrName>ppt_x</p:attrName>
                                          <p:attrName>ppt_y</p:attrName>
                                        </p:attrNameLst>
                                      </p:cBhvr>
                                      <p:rCtr x="12383" y="6551"/>
                                    </p:animMotion>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17" descr="Circuit board">
            <a:extLst>
              <a:ext uri="{FF2B5EF4-FFF2-40B4-BE49-F238E27FC236}">
                <a16:creationId xmlns:a16="http://schemas.microsoft.com/office/drawing/2014/main" id="{576C207C-70CE-9FA9-4F39-CDF0AFDF1ACB}"/>
              </a:ext>
            </a:extLst>
          </p:cNvPr>
          <p:cNvPicPr>
            <a:picLocks noChangeAspect="1"/>
          </p:cNvPicPr>
          <p:nvPr/>
        </p:nvPicPr>
        <p:blipFill rotWithShape="1">
          <a:blip r:embed="rId2"/>
          <a:srcRect t="15728" r="-2" b="-2"/>
          <a:stretch/>
        </p:blipFill>
        <p:spPr>
          <a:xfrm>
            <a:off x="20" y="10"/>
            <a:ext cx="12191980" cy="6857990"/>
          </a:xfrm>
          <a:prstGeom prst="rect">
            <a:avLst/>
          </a:prstGeom>
        </p:spPr>
      </p:pic>
      <p:sp>
        <p:nvSpPr>
          <p:cNvPr id="31" name="Rectangle 2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54AB5-9988-B57F-B735-1CB5C4511B1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Chapter 1 - Modern Processors</a:t>
            </a:r>
          </a:p>
        </p:txBody>
      </p:sp>
      <p:cxnSp>
        <p:nvCxnSpPr>
          <p:cNvPr id="32" name="Straight Connector 2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2BAD0CBF-338E-B655-3460-CC60509AE61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kern="1200">
                <a:solidFill>
                  <a:srgbClr val="FFFFFF"/>
                </a:solidFill>
                <a:latin typeface="+mn-lt"/>
                <a:ea typeface="+mn-ea"/>
                <a:cs typeface="+mn-cs"/>
              </a:rPr>
              <a:t>Shima Baniadamdizaj - FSU Jena</a:t>
            </a:r>
          </a:p>
        </p:txBody>
      </p:sp>
      <p:sp>
        <p:nvSpPr>
          <p:cNvPr id="5" name="Slide Number Placeholder 4">
            <a:extLst>
              <a:ext uri="{FF2B5EF4-FFF2-40B4-BE49-F238E27FC236}">
                <a16:creationId xmlns:a16="http://schemas.microsoft.com/office/drawing/2014/main" id="{7AB2D399-BDB6-EF28-AF94-2EE56FF8D75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330EA680-D336-4FF7-8B7A-9848BB0A1C32}" type="slidenum">
              <a:rPr lang="en-US">
                <a:solidFill>
                  <a:srgbClr val="FFFFFF"/>
                </a:solidFill>
              </a:rPr>
              <a:pPr defTabSz="457200">
                <a:spcAft>
                  <a:spcPts val="600"/>
                </a:spcAft>
              </a:pPr>
              <a:t>2</a:t>
            </a:fld>
            <a:endParaRPr lang="en-US">
              <a:solidFill>
                <a:srgbClr val="FFFFFF"/>
              </a:solidFill>
            </a:endParaRPr>
          </a:p>
        </p:txBody>
      </p:sp>
    </p:spTree>
    <p:extLst>
      <p:ext uri="{BB962C8B-B14F-4D97-AF65-F5344CB8AC3E}">
        <p14:creationId xmlns:p14="http://schemas.microsoft.com/office/powerpoint/2010/main" val="110969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8" descr="Yellow question mark">
            <a:extLst>
              <a:ext uri="{FF2B5EF4-FFF2-40B4-BE49-F238E27FC236}">
                <a16:creationId xmlns:a16="http://schemas.microsoft.com/office/drawing/2014/main" id="{0AA8D361-70C4-146A-F69A-937A704F307D}"/>
              </a:ext>
            </a:extLst>
          </p:cNvPr>
          <p:cNvPicPr>
            <a:picLocks noChangeAspect="1"/>
          </p:cNvPicPr>
          <p:nvPr/>
        </p:nvPicPr>
        <p:blipFill rotWithShape="1">
          <a:blip r:embed="rId3"/>
          <a:srcRect l="14397" r="14396" b="-1"/>
          <a:stretch/>
        </p:blipFill>
        <p:spPr>
          <a:xfrm>
            <a:off x="4038599" y="10"/>
            <a:ext cx="8160026" cy="6875809"/>
          </a:xfrm>
          <a:prstGeom prst="rect">
            <a:avLst/>
          </a:prstGeom>
        </p:spPr>
      </p:pic>
      <p:sp>
        <p:nvSpPr>
          <p:cNvPr id="50" name="Freeform: Shape 4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89B1596B-876D-C202-9C7C-88F3ED27A228}"/>
              </a:ext>
            </a:extLst>
          </p:cNvPr>
          <p:cNvSpPr>
            <a:spLocks noGrp="1"/>
          </p:cNvSpPr>
          <p:nvPr>
            <p:ph type="title"/>
          </p:nvPr>
        </p:nvSpPr>
        <p:spPr>
          <a:xfrm>
            <a:off x="534473" y="2950387"/>
            <a:ext cx="3401028" cy="3531403"/>
          </a:xfrm>
        </p:spPr>
        <p:txBody>
          <a:bodyPr vert="horz" lIns="91440" tIns="45720" rIns="91440" bIns="45720" rtlCol="0" anchor="t">
            <a:normAutofit/>
          </a:bodyPr>
          <a:lstStyle/>
          <a:p>
            <a:pPr algn="ctr"/>
            <a:r>
              <a:rPr lang="en-US" sz="4000" dirty="0">
                <a:solidFill>
                  <a:srgbClr val="FFFFFF"/>
                </a:solidFill>
              </a:rPr>
              <a:t>Any Question?</a:t>
            </a:r>
          </a:p>
        </p:txBody>
      </p:sp>
      <p:sp>
        <p:nvSpPr>
          <p:cNvPr id="7" name="Text Placeholder 6">
            <a:extLst>
              <a:ext uri="{FF2B5EF4-FFF2-40B4-BE49-F238E27FC236}">
                <a16:creationId xmlns:a16="http://schemas.microsoft.com/office/drawing/2014/main" id="{2772C5E0-10CE-BAB2-4393-42AA11711074}"/>
              </a:ext>
            </a:extLst>
          </p:cNvPr>
          <p:cNvSpPr>
            <a:spLocks noGrp="1"/>
          </p:cNvSpPr>
          <p:nvPr>
            <p:ph type="body" idx="1"/>
          </p:nvPr>
        </p:nvSpPr>
        <p:spPr>
          <a:xfrm>
            <a:off x="777922" y="743803"/>
            <a:ext cx="2808844" cy="1382392"/>
          </a:xfrm>
        </p:spPr>
        <p:txBody>
          <a:bodyPr vert="horz" lIns="91440" tIns="45720" rIns="91440" bIns="45720" rtlCol="0" anchor="b">
            <a:normAutofit/>
          </a:bodyPr>
          <a:lstStyle/>
          <a:p>
            <a:pPr algn="r"/>
            <a:endParaRPr lang="en-US" sz="2000">
              <a:solidFill>
                <a:srgbClr val="FFFFFF"/>
              </a:solidFill>
            </a:endParaRPr>
          </a:p>
        </p:txBody>
      </p:sp>
      <p:sp>
        <p:nvSpPr>
          <p:cNvPr id="4" name="Footer Placeholder 3">
            <a:extLst>
              <a:ext uri="{FF2B5EF4-FFF2-40B4-BE49-F238E27FC236}">
                <a16:creationId xmlns:a16="http://schemas.microsoft.com/office/drawing/2014/main" id="{39F9591C-3109-60F7-BAF1-9D2BDD4A02D7}"/>
              </a:ext>
            </a:extLst>
          </p:cNvPr>
          <p:cNvSpPr>
            <a:spLocks noGrp="1"/>
          </p:cNvSpPr>
          <p:nvPr>
            <p:ph type="ftr" sz="quarter" idx="11"/>
          </p:nvPr>
        </p:nvSpPr>
        <p:spPr>
          <a:xfrm rot="5400000">
            <a:off x="-1822362" y="2005663"/>
            <a:ext cx="4114800" cy="444320"/>
          </a:xfrm>
        </p:spPr>
        <p:txBody>
          <a:bodyPr vert="horz" lIns="91440" tIns="45720" rIns="91440" bIns="45720" rtlCol="0" anchor="ctr">
            <a:normAutofit/>
          </a:bodyPr>
          <a:lstStyle/>
          <a:p>
            <a:pPr>
              <a:spcAft>
                <a:spcPts val="600"/>
              </a:spcAft>
              <a:defRPr/>
            </a:pPr>
            <a:r>
              <a:rPr lang="en-US" sz="1100" kern="1200">
                <a:solidFill>
                  <a:srgbClr val="FFFFFF"/>
                </a:solidFill>
                <a:latin typeface="Calibri" panose="020F0502020204030204"/>
                <a:ea typeface="+mn-ea"/>
                <a:cs typeface="+mn-cs"/>
              </a:rPr>
              <a:t>Shima Baniadamdizaj - FSU Jena</a:t>
            </a:r>
          </a:p>
        </p:txBody>
      </p:sp>
      <p:sp>
        <p:nvSpPr>
          <p:cNvPr id="5" name="Slide Number Placeholder 4">
            <a:extLst>
              <a:ext uri="{FF2B5EF4-FFF2-40B4-BE49-F238E27FC236}">
                <a16:creationId xmlns:a16="http://schemas.microsoft.com/office/drawing/2014/main" id="{59E8A198-2BB9-A7CC-4835-C9EE922404A5}"/>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330EA680-D336-4FF7-8B7A-9848BB0A1C32}" type="slidenum">
              <a:rPr lang="en-US" sz="1100">
                <a:solidFill>
                  <a:srgbClr val="FFFFFF"/>
                </a:solidFill>
                <a:latin typeface="Calibri" panose="020F0502020204030204"/>
              </a:rPr>
              <a:pPr>
                <a:spcAft>
                  <a:spcPts val="600"/>
                </a:spcAft>
                <a:defRPr/>
              </a:pPr>
              <a:t>20</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287265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AFDC-CABF-5FD9-1CAC-E21AD6E264E2}"/>
              </a:ext>
            </a:extLst>
          </p:cNvPr>
          <p:cNvSpPr>
            <a:spLocks noGrp="1"/>
          </p:cNvSpPr>
          <p:nvPr>
            <p:ph type="title"/>
          </p:nvPr>
        </p:nvSpPr>
        <p:spPr>
          <a:xfrm>
            <a:off x="894256" y="396878"/>
            <a:ext cx="9895951" cy="1033669"/>
          </a:xfrm>
        </p:spPr>
        <p:txBody>
          <a:bodyPr>
            <a:normAutofit/>
          </a:bodyPr>
          <a:lstStyle/>
          <a:p>
            <a:r>
              <a:rPr lang="en-US" sz="4000">
                <a:cs typeface="Calibri Light"/>
              </a:rPr>
              <a:t>Stored-program computer architecture</a:t>
            </a:r>
            <a:endParaRPr lang="en-US" sz="4000"/>
          </a:p>
        </p:txBody>
      </p:sp>
      <p:sp>
        <p:nvSpPr>
          <p:cNvPr id="4" name="Footer Placeholder 3">
            <a:extLst>
              <a:ext uri="{FF2B5EF4-FFF2-40B4-BE49-F238E27FC236}">
                <a16:creationId xmlns:a16="http://schemas.microsoft.com/office/drawing/2014/main" id="{2C274DCD-FA92-D05A-1900-87B845F4D7C3}"/>
              </a:ext>
            </a:extLst>
          </p:cNvPr>
          <p:cNvSpPr>
            <a:spLocks noGrp="1"/>
          </p:cNvSpPr>
          <p:nvPr>
            <p:ph type="ftr" sz="quarter" idx="11"/>
          </p:nvPr>
        </p:nvSpPr>
        <p:spPr>
          <a:xfrm>
            <a:off x="690188" y="6316568"/>
            <a:ext cx="4114800" cy="365125"/>
          </a:xfrm>
        </p:spPr>
        <p:txBody>
          <a:bodyPr>
            <a:normAutofit/>
          </a:bodyPr>
          <a:lstStyle/>
          <a:p>
            <a:pPr algn="l">
              <a:spcAft>
                <a:spcPts val="600"/>
              </a:spcAft>
            </a:pPr>
            <a:r>
              <a:rPr lang="en-US" sz="1100">
                <a:solidFill>
                  <a:schemeClr val="tx1"/>
                </a:solidFill>
              </a:rPr>
              <a:t>Shima Baniadamdizaj - FSU Jena</a:t>
            </a:r>
          </a:p>
        </p:txBody>
      </p:sp>
      <p:pic>
        <p:nvPicPr>
          <p:cNvPr id="6" name="Picture 6" descr="Diagram&#10;&#10;Description automatically generated">
            <a:extLst>
              <a:ext uri="{FF2B5EF4-FFF2-40B4-BE49-F238E27FC236}">
                <a16:creationId xmlns:a16="http://schemas.microsoft.com/office/drawing/2014/main" id="{62625CE6-97BC-886A-F53F-12756A132BCA}"/>
              </a:ext>
            </a:extLst>
          </p:cNvPr>
          <p:cNvPicPr>
            <a:picLocks noGrp="1" noChangeAspect="1"/>
          </p:cNvPicPr>
          <p:nvPr>
            <p:ph idx="1"/>
          </p:nvPr>
        </p:nvPicPr>
        <p:blipFill>
          <a:blip r:embed="rId3"/>
          <a:stretch>
            <a:fillRect/>
          </a:stretch>
        </p:blipFill>
        <p:spPr>
          <a:xfrm>
            <a:off x="955570" y="1702339"/>
            <a:ext cx="6053392" cy="3827132"/>
          </a:xfrm>
        </p:spPr>
      </p:pic>
      <p:sp>
        <p:nvSpPr>
          <p:cNvPr id="5" name="Slide Number Placeholder 4">
            <a:extLst>
              <a:ext uri="{FF2B5EF4-FFF2-40B4-BE49-F238E27FC236}">
                <a16:creationId xmlns:a16="http://schemas.microsoft.com/office/drawing/2014/main" id="{B9BB5BB2-EA8B-DC0C-C13B-F1DF1CD28ED5}"/>
              </a:ext>
            </a:extLst>
          </p:cNvPr>
          <p:cNvSpPr>
            <a:spLocks noGrp="1"/>
          </p:cNvSpPr>
          <p:nvPr>
            <p:ph type="sldNum" sz="quarter" idx="12"/>
          </p:nvPr>
        </p:nvSpPr>
        <p:spPr>
          <a:xfrm>
            <a:off x="11704320" y="6455431"/>
            <a:ext cx="445913"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
        <p:nvSpPr>
          <p:cNvPr id="9" name="TextBox 8">
            <a:extLst>
              <a:ext uri="{FF2B5EF4-FFF2-40B4-BE49-F238E27FC236}">
                <a16:creationId xmlns:a16="http://schemas.microsoft.com/office/drawing/2014/main" id="{EBBE78FD-B820-B7AB-BB66-60AD67BE921B}"/>
              </a:ext>
            </a:extLst>
          </p:cNvPr>
          <p:cNvSpPr txBox="1"/>
          <p:nvPr/>
        </p:nvSpPr>
        <p:spPr>
          <a:xfrm>
            <a:off x="7375583" y="2099094"/>
            <a:ext cx="37812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Limitations of this architecture:</a:t>
            </a:r>
          </a:p>
          <a:p>
            <a:pPr marL="285750" indent="-285750">
              <a:buFont typeface="Arial"/>
              <a:buChar char="•"/>
            </a:pPr>
            <a:r>
              <a:rPr lang="en-US" dirty="0">
                <a:cs typeface="Calibri"/>
              </a:rPr>
              <a:t>Feeding data and instructions from memory to CU and ALU. </a:t>
            </a:r>
          </a:p>
        </p:txBody>
      </p:sp>
      <p:sp>
        <p:nvSpPr>
          <p:cNvPr id="15" name="TextBox 14">
            <a:extLst>
              <a:ext uri="{FF2B5EF4-FFF2-40B4-BE49-F238E27FC236}">
                <a16:creationId xmlns:a16="http://schemas.microsoft.com/office/drawing/2014/main" id="{2E06C412-9050-B967-AE5B-51477C21A32A}"/>
              </a:ext>
            </a:extLst>
          </p:cNvPr>
          <p:cNvSpPr txBox="1"/>
          <p:nvPr/>
        </p:nvSpPr>
        <p:spPr>
          <a:xfrm>
            <a:off x="8475453" y="3019244"/>
            <a:ext cx="2314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Speed of memory</a:t>
            </a:r>
            <a:endParaRPr lang="en-US"/>
          </a:p>
        </p:txBody>
      </p:sp>
      <p:sp>
        <p:nvSpPr>
          <p:cNvPr id="17" name="TextBox 16">
            <a:extLst>
              <a:ext uri="{FF2B5EF4-FFF2-40B4-BE49-F238E27FC236}">
                <a16:creationId xmlns:a16="http://schemas.microsoft.com/office/drawing/2014/main" id="{D313C254-84CE-DC3D-DCF2-D6429C6120CA}"/>
              </a:ext>
            </a:extLst>
          </p:cNvPr>
          <p:cNvSpPr txBox="1"/>
          <p:nvPr/>
        </p:nvSpPr>
        <p:spPr>
          <a:xfrm>
            <a:off x="7504978" y="3615905"/>
            <a:ext cx="41981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 architecture is inherently sequential. </a:t>
            </a:r>
          </a:p>
          <a:p>
            <a:r>
              <a:rPr lang="en-US">
                <a:cs typeface="Calibri"/>
              </a:rPr>
              <a:t>      Single Instruction Single Data (SISD)</a:t>
            </a:r>
          </a:p>
        </p:txBody>
      </p:sp>
    </p:spTree>
    <p:extLst>
      <p:ext uri="{BB962C8B-B14F-4D97-AF65-F5344CB8AC3E}">
        <p14:creationId xmlns:p14="http://schemas.microsoft.com/office/powerpoint/2010/main" val="199489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3C7123B-2C69-9611-4D25-E48D0D75679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SISD</a:t>
            </a:r>
            <a:br>
              <a:rPr lang="en-US" sz="4000" kern="1200">
                <a:solidFill>
                  <a:srgbClr val="FFFFFF"/>
                </a:solidFill>
                <a:latin typeface="+mj-lt"/>
                <a:ea typeface="+mj-ea"/>
                <a:cs typeface="+mj-cs"/>
              </a:rPr>
            </a:br>
            <a:r>
              <a:rPr lang="en-US" sz="4000" kern="1200">
                <a:solidFill>
                  <a:srgbClr val="FFFFFF"/>
                </a:solidFill>
                <a:latin typeface="+mj-lt"/>
                <a:ea typeface="+mj-ea"/>
                <a:cs typeface="+mj-cs"/>
              </a:rPr>
              <a:t>vs</a:t>
            </a:r>
            <a:br>
              <a:rPr lang="en-US" sz="4000" kern="1200">
                <a:solidFill>
                  <a:srgbClr val="FFFFFF"/>
                </a:solidFill>
                <a:latin typeface="+mj-lt"/>
                <a:ea typeface="+mj-ea"/>
                <a:cs typeface="+mj-cs"/>
              </a:rPr>
            </a:br>
            <a:r>
              <a:rPr lang="en-US" sz="4000" kern="1200">
                <a:solidFill>
                  <a:srgbClr val="FFFFFF"/>
                </a:solidFill>
                <a:latin typeface="+mj-lt"/>
                <a:ea typeface="+mj-ea"/>
                <a:cs typeface="+mj-cs"/>
              </a:rPr>
              <a:t>SIMD</a:t>
            </a:r>
          </a:p>
        </p:txBody>
      </p:sp>
      <p:sp>
        <p:nvSpPr>
          <p:cNvPr id="4" name="Footer Placeholder 3">
            <a:extLst>
              <a:ext uri="{FF2B5EF4-FFF2-40B4-BE49-F238E27FC236}">
                <a16:creationId xmlns:a16="http://schemas.microsoft.com/office/drawing/2014/main" id="{A1586433-406E-6294-DE3A-1B129B0B8762}"/>
              </a:ext>
            </a:extLst>
          </p:cNvPr>
          <p:cNvSpPr>
            <a:spLocks noGrp="1"/>
          </p:cNvSpPr>
          <p:nvPr>
            <p:ph type="ftr" sz="quarter" idx="11"/>
          </p:nvPr>
        </p:nvSpPr>
        <p:spPr>
          <a:xfrm rot="5400000">
            <a:off x="-1828800" y="2002536"/>
            <a:ext cx="4114800" cy="365760"/>
          </a:xfrm>
        </p:spPr>
        <p:txBody>
          <a:bodyPr vert="horz" lIns="91440" tIns="45720" rIns="91440" bIns="45720" rtlCol="0" anchor="ctr">
            <a:normAutofit/>
          </a:bodyPr>
          <a:lstStyle/>
          <a:p>
            <a:pPr>
              <a:spcAft>
                <a:spcPts val="600"/>
              </a:spcAft>
            </a:pPr>
            <a:r>
              <a:rPr lang="en-US" sz="1100" kern="1200">
                <a:solidFill>
                  <a:srgbClr val="FFFFFF"/>
                </a:solidFill>
                <a:latin typeface="+mn-lt"/>
                <a:ea typeface="+mn-ea"/>
                <a:cs typeface="+mn-cs"/>
              </a:rPr>
              <a:t>Shima Baniadamdizaj - FSU Jena</a:t>
            </a:r>
          </a:p>
        </p:txBody>
      </p:sp>
      <p:pic>
        <p:nvPicPr>
          <p:cNvPr id="6" name="Picture 6" descr="Diagram&#10;&#10;Description automatically generated">
            <a:extLst>
              <a:ext uri="{FF2B5EF4-FFF2-40B4-BE49-F238E27FC236}">
                <a16:creationId xmlns:a16="http://schemas.microsoft.com/office/drawing/2014/main" id="{BDD77790-4ABD-F220-A186-19D6AD0D5A13}"/>
              </a:ext>
            </a:extLst>
          </p:cNvPr>
          <p:cNvPicPr>
            <a:picLocks noChangeAspect="1"/>
          </p:cNvPicPr>
          <p:nvPr/>
        </p:nvPicPr>
        <p:blipFill>
          <a:blip r:embed="rId2"/>
          <a:stretch>
            <a:fillRect/>
          </a:stretch>
        </p:blipFill>
        <p:spPr>
          <a:xfrm>
            <a:off x="4887191" y="467208"/>
            <a:ext cx="6456222" cy="5923584"/>
          </a:xfrm>
          <a:prstGeom prst="rect">
            <a:avLst/>
          </a:prstGeom>
        </p:spPr>
      </p:pic>
      <p:sp>
        <p:nvSpPr>
          <p:cNvPr id="5" name="Slide Number Placeholder 4">
            <a:extLst>
              <a:ext uri="{FF2B5EF4-FFF2-40B4-BE49-F238E27FC236}">
                <a16:creationId xmlns:a16="http://schemas.microsoft.com/office/drawing/2014/main" id="{BB3C5F18-CC46-C0A2-5935-D7750E7B0475}"/>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414254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83F28-4464-0CE0-9CC0-0B72500CF16F}"/>
              </a:ext>
            </a:extLst>
          </p:cNvPr>
          <p:cNvSpPr>
            <a:spLocks noGrp="1"/>
          </p:cNvSpPr>
          <p:nvPr>
            <p:ph type="title"/>
          </p:nvPr>
        </p:nvSpPr>
        <p:spPr>
          <a:xfrm>
            <a:off x="1136397" y="917022"/>
            <a:ext cx="5323715" cy="1227967"/>
          </a:xfrm>
        </p:spPr>
        <p:txBody>
          <a:bodyPr anchor="t">
            <a:normAutofit/>
          </a:bodyPr>
          <a:lstStyle/>
          <a:p>
            <a:r>
              <a:rPr lang="en-US" sz="4000" dirty="0">
                <a:cs typeface="Calibri Light"/>
              </a:rPr>
              <a:t>Performance metrics</a:t>
            </a:r>
            <a:endParaRPr lang="en-US" sz="4000" dirty="0"/>
          </a:p>
        </p:txBody>
      </p:sp>
      <p:sp>
        <p:nvSpPr>
          <p:cNvPr id="4" name="Footer Placeholder 3">
            <a:extLst>
              <a:ext uri="{FF2B5EF4-FFF2-40B4-BE49-F238E27FC236}">
                <a16:creationId xmlns:a16="http://schemas.microsoft.com/office/drawing/2014/main" id="{52114101-F461-6090-A3C0-EB133582A73B}"/>
              </a:ext>
            </a:extLst>
          </p:cNvPr>
          <p:cNvSpPr>
            <a:spLocks noGrp="1"/>
          </p:cNvSpPr>
          <p:nvPr>
            <p:ph type="ftr" sz="quarter" idx="11"/>
          </p:nvPr>
        </p:nvSpPr>
        <p:spPr>
          <a:xfrm rot="5400000">
            <a:off x="-1828800" y="1983972"/>
            <a:ext cx="4114800" cy="365125"/>
          </a:xfrm>
        </p:spPr>
        <p:txBody>
          <a:bodyPr>
            <a:normAutofit/>
          </a:bodyPr>
          <a:lstStyle/>
          <a:p>
            <a:pPr>
              <a:spcAft>
                <a:spcPts val="600"/>
              </a:spcAft>
            </a:pPr>
            <a:r>
              <a:rPr lang="en-US" sz="1100">
                <a:solidFill>
                  <a:schemeClr val="tx1">
                    <a:lumMod val="50000"/>
                    <a:lumOff val="50000"/>
                  </a:schemeClr>
                </a:solidFill>
              </a:rPr>
              <a:t>Shima Baniadamdizaj - FSU Jena</a:t>
            </a:r>
          </a:p>
        </p:txBody>
      </p:sp>
      <p:sp>
        <p:nvSpPr>
          <p:cNvPr id="3" name="Content Placeholder 2">
            <a:extLst>
              <a:ext uri="{FF2B5EF4-FFF2-40B4-BE49-F238E27FC236}">
                <a16:creationId xmlns:a16="http://schemas.microsoft.com/office/drawing/2014/main" id="{DECE355B-82A2-BBF6-1D22-C2FE7165309D}"/>
              </a:ext>
            </a:extLst>
          </p:cNvPr>
          <p:cNvSpPr>
            <a:spLocks noGrp="1"/>
          </p:cNvSpPr>
          <p:nvPr>
            <p:ph idx="1"/>
          </p:nvPr>
        </p:nvSpPr>
        <p:spPr>
          <a:xfrm>
            <a:off x="1144923" y="2405894"/>
            <a:ext cx="5315189" cy="3535083"/>
          </a:xfrm>
        </p:spPr>
        <p:txBody>
          <a:bodyPr vert="horz" lIns="91440" tIns="45720" rIns="91440" bIns="45720" rtlCol="0" anchor="t">
            <a:normAutofit/>
          </a:bodyPr>
          <a:lstStyle/>
          <a:p>
            <a:r>
              <a:rPr lang="en-US" dirty="0">
                <a:cs typeface="Calibri"/>
              </a:rPr>
              <a:t>Peak performance:</a:t>
            </a:r>
            <a:br>
              <a:rPr lang="en-US" dirty="0">
                <a:cs typeface="Calibri"/>
              </a:rPr>
            </a:br>
            <a:r>
              <a:rPr lang="en-US" dirty="0">
                <a:cs typeface="Calibri"/>
              </a:rPr>
              <a:t>Flops/second</a:t>
            </a:r>
            <a:endParaRPr lang="en-US" dirty="0"/>
          </a:p>
          <a:p>
            <a:r>
              <a:rPr lang="en-US" dirty="0">
                <a:cs typeface="Calibri"/>
              </a:rPr>
              <a:t>Memory bandwidth: </a:t>
            </a:r>
            <a:br>
              <a:rPr lang="en-US" dirty="0">
                <a:cs typeface="Calibri"/>
              </a:rPr>
            </a:br>
            <a:r>
              <a:rPr lang="en-US" dirty="0">
                <a:cs typeface="Calibri"/>
              </a:rPr>
              <a:t>Bytes/second</a:t>
            </a:r>
          </a:p>
        </p:txBody>
      </p:sp>
      <p:sp>
        <p:nvSpPr>
          <p:cNvPr id="16" name="Rectangle 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text, diagram, line, font&#10;&#10;Description automatically generated">
            <a:extLst>
              <a:ext uri="{FF2B5EF4-FFF2-40B4-BE49-F238E27FC236}">
                <a16:creationId xmlns:a16="http://schemas.microsoft.com/office/drawing/2014/main" id="{2B97B9B8-FE00-9F43-774C-C1FCCFD77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895" y="1643693"/>
            <a:ext cx="6731647" cy="4998247"/>
          </a:xfrm>
          <a:prstGeom prst="rect">
            <a:avLst/>
          </a:prstGeom>
        </p:spPr>
      </p:pic>
      <p:sp>
        <p:nvSpPr>
          <p:cNvPr id="5" name="Slide Number Placeholder 4">
            <a:extLst>
              <a:ext uri="{FF2B5EF4-FFF2-40B4-BE49-F238E27FC236}">
                <a16:creationId xmlns:a16="http://schemas.microsoft.com/office/drawing/2014/main" id="{1F8DA4E4-C696-8A04-39E3-BEB86E79D839}"/>
              </a:ext>
            </a:extLst>
          </p:cNvPr>
          <p:cNvSpPr>
            <a:spLocks noGrp="1"/>
          </p:cNvSpPr>
          <p:nvPr>
            <p:ph type="sldNum" sz="quarter" idx="12"/>
          </p:nvPr>
        </p:nvSpPr>
        <p:spPr>
          <a:xfrm>
            <a:off x="11704320" y="6459378"/>
            <a:ext cx="448056" cy="365125"/>
          </a:xfrm>
        </p:spPr>
        <p:txBody>
          <a:bodyPr>
            <a:normAutofit/>
          </a:bodyPr>
          <a:lstStyle/>
          <a:p>
            <a:pPr>
              <a:spcAft>
                <a:spcPts val="600"/>
              </a:spcAft>
            </a:pPr>
            <a:fld id="{330EA680-D336-4FF7-8B7A-9848BB0A1C32}" type="slidenum">
              <a:rPr lang="en-US" sz="1100">
                <a:solidFill>
                  <a:srgbClr val="FFFFFF"/>
                </a:solidFill>
              </a:rPr>
              <a:pPr>
                <a:spcAft>
                  <a:spcPts val="600"/>
                </a:spcAft>
              </a:pPr>
              <a:t>5</a:t>
            </a:fld>
            <a:endParaRPr lang="en-US" sz="1100">
              <a:solidFill>
                <a:srgbClr val="FFFFFF"/>
              </a:solidFill>
            </a:endParaRPr>
          </a:p>
        </p:txBody>
      </p:sp>
    </p:spTree>
    <p:extLst>
      <p:ext uri="{BB962C8B-B14F-4D97-AF65-F5344CB8AC3E}">
        <p14:creationId xmlns:p14="http://schemas.microsoft.com/office/powerpoint/2010/main" val="236599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B2C344-68ED-FFB2-C983-A74CDDE5869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Moore’s Law</a:t>
            </a:r>
          </a:p>
        </p:txBody>
      </p:sp>
      <p:sp>
        <p:nvSpPr>
          <p:cNvPr id="4" name="Footer Placeholder 3">
            <a:extLst>
              <a:ext uri="{FF2B5EF4-FFF2-40B4-BE49-F238E27FC236}">
                <a16:creationId xmlns:a16="http://schemas.microsoft.com/office/drawing/2014/main" id="{61E38624-4347-CF25-9DBE-72973DA34FD5}"/>
              </a:ext>
            </a:extLst>
          </p:cNvPr>
          <p:cNvSpPr>
            <a:spLocks noGrp="1"/>
          </p:cNvSpPr>
          <p:nvPr>
            <p:ph type="ftr" sz="quarter" idx="11"/>
          </p:nvPr>
        </p:nvSpPr>
        <p:spPr>
          <a:xfrm rot="5400000">
            <a:off x="-1828800" y="2002536"/>
            <a:ext cx="4114800" cy="365760"/>
          </a:xfrm>
        </p:spPr>
        <p:txBody>
          <a:bodyPr vert="horz" lIns="91440" tIns="45720" rIns="91440" bIns="45720" rtlCol="0" anchor="ctr">
            <a:normAutofit/>
          </a:bodyPr>
          <a:lstStyle/>
          <a:p>
            <a:pPr>
              <a:spcAft>
                <a:spcPts val="600"/>
              </a:spcAft>
            </a:pPr>
            <a:r>
              <a:rPr lang="en-US" sz="1100" kern="1200">
                <a:solidFill>
                  <a:srgbClr val="FFFFFF"/>
                </a:solidFill>
                <a:latin typeface="+mn-lt"/>
                <a:ea typeface="+mn-ea"/>
                <a:cs typeface="+mn-cs"/>
              </a:rPr>
              <a:t>Shima Baniadamdizaj - FSU Jena</a:t>
            </a:r>
          </a:p>
        </p:txBody>
      </p:sp>
      <p:pic>
        <p:nvPicPr>
          <p:cNvPr id="1028" name="Picture 4" descr="MooresLaw2">
            <a:extLst>
              <a:ext uri="{FF2B5EF4-FFF2-40B4-BE49-F238E27FC236}">
                <a16:creationId xmlns:a16="http://schemas.microsoft.com/office/drawing/2014/main" id="{E733742F-27C0-D83A-A60E-17A410FDB8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999342"/>
            <a:ext cx="7225748" cy="485931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024949B-7BB7-F423-D024-09B51A386F3B}"/>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
        <p:nvSpPr>
          <p:cNvPr id="6" name="TextBox 5">
            <a:extLst>
              <a:ext uri="{FF2B5EF4-FFF2-40B4-BE49-F238E27FC236}">
                <a16:creationId xmlns:a16="http://schemas.microsoft.com/office/drawing/2014/main" id="{AD153633-A867-BEB3-59B5-7E6485719DF2}"/>
              </a:ext>
            </a:extLst>
          </p:cNvPr>
          <p:cNvSpPr txBox="1"/>
          <p:nvPr/>
        </p:nvSpPr>
        <p:spPr>
          <a:xfrm>
            <a:off x="5149127" y="6257211"/>
            <a:ext cx="4993675" cy="246221"/>
          </a:xfrm>
          <a:prstGeom prst="rect">
            <a:avLst/>
          </a:prstGeom>
          <a:noFill/>
        </p:spPr>
        <p:txBody>
          <a:bodyPr wrap="none" rtlCol="0">
            <a:spAutoFit/>
          </a:bodyPr>
          <a:lstStyle/>
          <a:p>
            <a:pPr>
              <a:spcAft>
                <a:spcPts val="600"/>
              </a:spcAft>
            </a:pPr>
            <a:r>
              <a:rPr lang="en-GB" sz="1000" dirty="0"/>
              <a:t>https://www.extremetech.com/extreme/210872-extremetech-explains-what-is-moores-law</a:t>
            </a:r>
            <a:endParaRPr lang="en-DE" sz="1000"/>
          </a:p>
        </p:txBody>
      </p:sp>
    </p:spTree>
    <p:extLst>
      <p:ext uri="{BB962C8B-B14F-4D97-AF65-F5344CB8AC3E}">
        <p14:creationId xmlns:p14="http://schemas.microsoft.com/office/powerpoint/2010/main" val="307391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BB46D23E-DDA6-47A8-7B05-DA98CB082A63}"/>
              </a:ext>
            </a:extLst>
          </p:cNvPr>
          <p:cNvPicPr>
            <a:picLocks noChangeAspect="1"/>
          </p:cNvPicPr>
          <p:nvPr/>
        </p:nvPicPr>
        <p:blipFill rotWithShape="1">
          <a:blip r:embed="rId3"/>
          <a:srcRect l="6798" r="22094"/>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8745B4-75CA-460A-9BAC-860EF348C522}"/>
              </a:ext>
            </a:extLst>
          </p:cNvPr>
          <p:cNvSpPr>
            <a:spLocks noGrp="1"/>
          </p:cNvSpPr>
          <p:nvPr>
            <p:ph type="title"/>
          </p:nvPr>
        </p:nvSpPr>
        <p:spPr>
          <a:xfrm>
            <a:off x="371094" y="1161288"/>
            <a:ext cx="3438144" cy="1124712"/>
          </a:xfrm>
        </p:spPr>
        <p:txBody>
          <a:bodyPr anchor="b">
            <a:normAutofit/>
          </a:bodyPr>
          <a:lstStyle/>
          <a:p>
            <a:r>
              <a:rPr lang="en-GB" sz="2400">
                <a:cs typeface="Calibri Light"/>
              </a:rPr>
              <a:t>Enabled Techniques </a:t>
            </a:r>
            <a:br>
              <a:rPr lang="en-GB" sz="2400">
                <a:cs typeface="Calibri Light"/>
              </a:rPr>
            </a:br>
            <a:r>
              <a:rPr lang="en-GB" sz="2400">
                <a:cs typeface="Calibri Light"/>
              </a:rPr>
              <a:t>by Increasing Transistor Counts and Clock Speeds</a:t>
            </a:r>
            <a:endParaRPr lang="en-DE" sz="2400">
              <a:cs typeface="Calibri Light"/>
            </a:endParaRP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703ABE-5361-1F75-93FF-44DF31326D4E}"/>
              </a:ext>
            </a:extLst>
          </p:cNvPr>
          <p:cNvSpPr>
            <a:spLocks noGrp="1"/>
          </p:cNvSpPr>
          <p:nvPr>
            <p:ph idx="1"/>
          </p:nvPr>
        </p:nvSpPr>
        <p:spPr>
          <a:xfrm>
            <a:off x="371094" y="2718054"/>
            <a:ext cx="4577424" cy="3207258"/>
          </a:xfrm>
        </p:spPr>
        <p:txBody>
          <a:bodyPr anchor="t">
            <a:normAutofit/>
          </a:bodyPr>
          <a:lstStyle/>
          <a:p>
            <a:r>
              <a:rPr lang="en-GB" dirty="0">
                <a:cs typeface="Calibri"/>
              </a:rPr>
              <a:t>Pipelined functional units. </a:t>
            </a:r>
          </a:p>
        </p:txBody>
      </p:sp>
      <p:sp>
        <p:nvSpPr>
          <p:cNvPr id="4" name="Footer Placeholder 3">
            <a:extLst>
              <a:ext uri="{FF2B5EF4-FFF2-40B4-BE49-F238E27FC236}">
                <a16:creationId xmlns:a16="http://schemas.microsoft.com/office/drawing/2014/main" id="{B5325BC5-B22D-E420-F555-0A8E90895EC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Shima Baniadamdizaj - FSU Jena</a:t>
            </a:r>
          </a:p>
        </p:txBody>
      </p:sp>
      <p:sp>
        <p:nvSpPr>
          <p:cNvPr id="5" name="Slide Number Placeholder 4">
            <a:extLst>
              <a:ext uri="{FF2B5EF4-FFF2-40B4-BE49-F238E27FC236}">
                <a16:creationId xmlns:a16="http://schemas.microsoft.com/office/drawing/2014/main" id="{71726BD2-750D-9C6A-894D-ED8B5B7FEB14}"/>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US" smtClean="0">
                <a:solidFill>
                  <a:schemeClr val="tx1"/>
                </a:solidFill>
              </a:rPr>
              <a:pPr>
                <a:spcAft>
                  <a:spcPts val="600"/>
                </a:spcAft>
              </a:pPr>
              <a:t>7</a:t>
            </a:fld>
            <a:endParaRPr lang="en-US">
              <a:solidFill>
                <a:schemeClr val="tx1"/>
              </a:solidFill>
            </a:endParaRPr>
          </a:p>
        </p:txBody>
      </p:sp>
    </p:spTree>
    <p:extLst>
      <p:ext uri="{BB962C8B-B14F-4D97-AF65-F5344CB8AC3E}">
        <p14:creationId xmlns:p14="http://schemas.microsoft.com/office/powerpoint/2010/main" val="40111078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45B4-75CA-460A-9BAC-860EF348C522}"/>
              </a:ext>
            </a:extLst>
          </p:cNvPr>
          <p:cNvSpPr>
            <a:spLocks noGrp="1"/>
          </p:cNvSpPr>
          <p:nvPr>
            <p:ph type="title"/>
          </p:nvPr>
        </p:nvSpPr>
        <p:spPr/>
        <p:txBody>
          <a:bodyPr>
            <a:normAutofit/>
          </a:bodyPr>
          <a:lstStyle/>
          <a:p>
            <a:r>
              <a:rPr lang="en-GB" sz="3200" dirty="0">
                <a:cs typeface="Calibri Light"/>
              </a:rPr>
              <a:t>Pipelining</a:t>
            </a:r>
            <a:endParaRPr lang="en-DE" sz="2400">
              <a:cs typeface="Calibri Light"/>
            </a:endParaRPr>
          </a:p>
        </p:txBody>
      </p:sp>
      <p:sp>
        <p:nvSpPr>
          <p:cNvPr id="4" name="Footer Placeholder 3">
            <a:extLst>
              <a:ext uri="{FF2B5EF4-FFF2-40B4-BE49-F238E27FC236}">
                <a16:creationId xmlns:a16="http://schemas.microsoft.com/office/drawing/2014/main" id="{B5325BC5-B22D-E420-F555-0A8E90895ECB}"/>
              </a:ext>
            </a:extLst>
          </p:cNvPr>
          <p:cNvSpPr>
            <a:spLocks noGrp="1"/>
          </p:cNvSpPr>
          <p:nvPr>
            <p:ph type="ftr" sz="quarter" idx="11"/>
          </p:nvPr>
        </p:nvSpPr>
        <p:spPr/>
        <p:txBody>
          <a:bodyPr/>
          <a:lstStyle/>
          <a:p>
            <a:r>
              <a:rPr lang="en-US" dirty="0"/>
              <a:t>Shima Baniadamdizaj - FSU Jena</a:t>
            </a:r>
          </a:p>
        </p:txBody>
      </p:sp>
      <p:sp>
        <p:nvSpPr>
          <p:cNvPr id="5" name="Slide Number Placeholder 4">
            <a:extLst>
              <a:ext uri="{FF2B5EF4-FFF2-40B4-BE49-F238E27FC236}">
                <a16:creationId xmlns:a16="http://schemas.microsoft.com/office/drawing/2014/main" id="{71726BD2-750D-9C6A-894D-ED8B5B7FEB14}"/>
              </a:ext>
            </a:extLst>
          </p:cNvPr>
          <p:cNvSpPr>
            <a:spLocks noGrp="1"/>
          </p:cNvSpPr>
          <p:nvPr>
            <p:ph type="sldNum" sz="quarter" idx="12"/>
          </p:nvPr>
        </p:nvSpPr>
        <p:spPr/>
        <p:txBody>
          <a:bodyPr/>
          <a:lstStyle/>
          <a:p>
            <a:fld id="{330EA680-D336-4FF7-8B7A-9848BB0A1C32}" type="slidenum">
              <a:rPr lang="en-US" smtClean="0"/>
              <a:t>8</a:t>
            </a:fld>
            <a:endParaRPr lang="en-US" dirty="0"/>
          </a:p>
        </p:txBody>
      </p:sp>
      <p:sp>
        <p:nvSpPr>
          <p:cNvPr id="8" name="Content Placeholder 7">
            <a:extLst>
              <a:ext uri="{FF2B5EF4-FFF2-40B4-BE49-F238E27FC236}">
                <a16:creationId xmlns:a16="http://schemas.microsoft.com/office/drawing/2014/main" id="{5DB82528-D069-D11D-D242-01BA1CB37E6F}"/>
              </a:ext>
            </a:extLst>
          </p:cNvPr>
          <p:cNvSpPr>
            <a:spLocks noGrp="1"/>
          </p:cNvSpPr>
          <p:nvPr>
            <p:ph idx="1"/>
          </p:nvPr>
        </p:nvSpPr>
        <p:spPr>
          <a:xfrm>
            <a:off x="814595" y="1798714"/>
            <a:ext cx="3587792" cy="480131"/>
          </a:xfrm>
        </p:spPr>
        <p:txBody>
          <a:bodyPr/>
          <a:lstStyle/>
          <a:p>
            <a:r>
              <a:rPr lang="en-DE" dirty="0"/>
              <a:t>Throughout</a:t>
            </a:r>
          </a:p>
        </p:txBody>
      </p:sp>
      <p:pic>
        <p:nvPicPr>
          <p:cNvPr id="14" name="Picture 2" descr="computer architecture - What counts as a pipeline? - Computer Science ...">
            <a:extLst>
              <a:ext uri="{FF2B5EF4-FFF2-40B4-BE49-F238E27FC236}">
                <a16:creationId xmlns:a16="http://schemas.microsoft.com/office/drawing/2014/main" id="{1C60923E-3CC8-8F51-76AA-82766CADB8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95" t="32909" r="22663" b="20869"/>
          <a:stretch/>
        </p:blipFill>
        <p:spPr bwMode="auto">
          <a:xfrm>
            <a:off x="4683997" y="1486838"/>
            <a:ext cx="6669803" cy="33651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omputer architecture - What counts as a pipeline? - Computer Science ...">
            <a:extLst>
              <a:ext uri="{FF2B5EF4-FFF2-40B4-BE49-F238E27FC236}">
                <a16:creationId xmlns:a16="http://schemas.microsoft.com/office/drawing/2014/main" id="{926FECBA-1635-19F3-4FE3-0460705966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95" t="32909" r="58591" b="20869"/>
          <a:stretch/>
        </p:blipFill>
        <p:spPr bwMode="auto">
          <a:xfrm>
            <a:off x="4683997" y="1486838"/>
            <a:ext cx="2617951" cy="33651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omputer architecture - What counts as a pipeline? - Computer Science ...">
            <a:extLst>
              <a:ext uri="{FF2B5EF4-FFF2-40B4-BE49-F238E27FC236}">
                <a16:creationId xmlns:a16="http://schemas.microsoft.com/office/drawing/2014/main" id="{04E2015F-2E30-D153-30FE-6D1BE2B1E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96" t="32909" r="64349" b="20869"/>
          <a:stretch/>
        </p:blipFill>
        <p:spPr bwMode="auto">
          <a:xfrm>
            <a:off x="4683997" y="1486838"/>
            <a:ext cx="1968593" cy="33651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omputer architecture - What counts as a pipeline? - Computer Science ...">
            <a:extLst>
              <a:ext uri="{FF2B5EF4-FFF2-40B4-BE49-F238E27FC236}">
                <a16:creationId xmlns:a16="http://schemas.microsoft.com/office/drawing/2014/main" id="{ED913A33-AB62-0AA5-0930-BB4AF293D4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95" t="32909" r="68462" b="20869"/>
          <a:stretch/>
        </p:blipFill>
        <p:spPr bwMode="auto">
          <a:xfrm>
            <a:off x="4683997" y="1486838"/>
            <a:ext cx="1504767" cy="3365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3FF8E3-63DD-E802-07AB-37FBA3C93F7B}"/>
              </a:ext>
            </a:extLst>
          </p:cNvPr>
          <p:cNvSpPr txBox="1"/>
          <p:nvPr/>
        </p:nvSpPr>
        <p:spPr>
          <a:xfrm>
            <a:off x="6294783" y="4941659"/>
            <a:ext cx="3220279" cy="276999"/>
          </a:xfrm>
          <a:prstGeom prst="rect">
            <a:avLst/>
          </a:prstGeom>
          <a:noFill/>
        </p:spPr>
        <p:txBody>
          <a:bodyPr wrap="square" rtlCol="0">
            <a:spAutoFit/>
          </a:bodyPr>
          <a:lstStyle/>
          <a:p>
            <a:pPr algn="ctr"/>
            <a:r>
              <a:rPr lang="en-GB" sz="1200" dirty="0"/>
              <a:t>https://i.stack.imgur.com/V0f2L.png</a:t>
            </a:r>
            <a:endParaRPr lang="en-DE" sz="1200" dirty="0"/>
          </a:p>
        </p:txBody>
      </p:sp>
      <p:pic>
        <p:nvPicPr>
          <p:cNvPr id="16" name="Picture 15" descr="A picture containing font, text, white, line&#10;&#10;Description automatically generated">
            <a:extLst>
              <a:ext uri="{FF2B5EF4-FFF2-40B4-BE49-F238E27FC236}">
                <a16:creationId xmlns:a16="http://schemas.microsoft.com/office/drawing/2014/main" id="{64BB8F30-D4B8-5929-F996-610FE35CA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990" y="2396512"/>
            <a:ext cx="2620618" cy="1076325"/>
          </a:xfrm>
          <a:prstGeom prst="rect">
            <a:avLst/>
          </a:prstGeom>
        </p:spPr>
      </p:pic>
      <p:sp>
        <p:nvSpPr>
          <p:cNvPr id="20" name="TextBox 19">
            <a:extLst>
              <a:ext uri="{FF2B5EF4-FFF2-40B4-BE49-F238E27FC236}">
                <a16:creationId xmlns:a16="http://schemas.microsoft.com/office/drawing/2014/main" id="{73BCCEE4-4F9F-757A-DB40-157FC2EDB452}"/>
              </a:ext>
            </a:extLst>
          </p:cNvPr>
          <p:cNvSpPr txBox="1"/>
          <p:nvPr/>
        </p:nvSpPr>
        <p:spPr>
          <a:xfrm>
            <a:off x="814595" y="2319680"/>
            <a:ext cx="6096000"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DE" sz="2800" dirty="0"/>
              <a:t>Speedup</a:t>
            </a:r>
          </a:p>
        </p:txBody>
      </p:sp>
      <p:pic>
        <p:nvPicPr>
          <p:cNvPr id="22" name="Picture 21" descr="A picture containing font, white, diagram, line&#10;&#10;Description automatically generated">
            <a:extLst>
              <a:ext uri="{FF2B5EF4-FFF2-40B4-BE49-F238E27FC236}">
                <a16:creationId xmlns:a16="http://schemas.microsoft.com/office/drawing/2014/main" id="{5421AF40-3619-FB41-CA8F-10B1025486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469" y="3169401"/>
            <a:ext cx="2670705" cy="1200195"/>
          </a:xfrm>
          <a:prstGeom prst="rect">
            <a:avLst/>
          </a:prstGeom>
        </p:spPr>
      </p:pic>
    </p:spTree>
    <p:extLst>
      <p:ext uri="{BB962C8B-B14F-4D97-AF65-F5344CB8AC3E}">
        <p14:creationId xmlns:p14="http://schemas.microsoft.com/office/powerpoint/2010/main" val="330473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20" grpId="2"/>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440824AD-E317-2D7A-3932-3210732C7346}"/>
              </a:ext>
            </a:extLst>
          </p:cNvPr>
          <p:cNvPicPr>
            <a:picLocks noChangeAspect="1"/>
          </p:cNvPicPr>
          <p:nvPr/>
        </p:nvPicPr>
        <p:blipFill rotWithShape="1">
          <a:blip r:embed="rId3"/>
          <a:srcRect l="6798" r="22094"/>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8745B4-75CA-460A-9BAC-860EF348C522}"/>
              </a:ext>
            </a:extLst>
          </p:cNvPr>
          <p:cNvSpPr>
            <a:spLocks noGrp="1"/>
          </p:cNvSpPr>
          <p:nvPr>
            <p:ph type="title"/>
          </p:nvPr>
        </p:nvSpPr>
        <p:spPr>
          <a:xfrm>
            <a:off x="371094" y="1161288"/>
            <a:ext cx="3438144" cy="1124712"/>
          </a:xfrm>
        </p:spPr>
        <p:txBody>
          <a:bodyPr anchor="b">
            <a:normAutofit/>
          </a:bodyPr>
          <a:lstStyle/>
          <a:p>
            <a:r>
              <a:rPr lang="en-GB" sz="2400">
                <a:cs typeface="Calibri Light"/>
              </a:rPr>
              <a:t>Enabled Techniques </a:t>
            </a:r>
            <a:br>
              <a:rPr lang="en-GB" sz="2400">
                <a:cs typeface="Calibri Light"/>
              </a:rPr>
            </a:br>
            <a:r>
              <a:rPr lang="en-GB" sz="2400" dirty="0">
                <a:cs typeface="Calibri Light"/>
              </a:rPr>
              <a:t>by Increasing Transistor Counts and Clock Speeds</a:t>
            </a:r>
            <a:endParaRPr lang="en-DE" sz="2400">
              <a:cs typeface="Calibri Light"/>
            </a:endParaRP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703ABE-5361-1F75-93FF-44DF31326D4E}"/>
              </a:ext>
            </a:extLst>
          </p:cNvPr>
          <p:cNvSpPr>
            <a:spLocks noGrp="1"/>
          </p:cNvSpPr>
          <p:nvPr>
            <p:ph idx="1"/>
          </p:nvPr>
        </p:nvSpPr>
        <p:spPr>
          <a:xfrm>
            <a:off x="371094" y="2718054"/>
            <a:ext cx="5115306" cy="3601720"/>
          </a:xfrm>
        </p:spPr>
        <p:txBody>
          <a:bodyPr anchor="t">
            <a:noAutofit/>
          </a:bodyPr>
          <a:lstStyle/>
          <a:p>
            <a:r>
              <a:rPr lang="en-GB" dirty="0">
                <a:cs typeface="Calibri"/>
              </a:rPr>
              <a:t>Pipelined functional units. </a:t>
            </a:r>
          </a:p>
          <a:p>
            <a:r>
              <a:rPr lang="en-GB" dirty="0">
                <a:cs typeface="Calibri"/>
              </a:rPr>
              <a:t>Superscalar architecture. </a:t>
            </a:r>
          </a:p>
          <a:p>
            <a:r>
              <a:rPr lang="en-GB" dirty="0">
                <a:cs typeface="Calibri"/>
              </a:rPr>
              <a:t>Data parallelism through SIMD instructions. </a:t>
            </a:r>
          </a:p>
          <a:p>
            <a:r>
              <a:rPr lang="en-GB" dirty="0">
                <a:cs typeface="Calibri"/>
              </a:rPr>
              <a:t>Out-of-order execution. </a:t>
            </a:r>
          </a:p>
          <a:p>
            <a:r>
              <a:rPr lang="en-GB" dirty="0">
                <a:cs typeface="Calibri"/>
              </a:rPr>
              <a:t>Larger caches. </a:t>
            </a:r>
          </a:p>
          <a:p>
            <a:r>
              <a:rPr lang="en-GB" dirty="0">
                <a:cs typeface="Calibri"/>
              </a:rPr>
              <a:t>Simplified instruction set. </a:t>
            </a:r>
          </a:p>
        </p:txBody>
      </p:sp>
      <p:sp>
        <p:nvSpPr>
          <p:cNvPr id="4" name="Footer Placeholder 3">
            <a:extLst>
              <a:ext uri="{FF2B5EF4-FFF2-40B4-BE49-F238E27FC236}">
                <a16:creationId xmlns:a16="http://schemas.microsoft.com/office/drawing/2014/main" id="{B5325BC5-B22D-E420-F555-0A8E90895EC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Shima Baniadamdizaj - FSU Jena</a:t>
            </a:r>
            <a:endParaRPr lang="en-US"/>
          </a:p>
        </p:txBody>
      </p:sp>
      <p:sp>
        <p:nvSpPr>
          <p:cNvPr id="5" name="Slide Number Placeholder 4">
            <a:extLst>
              <a:ext uri="{FF2B5EF4-FFF2-40B4-BE49-F238E27FC236}">
                <a16:creationId xmlns:a16="http://schemas.microsoft.com/office/drawing/2014/main" id="{71726BD2-750D-9C6A-894D-ED8B5B7FEB14}"/>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US">
                <a:solidFill>
                  <a:schemeClr val="tx1"/>
                </a:solidFill>
              </a:rPr>
              <a:pPr>
                <a:spcAft>
                  <a:spcPts val="600"/>
                </a:spcAft>
              </a:pPr>
              <a:t>9</a:t>
            </a:fld>
            <a:endParaRPr lang="en-US">
              <a:solidFill>
                <a:schemeClr val="tx1"/>
              </a:solidFill>
            </a:endParaRPr>
          </a:p>
        </p:txBody>
      </p:sp>
    </p:spTree>
    <p:extLst>
      <p:ext uri="{BB962C8B-B14F-4D97-AF65-F5344CB8AC3E}">
        <p14:creationId xmlns:p14="http://schemas.microsoft.com/office/powerpoint/2010/main" val="146873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1554</TotalTime>
  <Words>1887</Words>
  <Application>Microsoft Macintosh PowerPoint</Application>
  <PresentationFormat>Widescreen</PresentationFormat>
  <Paragraphs>165</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Söhne</vt:lpstr>
      <vt:lpstr>Times</vt:lpstr>
      <vt:lpstr>office theme</vt:lpstr>
      <vt:lpstr>Introduction to  High-Performance Computing for Scientists and Engineers</vt:lpstr>
      <vt:lpstr>Chapter 1 - Modern Processors</vt:lpstr>
      <vt:lpstr>Stored-program computer architecture</vt:lpstr>
      <vt:lpstr>SISD vs SIMD</vt:lpstr>
      <vt:lpstr>Performance metrics</vt:lpstr>
      <vt:lpstr>Moore’s Law</vt:lpstr>
      <vt:lpstr>Enabled Techniques  by Increasing Transistor Counts and Clock Speeds</vt:lpstr>
      <vt:lpstr>Pipelining</vt:lpstr>
      <vt:lpstr>Enabled Techniques  by Increasing Transistor Counts and Clock Speeds</vt:lpstr>
      <vt:lpstr>Instruction Set Architecture (ISA)</vt:lpstr>
      <vt:lpstr>Memory Hierarchy</vt:lpstr>
      <vt:lpstr>Cache mapping</vt:lpstr>
      <vt:lpstr>Multicore Processors</vt:lpstr>
      <vt:lpstr>Multicore Processors</vt:lpstr>
      <vt:lpstr>Multithreaded Processors</vt:lpstr>
      <vt:lpstr>Multithreaded processors</vt:lpstr>
      <vt:lpstr>PowerPoint Presentation</vt:lpstr>
      <vt:lpstr>Vector Processors  </vt:lpstr>
      <vt:lpstr>Vector processors</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shima.bani</cp:lastModifiedBy>
  <cp:revision>412</cp:revision>
  <dcterms:created xsi:type="dcterms:W3CDTF">2023-04-14T08:56:56Z</dcterms:created>
  <dcterms:modified xsi:type="dcterms:W3CDTF">2023-04-17T06:18:21Z</dcterms:modified>
</cp:coreProperties>
</file>