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fill>
          <a:solidFill>
            <a:schemeClr val="dk1">
              <a:tint val="40000"/>
            </a:schemeClr>
          </a:solidFill>
        </a:fill>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6DE5091B-D1B0-45C7-A7C5-336DA73BA7EB}" type="datetimeFigureOut">
              <a:rPr lang="en-US"/>
              <a:t>5/8/2023</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A3BB32ED-FCDB-4D37-B497-2F7383AF63F1}"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b="0" i="0">
                <a:solidFill>
                  <a:srgbClr val="374151"/>
                </a:solidFill>
                <a:latin typeface="Söhne"/>
              </a:rPr>
              <a:t>Optimization techniques of data access in HPC applications</a:t>
            </a:r>
            <a:br>
              <a:rPr lang="en-US" b="0" i="0">
                <a:solidFill>
                  <a:srgbClr val="374151"/>
                </a:solidFill>
                <a:latin typeface="Söhne"/>
              </a:rPr>
            </a:br>
            <a:r>
              <a:rPr lang="en-US"/>
              <a:t>Balance analysis</a:t>
            </a:r>
            <a:endParaRPr lang="en-US" b="0" i="0">
              <a:solidFill>
                <a:srgbClr val="374151"/>
              </a:solidFill>
              <a:latin typeface="Söhne"/>
            </a:endParaRPr>
          </a:p>
          <a:p>
            <a:pPr>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Skipping the mathematical and numerical details (given in the textbook), let us focus on the following computation:</a:t>
            </a:r>
            <a:endParaRPr/>
          </a:p>
          <a:p>
            <a:pPr>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If both the number of arithmetic operations and the number of data transfers (loads/stores) are proportional to the problem size (or “loop length”) N, optimization potential is usually very limited.</a:t>
            </a:r>
            <a:endParaRPr/>
          </a:p>
          <a:p>
            <a:pPr>
              <a:defRPr/>
            </a:pPr>
            <a:r>
              <a:rPr lang="en-US"/>
              <a:t>Normally not much room for data access optimization, but loop fusion can sometimes help.</a:t>
            </a:r>
            <a:endParaRPr/>
          </a:p>
          <a:p>
            <a:pPr>
              <a:defRPr/>
            </a:pPr>
            <a:r>
              <a:rPr lang="en-US"/>
              <a:t>Optimization way: loop fusion</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k why unrolling should be applied at all when blocking already achieves the most important task of making the code cache-bound. The reason is that even if all the data resides in a cache, many processor architectures do not have the capability for sustaining enough loads and stores per cycle to feed the arithmetic units continuously.</a:t>
            </a:r>
            <a:endParaRPr/>
          </a:p>
          <a:p>
            <a:pPr>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CRS is well-suited for cache-based microprocessors while JDS supports dependency and loop structures that are favorable on vector systems</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array val of length Nnz =&gt; row by row</a:t>
            </a:r>
            <a:endParaRPr/>
          </a:p>
          <a:p>
            <a:pPr>
              <a:defRPr/>
            </a:pPr>
            <a:r>
              <a:rPr lang="en-US"/>
              <a:t>col_idx of length Nnz and row_ptr of length Nr</a:t>
            </a:r>
            <a:endParaRPr/>
          </a:p>
          <a:p>
            <a:pPr>
              <a:defRPr/>
            </a:pPr>
            <a:r>
              <a:rPr lang="en-US"/>
              <a:t>There is a long outer loop (length Nr).</a:t>
            </a:r>
            <a:endParaRPr/>
          </a:p>
          <a:p>
            <a:pPr>
              <a:defRPr/>
            </a:pPr>
            <a:r>
              <a:rPr lang="en-US"/>
              <a:t>• The inner loop may be “short” compared to typical microprocessor pipeline lengths. </a:t>
            </a:r>
            <a:endParaRPr/>
          </a:p>
          <a:p>
            <a:pPr>
              <a:defRPr/>
            </a:pPr>
            <a:r>
              <a:rPr lang="en-US"/>
              <a:t>• Access to result vector C is well optimized: It is only loaded once from main memory. </a:t>
            </a:r>
            <a:endParaRPr/>
          </a:p>
          <a:p>
            <a:pPr>
              <a:defRPr/>
            </a:pPr>
            <a:r>
              <a:rPr lang="en-US"/>
              <a:t>• The nonzeros in val are accessed with stride one.</a:t>
            </a:r>
            <a:endParaRPr/>
          </a:p>
          <a:p>
            <a:pPr>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b="0" i="0">
                <a:solidFill>
                  <a:srgbClr val="374151"/>
                </a:solidFill>
                <a:latin typeface="Söhne"/>
              </a:rPr>
              <a:t>"jagged" refers to the fact that the number of non-zero elements in each diagonal can be different</a:t>
            </a:r>
            <a:endParaRPr/>
          </a:p>
          <a:p>
            <a:pPr>
              <a:defRPr/>
            </a:pPr>
            <a:r>
              <a:rPr lang="en-US" b="0" i="0">
                <a:solidFill>
                  <a:srgbClr val="374151"/>
                </a:solidFill>
                <a:latin typeface="Söhne"/>
              </a:rPr>
              <a:t>is similar to the Compressed Sparse Column (CSC) format but optimized for matrices with a block-diagonal structure.</a:t>
            </a:r>
            <a:endParaRPr lang="en-US"/>
          </a:p>
          <a:p>
            <a:pPr>
              <a:defRPr/>
            </a:pPr>
            <a:r>
              <a:rPr lang="en-US"/>
              <a:t>First, all zeros are eliminated from the matrix rows and the nonzeros are shifted to the left</a:t>
            </a:r>
            <a:endParaRPr/>
          </a:p>
          <a:p>
            <a:pPr>
              <a:defRPr/>
            </a:pPr>
            <a:r>
              <a:rPr lang="en-US"/>
              <a:t>then the matrix rows are sorted by descending number of nonzeros so that the longest row is at the top and the shortest row is at the bottom. (The permutation map generated during the sorting stage</a:t>
            </a:r>
            <a:r>
              <a:rPr lang="en-US" sz="800">
                <a:solidFill>
                  <a:schemeClr val="tx1"/>
                </a:solidFill>
                <a:latin typeface="+mn-lt"/>
                <a:ea typeface="+mn-ea"/>
                <a:cs typeface="+mn-cs"/>
              </a:rPr>
              <a:t>)</a:t>
            </a:r>
            <a:endParaRPr/>
          </a:p>
          <a:p>
            <a:pPr>
              <a:defRPr/>
            </a:pPr>
            <a:r>
              <a:rPr lang="en-US" sz="800">
                <a:solidFill>
                  <a:schemeClr val="tx1"/>
                </a:solidFill>
                <a:latin typeface="+mn-lt"/>
                <a:ea typeface="+mn-ea"/>
                <a:cs typeface="+mn-cs"/>
              </a:rPr>
              <a:t>Val is also: </a:t>
            </a:r>
            <a:r>
              <a:rPr lang="en-US" sz="1050"/>
              <a:t>jagged diagonals</a:t>
            </a:r>
            <a:endParaRPr/>
          </a:p>
          <a:p>
            <a:pPr>
              <a:defRPr/>
            </a:pPr>
            <a:endParaRPr lang="en-US" sz="1050">
              <a:solidFill>
                <a:schemeClr val="tx1"/>
              </a:solidFill>
              <a:latin typeface="+mn-lt"/>
              <a:ea typeface="+mn-ea"/>
              <a:cs typeface="+mn-cs"/>
            </a:endParaRPr>
          </a:p>
          <a:p>
            <a:pPr>
              <a:defRPr/>
            </a:pPr>
            <a:r>
              <a:rPr lang="en-US" sz="1050">
                <a:solidFill>
                  <a:schemeClr val="tx1"/>
                </a:solidFill>
                <a:latin typeface="+mn-lt"/>
                <a:ea typeface="+mn-ea"/>
                <a:cs typeface="+mn-cs"/>
              </a:rPr>
              <a:t>Advantages: </a:t>
            </a:r>
            <a:endParaRPr/>
          </a:p>
          <a:p>
            <a:pPr>
              <a:defRPr/>
            </a:pPr>
            <a:r>
              <a:rPr lang="en-US" sz="1050"/>
              <a:t>The outer loop is short</a:t>
            </a:r>
            <a:endParaRPr lang="en-US" sz="1050">
              <a:solidFill>
                <a:schemeClr val="tx1"/>
              </a:solidFill>
              <a:latin typeface="+mn-lt"/>
              <a:ea typeface="+mn-ea"/>
              <a:cs typeface="+mn-cs"/>
            </a:endParaRPr>
          </a:p>
          <a:p>
            <a:pPr>
              <a:defRPr/>
            </a:pPr>
            <a:r>
              <a:rPr lang="en-US" sz="1050"/>
              <a:t>The nonzeros in val are accessed with stride one</a:t>
            </a:r>
            <a:endParaRPr/>
          </a:p>
          <a:p>
            <a:pPr>
              <a:defRPr/>
            </a:pPr>
            <a:endParaRPr lang="en-US" sz="800">
              <a:solidFill>
                <a:schemeClr val="tx1"/>
              </a:solidFill>
              <a:latin typeface="+mn-lt"/>
              <a:ea typeface="+mn-ea"/>
              <a:cs typeface="+mn-cs"/>
            </a:endParaRPr>
          </a:p>
          <a:p>
            <a:pPr>
              <a:defRPr/>
            </a:pPr>
            <a:endParaRPr lang="en-US"/>
          </a:p>
          <a:p>
            <a:pPr>
              <a:defRPr/>
            </a:pPr>
            <a:r>
              <a:rPr lang="en-US"/>
              <a:t>Bc if : col_idx is counted with four bytes</a:t>
            </a:r>
            <a:endParaRPr/>
          </a:p>
          <a:p>
            <a:pPr>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solidFill>
                <a:effectLst/>
                <a:latin typeface="+mn-lt"/>
                <a:ea typeface="+mn-ea"/>
                <a:cs typeface="+mn-cs"/>
              </a:rPr>
              <a:t>Notice that </a:t>
            </a:r>
            <a:r>
              <a:rPr lang="en-US" dirty="0"/>
              <a:t>p = 10</a:t>
            </a:r>
            <a:r>
              <a:rPr lang="en-US" sz="1200" b="0" i="0" dirty="0">
                <a:solidFill>
                  <a:schemeClr val="tx1"/>
                </a:solidFill>
                <a:effectLst/>
                <a:latin typeface="+mn-lt"/>
                <a:ea typeface="+mn-ea"/>
                <a:cs typeface="+mn-cs"/>
              </a:rPr>
              <a:t> only for the first iteration, and for all other iterations, </a:t>
            </a:r>
            <a:r>
              <a:rPr lang="en-US" dirty="0"/>
              <a:t>p = </a:t>
            </a:r>
            <a:r>
              <a:rPr lang="en-US" dirty="0" err="1"/>
              <a:t>i</a:t>
            </a:r>
            <a:r>
              <a:rPr lang="en-US" dirty="0"/>
              <a:t> - 1</a:t>
            </a:r>
            <a:r>
              <a:rPr lang="en-US" sz="1200" b="0" i="0" dirty="0">
                <a:solidFill>
                  <a:schemeClr val="tx1"/>
                </a:solidFill>
                <a:effectLst/>
                <a:latin typeface="+mn-lt"/>
                <a:ea typeface="+mn-ea"/>
                <a:cs typeface="+mn-cs"/>
              </a:rPr>
              <a:t>.</a:t>
            </a:r>
            <a:endParaRPr lang="LID4096" dirty="0"/>
          </a:p>
        </p:txBody>
      </p:sp>
      <p:sp>
        <p:nvSpPr>
          <p:cNvPr id="4" name="Slide Number Placeholder 3"/>
          <p:cNvSpPr>
            <a:spLocks noGrp="1"/>
          </p:cNvSpPr>
          <p:nvPr>
            <p:ph type="sldNum" sz="quarter" idx="5"/>
          </p:nvPr>
        </p:nvSpPr>
        <p:spPr/>
        <p:txBody>
          <a:bodyPr/>
          <a:lstStyle/>
          <a:p>
            <a:pPr>
              <a:defRPr/>
            </a:pPr>
            <a:fld id="{A3BB32ED-FCDB-4D37-B497-2F7383AF63F1}" type="slidenum">
              <a:rPr lang="en-US" smtClean="0"/>
              <a:t>33</a:t>
            </a:fld>
            <a:endParaRPr lang="en-US"/>
          </a:p>
        </p:txBody>
      </p:sp>
    </p:spTree>
    <p:extLst>
      <p:ext uri="{BB962C8B-B14F-4D97-AF65-F5344CB8AC3E}">
        <p14:creationId xmlns:p14="http://schemas.microsoft.com/office/powerpoint/2010/main" val="579907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Unroll and jam nee</a:t>
            </a:r>
            <a:endParaRPr/>
          </a:p>
          <a:p>
            <a:pPr>
              <a:defRPr/>
            </a:pPr>
            <a:r>
              <a:rPr lang="en-US"/>
              <a:t>for m-way unrolling, cuts rectangular m × x chunks and leaves m − 1 partial diagonals over for separate treatmentds length of the inner loop to be independent of the outer loop index that is not always in jagged diagonals.</a:t>
            </a:r>
            <a:endParaRPr/>
          </a:p>
          <a:p>
            <a:pPr>
              <a:defRPr/>
            </a:pPr>
            <a:r>
              <a:rPr lang="en-US"/>
              <a:t>If m is large enough, this can get close to the CRS balance</a:t>
            </a:r>
            <a:endParaRPr/>
          </a:p>
          <a:p>
            <a:pPr>
              <a:defRPr/>
            </a:pPr>
            <a:r>
              <a:rPr lang="en-US"/>
              <a:t>as explained before large m leads to strong register pressure and is not always desirable</a:t>
            </a:r>
            <a:endParaRPr/>
          </a:p>
          <a:p>
            <a:pPr>
              <a:defRPr/>
            </a:pPr>
            <a:r>
              <a:rPr lang="en-US" sz="1200">
                <a:latin typeface="Consolas"/>
              </a:rPr>
              <a:t>diag += 2 right side image for b</a:t>
            </a: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A matrix with 1.7 × 107 unknowns and 20 jagged diagonals</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Moves large amounts of data in and out of the CPU</a:t>
            </a:r>
            <a:endParaRPr/>
          </a:p>
          <a:p>
            <a:pPr>
              <a:defRPr/>
            </a:pPr>
            <a:r>
              <a:rPr lang="en-US"/>
              <a:t>Modern microprocessors have a very impressive theoretical peak performance (in number of FP operations executable per second), but the memory system is “too slow”.</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The deeper data transfer they must reach less latency and higher bandwidth</a:t>
            </a:r>
            <a:endParaRPr/>
          </a:p>
          <a:p>
            <a:pPr>
              <a:defRPr/>
            </a:pPr>
            <a:r>
              <a:rPr lang="en-US"/>
              <a:t>Any optimization attempt, with respect to data access, should first aim at reducing traffic over slow data paths, or, making the data transfer as efficient as possible.</a:t>
            </a:r>
            <a:endParaRPr/>
          </a:p>
          <a:p>
            <a:pPr>
              <a:defRPr/>
            </a:pPr>
            <a:r>
              <a:rPr lang="en-US"/>
              <a:t>Registers have been omitted because their “bandwidth” usually matches the computational capabilities of the compute core, and their latency is part of the pipelined execution</a:t>
            </a:r>
            <a:r>
              <a:rPr lang="en-US" b="0" i="0">
                <a:solidFill>
                  <a:srgbClr val="374151"/>
                </a:solidFill>
                <a:latin typeface="Söhne"/>
              </a:rPr>
              <a:t>.</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a:t>The increase of memory bandwidth typically falls behind the increase of FP performance</a:t>
            </a:r>
            <a:endParaRPr/>
          </a:p>
          <a:p>
            <a:pPr marL="0" marR="0" lvl="0" indent="0" algn="l" defTabSz="914400">
              <a:lnSpc>
                <a:spcPct val="100000"/>
              </a:lnSpc>
              <a:spcBef>
                <a:spcPts val="0"/>
              </a:spcBef>
              <a:spcAft>
                <a:spcPts val="0"/>
              </a:spcAft>
              <a:buClrTx/>
              <a:buSzTx/>
              <a:buFontTx/>
              <a:buNone/>
              <a:defRPr/>
            </a:pPr>
            <a:r>
              <a:rPr lang="en-US"/>
              <a:t>This bandwidth can be the bandwidth of each layer in memory hierarchy.</a:t>
            </a:r>
            <a:endParaRPr/>
          </a:p>
          <a:p>
            <a:pPr marL="0" marR="0" lvl="0" indent="0" algn="l" defTabSz="914400">
              <a:lnSpc>
                <a:spcPct val="100000"/>
              </a:lnSpc>
              <a:spcBef>
                <a:spcPts val="0"/>
              </a:spcBef>
              <a:spcAft>
                <a:spcPts val="0"/>
              </a:spcAft>
              <a:buClrTx/>
              <a:buSzTx/>
              <a:buFontTx/>
              <a:buNone/>
              <a:defRPr/>
            </a:pPr>
            <a:r>
              <a:rPr lang="en-US"/>
              <a:t>Machine balance, Bm, of a processor is the ratio between the maximum memory bandwidth and the peak FP performance. Access latency is assumed to be hidden completely. </a:t>
            </a:r>
            <a:endParaRPr/>
          </a:p>
          <a:p>
            <a:pPr marL="0" marR="0" lvl="0" indent="0" algn="l" defTabSz="914400">
              <a:lnSpc>
                <a:spcPct val="100000"/>
              </a:lnSpc>
              <a:spcBef>
                <a:spcPts val="0"/>
              </a:spcBef>
              <a:spcAft>
                <a:spcPts val="0"/>
              </a:spcAft>
              <a:buClrTx/>
              <a:buSzTx/>
              <a:buFontTx/>
              <a:buNone/>
              <a:defRPr/>
            </a:pPr>
            <a:r>
              <a:rPr lang="en-US"/>
              <a:t>The table shows typical balance values for operations limited by different transfer paths. The values are somewhat outdated.</a:t>
            </a:r>
            <a:endParaRPr/>
          </a:p>
          <a:p>
            <a:pPr marL="0" marR="0" lvl="0" indent="0" algn="l" defTabSz="914400">
              <a:lnSpc>
                <a:spcPct val="100000"/>
              </a:lnSpc>
              <a:spcBef>
                <a:spcPts val="0"/>
              </a:spcBef>
              <a:spcAft>
                <a:spcPts val="0"/>
              </a:spcAft>
              <a:buClrTx/>
              <a:buSzTx/>
              <a:buFontTx/>
              <a:buNone/>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b="0" i="0">
                <a:solidFill>
                  <a:srgbClr val="000000"/>
                </a:solidFill>
                <a:latin typeface="Times New Roman"/>
              </a:rPr>
              <a:t> the number of FP operations that can be performed during the time for an "average" memory access.</a:t>
            </a:r>
            <a:endParaRPr/>
          </a:p>
          <a:p>
            <a:pPr marL="0" marR="0" lvl="0" indent="0" algn="l" defTabSz="914400">
              <a:lnSpc>
                <a:spcPct val="100000"/>
              </a:lnSpc>
              <a:spcBef>
                <a:spcPts val="0"/>
              </a:spcBef>
              <a:spcAft>
                <a:spcPts val="0"/>
              </a:spcAft>
              <a:buClrTx/>
              <a:buSzTx/>
              <a:buFontTx/>
              <a:buNone/>
              <a:defRPr/>
            </a:pPr>
            <a:r>
              <a:rPr lang="en-US" b="0" i="0">
                <a:solidFill>
                  <a:srgbClr val="374151"/>
                </a:solidFill>
                <a:latin typeface="Söhne"/>
              </a:rPr>
              <a:t>lower machine balance in a CPU is better. For each floating point operations we need this much transfer data.</a:t>
            </a: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a:t>When you know the machine balance Bm of a CPU, and you want to run a loop that has Bc as its code balance. What will be the maximum achievable performance P (in Flops/sec)? </a:t>
            </a:r>
            <a:endParaRPr/>
          </a:p>
          <a:p>
            <a:pPr marL="0" marR="0" lvl="0" indent="0" algn="l" defTabSz="914400">
              <a:lnSpc>
                <a:spcPct val="100000"/>
              </a:lnSpc>
              <a:spcBef>
                <a:spcPts val="0"/>
              </a:spcBef>
              <a:spcAft>
                <a:spcPts val="0"/>
              </a:spcAft>
              <a:buClrTx/>
              <a:buSzTx/>
              <a:buFontTx/>
              <a:buNone/>
              <a:defRPr/>
            </a:pPr>
            <a:r>
              <a:rPr lang="en-US"/>
              <a:t>If l ≃ 1 or P ≈ Pmax : performance is not limited by bandwidth but other factors, either inside the CPU or elsewhere. so data access optimization is not needed)</a:t>
            </a:r>
            <a:endParaRPr/>
          </a:p>
          <a:p>
            <a:pPr marL="0" marR="0" lvl="0" indent="0" algn="l" defTabSz="914400">
              <a:lnSpc>
                <a:spcPct val="100000"/>
              </a:lnSpc>
              <a:spcBef>
                <a:spcPts val="0"/>
              </a:spcBef>
              <a:spcAft>
                <a:spcPts val="0"/>
              </a:spcAft>
              <a:buClrTx/>
              <a:buSzTx/>
              <a:buFontTx/>
              <a:buNone/>
              <a:defRPr/>
            </a:pPr>
            <a:r>
              <a:rPr lang="en-US"/>
              <a:t>This is based on crucial assumptions</a:t>
            </a:r>
            <a:endParaRPr/>
          </a:p>
          <a:p>
            <a:pPr marL="0" marR="0" lvl="0" indent="0" algn="l" defTabSz="914400">
              <a:lnSpc>
                <a:spcPct val="100000"/>
              </a:lnSpc>
              <a:spcBef>
                <a:spcPts val="0"/>
              </a:spcBef>
              <a:spcAft>
                <a:spcPts val="0"/>
              </a:spcAft>
              <a:buClrTx/>
              <a:buSzTx/>
              <a:buFontTx/>
              <a:buNone/>
              <a:defRPr/>
            </a:pPr>
            <a:endParaRPr lang="en-US"/>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In reality, even the simplest memory-intensive loops are not able to achieve the theoretical hardware maximum memory bandwidth bmax.</a:t>
            </a:r>
            <a:endParaRPr/>
          </a:p>
          <a:p>
            <a:pPr>
              <a:defRPr/>
            </a:pPr>
            <a:r>
              <a:rPr lang="en-US"/>
              <a:t>There is a benchmark called stream micro-benchmarks can be used to measure the realistically achievable maximum memory bandwidth.</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The McCalpin STREAM benchmarks kernels with their respective data transfer volumes (third column) and floating-point operations (fourth column) per iteration. Numbers in brackets take write allocates for cache read miss into account.</a:t>
            </a:r>
            <a:endParaRPr/>
          </a:p>
          <a:p>
            <a:pPr>
              <a:defRPr/>
            </a:pPr>
            <a:r>
              <a:rPr lang="en-US"/>
              <a:t>in serial and OpenMP-parallel</a:t>
            </a:r>
            <a:endParaRPr/>
          </a:p>
          <a:p>
            <a:pPr>
              <a:defRPr/>
            </a:pPr>
            <a:r>
              <a:rPr lang="en-US"/>
              <a:t>Data paths inside the processor chip, Protocol overhead, Maximum bandwidth may be a reason that even STREAM in prediction balance fails</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So how is data access?</a:t>
            </a:r>
            <a:endParaRPr/>
          </a:p>
        </p:txBody>
      </p:sp>
      <p:sp>
        <p:nvSpPr>
          <p:cNvPr id="4" name="Slide Number Placeholder 3"/>
          <p:cNvSpPr>
            <a:spLocks noGrp="1"/>
          </p:cNvSpPr>
          <p:nvPr>
            <p:ph type="sldNum" sz="quarter" idx="5"/>
          </p:nvPr>
        </p:nvSpPr>
        <p:spPr bwMode="auto"/>
        <p:txBody>
          <a:bodyPr/>
          <a:lstStyle/>
          <a:p>
            <a:pPr>
              <a:defRPr/>
            </a:pPr>
            <a:fld id="{A3BB32ED-FCDB-4D37-B497-2F7383AF63F1}"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10" name="Rectangle 9"/>
          <p:cNvSpPr/>
          <p:nvPr/>
        </p:nvSpPr>
        <p:spPr bwMode="auto">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bwMode="auto">
          <a:xfrm>
            <a:off x="1097280" y="758952"/>
            <a:ext cx="10058400" cy="3566160"/>
          </a:xfrm>
        </p:spPr>
        <p:txBody>
          <a:bodyPr anchor="b">
            <a:normAutofit/>
          </a:bodyPr>
          <a:lstStyle>
            <a:lvl1pPr algn="l">
              <a:lnSpc>
                <a:spcPct val="90000"/>
              </a:lnSpc>
              <a:defRPr sz="8000" spc="-50">
                <a:solidFill>
                  <a:schemeClr val="tx1">
                    <a:lumMod val="85000"/>
                    <a:lumOff val="15000"/>
                  </a:schemeClr>
                </a:solidFill>
              </a:defRPr>
            </a:lvl1pPr>
          </a:lstStyle>
          <a:p>
            <a:pPr>
              <a:defRPr/>
            </a:pPr>
            <a:r>
              <a:rPr lang="en-US"/>
              <a:t>Click to edit Master title style</a:t>
            </a:r>
            <a:endParaRPr/>
          </a:p>
        </p:txBody>
      </p:sp>
      <p:sp>
        <p:nvSpPr>
          <p:cNvPr id="3" name="Subtitle 2"/>
          <p:cNvSpPr>
            <a:spLocks noGrp="1"/>
          </p:cNvSpPr>
          <p:nvPr>
            <p:ph type="subTitle" idx="1"/>
          </p:nvPr>
        </p:nvSpPr>
        <p:spPr bwMode="auto">
          <a:xfrm>
            <a:off x="1100051" y="4645152"/>
            <a:ext cx="10058400" cy="1143000"/>
          </a:xfrm>
        </p:spPr>
        <p:txBody>
          <a:bodyPr lIns="91440" rIns="91440">
            <a:normAutofit/>
          </a:bodyPr>
          <a:lstStyle>
            <a:lvl1pPr marL="0" indent="0" algn="l">
              <a:buNone/>
              <a:defRPr sz="2400" cap="all" spc="20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US"/>
              <a:t>Click to edit Master subtitle style</a:t>
            </a:r>
            <a:endParaRPr/>
          </a:p>
        </p:txBody>
      </p:sp>
      <p:cxnSp>
        <p:nvCxnSpPr>
          <p:cNvPr id="9" name="Straight Connector 8"/>
          <p:cNvCxnSpPr>
            <a:cxnSpLocks/>
          </p:cNvCxnSpPr>
          <p:nvPr/>
        </p:nvCxnSpPr>
        <p:spPr bwMode="auto">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bwMode="auto"/>
        <p:txBody>
          <a:bodyPr/>
          <a:lstStyle/>
          <a:p>
            <a:pPr>
              <a:defRPr/>
            </a:pPr>
            <a:fld id="{AC4F8F2D-4A59-42D2-9E33-95E9B0276E3C}"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8C22F095-7374-4836-96B0-F0FAE3205814}" type="datetime1">
              <a:rPr lang="en-US"/>
              <a:t>5/8/2023</a:t>
            </a:fld>
            <a:endParaRPr lang="en-US"/>
          </a:p>
        </p:txBody>
      </p:sp>
      <p:sp>
        <p:nvSpPr>
          <p:cNvPr id="8" name="Footer Placeholder 7"/>
          <p:cNvSpPr>
            <a:spLocks noGrp="1"/>
          </p:cNvSpPr>
          <p:nvPr>
            <p:ph type="ftr" sz="quarter" idx="11"/>
          </p:nvPr>
        </p:nvSpPr>
        <p:spPr bwMode="auto"/>
        <p:txBody>
          <a:bodyPr/>
          <a:lstStyle/>
          <a:p>
            <a:pPr>
              <a:defRPr/>
            </a:pPr>
            <a:r>
              <a:rPr lang="en-US"/>
              <a:t>Shima Bani</a:t>
            </a:r>
            <a:endParaRPr/>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9" name="Rectangle 8"/>
          <p:cNvSpPr/>
          <p:nvPr/>
        </p:nvSpPr>
        <p:spPr bwMode="auto">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bwMode="auto">
          <a:xfrm>
            <a:off x="8724900" y="412302"/>
            <a:ext cx="2628900" cy="575989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412302"/>
            <a:ext cx="7734300" cy="5759898"/>
          </a:xfrm>
        </p:spPr>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2EF05BB0-D244-4D08-8E1C-D52C6272C6E5}" type="datetime1">
              <a:rPr lang="en-US"/>
              <a:t>5/8/2023</a:t>
            </a:fld>
            <a:endParaRPr lang="en-US"/>
          </a:p>
        </p:txBody>
      </p:sp>
      <p:sp>
        <p:nvSpPr>
          <p:cNvPr id="8" name="Footer Placeholder 7"/>
          <p:cNvSpPr>
            <a:spLocks noGrp="1"/>
          </p:cNvSpPr>
          <p:nvPr>
            <p:ph type="ftr" sz="quarter" idx="11"/>
          </p:nvPr>
        </p:nvSpPr>
        <p:spPr bwMode="auto"/>
        <p:txBody>
          <a:bodyPr/>
          <a:lstStyle/>
          <a:p>
            <a:pPr>
              <a:defRPr/>
            </a:pPr>
            <a:r>
              <a:rPr lang="en-US"/>
              <a:t>Shima Bani</a:t>
            </a:r>
            <a:endParaRPr/>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1pPr marL="91440" indent="-274320">
              <a:spcBef>
                <a:spcPts val="600"/>
              </a:spcBef>
              <a:buClrTx/>
              <a:buFont typeface="Wingdings"/>
              <a:buChar char="§"/>
              <a:defRPr/>
            </a:lvl1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8" name="Footer Placeholder 7"/>
          <p:cNvSpPr>
            <a:spLocks noGrp="1"/>
          </p:cNvSpPr>
          <p:nvPr>
            <p:ph type="ftr" sz="quarter" idx="11"/>
          </p:nvPr>
        </p:nvSpPr>
        <p:spPr bwMode="auto"/>
        <p:txBody>
          <a:bodyPr/>
          <a:lstStyle/>
          <a:p>
            <a:pPr>
              <a:defRPr/>
            </a:pPr>
            <a:r>
              <a:rPr lang="en-US"/>
              <a:t>Shima Bani</a:t>
            </a:r>
            <a:endParaRPr/>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bg>
      <p:bgPr>
        <a:solidFill>
          <a:schemeClr val="bg1"/>
        </a:solidFill>
        <a:effectLst/>
      </p:bgPr>
    </p:bg>
    <p:spTree>
      <p:nvGrpSpPr>
        <p:cNvPr id="1" name=""/>
        <p:cNvGrpSpPr/>
        <p:nvPr/>
      </p:nvGrpSpPr>
      <p:grpSpPr bwMode="auto">
        <a:xfrm>
          <a:off x="0" y="0"/>
          <a:ext cx="0" cy="0"/>
          <a:chOff x="0" y="0"/>
          <a:chExt cx="0" cy="0"/>
        </a:xfrm>
      </p:grpSpPr>
      <p:sp>
        <p:nvSpPr>
          <p:cNvPr id="10" name="Rectangle 9"/>
          <p:cNvSpPr/>
          <p:nvPr/>
        </p:nvSpPr>
        <p:spPr bwMode="auto">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097280" y="4663440"/>
            <a:ext cx="10058400" cy="1143000"/>
          </a:xfrm>
        </p:spPr>
        <p:txBody>
          <a:bodyPr lIns="91440" rIns="91440" anchor="t" anchorCtr="0">
            <a:normAutofit/>
          </a:bodyPr>
          <a:lstStyle>
            <a:lvl1pPr marL="0" indent="0">
              <a:buNone/>
              <a:defRPr sz="2400" cap="all" spc="20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cxnSp>
        <p:nvCxnSpPr>
          <p:cNvPr id="9" name="Straight Connector 8"/>
          <p:cNvCxnSpPr>
            <a:cxnSpLocks/>
          </p:cNvCxnSpPr>
          <p:nvPr/>
        </p:nvCxnSpPr>
        <p:spPr bwMode="auto">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12E91DDB-01BF-4B98-919E-4F8453FCFD8C}" type="datetime1">
              <a:rPr lang="en-US"/>
              <a:t>5/8/2023</a:t>
            </a:fld>
            <a:endParaRPr lang="en-US"/>
          </a:p>
        </p:txBody>
      </p:sp>
      <p:sp>
        <p:nvSpPr>
          <p:cNvPr id="8" name="Footer Placeholder 7"/>
          <p:cNvSpPr>
            <a:spLocks noGrp="1"/>
          </p:cNvSpPr>
          <p:nvPr>
            <p:ph type="ftr" sz="quarter" idx="11"/>
          </p:nvPr>
        </p:nvSpPr>
        <p:spPr bwMode="auto"/>
        <p:txBody>
          <a:bodyPr/>
          <a:lstStyle/>
          <a:p>
            <a:pPr>
              <a:defRPr/>
            </a:pPr>
            <a:r>
              <a:rPr lang="en-US"/>
              <a:t>Shima Bani</a:t>
            </a:r>
            <a:endParaRPr/>
          </a:p>
        </p:txBody>
      </p:sp>
      <p:sp>
        <p:nvSpPr>
          <p:cNvPr id="11" name="Slide Number Placeholder 10"/>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1097280" y="286603"/>
            <a:ext cx="10058400" cy="1450757"/>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097280" y="2120900"/>
            <a:ext cx="4639736" cy="374819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515943" y="2120900"/>
            <a:ext cx="4639736" cy="374819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 name="Date Placeholder 1"/>
          <p:cNvSpPr>
            <a:spLocks noGrp="1"/>
          </p:cNvSpPr>
          <p:nvPr>
            <p:ph type="dt" sz="half" idx="10"/>
          </p:nvPr>
        </p:nvSpPr>
        <p:spPr bwMode="auto"/>
        <p:txBody>
          <a:bodyPr/>
          <a:lstStyle/>
          <a:p>
            <a:pPr>
              <a:defRPr/>
            </a:pPr>
            <a:fld id="{C469A4D7-467D-429B-BE55-2434BA506576}" type="datetime1">
              <a:rPr lang="en-US"/>
              <a:t>5/8/2023</a:t>
            </a:fld>
            <a:endParaRPr lang="en-US"/>
          </a:p>
        </p:txBody>
      </p:sp>
      <p:sp>
        <p:nvSpPr>
          <p:cNvPr id="9" name="Footer Placeholder 8"/>
          <p:cNvSpPr>
            <a:spLocks noGrp="1"/>
          </p:cNvSpPr>
          <p:nvPr>
            <p:ph type="ftr" sz="quarter" idx="11"/>
          </p:nvPr>
        </p:nvSpPr>
        <p:spPr bwMode="auto"/>
        <p:txBody>
          <a:bodyPr/>
          <a:lstStyle/>
          <a:p>
            <a:pPr>
              <a:defRPr/>
            </a:pPr>
            <a:r>
              <a:rPr lang="en-US"/>
              <a:t>Shima Bani</a:t>
            </a:r>
            <a:endParaRPr/>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0" name="Title 9"/>
          <p:cNvSpPr>
            <a:spLocks noGrp="1"/>
          </p:cNvSpPr>
          <p:nvPr>
            <p:ph type="title"/>
          </p:nvPr>
        </p:nvSpPr>
        <p:spPr bwMode="auto">
          <a:xfrm>
            <a:off x="1097280" y="286603"/>
            <a:ext cx="10058400" cy="1450757"/>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1097280" y="2057400"/>
            <a:ext cx="4639736" cy="736282"/>
          </a:xfrm>
        </p:spPr>
        <p:txBody>
          <a:bodyPr lIns="91440" rIns="91440" anchor="ctr">
            <a:normAutofit/>
          </a:bodyPr>
          <a:lstStyle>
            <a:lvl1pPr marL="0" indent="0">
              <a:buNone/>
              <a:defRPr sz="20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097280" y="2958274"/>
            <a:ext cx="4639736" cy="291082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515943" y="2057400"/>
            <a:ext cx="4639736" cy="736282"/>
          </a:xfrm>
        </p:spPr>
        <p:txBody>
          <a:bodyPr lIns="91440" rIns="91440" anchor="ctr">
            <a:normAutofit/>
          </a:bodyPr>
          <a:lstStyle>
            <a:lvl1pPr marL="0" indent="0">
              <a:buNone/>
              <a:defRPr sz="20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515943" y="2958273"/>
            <a:ext cx="4639736" cy="291082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 name="Date Placeholder 1"/>
          <p:cNvSpPr>
            <a:spLocks noGrp="1"/>
          </p:cNvSpPr>
          <p:nvPr>
            <p:ph type="dt" sz="half" idx="10"/>
          </p:nvPr>
        </p:nvSpPr>
        <p:spPr bwMode="auto"/>
        <p:txBody>
          <a:bodyPr/>
          <a:lstStyle/>
          <a:p>
            <a:pPr>
              <a:defRPr/>
            </a:pPr>
            <a:fld id="{021E45DD-7F6A-4F26-B7E6-4827ABD6C3C2}" type="datetime1">
              <a:rPr lang="en-US"/>
              <a:t>5/8/2023</a:t>
            </a:fld>
            <a:endParaRPr lang="en-US"/>
          </a:p>
        </p:txBody>
      </p:sp>
      <p:sp>
        <p:nvSpPr>
          <p:cNvPr id="11" name="Footer Placeholder 10"/>
          <p:cNvSpPr>
            <a:spLocks noGrp="1"/>
          </p:cNvSpPr>
          <p:nvPr>
            <p:ph type="ftr" sz="quarter" idx="11"/>
          </p:nvPr>
        </p:nvSpPr>
        <p:spPr bwMode="auto"/>
        <p:txBody>
          <a:bodyPr/>
          <a:lstStyle/>
          <a:p>
            <a:pPr>
              <a:defRPr/>
            </a:pPr>
            <a:r>
              <a:rPr lang="en-US"/>
              <a:t>Shima Bani</a:t>
            </a:r>
            <a:endParaRPr/>
          </a:p>
        </p:txBody>
      </p:sp>
      <p:sp>
        <p:nvSpPr>
          <p:cNvPr id="12" name="Slide Number Placeholder 11"/>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6" name="Date Placeholder 5"/>
          <p:cNvSpPr>
            <a:spLocks noGrp="1"/>
          </p:cNvSpPr>
          <p:nvPr>
            <p:ph type="dt" sz="half" idx="10"/>
          </p:nvPr>
        </p:nvSpPr>
        <p:spPr bwMode="auto"/>
        <p:txBody>
          <a:bodyPr/>
          <a:lstStyle/>
          <a:p>
            <a:pPr>
              <a:defRPr/>
            </a:pPr>
            <a:fld id="{B58A6C89-D946-472B-B151-9D30A1574E44}" type="datetime1">
              <a:rPr lang="en-US"/>
              <a:t>5/8/2023</a:t>
            </a:fld>
            <a:endParaRPr lang="en-US"/>
          </a:p>
        </p:txBody>
      </p:sp>
      <p:sp>
        <p:nvSpPr>
          <p:cNvPr id="7" name="Footer Placeholder 6"/>
          <p:cNvSpPr>
            <a:spLocks noGrp="1"/>
          </p:cNvSpPr>
          <p:nvPr>
            <p:ph type="ftr" sz="quarter" idx="11"/>
          </p:nvPr>
        </p:nvSpPr>
        <p:spPr bwMode="auto"/>
        <p:txBody>
          <a:bodyPr/>
          <a:lstStyle/>
          <a:p>
            <a:pPr>
              <a:defRPr/>
            </a:pPr>
            <a:r>
              <a:rPr lang="en-US"/>
              <a:t>Shima Bani</a:t>
            </a:r>
            <a:endParaRPr/>
          </a:p>
        </p:txBody>
      </p:sp>
      <p:sp>
        <p:nvSpPr>
          <p:cNvPr id="8" name="Slide Number Placeholder 7"/>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0" name="Rectangle 9"/>
          <p:cNvSpPr/>
          <p:nvPr/>
        </p:nvSpPr>
        <p:spPr bwMode="auto">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bwMode="auto"/>
        <p:txBody>
          <a:bodyPr/>
          <a:lstStyle/>
          <a:p>
            <a:pPr>
              <a:defRPr/>
            </a:pPr>
            <a:fld id="{4D338D99-8807-4F11-99C9-B62CD7B08410}" type="datetime1">
              <a:rPr lang="en-US"/>
              <a:t>5/8/2023</a:t>
            </a:fld>
            <a:endParaRPr lang="en-US"/>
          </a:p>
        </p:txBody>
      </p:sp>
      <p:sp>
        <p:nvSpPr>
          <p:cNvPr id="3" name="Footer Placeholder 2"/>
          <p:cNvSpPr>
            <a:spLocks noGrp="1"/>
          </p:cNvSpPr>
          <p:nvPr>
            <p:ph type="ftr" sz="quarter" idx="11"/>
          </p:nvPr>
        </p:nvSpPr>
        <p:spPr bwMode="auto"/>
        <p:txBody>
          <a:bodyPr/>
          <a:lstStyle/>
          <a:p>
            <a:pPr>
              <a:defRPr/>
            </a:pPr>
            <a:r>
              <a:rPr lang="en-US"/>
              <a:t>Shima Bani</a:t>
            </a:r>
            <a:endParaRPr/>
          </a:p>
        </p:txBody>
      </p:sp>
      <p:sp>
        <p:nvSpPr>
          <p:cNvPr id="4" name="Slide Number Placeholder 3"/>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Content with Caption">
    <p:spTree>
      <p:nvGrpSpPr>
        <p:cNvPr id="1" name=""/>
        <p:cNvGrpSpPr/>
        <p:nvPr/>
      </p:nvGrpSpPr>
      <p:grpSpPr bwMode="auto">
        <a:xfrm>
          <a:off x="0" y="0"/>
          <a:ext cx="0" cy="0"/>
          <a:chOff x="0" y="0"/>
          <a:chExt cx="0" cy="0"/>
        </a:xfrm>
      </p:grpSpPr>
      <p:sp>
        <p:nvSpPr>
          <p:cNvPr id="8" name="Rectangle 7"/>
          <p:cNvSpPr/>
          <p:nvPr/>
        </p:nvSpPr>
        <p:spPr bwMode="auto">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643465" y="786383"/>
            <a:ext cx="3517567" cy="2093975"/>
          </a:xfrm>
        </p:spPr>
        <p:txBody>
          <a:bodyPr anchor="b">
            <a:normAutofit/>
          </a:bodyPr>
          <a:lstStyle>
            <a:lvl1pPr>
              <a:lnSpc>
                <a:spcPct val="90000"/>
              </a:lnSpc>
              <a:defRPr sz="3600" b="0">
                <a:solidFill>
                  <a:srgbClr val="FFFFFF"/>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5458984" y="812799"/>
            <a:ext cx="5928344" cy="529475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a:xfrm>
            <a:off x="643464" y="6446520"/>
            <a:ext cx="3517568" cy="365125"/>
          </a:xfrm>
        </p:spPr>
        <p:txBody>
          <a:bodyPr/>
          <a:lstStyle>
            <a:lvl1pPr algn="l">
              <a:defRPr/>
            </a:lvl1pPr>
          </a:lstStyle>
          <a:p>
            <a:pPr>
              <a:defRPr/>
            </a:pPr>
            <a:fld id="{5CA4A549-4CFF-4A6E-A7AA-6986323F6B79}" type="datetime1">
              <a:rPr lang="en-US"/>
              <a:t>5/8/2023</a:t>
            </a:fld>
            <a:endParaRPr lang="en-US"/>
          </a:p>
        </p:txBody>
      </p:sp>
      <p:sp>
        <p:nvSpPr>
          <p:cNvPr id="6" name="Footer Placeholder 5"/>
          <p:cNvSpPr>
            <a:spLocks noGrp="1"/>
          </p:cNvSpPr>
          <p:nvPr>
            <p:ph type="ftr" sz="quarter" idx="11"/>
          </p:nvPr>
        </p:nvSpPr>
        <p:spPr bwMode="auto">
          <a:xfrm>
            <a:off x="5458983" y="6446520"/>
            <a:ext cx="5334019" cy="365125"/>
          </a:xfrm>
        </p:spPr>
        <p:txBody>
          <a:bodyPr/>
          <a:lstStyle>
            <a:lvl1pPr algn="l">
              <a:defRPr>
                <a:solidFill>
                  <a:schemeClr val="tx2"/>
                </a:solidFill>
              </a:defRPr>
            </a:lvl1pPr>
          </a:lstStyle>
          <a:p>
            <a:pPr>
              <a:defRPr/>
            </a:pPr>
            <a:r>
              <a:rPr lang="en-US"/>
              <a:t>Shima Bani</a:t>
            </a:r>
            <a:endParaRPr/>
          </a:p>
        </p:txBody>
      </p:sp>
      <p:sp>
        <p:nvSpPr>
          <p:cNvPr id="7" name="Slide Number Placeholder 6"/>
          <p:cNvSpPr>
            <a:spLocks noGrp="1"/>
          </p:cNvSpPr>
          <p:nvPr>
            <p:ph type="sldNum" sz="quarter" idx="12"/>
          </p:nvPr>
        </p:nvSpPr>
        <p:spPr bwMode="auto"/>
        <p:txBody>
          <a:bodyPr/>
          <a:lstStyle>
            <a:lvl1pPr>
              <a:defRPr>
                <a:solidFill>
                  <a:schemeClr val="tx2"/>
                </a:solidFill>
              </a:defRPr>
            </a:lvl1pPr>
          </a:lstStyle>
          <a:p>
            <a:pPr>
              <a:defRPr/>
            </a:pPr>
            <a:fld id="{3A98EE3D-8CD1-4C3F-BD1C-C98C9596463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Picture with Caption">
    <p:spTree>
      <p:nvGrpSpPr>
        <p:cNvPr id="1" name=""/>
        <p:cNvGrpSpPr/>
        <p:nvPr/>
      </p:nvGrpSpPr>
      <p:grpSpPr bwMode="auto">
        <a:xfrm>
          <a:off x="0" y="0"/>
          <a:ext cx="0" cy="0"/>
          <a:chOff x="0" y="0"/>
          <a:chExt cx="0" cy="0"/>
        </a:xfrm>
      </p:grpSpPr>
      <p:sp>
        <p:nvSpPr>
          <p:cNvPr id="8" name="Rectangle 7"/>
          <p:cNvSpPr/>
          <p:nvPr/>
        </p:nvSpPr>
        <p:spPr bwMode="auto">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bwMode="auto">
          <a:xfrm>
            <a:off x="15" y="0"/>
            <a:ext cx="12191985" cy="4578350"/>
          </a:xfrm>
          <a:prstGeom prst="rect">
            <a:avLst/>
          </a:prstGeo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2" name="Title 1"/>
          <p:cNvSpPr>
            <a:spLocks noGrp="1"/>
          </p:cNvSpPr>
          <p:nvPr>
            <p:ph type="title"/>
          </p:nvPr>
        </p:nvSpPr>
        <p:spPr bwMode="auto">
          <a:xfrm>
            <a:off x="1097279" y="4799362"/>
            <a:ext cx="10113645" cy="743682"/>
          </a:xfrm>
        </p:spPr>
        <p:txBody>
          <a:bodyPr tIns="0" bIns="0" anchor="b">
            <a:noAutofit/>
          </a:bodyPr>
          <a:lstStyle>
            <a:lvl1pPr>
              <a:defRPr sz="3600" b="0">
                <a:solidFill>
                  <a:srgbClr val="FFFFFF"/>
                </a:solidFill>
              </a:defRPr>
            </a:lvl1pPr>
          </a:lstStyle>
          <a:p>
            <a:pPr>
              <a:defRPr/>
            </a:pPr>
            <a:r>
              <a:rPr lang="en-US"/>
              <a:t>Click to edit Master title style</a:t>
            </a:r>
            <a:endParaRPr/>
          </a:p>
        </p:txBody>
      </p:sp>
      <p:sp>
        <p:nvSpPr>
          <p:cNvPr id="4" name="Text Placeholder 3"/>
          <p:cNvSpPr>
            <a:spLocks noGrp="1"/>
          </p:cNvSpPr>
          <p:nvPr>
            <p:ph type="body" sz="half" idx="2"/>
          </p:nvPr>
        </p:nvSpPr>
        <p:spPr bwMode="auto">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lvl1pPr>
              <a:defRPr/>
            </a:lvl1pPr>
          </a:lstStyle>
          <a:p>
            <a:pPr>
              <a:defRPr/>
            </a:pPr>
            <a:fld id="{3BE71065-282C-49CF-9A5B-CB2134DF60E2}" type="datetime1">
              <a:rPr lang="en-US"/>
              <a:t>5/8/2023</a:t>
            </a:fld>
            <a:endParaRPr lang="en-US"/>
          </a:p>
        </p:txBody>
      </p:sp>
      <p:sp>
        <p:nvSpPr>
          <p:cNvPr id="6" name="Footer Placeholder 5"/>
          <p:cNvSpPr>
            <a:spLocks noGrp="1"/>
          </p:cNvSpPr>
          <p:nvPr>
            <p:ph type="ftr" sz="quarter" idx="11"/>
          </p:nvPr>
        </p:nvSpPr>
        <p:spPr bwMode="auto">
          <a:xfrm>
            <a:off x="1097279" y="6446838"/>
            <a:ext cx="6818262" cy="365125"/>
          </a:xfrm>
        </p:spPr>
        <p:txBody>
          <a:bodyPr/>
          <a:lstStyle/>
          <a:p>
            <a:pPr algn="l">
              <a:defRPr/>
            </a:pPr>
            <a:r>
              <a:rPr lang="en-US"/>
              <a:t>Shima Bani</a:t>
            </a:r>
            <a:endParaRPr/>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Rectangle 6"/>
          <p:cNvSpPr/>
          <p:nvPr/>
        </p:nvSpPr>
        <p:spPr bwMode="auto">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bwMode="auto">
          <a:xfrm>
            <a:off x="1097280" y="286603"/>
            <a:ext cx="10058400" cy="1450757"/>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097280" y="2108201"/>
            <a:ext cx="10058400" cy="3760891"/>
          </a:xfrm>
          <a:prstGeom prst="rect">
            <a:avLst/>
          </a:prstGeom>
        </p:spPr>
        <p:txBody>
          <a:bodyPr vert="horz" lIns="0" tIns="45720" rIns="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a:defRPr/>
            </a:pPr>
            <a:fld id="{F1FD0D54-7678-4168-964C-A304322CD2F2}" type="datetime1">
              <a:rPr lang="en-US"/>
              <a:t>5/8/2023</a:t>
            </a:fld>
            <a:endParaRPr lang="en-US"/>
          </a:p>
        </p:txBody>
      </p:sp>
      <p:sp>
        <p:nvSpPr>
          <p:cNvPr id="5" name="Footer Placeholder 4"/>
          <p:cNvSpPr>
            <a:spLocks noGrp="1"/>
          </p:cNvSpPr>
          <p:nvPr>
            <p:ph type="ftr" sz="quarter" idx="3"/>
          </p:nvPr>
        </p:nvSpPr>
        <p:spPr bwMode="auto">
          <a:xfrm>
            <a:off x="1097279" y="6446838"/>
            <a:ext cx="6818262" cy="365125"/>
          </a:xfrm>
          <a:prstGeom prst="rect">
            <a:avLst/>
          </a:prstGeom>
        </p:spPr>
        <p:txBody>
          <a:bodyPr vert="horz" lIns="91440" tIns="45720" rIns="91440" bIns="45720" rtlCol="0" anchor="ctr"/>
          <a:lstStyle>
            <a:lvl1pPr algn="l">
              <a:defRPr sz="900" cap="all">
                <a:solidFill>
                  <a:srgbClr val="FFFFFF"/>
                </a:solidFill>
              </a:defRPr>
            </a:lvl1pPr>
          </a:lstStyle>
          <a:p>
            <a:pPr>
              <a:defRPr/>
            </a:pPr>
            <a:r>
              <a:rPr lang="en-US"/>
              <a:t>Shima Bani</a:t>
            </a:r>
            <a:endParaRPr/>
          </a:p>
        </p:txBody>
      </p:sp>
      <p:sp>
        <p:nvSpPr>
          <p:cNvPr id="6" name="Slide Number Placeholder 5"/>
          <p:cNvSpPr>
            <a:spLocks noGrp="1"/>
          </p:cNvSpPr>
          <p:nvPr>
            <p:ph type="sldNum" sz="quarter" idx="4"/>
          </p:nvPr>
        </p:nvSpPr>
        <p:spPr bwMode="auto">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a:defRPr/>
            </a:pPr>
            <a:fld id="{3A98EE3D-8CD1-4C3F-BD1C-C98C9596463C}" type="slidenum">
              <a:rPr lang="en-US"/>
              <a:t>‹#›</a:t>
            </a:fld>
            <a:endParaRPr lang="en-US"/>
          </a:p>
        </p:txBody>
      </p:sp>
      <p:cxnSp>
        <p:nvCxnSpPr>
          <p:cNvPr id="10" name="Straight Connector 9"/>
          <p:cNvCxnSpPr>
            <a:cxnSpLocks/>
          </p:cNvCxnSpPr>
          <p:nvPr/>
        </p:nvCxnSpPr>
        <p:spPr bwMode="auto">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a:lnSpc>
          <a:spcPct val="90000"/>
        </a:lnSpc>
        <a:spcBef>
          <a:spcPts val="0"/>
        </a:spcBef>
        <a:buNone/>
        <a:defRPr sz="4800" i="0" spc="-50">
          <a:solidFill>
            <a:schemeClr val="tx1">
              <a:lumMod val="75000"/>
              <a:lumOff val="25000"/>
            </a:schemeClr>
          </a:solidFill>
          <a:latin typeface="+mj-lt"/>
          <a:ea typeface="+mj-ea"/>
          <a:cs typeface="+mj-cs"/>
        </a:defRPr>
      </a:lvl1pPr>
    </p:titleStyle>
    <p:bodyStyle>
      <a:lvl1pPr marL="91440" indent="-91440" algn="l" defTabSz="914400">
        <a:lnSpc>
          <a:spcPct val="100000"/>
        </a:lnSpc>
        <a:spcBef>
          <a:spcPts val="1200"/>
        </a:spcBef>
        <a:spcAft>
          <a:spcPts val="200"/>
        </a:spcAft>
        <a:buClr>
          <a:schemeClr val="accent1"/>
        </a:buClr>
        <a:buSzPct val="100000"/>
        <a:buFont typeface="Calibri"/>
        <a:buChar char=" "/>
        <a:defRPr sz="2000">
          <a:solidFill>
            <a:schemeClr val="tx1">
              <a:lumMod val="75000"/>
              <a:lumOff val="25000"/>
            </a:schemeClr>
          </a:solidFill>
          <a:latin typeface="+mn-lt"/>
          <a:ea typeface="+mn-ea"/>
          <a:cs typeface="+mn-cs"/>
        </a:defRPr>
      </a:lvl1pPr>
      <a:lvl2pPr marL="384048" indent="-182880" algn="l" defTabSz="914400">
        <a:lnSpc>
          <a:spcPct val="100000"/>
        </a:lnSpc>
        <a:spcBef>
          <a:spcPts val="200"/>
        </a:spcBef>
        <a:spcAft>
          <a:spcPts val="400"/>
        </a:spcAft>
        <a:buClrTx/>
        <a:buFont typeface="Calibri"/>
        <a:buChar char="◦"/>
        <a:defRPr sz="1800">
          <a:solidFill>
            <a:schemeClr val="tx1">
              <a:lumMod val="75000"/>
              <a:lumOff val="25000"/>
            </a:schemeClr>
          </a:solidFill>
          <a:latin typeface="+mn-lt"/>
          <a:ea typeface="+mn-ea"/>
          <a:cs typeface="+mn-cs"/>
        </a:defRPr>
      </a:lvl2pPr>
      <a:lvl3pPr marL="56692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3pPr>
      <a:lvl4pPr marL="74980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4pPr>
      <a:lvl5pPr marL="93268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image" Target="../media/image44.w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bwMode="auto">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ctrTitle"/>
          </p:nvPr>
        </p:nvSpPr>
        <p:spPr bwMode="auto">
          <a:xfrm>
            <a:off x="3836504" y="758951"/>
            <a:ext cx="7319175" cy="3374930"/>
          </a:xfrm>
        </p:spPr>
        <p:txBody>
          <a:bodyPr>
            <a:normAutofit/>
          </a:bodyPr>
          <a:lstStyle/>
          <a:p>
            <a:pPr>
              <a:defRPr/>
            </a:pPr>
            <a:r>
              <a:rPr lang="en-US" sz="3200" b="1">
                <a:latin typeface="Calibri"/>
                <a:cs typeface="Calibri"/>
              </a:rPr>
              <a:t>Introduction to</a:t>
            </a:r>
            <a:br>
              <a:rPr lang="en-US" sz="3200" b="1">
                <a:latin typeface="Calibri"/>
                <a:cs typeface="Calibri"/>
              </a:rPr>
            </a:br>
            <a:r>
              <a:rPr lang="en-US" sz="3200" b="1">
                <a:latin typeface="Calibri"/>
                <a:cs typeface="Calibri"/>
              </a:rPr>
              <a:t>High Performance Computing</a:t>
            </a:r>
            <a:br>
              <a:rPr lang="en-US" sz="3200" b="1">
                <a:latin typeface="Calibri"/>
                <a:cs typeface="Calibri"/>
              </a:rPr>
            </a:br>
            <a:r>
              <a:rPr lang="en-US" sz="3200" b="1">
                <a:latin typeface="Calibri"/>
                <a:cs typeface="Calibri"/>
              </a:rPr>
              <a:t>for Scientists and Engineers</a:t>
            </a:r>
            <a:br>
              <a:rPr lang="en-US" sz="3200" b="1">
                <a:latin typeface="Calibri"/>
                <a:cs typeface="Calibri"/>
              </a:rPr>
            </a:br>
            <a:br>
              <a:rPr lang="en-US" sz="1600" b="1">
                <a:latin typeface="Calibri"/>
                <a:cs typeface="Calibri"/>
              </a:rPr>
            </a:br>
            <a:r>
              <a:rPr lang="en-US" sz="3200" b="1">
                <a:solidFill>
                  <a:schemeClr val="tx1">
                    <a:lumMod val="50000"/>
                    <a:lumOff val="50000"/>
                  </a:schemeClr>
                </a:solidFill>
                <a:latin typeface="Calibri"/>
                <a:cs typeface="Calibri"/>
              </a:rPr>
              <a:t>Chapter 3: Data access optimization</a:t>
            </a:r>
            <a:endParaRPr lang="en-US" sz="3200">
              <a:solidFill>
                <a:schemeClr val="tx1">
                  <a:lumMod val="50000"/>
                  <a:lumOff val="50000"/>
                </a:schemeClr>
              </a:solidFill>
              <a:latin typeface="Calibri"/>
              <a:cs typeface="Calibri"/>
            </a:endParaRPr>
          </a:p>
        </p:txBody>
      </p:sp>
      <p:sp>
        <p:nvSpPr>
          <p:cNvPr id="3" name="Subtitle 2"/>
          <p:cNvSpPr>
            <a:spLocks noGrp="1"/>
          </p:cNvSpPr>
          <p:nvPr>
            <p:ph type="subTitle" idx="1"/>
          </p:nvPr>
        </p:nvSpPr>
        <p:spPr bwMode="auto">
          <a:xfrm>
            <a:off x="3836504" y="4455620"/>
            <a:ext cx="7321946" cy="1143000"/>
          </a:xfrm>
        </p:spPr>
        <p:txBody>
          <a:bodyPr vert="horz" lIns="91440" tIns="45720" rIns="91440" bIns="45720" rtlCol="0">
            <a:normAutofit/>
          </a:bodyPr>
          <a:lstStyle/>
          <a:p>
            <a:pPr>
              <a:defRPr/>
            </a:pPr>
            <a:r>
              <a:rPr lang="en-US">
                <a:cs typeface="Calibri"/>
              </a:rPr>
              <a:t>By Georg Hager, Gerhard Wellein</a:t>
            </a:r>
          </a:p>
        </p:txBody>
      </p:sp>
      <p:pic>
        <p:nvPicPr>
          <p:cNvPr id="4" name="Picture 4" descr="Graphical user interface&#10;&#10;Description automatically generated"/>
          <p:cNvPicPr>
            <a:picLocks noChangeAspect="1"/>
          </p:cNvPicPr>
          <p:nvPr/>
        </p:nvPicPr>
        <p:blipFill>
          <a:blip r:embed="rId2"/>
          <a:stretch/>
        </p:blipFill>
        <p:spPr bwMode="auto">
          <a:xfrm>
            <a:off x="620973" y="980499"/>
            <a:ext cx="2758331" cy="4378303"/>
          </a:xfrm>
          <a:prstGeom prst="rect">
            <a:avLst/>
          </a:prstGeom>
        </p:spPr>
      </p:pic>
      <p:cxnSp>
        <p:nvCxnSpPr>
          <p:cNvPr id="15" name="Straight Connector 10"/>
          <p:cNvCxnSpPr>
            <a:cxnSpLocks noGrp="1" noRot="1" noChangeAspect="1" noMove="1" noResize="1" noEditPoints="1" noAdjustHandles="1" noChangeArrowheads="1" noChangeShapeType="1"/>
          </p:cNvCxnSpPr>
          <p:nvPr/>
        </p:nvCxnSpPr>
        <p:spPr bwMode="auto">
          <a:xfrm>
            <a:off x="3958250"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nvSpPr>
        <p:spPr bwMode="auto">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bwMode="auto"/>
        <p:txBody>
          <a:bodyPr/>
          <a:lstStyle/>
          <a:p>
            <a:pPr>
              <a:defRPr/>
            </a:pPr>
            <a:fld id="{C1801854-EDD2-4C8C-B230-47BFE26E7C87}" type="datetime1">
              <a:rPr lang="en-US"/>
              <a:t>5/8/2023</a:t>
            </a:fld>
            <a:endParaRPr lang="en-US"/>
          </a:p>
        </p:txBody>
      </p:sp>
      <p:sp>
        <p:nvSpPr>
          <p:cNvPr id="6" name="Footer Placeholder 5"/>
          <p:cNvSpPr>
            <a:spLocks noGrp="1"/>
          </p:cNvSpPr>
          <p:nvPr>
            <p:ph type="ftr" sz="quarter" idx="11"/>
          </p:nvPr>
        </p:nvSpPr>
        <p:spPr bwMode="auto"/>
        <p:txBody>
          <a:bodyPr/>
          <a:lstStyle/>
          <a:p>
            <a:pPr>
              <a:defRPr/>
            </a:pPr>
            <a:r>
              <a:rPr lang="en-US"/>
              <a:t>Shima Bani</a:t>
            </a:r>
            <a:endParaRPr/>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Example</a:t>
            </a:r>
            <a:endParaRPr/>
          </a:p>
        </p:txBody>
      </p:sp>
      <p:sp>
        <p:nvSpPr>
          <p:cNvPr id="3" name="Content Placeholder 2"/>
          <p:cNvSpPr>
            <a:spLocks noGrp="1"/>
          </p:cNvSpPr>
          <p:nvPr>
            <p:ph idx="1"/>
          </p:nvPr>
        </p:nvSpPr>
        <p:spPr bwMode="auto">
          <a:xfrm>
            <a:off x="1097280" y="3175930"/>
            <a:ext cx="10058400" cy="2693162"/>
          </a:xfrm>
        </p:spPr>
        <p:txBody>
          <a:bodyPr/>
          <a:lstStyle/>
          <a:p>
            <a:pPr>
              <a:defRPr/>
            </a:pPr>
            <a:r>
              <a:rPr lang="en-US"/>
              <a:t>Each iteration has three loads, one store and two floating-point operations.</a:t>
            </a:r>
            <a:endParaRPr/>
          </a:p>
          <a:p>
            <a:pPr>
              <a:defRPr/>
            </a:pPr>
            <a:r>
              <a:rPr lang="en-US"/>
              <a:t>Code balance: </a:t>
            </a:r>
            <a:endParaRPr/>
          </a:p>
          <a:p>
            <a:pPr>
              <a:defRPr/>
            </a:pPr>
            <a:r>
              <a:rPr lang="en-US"/>
              <a:t>Assume: CPU has machine balance </a:t>
            </a:r>
            <a:endParaRPr/>
          </a:p>
          <a:p>
            <a:pPr>
              <a:defRPr/>
            </a:pPr>
            <a:r>
              <a:rPr lang="en-US"/>
              <a:t>Lightspeed ratio:                    is 0.1/2 = 0.05 or 5% of peak FP performance </a:t>
            </a:r>
            <a:endParaRPr/>
          </a:p>
        </p:txBody>
      </p:sp>
      <p:pic>
        <p:nvPicPr>
          <p:cNvPr id="5" name="Picture 4"/>
          <p:cNvPicPr>
            <a:picLocks noChangeAspect="1"/>
          </p:cNvPicPr>
          <p:nvPr/>
        </p:nvPicPr>
        <p:blipFill>
          <a:blip r:embed="rId2"/>
          <a:stretch/>
        </p:blipFill>
        <p:spPr bwMode="auto">
          <a:xfrm>
            <a:off x="3714683" y="2038949"/>
            <a:ext cx="4176014" cy="1136981"/>
          </a:xfrm>
          <a:prstGeom prst="rect">
            <a:avLst/>
          </a:prstGeom>
        </p:spPr>
      </p:pic>
      <p:pic>
        <p:nvPicPr>
          <p:cNvPr id="7" name="Picture 6"/>
          <p:cNvPicPr>
            <a:picLocks noChangeAspect="1"/>
          </p:cNvPicPr>
          <p:nvPr/>
        </p:nvPicPr>
        <p:blipFill>
          <a:blip r:embed="rId3"/>
          <a:stretch/>
        </p:blipFill>
        <p:spPr bwMode="auto">
          <a:xfrm>
            <a:off x="2965173" y="3612454"/>
            <a:ext cx="1574855" cy="370127"/>
          </a:xfrm>
          <a:prstGeom prst="rect">
            <a:avLst/>
          </a:prstGeom>
        </p:spPr>
      </p:pic>
      <p:pic>
        <p:nvPicPr>
          <p:cNvPr id="9" name="Picture 8"/>
          <p:cNvPicPr>
            <a:picLocks noChangeAspect="1"/>
          </p:cNvPicPr>
          <p:nvPr/>
        </p:nvPicPr>
        <p:blipFill>
          <a:blip r:embed="rId4"/>
          <a:stretch/>
        </p:blipFill>
        <p:spPr bwMode="auto">
          <a:xfrm>
            <a:off x="5086323" y="4052921"/>
            <a:ext cx="1040156" cy="308797"/>
          </a:xfrm>
          <a:prstGeom prst="rect">
            <a:avLst/>
          </a:prstGeom>
        </p:spPr>
      </p:pic>
      <p:pic>
        <p:nvPicPr>
          <p:cNvPr id="11" name="Picture 10"/>
          <p:cNvPicPr>
            <a:picLocks noChangeAspect="1"/>
          </p:cNvPicPr>
          <p:nvPr/>
        </p:nvPicPr>
        <p:blipFill>
          <a:blip r:embed="rId5"/>
          <a:stretch/>
        </p:blipFill>
        <p:spPr bwMode="auto">
          <a:xfrm>
            <a:off x="3200416" y="4419105"/>
            <a:ext cx="921837" cy="370127"/>
          </a:xfrm>
          <a:prstGeom prst="rect">
            <a:avLst/>
          </a:prstGeom>
        </p:spPr>
      </p:pic>
      <p:sp>
        <p:nvSpPr>
          <p:cNvPr id="16" name="Date Placeholder 15"/>
          <p:cNvSpPr>
            <a:spLocks noGrp="1"/>
          </p:cNvSpPr>
          <p:nvPr>
            <p:ph type="dt" sz="half" idx="10"/>
          </p:nvPr>
        </p:nvSpPr>
        <p:spPr bwMode="auto"/>
        <p:txBody>
          <a:bodyPr/>
          <a:lstStyle/>
          <a:p>
            <a:pPr>
              <a:defRPr/>
            </a:pPr>
            <a:fld id="{EAEBF07D-BE48-40BC-BAC0-A835C251DEC4}" type="datetime1">
              <a:rPr lang="en-US"/>
              <a:t>5/8/2023</a:t>
            </a:fld>
            <a:endParaRPr lang="en-US"/>
          </a:p>
        </p:txBody>
      </p:sp>
      <p:sp>
        <p:nvSpPr>
          <p:cNvPr id="17" name="Footer Placeholder 16"/>
          <p:cNvSpPr>
            <a:spLocks noGrp="1"/>
          </p:cNvSpPr>
          <p:nvPr>
            <p:ph type="ftr" sz="quarter" idx="11"/>
          </p:nvPr>
        </p:nvSpPr>
        <p:spPr bwMode="auto"/>
        <p:txBody>
          <a:bodyPr/>
          <a:lstStyle/>
          <a:p>
            <a:pPr>
              <a:defRPr/>
            </a:pPr>
            <a:r>
              <a:rPr lang="en-US"/>
              <a:t>Shima Bani</a:t>
            </a:r>
            <a:endParaRPr/>
          </a:p>
        </p:txBody>
      </p:sp>
      <p:sp>
        <p:nvSpPr>
          <p:cNvPr id="18" name="Slide Number Placeholder 17"/>
          <p:cNvSpPr>
            <a:spLocks noGrp="1"/>
          </p:cNvSpPr>
          <p:nvPr>
            <p:ph type="sldNum" sz="quarter" idx="12"/>
          </p:nvPr>
        </p:nvSpPr>
        <p:spPr bwMode="auto"/>
        <p:txBody>
          <a:bodyPr/>
          <a:lstStyle/>
          <a:p>
            <a:pPr>
              <a:defRPr/>
            </a:pPr>
            <a:fld id="{3A98EE3D-8CD1-4C3F-BD1C-C98C9596463C}"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Example</a:t>
            </a:r>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a:xfrm>
                <a:off x="1097280" y="3175930"/>
                <a:ext cx="10058400" cy="2693162"/>
              </a:xfrm>
            </p:spPr>
            <p:txBody>
              <a:bodyPr/>
              <a:lstStyle/>
              <a:p>
                <a:pPr>
                  <a:defRPr/>
                </a:pPr>
                <a:r>
                  <a:rPr lang="en-US"/>
                  <a:t>On cache-based microprocessors:</a:t>
                </a:r>
                <a:endParaRPr/>
              </a:p>
              <a:p>
                <a:pPr lvl="3">
                  <a:defRPr/>
                </a:pPr>
                <a:r>
                  <a:rPr lang="en-US" sz="1600"/>
                  <a:t>Each cache store miss may incur a cache write =&gt; each store must be counted as a load plus a store</a:t>
                </a:r>
                <a:endParaRPr/>
              </a:p>
              <a:p>
                <a:pPr>
                  <a:defRPr/>
                </a:pPr>
                <a:r>
                  <a:rPr lang="en-US"/>
                  <a:t>Code balance: </a:t>
                </a:r>
                <mc:AlternateContent>
                  <mc:Choice Requires="a14">
                    <a14:m>
                      <m:oMath xmlns:m="http://schemas.openxmlformats.org/officeDocument/2006/math">
                        <m:sSub>
                          <m:sSubPr>
                            <m:ctrlPr>
                              <a:rPr lang="en-US" i="1">
                                <a:latin typeface="Cambria Math" panose="02040503050406030204" pitchFamily="18" charset="0"/>
                                <a:ea typeface="Cambria Math"/>
                                <a:cs typeface="Cambria Math"/>
                              </a:rPr>
                            </m:ctrlPr>
                          </m:sSubPr>
                          <m:e>
                            <m:r>
                              <a:rPr lang="en-US" b="0" i="1">
                                <a:latin typeface="Cambria Math"/>
                              </a:rPr>
                              <m:t>𝐵</m:t>
                            </m:r>
                          </m:e>
                          <m:sub>
                            <m:r>
                              <a:rPr lang="en-US" b="0" i="1">
                                <a:latin typeface="Cambria Math"/>
                              </a:rPr>
                              <m:t>𝑐</m:t>
                            </m:r>
                          </m:sub>
                        </m:sSub>
                        <m:r>
                          <a:rPr lang="en-US" b="0" i="1">
                            <a:latin typeface="Cambria Math"/>
                          </a:rPr>
                          <m:t>= </m:t>
                        </m:r>
                        <m:f>
                          <m:fPr>
                            <m:ctrlPr>
                              <a:rPr lang="en-US" b="0" i="1">
                                <a:latin typeface="Cambria Math" panose="02040503050406030204" pitchFamily="18" charset="0"/>
                                <a:ea typeface="Cambria Math"/>
                                <a:cs typeface="Cambria Math"/>
                              </a:rPr>
                            </m:ctrlPr>
                          </m:fPr>
                          <m:num>
                            <m:r>
                              <a:rPr lang="en-US" b="0" i="1">
                                <a:latin typeface="Cambria Math"/>
                              </a:rPr>
                              <m:t>3+2</m:t>
                            </m:r>
                          </m:num>
                          <m:den>
                            <m:r>
                              <a:rPr lang="en-US" b="0" i="1">
                                <a:latin typeface="Cambria Math"/>
                              </a:rPr>
                              <m:t>2</m:t>
                            </m:r>
                          </m:den>
                        </m:f>
                        <m:r>
                          <a:rPr lang="en-US" b="0" i="1">
                            <a:latin typeface="Cambria Math"/>
                          </a:rPr>
                          <m:t>=2.5</m:t>
                        </m:r>
                      </m:oMath>
                    </a14:m>
                  </mc:Choice>
                  <mc:Fallback xmlns:m="http://schemas.openxmlformats.org/officeDocument/2006/math" xmlns:w="http://schemas.openxmlformats.org/wordprocessingml/2006/main" xmlns=""/>
                </mc:AlternateContent>
                <a:endParaRPr lang="en-US"/>
              </a:p>
              <a:p>
                <a:pPr>
                  <a:defRPr/>
                </a:pPr>
                <a:r>
                  <a:rPr lang="en-US"/>
                  <a:t>Lightspeed ratio:                    is 0.1/2.5 = 0.04 or 4% of peak FP performance </a:t>
                </a:r>
                <a:endParaRPr/>
              </a:p>
              <a:p>
                <a:pPr>
                  <a:defRPr/>
                </a:pPr>
                <a:endParaRPr lang="en-US"/>
              </a:p>
              <a:p>
                <a:pPr>
                  <a:defRPr/>
                </a:pPr>
                <a:endParaRPr lang="en-US"/>
              </a:p>
              <a:p>
                <a:pPr marL="0" indent="0">
                  <a:buNone/>
                  <a:defRPr/>
                </a:pPr>
                <a:endParaRPr lang="en-US"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xfrm>
                <a:off x="1097280" y="3175930"/>
                <a:ext cx="10058400" cy="2693162"/>
              </a:xfrm>
              <a:blipFill>
                <a:blip r:embed="rId3"/>
                <a:stretch>
                  <a:fillRect l="-1455" t="-1357"/>
                </a:stretch>
              </a:blipFill>
            </p:spPr>
            <p:txBody>
              <a:bodyPr/>
              <a:lstStyle/>
              <a:p>
                <a:r>
                  <a:rPr lang="LID4096">
                    <a:noFill/>
                  </a:rPr>
                  <a:t> </a:t>
                </a:r>
              </a:p>
            </p:txBody>
          </p:sp>
        </mc:Fallback>
      </mc:AlternateContent>
      <p:pic>
        <p:nvPicPr>
          <p:cNvPr id="5" name="Picture 4"/>
          <p:cNvPicPr>
            <a:picLocks noChangeAspect="1"/>
          </p:cNvPicPr>
          <p:nvPr/>
        </p:nvPicPr>
        <p:blipFill>
          <a:blip r:embed="rId4"/>
          <a:stretch/>
        </p:blipFill>
        <p:spPr bwMode="auto">
          <a:xfrm>
            <a:off x="3714683" y="2038949"/>
            <a:ext cx="4176014" cy="1136981"/>
          </a:xfrm>
          <a:prstGeom prst="rect">
            <a:avLst/>
          </a:prstGeom>
        </p:spPr>
      </p:pic>
      <p:pic>
        <p:nvPicPr>
          <p:cNvPr id="8" name="Picture 7"/>
          <p:cNvPicPr>
            <a:picLocks noChangeAspect="1"/>
          </p:cNvPicPr>
          <p:nvPr/>
        </p:nvPicPr>
        <p:blipFill>
          <a:blip r:embed="rId5"/>
          <a:stretch/>
        </p:blipFill>
        <p:spPr bwMode="auto">
          <a:xfrm>
            <a:off x="3200416" y="4419105"/>
            <a:ext cx="921837" cy="370127"/>
          </a:xfrm>
          <a:prstGeom prst="rect">
            <a:avLst/>
          </a:prstGeom>
        </p:spPr>
      </p:pic>
      <p:sp>
        <p:nvSpPr>
          <p:cNvPr id="4" name="Date Placeholder 3"/>
          <p:cNvSpPr>
            <a:spLocks noGrp="1"/>
          </p:cNvSpPr>
          <p:nvPr>
            <p:ph type="dt" sz="half" idx="10"/>
          </p:nvPr>
        </p:nvSpPr>
        <p:spPr bwMode="auto"/>
        <p:txBody>
          <a:bodyPr/>
          <a:lstStyle/>
          <a:p>
            <a:pPr>
              <a:defRPr/>
            </a:pPr>
            <a:fld id="{65699321-7BE9-4DE7-9063-895CC4C45CE9}" type="datetime1">
              <a:rPr lang="en-US"/>
              <a:t>5/8/2023</a:t>
            </a:fld>
            <a:endParaRPr lang="en-US"/>
          </a:p>
        </p:txBody>
      </p:sp>
      <p:sp>
        <p:nvSpPr>
          <p:cNvPr id="6" name="Footer Placeholder 5"/>
          <p:cNvSpPr>
            <a:spLocks noGrp="1"/>
          </p:cNvSpPr>
          <p:nvPr>
            <p:ph type="ftr" sz="quarter" idx="11"/>
          </p:nvPr>
        </p:nvSpPr>
        <p:spPr bwMode="auto"/>
        <p:txBody>
          <a:bodyPr/>
          <a:lstStyle/>
          <a:p>
            <a:pPr>
              <a:defRPr/>
            </a:pPr>
            <a:r>
              <a:rPr lang="en-US"/>
              <a:t>Shima Bani</a:t>
            </a:r>
            <a:endParaRPr/>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STREAM benchmark</a:t>
            </a:r>
            <a:endParaRPr/>
          </a:p>
        </p:txBody>
      </p:sp>
      <p:sp>
        <p:nvSpPr>
          <p:cNvPr id="3" name="Content Placeholder 2"/>
          <p:cNvSpPr>
            <a:spLocks noGrp="1"/>
          </p:cNvSpPr>
          <p:nvPr>
            <p:ph idx="1"/>
          </p:nvPr>
        </p:nvSpPr>
        <p:spPr bwMode="auto"/>
        <p:txBody>
          <a:bodyPr/>
          <a:lstStyle/>
          <a:p>
            <a:pPr>
              <a:defRPr/>
            </a:pPr>
            <a:endParaRPr lang="en-US"/>
          </a:p>
        </p:txBody>
      </p:sp>
      <p:pic>
        <p:nvPicPr>
          <p:cNvPr id="5" name="Picture 4"/>
          <p:cNvPicPr>
            <a:picLocks noChangeAspect="1"/>
          </p:cNvPicPr>
          <p:nvPr/>
        </p:nvPicPr>
        <p:blipFill>
          <a:blip r:embed="rId3"/>
          <a:stretch/>
        </p:blipFill>
        <p:spPr bwMode="auto">
          <a:xfrm>
            <a:off x="1709438" y="2180540"/>
            <a:ext cx="8773124" cy="2496919"/>
          </a:xfrm>
          <a:prstGeom prst="rect">
            <a:avLst/>
          </a:prstGeom>
        </p:spPr>
      </p:pic>
      <p:pic>
        <p:nvPicPr>
          <p:cNvPr id="7" name="Picture 6"/>
          <p:cNvPicPr>
            <a:picLocks noChangeAspect="1"/>
          </p:cNvPicPr>
          <p:nvPr/>
        </p:nvPicPr>
        <p:blipFill>
          <a:blip r:embed="rId4"/>
          <a:stretch/>
        </p:blipFill>
        <p:spPr bwMode="auto">
          <a:xfrm>
            <a:off x="4433122" y="4906306"/>
            <a:ext cx="2287399" cy="885759"/>
          </a:xfrm>
          <a:prstGeom prst="rect">
            <a:avLst/>
          </a:prstGeom>
        </p:spPr>
      </p:pic>
      <p:sp>
        <p:nvSpPr>
          <p:cNvPr id="9" name="TextBox 8"/>
          <p:cNvSpPr txBox="1"/>
          <p:nvPr/>
        </p:nvSpPr>
        <p:spPr bwMode="auto">
          <a:xfrm>
            <a:off x="1910328" y="5792065"/>
            <a:ext cx="7937056" cy="369332"/>
          </a:xfrm>
          <a:prstGeom prst="rect">
            <a:avLst/>
          </a:prstGeom>
          <a:noFill/>
        </p:spPr>
        <p:txBody>
          <a:bodyPr wrap="square">
            <a:spAutoFit/>
          </a:bodyPr>
          <a:lstStyle/>
          <a:p>
            <a:pPr>
              <a:defRPr/>
            </a:pPr>
            <a:r>
              <a:rPr lang="en-US"/>
              <a:t>Realistically achievable memory bandwidth, bS, which is measured by STREAM.</a:t>
            </a:r>
            <a:endParaRPr/>
          </a:p>
        </p:txBody>
      </p:sp>
      <p:sp>
        <p:nvSpPr>
          <p:cNvPr id="10" name="Date Placeholder 9"/>
          <p:cNvSpPr>
            <a:spLocks noGrp="1"/>
          </p:cNvSpPr>
          <p:nvPr>
            <p:ph type="dt" sz="half" idx="10"/>
          </p:nvPr>
        </p:nvSpPr>
        <p:spPr bwMode="auto"/>
        <p:txBody>
          <a:bodyPr/>
          <a:lstStyle/>
          <a:p>
            <a:pPr>
              <a:defRPr/>
            </a:pPr>
            <a:fld id="{948B812D-4133-4F03-8A36-79A8AF0245D8}" type="datetime1">
              <a:rPr lang="en-US"/>
              <a:t>5/8/2023</a:t>
            </a:fld>
            <a:endParaRPr lang="en-US"/>
          </a:p>
        </p:txBody>
      </p:sp>
      <p:sp>
        <p:nvSpPr>
          <p:cNvPr id="11" name="Footer Placeholder 10"/>
          <p:cNvSpPr>
            <a:spLocks noGrp="1"/>
          </p:cNvSpPr>
          <p:nvPr>
            <p:ph type="ftr" sz="quarter" idx="11"/>
          </p:nvPr>
        </p:nvSpPr>
        <p:spPr bwMode="auto"/>
        <p:txBody>
          <a:bodyPr/>
          <a:lstStyle/>
          <a:p>
            <a:pPr>
              <a:defRPr/>
            </a:pPr>
            <a:r>
              <a:rPr lang="en-US"/>
              <a:t>Shima Bani</a:t>
            </a:r>
            <a:endParaRPr/>
          </a:p>
        </p:txBody>
      </p:sp>
      <p:sp>
        <p:nvSpPr>
          <p:cNvPr id="12" name="Slide Number Placeholder 11"/>
          <p:cNvSpPr>
            <a:spLocks noGrp="1"/>
          </p:cNvSpPr>
          <p:nvPr>
            <p:ph type="sldNum" sz="quarter" idx="12"/>
          </p:nvPr>
        </p:nvSpPr>
        <p:spPr bwMode="auto"/>
        <p:txBody>
          <a:bodyPr/>
          <a:lstStyle/>
          <a:p>
            <a:pPr>
              <a:defRPr/>
            </a:pPr>
            <a:fld id="{3A98EE3D-8CD1-4C3F-BD1C-C98C9596463C}"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Storage order </a:t>
            </a:r>
            <a:r>
              <a:rPr lang="en-US" sz="2800"/>
              <a:t>of Multidimensional arrays</a:t>
            </a:r>
            <a:endParaRPr lang="en-US"/>
          </a:p>
        </p:txBody>
      </p:sp>
      <p:sp>
        <p:nvSpPr>
          <p:cNvPr id="3" name="Content Placeholder 2"/>
          <p:cNvSpPr>
            <a:spLocks noGrp="1"/>
          </p:cNvSpPr>
          <p:nvPr>
            <p:ph idx="1"/>
          </p:nvPr>
        </p:nvSpPr>
        <p:spPr bwMode="auto"/>
        <p:txBody>
          <a:bodyPr/>
          <a:lstStyle/>
          <a:p>
            <a:pPr>
              <a:defRPr/>
            </a:pPr>
            <a:r>
              <a:rPr lang="en-US"/>
              <a:t>Multi-dimensional arrays normally have an underlying contiguous 1D storage.</a:t>
            </a:r>
            <a:endParaRPr/>
          </a:p>
          <a:p>
            <a:pPr>
              <a:defRPr/>
            </a:pPr>
            <a:r>
              <a:rPr lang="en-US"/>
              <a:t> C and C++ use row-major layout. (Stride-1)</a:t>
            </a:r>
            <a:endParaRPr/>
          </a:p>
          <a:p>
            <a:pPr>
              <a:defRPr/>
            </a:pPr>
            <a:r>
              <a:rPr lang="en-US"/>
              <a:t>Fortran has a column-major layout. (Stride-N)</a:t>
            </a:r>
            <a:endParaRPr/>
          </a:p>
        </p:txBody>
      </p:sp>
      <p:sp>
        <p:nvSpPr>
          <p:cNvPr id="4" name="Date Placeholder 3"/>
          <p:cNvSpPr>
            <a:spLocks noGrp="1"/>
          </p:cNvSpPr>
          <p:nvPr>
            <p:ph type="dt" sz="half" idx="10"/>
          </p:nvPr>
        </p:nvSpPr>
        <p:spPr bwMode="auto"/>
        <p:txBody>
          <a:bodyPr/>
          <a:lstStyle/>
          <a:p>
            <a:pPr>
              <a:defRPr/>
            </a:pPr>
            <a:fld id="{2009F2B5-E90B-4195-91D0-CAB111E1131C}"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13</a:t>
            </a:fld>
            <a:endParaRPr lang="en-US"/>
          </a:p>
        </p:txBody>
      </p:sp>
      <p:pic>
        <p:nvPicPr>
          <p:cNvPr id="5122" name="Picture 2" descr="0xGuide - An Introduction to Tables/Matrices in AutoHotkey [Array of  Arrays, Matrix, Table, 2D Array, 3D Array, Tensor] : r/AutoHotkey"/>
          <p:cNvPicPr>
            <a:picLocks noChangeAspect="1" noChangeArrowheads="1"/>
          </p:cNvPicPr>
          <p:nvPr/>
        </p:nvPicPr>
        <p:blipFill>
          <a:blip r:embed="rId3"/>
          <a:stretch/>
        </p:blipFill>
        <p:spPr bwMode="auto">
          <a:xfrm>
            <a:off x="7372018" y="2692043"/>
            <a:ext cx="3295835" cy="3419209"/>
          </a:xfrm>
          <a:prstGeom prst="rect">
            <a:avLst/>
          </a:prstGeom>
          <a:noFill/>
        </p:spPr>
      </p:pic>
      <p:sp>
        <p:nvSpPr>
          <p:cNvPr id="9" name="TextBox 8"/>
          <p:cNvSpPr txBox="1"/>
          <p:nvPr/>
        </p:nvSpPr>
        <p:spPr bwMode="auto">
          <a:xfrm>
            <a:off x="7334769" y="6094379"/>
            <a:ext cx="3691170" cy="184666"/>
          </a:xfrm>
          <a:prstGeom prst="rect">
            <a:avLst/>
          </a:prstGeom>
          <a:noFill/>
        </p:spPr>
        <p:txBody>
          <a:bodyPr wrap="square">
            <a:spAutoFit/>
          </a:bodyPr>
          <a:lstStyle/>
          <a:p>
            <a:pPr>
              <a:defRPr/>
            </a:pPr>
            <a:r>
              <a:rPr lang="en-US" sz="600"/>
              <a:t>https://www.reddit.com/r/AutoHotkey/comments/tc7blu/0xguide_an_introduction_to_tablesmatrices_in/</a:t>
            </a:r>
            <a:endParaRPr/>
          </a:p>
        </p:txBody>
      </p:sp>
      <p:pic>
        <p:nvPicPr>
          <p:cNvPr id="5124" name="Picture 4" descr="Row- and column-major order - Wikipedia"/>
          <p:cNvPicPr>
            <a:picLocks noChangeAspect="1" noChangeArrowheads="1"/>
          </p:cNvPicPr>
          <p:nvPr/>
        </p:nvPicPr>
        <p:blipFill>
          <a:blip r:embed="rId4"/>
          <a:stretch/>
        </p:blipFill>
        <p:spPr bwMode="auto">
          <a:xfrm>
            <a:off x="4870712" y="3504965"/>
            <a:ext cx="1898940" cy="2531920"/>
          </a:xfrm>
          <a:prstGeom prst="rect">
            <a:avLst/>
          </a:prstGeom>
          <a:noFill/>
        </p:spPr>
      </p:pic>
      <p:sp>
        <p:nvSpPr>
          <p:cNvPr id="11" name="TextBox 10"/>
          <p:cNvSpPr txBox="1"/>
          <p:nvPr/>
        </p:nvSpPr>
        <p:spPr bwMode="auto">
          <a:xfrm>
            <a:off x="4742917" y="6109464"/>
            <a:ext cx="2154530" cy="184666"/>
          </a:xfrm>
          <a:prstGeom prst="rect">
            <a:avLst/>
          </a:prstGeom>
          <a:noFill/>
        </p:spPr>
        <p:txBody>
          <a:bodyPr wrap="square">
            <a:spAutoFit/>
          </a:bodyPr>
          <a:lstStyle/>
          <a:p>
            <a:pPr>
              <a:defRPr/>
            </a:pPr>
            <a:r>
              <a:rPr lang="en-US" sz="600"/>
              <a:t>https://en.wikipedia.org/wiki/Row-_and_column-major_order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Row major vs Col major</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14</a:t>
            </a:fld>
            <a:endParaRPr lang="en-US"/>
          </a:p>
        </p:txBody>
      </p:sp>
      <p:pic>
        <p:nvPicPr>
          <p:cNvPr id="8" name="Picture 7"/>
          <p:cNvPicPr>
            <a:picLocks noChangeAspect="1"/>
          </p:cNvPicPr>
          <p:nvPr/>
        </p:nvPicPr>
        <p:blipFill>
          <a:blip r:embed="rId2"/>
          <a:stretch/>
        </p:blipFill>
        <p:spPr bwMode="auto">
          <a:xfrm>
            <a:off x="6354440" y="1989337"/>
            <a:ext cx="4036469" cy="3284026"/>
          </a:xfrm>
          <a:prstGeom prst="rect">
            <a:avLst/>
          </a:prstGeom>
        </p:spPr>
      </p:pic>
      <p:sp>
        <p:nvSpPr>
          <p:cNvPr id="9" name="TextBox 8"/>
          <p:cNvSpPr txBox="1"/>
          <p:nvPr/>
        </p:nvSpPr>
        <p:spPr bwMode="auto">
          <a:xfrm>
            <a:off x="6313513" y="5193819"/>
            <a:ext cx="4105533" cy="353943"/>
          </a:xfrm>
          <a:prstGeom prst="rect">
            <a:avLst/>
          </a:prstGeom>
          <a:noFill/>
        </p:spPr>
        <p:txBody>
          <a:bodyPr wrap="square" rtlCol="0">
            <a:spAutoFit/>
          </a:bodyPr>
          <a:lstStyle/>
          <a:p>
            <a:pPr>
              <a:defRPr/>
            </a:pPr>
            <a:r>
              <a:rPr lang="en-US" sz="600"/>
              <a:t>Introduction to High Performance Computing for Scientists and Engineers, By Georg Hager, Gerhard Wellein, 2011, p.70</a:t>
            </a:r>
            <a:endParaRPr/>
          </a:p>
          <a:p>
            <a:pPr algn="ctr">
              <a:defRPr/>
            </a:pPr>
            <a:r>
              <a:rPr lang="en-US" sz="1100"/>
              <a:t>Row major order matrix storage schema</a:t>
            </a:r>
            <a:endParaRPr/>
          </a:p>
        </p:txBody>
      </p:sp>
      <p:sp>
        <p:nvSpPr>
          <p:cNvPr id="11" name="TextBox 10"/>
          <p:cNvSpPr txBox="1"/>
          <p:nvPr/>
        </p:nvSpPr>
        <p:spPr bwMode="auto">
          <a:xfrm>
            <a:off x="3109918" y="5913277"/>
            <a:ext cx="6097063" cy="369332"/>
          </a:xfrm>
          <a:prstGeom prst="rect">
            <a:avLst/>
          </a:prstGeom>
          <a:noFill/>
        </p:spPr>
        <p:txBody>
          <a:bodyPr wrap="square">
            <a:spAutoFit/>
          </a:bodyPr>
          <a:lstStyle/>
          <a:p>
            <a:pPr>
              <a:defRPr/>
            </a:pPr>
            <a:r>
              <a:rPr lang="en-US"/>
              <a:t>Cache lines are assumed to hold four matrix elements</a:t>
            </a:r>
            <a:endParaRPr/>
          </a:p>
        </p:txBody>
      </p:sp>
      <p:pic>
        <p:nvPicPr>
          <p:cNvPr id="15" name="Picture 14"/>
          <p:cNvPicPr>
            <a:picLocks noChangeAspect="1"/>
          </p:cNvPicPr>
          <p:nvPr/>
        </p:nvPicPr>
        <p:blipFill>
          <a:blip r:embed="rId3"/>
          <a:stretch/>
        </p:blipFill>
        <p:spPr bwMode="auto">
          <a:xfrm>
            <a:off x="1885184" y="1961423"/>
            <a:ext cx="2865860" cy="3570689"/>
          </a:xfrm>
          <a:prstGeom prst="rect">
            <a:avLst/>
          </a:prstGeom>
        </p:spPr>
      </p:pic>
      <p:sp>
        <p:nvSpPr>
          <p:cNvPr id="16" name="TextBox 15"/>
          <p:cNvSpPr txBox="1"/>
          <p:nvPr/>
        </p:nvSpPr>
        <p:spPr bwMode="auto">
          <a:xfrm>
            <a:off x="1426745" y="5474998"/>
            <a:ext cx="4105533" cy="353943"/>
          </a:xfrm>
          <a:prstGeom prst="rect">
            <a:avLst/>
          </a:prstGeom>
          <a:noFill/>
        </p:spPr>
        <p:txBody>
          <a:bodyPr wrap="square" rtlCol="0">
            <a:spAutoFit/>
          </a:bodyPr>
          <a:lstStyle/>
          <a:p>
            <a:pPr>
              <a:defRPr/>
            </a:pPr>
            <a:r>
              <a:rPr lang="en-US" sz="600"/>
              <a:t>Introduction to High Performance Computing for Scientists and Engineers, By Georg Hager, Gerhard Wellein, 2011, p.70</a:t>
            </a:r>
            <a:endParaRPr/>
          </a:p>
          <a:p>
            <a:pPr algn="ctr">
              <a:defRPr/>
            </a:pPr>
            <a:r>
              <a:rPr lang="en-US" sz="1100"/>
              <a:t>Column major order matrix storage schema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Test</a:t>
            </a:r>
            <a:endParaRPr/>
          </a:p>
        </p:txBody>
      </p:sp>
      <p:sp>
        <p:nvSpPr>
          <p:cNvPr id="3" name="Content Placeholder 2"/>
          <p:cNvSpPr>
            <a:spLocks noGrp="1"/>
          </p:cNvSpPr>
          <p:nvPr>
            <p:ph idx="1"/>
          </p:nvPr>
        </p:nvSpPr>
        <p:spPr bwMode="auto"/>
        <p:txBody>
          <a:bodyPr/>
          <a:lstStyle/>
          <a:p>
            <a:pPr marL="0" indent="0">
              <a:buNone/>
              <a:defRPr/>
            </a:pPr>
            <a:r>
              <a:rPr lang="en-US">
                <a:latin typeface="Consolas"/>
              </a:rPr>
              <a:t>for (i=0; i&lt;N; i++)</a:t>
            </a:r>
            <a:endParaRPr/>
          </a:p>
          <a:p>
            <a:pPr marL="0" indent="0">
              <a:buNone/>
              <a:defRPr/>
            </a:pPr>
            <a:r>
              <a:rPr lang="en-US">
                <a:latin typeface="Consolas"/>
              </a:rPr>
              <a:t>	for (j=0; j&lt;N; j++)</a:t>
            </a:r>
            <a:endParaRPr/>
          </a:p>
          <a:p>
            <a:pPr marL="0" indent="0">
              <a:buNone/>
              <a:defRPr/>
            </a:pPr>
            <a:r>
              <a:rPr lang="en-US">
                <a:latin typeface="Consolas"/>
              </a:rPr>
              <a:t>		A[i][j] = i*j; // stride-1 access</a:t>
            </a:r>
            <a:endParaRPr/>
          </a:p>
          <a:p>
            <a:pPr marL="0" indent="0">
              <a:buNone/>
              <a:defRPr/>
            </a:pPr>
            <a:endParaRPr lang="en-US">
              <a:latin typeface="Consolas"/>
            </a:endParaRPr>
          </a:p>
          <a:p>
            <a:pPr marL="0" indent="0">
              <a:buNone/>
              <a:defRPr/>
            </a:pPr>
            <a:r>
              <a:rPr lang="en-US">
                <a:latin typeface="Consolas"/>
              </a:rPr>
              <a:t>for (i=0; i&lt;N; i++)</a:t>
            </a:r>
            <a:endParaRPr/>
          </a:p>
          <a:p>
            <a:pPr marL="0" indent="0">
              <a:buNone/>
              <a:defRPr/>
            </a:pPr>
            <a:r>
              <a:rPr lang="en-US">
                <a:latin typeface="Consolas"/>
              </a:rPr>
              <a:t>	for (j=0; j&lt;N; j++)</a:t>
            </a:r>
            <a:endParaRPr/>
          </a:p>
          <a:p>
            <a:pPr marL="0" indent="0">
              <a:buNone/>
              <a:defRPr/>
            </a:pPr>
            <a:r>
              <a:rPr lang="en-US">
                <a:latin typeface="Consolas"/>
              </a:rPr>
              <a:t>		A[j][j] = i*j; // stride-N access</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15</a:t>
            </a:fld>
            <a:endParaRPr lang="en-US"/>
          </a:p>
        </p:txBody>
      </p:sp>
      <p:sp>
        <p:nvSpPr>
          <p:cNvPr id="7" name="TextBox 6"/>
          <p:cNvSpPr txBox="1"/>
          <p:nvPr/>
        </p:nvSpPr>
        <p:spPr bwMode="auto">
          <a:xfrm>
            <a:off x="3250595" y="5446482"/>
            <a:ext cx="6097063" cy="369332"/>
          </a:xfrm>
          <a:prstGeom prst="rect">
            <a:avLst/>
          </a:prstGeom>
          <a:noFill/>
        </p:spPr>
        <p:txBody>
          <a:bodyPr wrap="square">
            <a:spAutoFit/>
          </a:bodyPr>
          <a:lstStyle/>
          <a:p>
            <a:pPr>
              <a:defRPr/>
            </a:pPr>
            <a:r>
              <a:rPr lang="en-US"/>
              <a:t>second array index is the “fast” (inner loop) index for both</a:t>
            </a:r>
            <a:endParaRPr/>
          </a:p>
        </p:txBody>
      </p:sp>
      <p:sp>
        <p:nvSpPr>
          <p:cNvPr id="8" name="TextBox 7"/>
          <p:cNvSpPr txBox="1"/>
          <p:nvPr/>
        </p:nvSpPr>
        <p:spPr bwMode="auto">
          <a:xfrm>
            <a:off x="7915541" y="2417087"/>
            <a:ext cx="3448076" cy="2585323"/>
          </a:xfrm>
          <a:prstGeom prst="rect">
            <a:avLst/>
          </a:prstGeom>
          <a:noFill/>
        </p:spPr>
        <p:txBody>
          <a:bodyPr wrap="square" rtlCol="0">
            <a:spAutoFit/>
          </a:bodyPr>
          <a:lstStyle/>
          <a:p>
            <a:pPr>
              <a:defRPr/>
            </a:pPr>
            <a:r>
              <a:rPr lang="en-US"/>
              <a:t>N = 1000</a:t>
            </a:r>
            <a:endParaRPr/>
          </a:p>
          <a:p>
            <a:pPr>
              <a:defRPr/>
            </a:pPr>
            <a:endParaRPr lang="en-US"/>
          </a:p>
          <a:p>
            <a:pPr>
              <a:defRPr/>
            </a:pPr>
            <a:r>
              <a:rPr lang="en-US"/>
              <a:t>Row-major runtime: 6143 seconds</a:t>
            </a:r>
            <a:endParaRPr/>
          </a:p>
          <a:p>
            <a:pPr>
              <a:defRPr/>
            </a:pPr>
            <a:endParaRPr lang="en-US" sz="2400"/>
          </a:p>
          <a:p>
            <a:pPr>
              <a:defRPr/>
            </a:pPr>
            <a:endParaRPr lang="en-US" sz="2400"/>
          </a:p>
          <a:p>
            <a:pPr>
              <a:defRPr/>
            </a:pPr>
            <a:endParaRPr lang="en-US" sz="2400"/>
          </a:p>
          <a:p>
            <a:pPr>
              <a:defRPr/>
            </a:pPr>
            <a:endParaRPr lang="en-US"/>
          </a:p>
          <a:p>
            <a:pPr>
              <a:defRPr/>
            </a:pPr>
            <a:r>
              <a:rPr lang="en-US"/>
              <a:t>Col-major runtime: 9732 seconds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Case study: The 2D Jacobi algorithm</a:t>
            </a:r>
            <a:endParaRPr/>
          </a:p>
        </p:txBody>
      </p:sp>
      <p:sp>
        <p:nvSpPr>
          <p:cNvPr id="3" name="Content Placeholder 2"/>
          <p:cNvSpPr>
            <a:spLocks noGrp="1"/>
          </p:cNvSpPr>
          <p:nvPr>
            <p:ph idx="1"/>
          </p:nvPr>
        </p:nvSpPr>
        <p:spPr bwMode="auto"/>
        <p:txBody>
          <a:bodyPr/>
          <a:lstStyle/>
          <a:p>
            <a:pPr>
              <a:defRPr/>
            </a:pPr>
            <a:r>
              <a:rPr lang="en-US"/>
              <a:t>The Jacobi method is used on  different methods in numerical analysis and simulation.</a:t>
            </a:r>
            <a:endParaRPr/>
          </a:p>
          <a:p>
            <a:pPr>
              <a:defRPr/>
            </a:pPr>
            <a:r>
              <a:rPr lang="en-US"/>
              <a:t>It can be used for solving the diffusion equation for a scalar function Φ(r,t).</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16</a:t>
            </a:fld>
            <a:endParaRPr lang="en-US"/>
          </a:p>
        </p:txBody>
      </p:sp>
      <p:pic>
        <p:nvPicPr>
          <p:cNvPr id="12" name="Picture 11"/>
          <p:cNvPicPr>
            <a:picLocks noChangeAspect="1"/>
          </p:cNvPicPr>
          <p:nvPr/>
        </p:nvPicPr>
        <p:blipFill>
          <a:blip r:embed="rId3"/>
          <a:stretch/>
        </p:blipFill>
        <p:spPr bwMode="auto">
          <a:xfrm>
            <a:off x="1147197" y="2993929"/>
            <a:ext cx="6596429" cy="2979370"/>
          </a:xfrm>
          <a:prstGeom prst="rect">
            <a:avLst/>
          </a:prstGeom>
        </p:spPr>
      </p:pic>
      <p:sp>
        <p:nvSpPr>
          <p:cNvPr id="14" name="TextBox 13"/>
          <p:cNvSpPr txBox="1"/>
          <p:nvPr/>
        </p:nvSpPr>
        <p:spPr bwMode="auto">
          <a:xfrm>
            <a:off x="2927040" y="5973298"/>
            <a:ext cx="6097063" cy="369332"/>
          </a:xfrm>
          <a:prstGeom prst="rect">
            <a:avLst/>
          </a:prstGeom>
          <a:noFill/>
        </p:spPr>
        <p:txBody>
          <a:bodyPr wrap="square">
            <a:spAutoFit/>
          </a:bodyPr>
          <a:lstStyle/>
          <a:p>
            <a:pPr>
              <a:defRPr/>
            </a:pPr>
            <a:r>
              <a:rPr lang="en-US">
                <a:latin typeface="Consolas"/>
              </a:rPr>
              <a:t>phi_new </a:t>
            </a:r>
            <a:r>
              <a:rPr lang="en-US"/>
              <a:t>and </a:t>
            </a:r>
            <a:r>
              <a:rPr lang="en-US">
                <a:latin typeface="Consolas"/>
              </a:rPr>
              <a:t>phi</a:t>
            </a:r>
            <a:r>
              <a:rPr lang="en-US"/>
              <a:t> are 2D arrays (row-major storage)</a:t>
            </a:r>
            <a:endParaRPr/>
          </a:p>
        </p:txBody>
      </p:sp>
      <p:sp>
        <p:nvSpPr>
          <p:cNvPr id="15" name="TextBox 14"/>
          <p:cNvSpPr txBox="1"/>
          <p:nvPr/>
        </p:nvSpPr>
        <p:spPr bwMode="auto">
          <a:xfrm>
            <a:off x="7334383" y="4594241"/>
            <a:ext cx="4699888" cy="1200329"/>
          </a:xfrm>
          <a:prstGeom prst="rect">
            <a:avLst/>
          </a:prstGeom>
          <a:noFill/>
        </p:spPr>
        <p:txBody>
          <a:bodyPr wrap="square" rtlCol="0">
            <a:spAutoFit/>
          </a:bodyPr>
          <a:lstStyle/>
          <a:p>
            <a:pPr marL="285750" indent="-285750">
              <a:buFont typeface="Arial"/>
              <a:buChar char="•"/>
              <a:defRPr/>
            </a:pPr>
            <a:r>
              <a:rPr lang="en-US"/>
              <a:t>4 floating-point operations per (k, i)</a:t>
            </a:r>
            <a:endParaRPr/>
          </a:p>
          <a:p>
            <a:pPr marL="285750" indent="-285750">
              <a:buFont typeface="Arial"/>
              <a:buChar char="•"/>
              <a:defRPr/>
            </a:pPr>
            <a:r>
              <a:rPr lang="en-US"/>
              <a:t>1 store to memory per (k, i)</a:t>
            </a:r>
            <a:endParaRPr/>
          </a:p>
          <a:p>
            <a:pPr marL="285750" indent="-285750">
              <a:buFont typeface="Arial"/>
              <a:buChar char="•"/>
              <a:defRPr/>
            </a:pPr>
            <a:r>
              <a:rPr lang="en-US"/>
              <a:t>How many loads from memory per (k, i)? </a:t>
            </a:r>
            <a:br>
              <a:rPr lang="en-US"/>
            </a:br>
            <a:r>
              <a:rPr lang="en-US"/>
              <a:t>(It depends on the cache size.)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2D Jacobi: performance prediction</a:t>
            </a:r>
            <a:endParaRPr/>
          </a:p>
        </p:txBody>
      </p:sp>
      <p:sp>
        <p:nvSpPr>
          <p:cNvPr id="3" name="Content Placeholder 2"/>
          <p:cNvSpPr>
            <a:spLocks noGrp="1"/>
          </p:cNvSpPr>
          <p:nvPr>
            <p:ph idx="1"/>
          </p:nvPr>
        </p:nvSpPr>
        <p:spPr bwMode="auto"/>
        <p:txBody>
          <a:bodyPr/>
          <a:lstStyle/>
          <a:p>
            <a:pPr>
              <a:defRPr/>
            </a:pPr>
            <a:r>
              <a:rPr lang="en-US"/>
              <a:t>Suppose the cache can store at least two rows of phi, but not enough to store the entire array phi. Then, memory load traffic needed for computing phi_new[k][i] is as follows:</a:t>
            </a:r>
            <a:endParaRPr/>
          </a:p>
          <a:p>
            <a:pPr>
              <a:defRPr/>
            </a:pPr>
            <a:r>
              <a:rPr lang="en-US"/>
              <a:t>The phi[k-1][i] value is still in cache (it was first loaded from memory for computing phi_new[k-2][i]);</a:t>
            </a:r>
            <a:endParaRPr/>
          </a:p>
          <a:p>
            <a:pPr>
              <a:defRPr/>
            </a:pPr>
            <a:r>
              <a:rPr lang="en-US"/>
              <a:t>The phi[k][i-1] value is in cache;</a:t>
            </a:r>
            <a:endParaRPr/>
          </a:p>
          <a:p>
            <a:pPr>
              <a:defRPr/>
            </a:pPr>
            <a:r>
              <a:rPr lang="en-US"/>
              <a:t>The phi[k][i+1] value is also in cache;</a:t>
            </a:r>
            <a:endParaRPr/>
          </a:p>
          <a:p>
            <a:pPr>
              <a:defRPr/>
            </a:pPr>
            <a:r>
              <a:rPr lang="en-US"/>
              <a:t>The phi[k+1][i] value has to be loaded from memory (and it will be reused during computation on rows k+1 and k+2);</a:t>
            </a:r>
            <a:endParaRPr/>
          </a:p>
          <a:p>
            <a:pPr>
              <a:defRPr/>
            </a:pPr>
            <a:r>
              <a:rPr lang="en-US"/>
              <a:t>1 memory load per (k, i)</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17</a:t>
            </a:fld>
            <a:endParaRPr lang="en-US"/>
          </a:p>
        </p:txBody>
      </p:sp>
      <p:pic>
        <p:nvPicPr>
          <p:cNvPr id="8" name="Picture 7"/>
          <p:cNvPicPr>
            <a:picLocks noChangeAspect="1"/>
          </p:cNvPicPr>
          <p:nvPr/>
        </p:nvPicPr>
        <p:blipFill>
          <a:blip r:embed="rId2"/>
          <a:stretch/>
        </p:blipFill>
        <p:spPr bwMode="auto">
          <a:xfrm>
            <a:off x="4959092" y="5072266"/>
            <a:ext cx="2956448" cy="796826"/>
          </a:xfrm>
          <a:prstGeom prst="rect">
            <a:avLst/>
          </a:prstGeom>
        </p:spPr>
      </p:pic>
      <p:sp>
        <p:nvSpPr>
          <p:cNvPr id="10" name="TextBox 9"/>
          <p:cNvSpPr txBox="1"/>
          <p:nvPr/>
        </p:nvSpPr>
        <p:spPr bwMode="auto">
          <a:xfrm>
            <a:off x="7902638" y="5268043"/>
            <a:ext cx="1101436" cy="379696"/>
          </a:xfrm>
          <a:prstGeom prst="rect">
            <a:avLst/>
          </a:prstGeom>
          <a:noFill/>
        </p:spPr>
        <p:txBody>
          <a:bodyPr wrap="square">
            <a:spAutoFit/>
          </a:bodyPr>
          <a:lstStyle/>
          <a:p>
            <a:pPr>
              <a:defRPr/>
            </a:pPr>
            <a:r>
              <a:rPr lang="en-US"/>
              <a:t>per (k, 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Title 6"/>
          <p:cNvSpPr>
            <a:spLocks noGrp="1"/>
          </p:cNvSpPr>
          <p:nvPr>
            <p:ph type="title"/>
          </p:nvPr>
        </p:nvSpPr>
        <p:spPr bwMode="auto"/>
        <p:txBody>
          <a:bodyPr>
            <a:normAutofit/>
          </a:bodyPr>
          <a:lstStyle/>
          <a:p>
            <a:pPr algn="ctr">
              <a:defRPr/>
            </a:pPr>
            <a:r>
              <a:rPr lang="en-US" sz="7200"/>
              <a:t>Algorithm classification and </a:t>
            </a:r>
            <a:br>
              <a:rPr lang="en-US" sz="7200"/>
            </a:br>
            <a:r>
              <a:rPr lang="en-US" sz="7200"/>
              <a:t>access optimizations</a:t>
            </a:r>
            <a:endParaRPr/>
          </a:p>
        </p:txBody>
      </p:sp>
      <p:sp>
        <p:nvSpPr>
          <p:cNvPr id="8" name="Text Placeholder 7"/>
          <p:cNvSpPr>
            <a:spLocks noGrp="1"/>
          </p:cNvSpPr>
          <p:nvPr>
            <p:ph type="body" idx="1"/>
          </p:nvPr>
        </p:nvSpPr>
        <p:spPr bwMode="auto"/>
        <p:txBody>
          <a:bodyPr/>
          <a:lstStyle/>
          <a:p>
            <a:pPr>
              <a:defRPr/>
            </a:pPr>
            <a:endParaRPr lang="en-US"/>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pt-BR" sz="4000"/>
              <a:t>Algorithm class O(N)/O(N)</a:t>
            </a:r>
            <a:endParaRPr lang="en-US" sz="4000"/>
          </a:p>
        </p:txBody>
      </p:sp>
      <p:sp>
        <p:nvSpPr>
          <p:cNvPr id="3" name="Content Placeholder 2"/>
          <p:cNvSpPr>
            <a:spLocks noGrp="1"/>
          </p:cNvSpPr>
          <p:nvPr>
            <p:ph idx="1"/>
          </p:nvPr>
        </p:nvSpPr>
        <p:spPr bwMode="auto">
          <a:xfrm>
            <a:off x="1097280" y="2108201"/>
            <a:ext cx="4152900" cy="3760891"/>
          </a:xfrm>
        </p:spPr>
        <p:txBody>
          <a:bodyPr/>
          <a:lstStyle/>
          <a:p>
            <a:pPr>
              <a:defRPr/>
            </a:pPr>
            <a:r>
              <a:rPr lang="en-US"/>
              <a:t>1D loops (N: loop length)</a:t>
            </a:r>
            <a:endParaRPr/>
          </a:p>
          <a:p>
            <a:pPr>
              <a:defRPr/>
            </a:pPr>
            <a:r>
              <a:rPr lang="en-US"/>
              <a:t>1D arrays (N: array length)</a:t>
            </a:r>
            <a:endParaRPr/>
          </a:p>
          <a:p>
            <a:pPr lvl="1">
              <a:defRPr/>
            </a:pPr>
            <a:endParaRPr lang="en-US"/>
          </a:p>
          <a:p>
            <a:pPr>
              <a:defRPr/>
            </a:pPr>
            <a:r>
              <a:rPr lang="en-US"/>
              <a:t>Examples:</a:t>
            </a:r>
            <a:endParaRPr/>
          </a:p>
          <a:p>
            <a:pPr lvl="1">
              <a:defRPr/>
            </a:pPr>
            <a:r>
              <a:rPr lang="en-US"/>
              <a:t>Scalar products</a:t>
            </a:r>
            <a:endParaRPr/>
          </a:p>
          <a:p>
            <a:pPr lvl="1">
              <a:defRPr/>
            </a:pPr>
            <a:r>
              <a:rPr lang="en-US"/>
              <a:t>vector additions</a:t>
            </a:r>
            <a:endParaRPr/>
          </a:p>
          <a:p>
            <a:pPr lvl="1">
              <a:defRPr/>
            </a:pPr>
            <a:r>
              <a:rPr lang="en-US"/>
              <a:t>sparse matrix vector multiplication</a:t>
            </a:r>
            <a:endParaRPr/>
          </a:p>
          <a:p>
            <a:pPr lvl="2">
              <a:defRPr/>
            </a:pPr>
            <a:endParaRPr lang="en-US"/>
          </a:p>
          <a:p>
            <a:pPr>
              <a:defRPr/>
            </a:pPr>
            <a:r>
              <a:rPr lang="en-US"/>
              <a:t>Optimization way: Loop fusion</a:t>
            </a:r>
            <a:endParaRPr/>
          </a:p>
          <a:p>
            <a:pPr marL="0" indent="0">
              <a:buNone/>
              <a:defRPr/>
            </a:pPr>
            <a:endParaRPr lang="en-US"/>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19</a:t>
            </a:fld>
            <a:endParaRPr lang="en-US"/>
          </a:p>
        </p:txBody>
      </p:sp>
      <mc:AlternateContent xmlns:mc="http://schemas.openxmlformats.org/markup-compatibility/2006">
        <mc:Choice xmlns:a14="http://schemas.microsoft.com/office/drawing/2010/main" Requires="a14">
          <p:sp>
            <p:nvSpPr>
              <p:cNvPr id="7" name="Content Placeholder 2"/>
              <p:cNvSpPr txBox="1"/>
              <p:nvPr/>
            </p:nvSpPr>
            <p:spPr bwMode="auto">
              <a:xfrm>
                <a:off x="5650096" y="2093459"/>
                <a:ext cx="6408554" cy="3760891"/>
              </a:xfrm>
              <a:prstGeom prst="rect">
                <a:avLst/>
              </a:prstGeom>
            </p:spPr>
            <p:txBody>
              <a:bodyPr vert="horz" lIns="0" tIns="45720" rIns="0" bIns="45720" rtlCol="0">
                <a:normAutofit lnSpcReduction="10000"/>
              </a:bodyPr>
              <a:lstStyle>
                <a:lvl1pPr marL="91440" indent="-274320" algn="l" defTabSz="914400">
                  <a:lnSpc>
                    <a:spcPct val="100000"/>
                  </a:lnSpc>
                  <a:spcBef>
                    <a:spcPts val="600"/>
                  </a:spcBef>
                  <a:spcAft>
                    <a:spcPts val="200"/>
                  </a:spcAft>
                  <a:buClrTx/>
                  <a:buSzPct val="100000"/>
                  <a:buFont typeface="Wingdings"/>
                  <a:buChar char="§"/>
                  <a:defRPr sz="2000">
                    <a:solidFill>
                      <a:schemeClr val="tx1">
                        <a:lumMod val="75000"/>
                        <a:lumOff val="25000"/>
                      </a:schemeClr>
                    </a:solidFill>
                    <a:latin typeface="+mn-lt"/>
                    <a:ea typeface="+mn-ea"/>
                    <a:cs typeface="+mn-cs"/>
                  </a:defRPr>
                </a:lvl1pPr>
                <a:lvl2pPr marL="384048" indent="-182880" algn="l" defTabSz="914400">
                  <a:lnSpc>
                    <a:spcPct val="100000"/>
                  </a:lnSpc>
                  <a:spcBef>
                    <a:spcPts val="200"/>
                  </a:spcBef>
                  <a:spcAft>
                    <a:spcPts val="400"/>
                  </a:spcAft>
                  <a:buClrTx/>
                  <a:buFont typeface="Calibri"/>
                  <a:buChar char="◦"/>
                  <a:defRPr sz="1800">
                    <a:solidFill>
                      <a:schemeClr val="tx1">
                        <a:lumMod val="75000"/>
                        <a:lumOff val="25000"/>
                      </a:schemeClr>
                    </a:solidFill>
                    <a:latin typeface="+mn-lt"/>
                    <a:ea typeface="+mn-ea"/>
                    <a:cs typeface="+mn-cs"/>
                  </a:defRPr>
                </a:lvl2pPr>
                <a:lvl3pPr marL="56692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3pPr>
                <a:lvl4pPr marL="74980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4pPr>
                <a:lvl5pPr marL="93268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a:lstStyle>
              <a:p>
                <a:pPr>
                  <a:defRPr/>
                </a:pPr>
                <a:r>
                  <a:rPr lang="en-US"/>
                  <a:t>Two loops after each other:</a:t>
                </a:r>
                <a:endParaRPr/>
              </a:p>
              <a:p>
                <a:pPr>
                  <a:defRPr/>
                </a:pPr>
                <a:endParaRPr lang="en-US"/>
              </a:p>
              <a:p>
                <a:pPr>
                  <a:defRPr/>
                </a:pPr>
                <a:endParaRPr lang="en-US"/>
              </a:p>
              <a:p>
                <a:pPr>
                  <a:defRPr/>
                </a:pPr>
                <a:endParaRPr lang="en-US"/>
              </a:p>
              <a:p>
                <a:pPr>
                  <a:defRPr/>
                </a:pPr>
                <a:endParaRPr lang="en-US"/>
              </a:p>
              <a:p>
                <a:pPr>
                  <a:defRPr/>
                </a:pPr>
                <a:endParaRPr lang="en-US"/>
              </a:p>
              <a:p>
                <a:pPr>
                  <a:defRPr/>
                </a:pPr>
                <a:r>
                  <a:rPr lang="en-US"/>
                  <a:t>Number of floating-point operations: 2N</a:t>
                </a:r>
                <a:endParaRPr/>
              </a:p>
              <a:p>
                <a:pPr>
                  <a:defRPr/>
                </a:pPr>
                <a:r>
                  <a:rPr lang="en-US"/>
                  <a:t>Number of memory loads &amp; stores: 4N + 2N</a:t>
                </a:r>
                <a:endParaRPr/>
              </a:p>
              <a:p>
                <a:pPr>
                  <a:defRPr/>
                </a:pPr>
                <a:r>
                  <a:rPr lang="fr-FR"/>
                  <a:t>Code balance:</a:t>
                </a:r>
                <mc:AlternateContent>
                  <mc:Choice Requires="a14">
                    <a14:m>
                      <m:oMath xmlns:m="http://schemas.openxmlformats.org/officeDocument/2006/math">
                        <m:sSub>
                          <m:sSubPr>
                            <m:ctrlPr>
                              <a:rPr lang="fr-FR" i="1">
                                <a:latin typeface="Cambria Math" panose="02040503050406030204" pitchFamily="18" charset="0"/>
                                <a:ea typeface="Cambria Math"/>
                                <a:cs typeface="Cambria Math"/>
                              </a:rPr>
                            </m:ctrlPr>
                          </m:sSubPr>
                          <m:e>
                            <m:r>
                              <a:rPr lang="en-US" i="1">
                                <a:latin typeface="Cambria Math"/>
                              </a:rPr>
                              <m:t> </m:t>
                            </m:r>
                            <m:r>
                              <a:rPr lang="en-US" i="1">
                                <a:latin typeface="Cambria Math"/>
                              </a:rPr>
                              <m:t>𝐵</m:t>
                            </m:r>
                          </m:e>
                          <m:sub>
                            <m:r>
                              <a:rPr lang="en-US" i="1">
                                <a:latin typeface="Cambria Math"/>
                              </a:rPr>
                              <m:t>𝑐</m:t>
                            </m:r>
                          </m:sub>
                        </m:sSub>
                        <m:r>
                          <a:rPr lang="en-US" i="1">
                            <a:latin typeface="Cambria Math"/>
                          </a:rPr>
                          <m:t>= </m:t>
                        </m:r>
                        <m:f>
                          <m:fPr>
                            <m:ctrlPr>
                              <a:rPr lang="en-US" i="1">
                                <a:latin typeface="Cambria Math" panose="02040503050406030204" pitchFamily="18" charset="0"/>
                                <a:ea typeface="Cambria Math"/>
                                <a:cs typeface="Cambria Math"/>
                              </a:rPr>
                            </m:ctrlPr>
                          </m:fPr>
                          <m:num>
                            <m:r>
                              <a:rPr lang="en-US" i="1">
                                <a:latin typeface="Cambria Math"/>
                              </a:rPr>
                              <m:t>6</m:t>
                            </m:r>
                          </m:num>
                          <m:den>
                            <m:r>
                              <a:rPr lang="en-US" i="1">
                                <a:latin typeface="Cambria Math"/>
                              </a:rPr>
                              <m:t>2</m:t>
                            </m:r>
                          </m:den>
                        </m:f>
                      </m:oMath>
                    </a14:m>
                  </mc:Choice>
                  <mc:Fallback xmlns:m="http://schemas.openxmlformats.org/officeDocument/2006/math" xmlns:w="http://schemas.openxmlformats.org/wordprocessingml/2006/main" xmlns=""/>
                </mc:AlternateContent>
                <a:endParaRPr lang="en-US"/>
              </a:p>
            </p:txBody>
          </p:sp>
        </mc:Choice>
        <mc:Fallback>
          <p:sp>
            <p:nvSpPr>
              <p:cNvPr id="7" name="Content Placeholder 2"/>
              <p:cNvSpPr txBox="1">
                <a:spLocks noRot="1" noChangeAspect="1" noMove="1" noResize="1" noEditPoints="1" noAdjustHandles="1" noChangeArrowheads="1" noChangeShapeType="1" noTextEdit="1"/>
              </p:cNvSpPr>
              <p:nvPr/>
            </p:nvSpPr>
            <p:spPr bwMode="auto">
              <a:xfrm>
                <a:off x="5650096" y="2093459"/>
                <a:ext cx="6408554" cy="3760891"/>
              </a:xfrm>
              <a:prstGeom prst="rect">
                <a:avLst/>
              </a:prstGeom>
              <a:blipFill>
                <a:blip r:embed="rId3"/>
                <a:stretch>
                  <a:fillRect l="-2284" t="-1621"/>
                </a:stretch>
              </a:blipFill>
            </p:spPr>
            <p:txBody>
              <a:bodyPr/>
              <a:lstStyle/>
              <a:p>
                <a:r>
                  <a:rPr lang="LID4096">
                    <a:noFill/>
                  </a:rPr>
                  <a:t> </a:t>
                </a:r>
              </a:p>
            </p:txBody>
          </p:sp>
        </mc:Fallback>
      </mc:AlternateContent>
      <p:sp>
        <p:nvSpPr>
          <p:cNvPr id="8" name="TextBox 7"/>
          <p:cNvSpPr txBox="1"/>
          <p:nvPr/>
        </p:nvSpPr>
        <p:spPr bwMode="auto">
          <a:xfrm>
            <a:off x="8854373" y="2108201"/>
            <a:ext cx="3073644" cy="2031325"/>
          </a:xfrm>
          <a:prstGeom prst="rect">
            <a:avLst/>
          </a:prstGeom>
          <a:noFill/>
        </p:spPr>
        <p:txBody>
          <a:bodyPr wrap="square">
            <a:spAutoFit/>
          </a:bodyPr>
          <a:lstStyle/>
          <a:p>
            <a:pPr>
              <a:defRPr/>
            </a:pPr>
            <a:r>
              <a:rPr lang="nn-NO">
                <a:latin typeface="Consolas"/>
              </a:rPr>
              <a:t>for (i=0; i&lt;N; i++) {</a:t>
            </a:r>
            <a:endParaRPr/>
          </a:p>
          <a:p>
            <a:pPr>
              <a:defRPr/>
            </a:pPr>
            <a:r>
              <a:rPr lang="nn-NO">
                <a:latin typeface="Consolas"/>
              </a:rPr>
              <a:t>  A[i] = B[i] + C[i];</a:t>
            </a:r>
            <a:endParaRPr/>
          </a:p>
          <a:p>
            <a:pPr>
              <a:defRPr/>
            </a:pPr>
            <a:r>
              <a:rPr lang="nn-NO">
                <a:latin typeface="Consolas"/>
              </a:rPr>
              <a:t>}</a:t>
            </a:r>
            <a:endParaRPr/>
          </a:p>
          <a:p>
            <a:pPr>
              <a:defRPr/>
            </a:pPr>
            <a:endParaRPr lang="nn-NO">
              <a:latin typeface="Consolas"/>
            </a:endParaRPr>
          </a:p>
          <a:p>
            <a:pPr>
              <a:defRPr/>
            </a:pPr>
            <a:r>
              <a:rPr lang="nn-NO">
                <a:latin typeface="Consolas"/>
              </a:rPr>
              <a:t>for (i=0; i&lt;N; i++) {</a:t>
            </a:r>
            <a:endParaRPr/>
          </a:p>
          <a:p>
            <a:pPr>
              <a:defRPr/>
            </a:pPr>
            <a:r>
              <a:rPr lang="nn-NO">
                <a:latin typeface="Consolas"/>
              </a:rPr>
              <a:t>  Z[i] = B[i] + E[i];</a:t>
            </a:r>
            <a:endParaRPr/>
          </a:p>
          <a:p>
            <a:pPr>
              <a:defRPr/>
            </a:pPr>
            <a:r>
              <a:rPr lang="nn-NO">
                <a:latin typeface="Consolas"/>
              </a:rPr>
              <a:t>}</a:t>
            </a:r>
            <a:endParaRPr lang="en-US">
              <a:latin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ToC</a:t>
            </a:r>
          </a:p>
        </p:txBody>
      </p:sp>
      <p:pic>
        <p:nvPicPr>
          <p:cNvPr id="7" name="Content Placeholder 6"/>
          <p:cNvPicPr>
            <a:picLocks noGrp="1" noChangeAspect="1"/>
          </p:cNvPicPr>
          <p:nvPr>
            <p:ph idx="1"/>
          </p:nvPr>
        </p:nvPicPr>
        <p:blipFill>
          <a:blip r:embed="rId3"/>
          <a:stretch/>
        </p:blipFill>
        <p:spPr bwMode="auto">
          <a:xfrm>
            <a:off x="2383846" y="2108200"/>
            <a:ext cx="7484632" cy="3760788"/>
          </a:xfrm>
          <a:prstGeom prst="rect">
            <a:avLst/>
          </a:prstGeom>
        </p:spPr>
      </p:pic>
      <p:sp>
        <p:nvSpPr>
          <p:cNvPr id="8" name="Date Placeholder 7"/>
          <p:cNvSpPr>
            <a:spLocks noGrp="1"/>
          </p:cNvSpPr>
          <p:nvPr>
            <p:ph type="dt" sz="half" idx="10"/>
          </p:nvPr>
        </p:nvSpPr>
        <p:spPr bwMode="auto"/>
        <p:txBody>
          <a:bodyPr/>
          <a:lstStyle/>
          <a:p>
            <a:pPr>
              <a:defRPr/>
            </a:pPr>
            <a:fld id="{6AEDEB8E-30F7-4340-BAD9-C50407455709}" type="datetime1">
              <a:rPr lang="en-US"/>
              <a:t>5/8/2023</a:t>
            </a:fld>
            <a:endParaRPr lang="en-US"/>
          </a:p>
        </p:txBody>
      </p:sp>
      <p:sp>
        <p:nvSpPr>
          <p:cNvPr id="9" name="Footer Placeholder 8"/>
          <p:cNvSpPr>
            <a:spLocks noGrp="1"/>
          </p:cNvSpPr>
          <p:nvPr>
            <p:ph type="ftr" sz="quarter" idx="11"/>
          </p:nvPr>
        </p:nvSpPr>
        <p:spPr bwMode="auto"/>
        <p:txBody>
          <a:bodyPr/>
          <a:lstStyle/>
          <a:p>
            <a:pPr>
              <a:defRPr/>
            </a:pPr>
            <a:r>
              <a:rPr lang="en-US"/>
              <a:t>Shima Bani</a:t>
            </a:r>
            <a:endParaRPr/>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Loop Fusion</a:t>
            </a:r>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p:txBody>
              <a:bodyPr>
                <a:normAutofit/>
              </a:bodyPr>
              <a:lstStyle/>
              <a:p>
                <a:pPr>
                  <a:defRPr/>
                </a:pPr>
                <a:r>
                  <a:rPr lang="en-US"/>
                  <a:t>Two loops after each other:</a:t>
                </a:r>
                <a:endParaRPr/>
              </a:p>
              <a:p>
                <a:pPr>
                  <a:defRPr/>
                </a:pPr>
                <a:endParaRPr lang="en-US"/>
              </a:p>
              <a:p>
                <a:pPr>
                  <a:defRPr/>
                </a:pPr>
                <a:endParaRPr lang="en-US"/>
              </a:p>
              <a:p>
                <a:pPr>
                  <a:defRPr/>
                </a:pPr>
                <a:endParaRPr lang="en-US"/>
              </a:p>
              <a:p>
                <a:pPr>
                  <a:defRPr/>
                </a:pPr>
                <a:endParaRPr lang="en-US"/>
              </a:p>
              <a:p>
                <a:pPr>
                  <a:defRPr/>
                </a:pPr>
                <a:r>
                  <a:rPr lang="en-US"/>
                  <a:t>Now each B[i] value is only loaded once instead of twice! </a:t>
                </a:r>
                <a:endParaRPr/>
              </a:p>
              <a:p>
                <a:pPr>
                  <a:defRPr/>
                </a:pPr>
                <a:r>
                  <a:rPr lang="en-US"/>
                  <a:t>New code balance: </a:t>
                </a:r>
                <mc:AlternateContent>
                  <mc:Choice Requires="a14">
                    <a14:m>
                      <m:oMath xmlns:m="http://schemas.openxmlformats.org/officeDocument/2006/math">
                        <m:sSub>
                          <m:sSubPr>
                            <m:ctrlPr>
                              <a:rPr lang="fr-FR" i="1">
                                <a:latin typeface="Cambria Math" panose="02040503050406030204" pitchFamily="18" charset="0"/>
                                <a:ea typeface="Cambria Math"/>
                                <a:cs typeface="Cambria Math"/>
                              </a:rPr>
                            </m:ctrlPr>
                          </m:sSubPr>
                          <m:e>
                            <m:r>
                              <a:rPr lang="en-US" b="0" i="1">
                                <a:latin typeface="Cambria Math"/>
                              </a:rPr>
                              <m:t> </m:t>
                            </m:r>
                            <m:r>
                              <a:rPr lang="en-US" b="0" i="1">
                                <a:latin typeface="Cambria Math"/>
                              </a:rPr>
                              <m:t>𝐵</m:t>
                            </m:r>
                          </m:e>
                          <m:sub>
                            <m:r>
                              <a:rPr lang="en-US" b="0" i="1">
                                <a:latin typeface="Cambria Math"/>
                              </a:rPr>
                              <m:t>𝑐</m:t>
                            </m:r>
                          </m:sub>
                        </m:sSub>
                        <m:r>
                          <a:rPr lang="en-US" b="0" i="1">
                            <a:latin typeface="Cambria Math"/>
                          </a:rPr>
                          <m:t>= </m:t>
                        </m:r>
                        <m:f>
                          <m:fPr>
                            <m:ctrlPr>
                              <a:rPr lang="en-US" b="0" i="1">
                                <a:latin typeface="Cambria Math" panose="02040503050406030204" pitchFamily="18" charset="0"/>
                                <a:ea typeface="Cambria Math"/>
                                <a:cs typeface="Cambria Math"/>
                              </a:rPr>
                            </m:ctrlPr>
                          </m:fPr>
                          <m:num>
                            <m:r>
                              <a:rPr lang="en-US" b="0" i="1">
                                <a:latin typeface="Cambria Math"/>
                              </a:rPr>
                              <m:t>5</m:t>
                            </m:r>
                          </m:num>
                          <m:den>
                            <m:r>
                              <a:rPr lang="en-US" b="0" i="1">
                                <a:latin typeface="Cambria Math"/>
                              </a:rPr>
                              <m:t>2</m:t>
                            </m:r>
                          </m:den>
                        </m:f>
                      </m:oMath>
                    </a14:m>
                  </mc:Choice>
                  <mc:Fallback xmlns:m="http://schemas.openxmlformats.org/officeDocument/2006/math" xmlns:w="http://schemas.openxmlformats.org/wordprocessingml/2006/main" xmlns=""/>
                </mc:AlternateContent>
                <a:endParaRPr lang="en-US"/>
              </a:p>
              <a:p>
                <a:pPr>
                  <a:defRPr/>
                </a:pPr>
                <a:r>
                  <a:rPr lang="en-US"/>
                  <a:t>Loop fusion will also reduce looping overhead</a:t>
                </a:r>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t="-972"/>
                </a:stretch>
              </a:blipFill>
            </p:spPr>
            <p:txBody>
              <a:bodyPr/>
              <a:lstStyle/>
              <a:p>
                <a:r>
                  <a:rPr lang="LID4096">
                    <a:noFill/>
                  </a:rPr>
                  <a:t> </a:t>
                </a:r>
              </a:p>
            </p:txBody>
          </p:sp>
        </mc:Fallback>
      </mc:AlternateContent>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20</a:t>
            </a:fld>
            <a:endParaRPr lang="en-US"/>
          </a:p>
        </p:txBody>
      </p:sp>
      <p:sp>
        <p:nvSpPr>
          <p:cNvPr id="8" name="TextBox 7"/>
          <p:cNvSpPr txBox="1"/>
          <p:nvPr/>
        </p:nvSpPr>
        <p:spPr bwMode="auto">
          <a:xfrm>
            <a:off x="4449855" y="2176190"/>
            <a:ext cx="4542198" cy="1277273"/>
          </a:xfrm>
          <a:prstGeom prst="rect">
            <a:avLst/>
          </a:prstGeom>
          <a:noFill/>
        </p:spPr>
        <p:txBody>
          <a:bodyPr wrap="square">
            <a:spAutoFit/>
          </a:bodyPr>
          <a:lstStyle/>
          <a:p>
            <a:pPr>
              <a:defRPr/>
            </a:pPr>
            <a:r>
              <a:rPr lang="nn-NO" sz="1100">
                <a:latin typeface="Consolas"/>
              </a:rPr>
              <a:t>for (i=0; i&lt;N; i++) {</a:t>
            </a:r>
            <a:endParaRPr/>
          </a:p>
          <a:p>
            <a:pPr>
              <a:defRPr/>
            </a:pPr>
            <a:r>
              <a:rPr lang="nn-NO" sz="1100">
                <a:latin typeface="Consolas"/>
              </a:rPr>
              <a:t>  A[i] = B[i] + C[i];</a:t>
            </a:r>
            <a:endParaRPr/>
          </a:p>
          <a:p>
            <a:pPr>
              <a:defRPr/>
            </a:pPr>
            <a:r>
              <a:rPr lang="nn-NO" sz="1100">
                <a:latin typeface="Consolas"/>
              </a:rPr>
              <a:t>}</a:t>
            </a:r>
            <a:endParaRPr/>
          </a:p>
          <a:p>
            <a:pPr>
              <a:defRPr/>
            </a:pPr>
            <a:endParaRPr lang="nn-NO" sz="1100">
              <a:latin typeface="Consolas"/>
            </a:endParaRPr>
          </a:p>
          <a:p>
            <a:pPr>
              <a:defRPr/>
            </a:pPr>
            <a:r>
              <a:rPr lang="nn-NO" sz="1100">
                <a:latin typeface="Consolas"/>
              </a:rPr>
              <a:t>for (i=0; i&lt;N; i++) {</a:t>
            </a:r>
            <a:endParaRPr/>
          </a:p>
          <a:p>
            <a:pPr>
              <a:defRPr/>
            </a:pPr>
            <a:r>
              <a:rPr lang="nn-NO" sz="1100">
                <a:latin typeface="Consolas"/>
              </a:rPr>
              <a:t>  Z[i] = B[i] + E[i];</a:t>
            </a:r>
            <a:endParaRPr/>
          </a:p>
          <a:p>
            <a:pPr>
              <a:defRPr/>
            </a:pPr>
            <a:r>
              <a:rPr lang="nn-NO" sz="1100">
                <a:latin typeface="Consolas"/>
              </a:rPr>
              <a:t>}</a:t>
            </a:r>
            <a:endParaRPr lang="en-US" sz="1100">
              <a:latin typeface="Consolas"/>
            </a:endParaRPr>
          </a:p>
        </p:txBody>
      </p:sp>
      <p:sp>
        <p:nvSpPr>
          <p:cNvPr id="10" name="TextBox 9"/>
          <p:cNvSpPr txBox="1"/>
          <p:nvPr/>
        </p:nvSpPr>
        <p:spPr bwMode="auto">
          <a:xfrm>
            <a:off x="6533484" y="2234320"/>
            <a:ext cx="4196329" cy="1754326"/>
          </a:xfrm>
          <a:prstGeom prst="rect">
            <a:avLst/>
          </a:prstGeom>
          <a:noFill/>
        </p:spPr>
        <p:txBody>
          <a:bodyPr wrap="square">
            <a:spAutoFit/>
          </a:bodyPr>
          <a:lstStyle/>
          <a:p>
            <a:pPr>
              <a:defRPr/>
            </a:pPr>
            <a:r>
              <a:rPr lang="en-US">
                <a:latin typeface="Consolas"/>
              </a:rPr>
              <a:t>//optimized</a:t>
            </a:r>
            <a:endParaRPr/>
          </a:p>
          <a:p>
            <a:pPr>
              <a:defRPr/>
            </a:pPr>
            <a:r>
              <a:rPr lang="en-US">
                <a:latin typeface="Consolas"/>
              </a:rPr>
              <a:t>for (i=0; i&lt;N; i++) {</a:t>
            </a:r>
            <a:endParaRPr/>
          </a:p>
          <a:p>
            <a:pPr>
              <a:defRPr/>
            </a:pPr>
            <a:r>
              <a:rPr lang="en-US">
                <a:latin typeface="Consolas"/>
              </a:rPr>
              <a:t>  A[i] = B[i] + C[i];</a:t>
            </a:r>
            <a:endParaRPr/>
          </a:p>
          <a:p>
            <a:pPr>
              <a:defRPr/>
            </a:pPr>
            <a:r>
              <a:rPr lang="en-US">
                <a:latin typeface="Consolas"/>
              </a:rPr>
              <a:t>  //save a load for B(i)</a:t>
            </a:r>
            <a:endParaRPr/>
          </a:p>
          <a:p>
            <a:pPr>
              <a:defRPr/>
            </a:pPr>
            <a:r>
              <a:rPr lang="en-US">
                <a:latin typeface="Consolas"/>
              </a:rPr>
              <a:t>  Z[i] = B[i] + E[i];</a:t>
            </a:r>
            <a:endParaRPr/>
          </a:p>
          <a:p>
            <a:pPr>
              <a:defRPr/>
            </a:pPr>
            <a:r>
              <a:rPr lang="en-US">
                <a:latin typeface="Consolas"/>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bwMode="auto"/>
            <p:txBody>
              <a:bodyPr/>
              <a:lstStyle/>
              <a:p>
                <a:pPr>
                  <a:defRPr/>
                </a:pPr>
                <a:r>
                  <a:rPr lang="pt-BR"/>
                  <a:t>Algorithm class O(</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oMath>
                    </a14:m>
                  </mc:Choice>
                  <mc:Fallback xmlns:m="http://schemas.openxmlformats.org/officeDocument/2006/math" xmlns:w="http://schemas.openxmlformats.org/wordprocessingml/2006/main" xmlns=""/>
                </mc:AlternateContent>
                <a:r>
                  <a:rPr lang="pt-BR"/>
                  <a:t>)/O(</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i="1">
                                <a:latin typeface="Cambria Math"/>
                              </a:rPr>
                              <m:t>𝑁</m:t>
                            </m:r>
                          </m:e>
                          <m:sup>
                            <m:r>
                              <a:rPr lang="en-US" i="1">
                                <a:latin typeface="Cambria Math"/>
                              </a:rPr>
                              <m:t>2</m:t>
                            </m:r>
                          </m:sup>
                        </m:sSup>
                      </m:oMath>
                    </a14:m>
                  </mc:Choice>
                  <mc:Fallback xmlns:m="http://schemas.openxmlformats.org/officeDocument/2006/math" xmlns:w="http://schemas.openxmlformats.org/wordprocessingml/2006/main" xmlns=""/>
                </mc:AlternateContent>
                <a:r>
                  <a:rPr lang="pt-BR"/>
                  <a:t>)</a:t>
                </a:r>
                <a:endParaRPr lang="en-US"/>
              </a:p>
            </p:txBody>
          </p:sp>
        </mc:Choice>
        <mc:Fallback>
          <p:sp>
            <p:nvSpPr>
              <p:cNvPr id="2" name="Title 1"/>
              <p:cNvSpPr>
                <a:spLocks noGrp="1" noRot="1" noChangeAspect="1" noMove="1" noResize="1" noEditPoints="1" noAdjustHandles="1" noChangeArrowheads="1" noChangeShapeType="1" noTextEdit="1"/>
              </p:cNvSpPr>
              <p:nvPr>
                <p:ph type="title"/>
              </p:nvPr>
            </p:nvSpPr>
            <p:spPr bwMode="auto">
              <a:blipFill>
                <a:blip r:embed="rId2"/>
                <a:stretch>
                  <a:fillRect l="-2727" b="-22689"/>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a:xfrm>
                <a:off x="1097280" y="2024381"/>
                <a:ext cx="10058400" cy="4338637"/>
              </a:xfrm>
            </p:spPr>
            <p:txBody>
              <a:bodyPr>
                <a:normAutofit/>
              </a:bodyPr>
              <a:lstStyle/>
              <a:p>
                <a:pPr>
                  <a:defRPr/>
                </a:pPr>
                <a:r>
                  <a:rPr lang="en-US"/>
                  <a:t>Two-level loop nests (N: loop length on each level)</a:t>
                </a:r>
                <a:endParaRPr/>
              </a:p>
              <a:p>
                <a:pPr>
                  <a:defRPr/>
                </a:pPr>
                <a:r>
                  <a:rPr lang="en-US"/>
                  <a:t>Number of floating-point operations: </a:t>
                </a:r>
                <a:r>
                  <a:rPr lang="pt-BR"/>
                  <a:t>O(</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oMath>
                    </a14:m>
                  </mc:Choice>
                  <mc:Fallback xmlns:m="http://schemas.openxmlformats.org/officeDocument/2006/math" xmlns:w="http://schemas.openxmlformats.org/wordprocessingml/2006/main" xmlns=""/>
                </mc:AlternateContent>
                <a:r>
                  <a:rPr lang="pt-BR"/>
                  <a:t>)</a:t>
                </a:r>
                <a:endParaRPr/>
              </a:p>
              <a:p>
                <a:pPr>
                  <a:defRPr/>
                </a:pPr>
                <a:r>
                  <a:rPr lang="en-US"/>
                  <a:t>Number of memory loads &amp; stores: </a:t>
                </a:r>
                <a:r>
                  <a:rPr lang="pt-BR"/>
                  <a:t>O(</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oMath>
                    </a14:m>
                  </mc:Choice>
                  <mc:Fallback xmlns:m="http://schemas.openxmlformats.org/officeDocument/2006/math" xmlns:w="http://schemas.openxmlformats.org/wordprocessingml/2006/main" xmlns=""/>
                </mc:AlternateContent>
                <a:r>
                  <a:rPr lang="pt-BR"/>
                  <a:t>)</a:t>
                </a:r>
                <a:endParaRPr/>
              </a:p>
              <a:p>
                <a:pPr>
                  <a:defRPr/>
                </a:pPr>
                <a:endParaRPr lang="pt-BR"/>
              </a:p>
              <a:p>
                <a:pPr>
                  <a:defRPr/>
                </a:pPr>
                <a:r>
                  <a:rPr lang="en-US"/>
                  <a:t>There is more room for data access optimization (than the class of O(N)/O(N))</a:t>
                </a:r>
                <a:endParaRPr/>
              </a:p>
              <a:p>
                <a:pPr>
                  <a:defRPr/>
                </a:pPr>
                <a:r>
                  <a:rPr lang="en-US"/>
                  <a:t>Number of FP: 2</a:t>
                </a:r>
                <a:r>
                  <a:rPr lang="pt-BR"/>
                  <a:t> </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oMath>
                    </a14:m>
                  </mc:Choice>
                  <mc:Fallback xmlns:m="http://schemas.openxmlformats.org/officeDocument/2006/math" xmlns:w="http://schemas.openxmlformats.org/wordprocessingml/2006/main" xmlns=""/>
                </mc:AlternateContent>
                <a:endParaRPr lang="en-US"/>
              </a:p>
              <a:p>
                <a:pPr>
                  <a:defRPr/>
                </a:pPr>
                <a:r>
                  <a:rPr lang="en-US"/>
                  <a:t>Number of loads: </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r>
                          <a:rPr lang="en-US" b="0" i="1">
                            <a:latin typeface="Cambria Math"/>
                          </a:rPr>
                          <m:t> </m:t>
                        </m:r>
                      </m:oMath>
                    </a14:m>
                  </mc:Choice>
                  <mc:Fallback xmlns:m="http://schemas.openxmlformats.org/officeDocument/2006/math" xmlns:w="http://schemas.openxmlformats.org/wordprocessingml/2006/main" xmlns=""/>
                </mc:AlternateContent>
                <a:r>
                  <a:rPr lang="en-US"/>
                  <a:t>for 2D arrays A, N for 1D array C</a:t>
                </a:r>
                <a:endParaRPr/>
              </a:p>
              <a:p>
                <a:pPr>
                  <a:defRPr/>
                </a:pPr>
                <a:r>
                  <a:rPr lang="en-US"/>
                  <a:t>But, how many loads are associated with 1D array B?</a:t>
                </a:r>
                <a:endParaRPr/>
              </a:p>
              <a:p>
                <a:pPr lvl="1">
                  <a:defRPr/>
                </a:pPr>
                <a:r>
                  <a:rPr lang="en-US"/>
                  <a:t>Small cache → array B is loaded N times → </a:t>
                </a:r>
                <mc:AlternateContent>
                  <mc:Choice Requires="a14">
                    <a14:m>
                      <m:oMath xmlns:m="http://schemas.openxmlformats.org/officeDocument/2006/math">
                        <m:sSup>
                          <m:sSupPr>
                            <m:ctrlPr>
                              <a:rPr lang="pt-BR" i="1">
                                <a:latin typeface="Cambria Math" panose="02040503050406030204" pitchFamily="18" charset="0"/>
                                <a:ea typeface="Cambria Math"/>
                                <a:cs typeface="Cambria Math"/>
                              </a:rPr>
                            </m:ctrlPr>
                          </m:sSupPr>
                          <m:e>
                            <m:r>
                              <a:rPr lang="en-US" b="0" i="1">
                                <a:latin typeface="Cambria Math"/>
                              </a:rPr>
                              <m:t>𝑁</m:t>
                            </m:r>
                          </m:e>
                          <m:sup>
                            <m:r>
                              <a:rPr lang="en-US" b="0" i="1">
                                <a:latin typeface="Cambria Math"/>
                              </a:rPr>
                              <m:t>2</m:t>
                            </m:r>
                          </m:sup>
                        </m:sSup>
                        <m:r>
                          <a:rPr lang="en-US" b="0" i="1">
                            <a:latin typeface="Cambria Math"/>
                          </a:rPr>
                          <m:t> </m:t>
                        </m:r>
                      </m:oMath>
                    </a14:m>
                  </mc:Choice>
                  <mc:Fallback xmlns:m="http://schemas.openxmlformats.org/officeDocument/2006/math" xmlns:w="http://schemas.openxmlformats.org/wordprocessingml/2006/main" xmlns=""/>
                </mc:AlternateContent>
                <a:r>
                  <a:rPr lang="en-US"/>
                  <a:t>memory loads</a:t>
                </a:r>
                <a:endParaRPr/>
              </a:p>
              <a:p>
                <a:pPr lvl="1">
                  <a:defRPr/>
                </a:pPr>
                <a:r>
                  <a:rPr lang="en-US"/>
                  <a:t>Large cache → array B is loaded only once → N memory loads</a:t>
                </a:r>
                <a:endParaRPr/>
              </a:p>
              <a:p>
                <a:pPr marL="201168" lvl="1" indent="0">
                  <a:buNone/>
                  <a:defRPr/>
                </a:pP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xfrm>
                <a:off x="1097280" y="2024381"/>
                <a:ext cx="10058400" cy="4338637"/>
              </a:xfrm>
              <a:blipFill>
                <a:blip r:embed="rId3"/>
                <a:stretch>
                  <a:fillRect l="-1455" t="-702"/>
                </a:stretch>
              </a:blipFill>
            </p:spPr>
            <p:txBody>
              <a:bodyPr/>
              <a:lstStyle/>
              <a:p>
                <a:r>
                  <a:rPr lang="LID4096">
                    <a:noFill/>
                  </a:rPr>
                  <a:t> </a:t>
                </a:r>
              </a:p>
            </p:txBody>
          </p:sp>
        </mc:Fallback>
      </mc:AlternateContent>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21</a:t>
            </a:fld>
            <a:endParaRPr lang="en-US"/>
          </a:p>
        </p:txBody>
      </p:sp>
      <p:sp>
        <p:nvSpPr>
          <p:cNvPr id="10" name="TextBox 9"/>
          <p:cNvSpPr txBox="1"/>
          <p:nvPr/>
        </p:nvSpPr>
        <p:spPr bwMode="auto">
          <a:xfrm>
            <a:off x="6704214" y="2057851"/>
            <a:ext cx="5175366" cy="1477328"/>
          </a:xfrm>
          <a:prstGeom prst="rect">
            <a:avLst/>
          </a:prstGeom>
          <a:noFill/>
        </p:spPr>
        <p:txBody>
          <a:bodyPr wrap="square">
            <a:spAutoFit/>
          </a:bodyPr>
          <a:lstStyle/>
          <a:p>
            <a:pPr>
              <a:defRPr/>
            </a:pPr>
            <a:r>
              <a:rPr lang="en-US">
                <a:latin typeface="Consolas"/>
              </a:rPr>
              <a:t>// Dense matrix-vector multiply (MVM)</a:t>
            </a:r>
            <a:endParaRPr/>
          </a:p>
          <a:p>
            <a:pPr>
              <a:defRPr/>
            </a:pPr>
            <a:r>
              <a:rPr lang="en-US">
                <a:latin typeface="Consolas"/>
              </a:rPr>
              <a:t>for (i=0; i&lt;N; i++) {</a:t>
            </a:r>
            <a:endParaRPr/>
          </a:p>
          <a:p>
            <a:pPr>
              <a:defRPr/>
            </a:pPr>
            <a:r>
              <a:rPr lang="en-US">
                <a:latin typeface="Consolas"/>
              </a:rPr>
              <a:t>  for (j=0; j&lt;N; j++)</a:t>
            </a:r>
            <a:endParaRPr/>
          </a:p>
          <a:p>
            <a:pPr>
              <a:defRPr/>
            </a:pPr>
            <a:r>
              <a:rPr lang="en-US">
                <a:latin typeface="Consolas"/>
              </a:rPr>
              <a:t>    C[i] += A[i][j]*B[j];</a:t>
            </a:r>
            <a:endParaRPr/>
          </a:p>
          <a:p>
            <a:pPr>
              <a:defRPr/>
            </a:pPr>
            <a:r>
              <a:rPr lang="en-US">
                <a:latin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pt-BR" sz="4000"/>
              <a:t>Unoptimized N ×N dense matrix vector multiply</a:t>
            </a:r>
            <a:endParaRPr lang="en-US" sz="4000"/>
          </a:p>
        </p:txBody>
      </p:sp>
      <p:sp>
        <p:nvSpPr>
          <p:cNvPr id="3" name="Content Placeholder 2"/>
          <p:cNvSpPr>
            <a:spLocks noGrp="1"/>
          </p:cNvSpPr>
          <p:nvPr>
            <p:ph idx="1"/>
          </p:nvPr>
        </p:nvSpPr>
        <p:spPr bwMode="auto"/>
        <p:txBody>
          <a:bodyPr/>
          <a:lstStyle/>
          <a:p>
            <a:pPr>
              <a:defRPr/>
            </a:pPr>
            <a:endParaRPr lang="en-US"/>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22</a:t>
            </a:fld>
            <a:endParaRPr lang="en-US"/>
          </a:p>
        </p:txBody>
      </p:sp>
      <p:pic>
        <p:nvPicPr>
          <p:cNvPr id="8" name="Picture 7"/>
          <p:cNvPicPr>
            <a:picLocks noChangeAspect="1"/>
          </p:cNvPicPr>
          <p:nvPr/>
        </p:nvPicPr>
        <p:blipFill>
          <a:blip r:embed="rId2"/>
          <a:stretch/>
        </p:blipFill>
        <p:spPr bwMode="auto">
          <a:xfrm>
            <a:off x="3604526" y="1969687"/>
            <a:ext cx="6362434" cy="3150954"/>
          </a:xfrm>
          <a:prstGeom prst="rect">
            <a:avLst/>
          </a:prstGeom>
        </p:spPr>
      </p:pic>
      <p:sp>
        <p:nvSpPr>
          <p:cNvPr id="10" name="TextBox 9"/>
          <p:cNvSpPr txBox="1"/>
          <p:nvPr/>
        </p:nvSpPr>
        <p:spPr bwMode="auto">
          <a:xfrm>
            <a:off x="4160519" y="5110090"/>
            <a:ext cx="6096000" cy="215444"/>
          </a:xfrm>
          <a:prstGeom prst="rect">
            <a:avLst/>
          </a:prstGeom>
          <a:noFill/>
        </p:spPr>
        <p:txBody>
          <a:bodyPr wrap="square">
            <a:spAutoFit/>
          </a:bodyPr>
          <a:lstStyle/>
          <a:p>
            <a:pPr>
              <a:defRPr/>
            </a:pPr>
            <a:r>
              <a:rPr lang="en-US" sz="800"/>
              <a:t>Introduction to High Performance Computing for Scientists and Engineers, By Georg Hager, Gerhard Wellein, 2011, p.80</a:t>
            </a:r>
            <a:endParaRPr/>
          </a:p>
        </p:txBody>
      </p:sp>
      <p:sp>
        <p:nvSpPr>
          <p:cNvPr id="12" name="TextBox 11"/>
          <p:cNvSpPr txBox="1"/>
          <p:nvPr/>
        </p:nvSpPr>
        <p:spPr bwMode="auto">
          <a:xfrm>
            <a:off x="1097279" y="5490542"/>
            <a:ext cx="6096000" cy="369332"/>
          </a:xfrm>
          <a:prstGeom prst="rect">
            <a:avLst/>
          </a:prstGeom>
          <a:noFill/>
        </p:spPr>
        <p:txBody>
          <a:bodyPr wrap="square">
            <a:spAutoFit/>
          </a:bodyPr>
          <a:lstStyle/>
          <a:p>
            <a:pPr>
              <a:defRPr/>
            </a:pPr>
            <a:r>
              <a:rPr lang="en-US"/>
              <a:t>Optimization way: Loop unrolling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Loop unrolling</a:t>
            </a:r>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p:txBody>
              <a:bodyPr>
                <a:normAutofit lnSpcReduction="10000"/>
              </a:bodyPr>
              <a:lstStyle/>
              <a:p>
                <a:pPr>
                  <a:defRPr/>
                </a:pPr>
                <a:r>
                  <a:rPr lang="en-US" dirty="0"/>
                  <a:t>One would like to apply the same fusion trick as above, but there are not just two but N inner loops to fuse.</a:t>
                </a:r>
                <a:endParaRPr dirty="0"/>
              </a:p>
              <a:p>
                <a:pPr>
                  <a:defRPr/>
                </a:pPr>
                <a:endParaRPr lang="en-US" dirty="0"/>
              </a:p>
              <a:p>
                <a:pPr>
                  <a:defRPr/>
                </a:pPr>
                <a:r>
                  <a:rPr lang="en-US" dirty="0"/>
                  <a:t>m-way unroll:</a:t>
                </a:r>
                <a:endParaRPr dirty="0"/>
              </a:p>
              <a:p>
                <a:pPr lvl="1">
                  <a:defRPr/>
                </a:pPr>
                <a:r>
                  <a:rPr lang="en-US" dirty="0"/>
                  <a:t>m-fold reuse of each B[j] from register</a:t>
                </a:r>
                <a:endParaRPr dirty="0"/>
              </a:p>
              <a:p>
                <a:pPr lvl="1">
                  <a:defRPr/>
                </a:pPr>
                <a:r>
                  <a:rPr lang="en-US" dirty="0"/>
                  <a:t>Total number of memory loads: </a:t>
                </a:r>
                <a:br>
                  <a:rPr lang="en-US" dirty="0"/>
                </a:br>
                <a14:m>
                  <m:oMath xmlns:m="http://schemas.openxmlformats.org/officeDocument/2006/math">
                    <m:sSup>
                      <m:sSupPr>
                        <m:ctrlPr>
                          <a:rPr lang="pt-BR"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r>
                      <a:rPr lang="en-US" i="1">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sSup>
                          <m:sSupPr>
                            <m:ctrlPr>
                              <a:rPr lang="pt-BR"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num>
                      <m:den>
                        <m:r>
                          <a:rPr lang="en-US" i="1">
                            <a:latin typeface="Cambria Math" panose="02040503050406030204" pitchFamily="18" charset="0"/>
                          </a:rPr>
                          <m:t>𝑚</m:t>
                        </m:r>
                      </m:den>
                    </m:f>
                    <m:r>
                      <a:rPr lang="en-US" i="1">
                        <a:latin typeface="Cambria Math" panose="02040503050406030204" pitchFamily="18" charset="0"/>
                      </a:rPr>
                      <m:t>+</m:t>
                    </m:r>
                    <m:r>
                      <a:rPr lang="en-US" i="1">
                        <a:latin typeface="Cambria Math" panose="02040503050406030204" pitchFamily="18" charset="0"/>
                      </a:rPr>
                      <m:t>𝑁</m:t>
                    </m:r>
                  </m:oMath>
                </a14:m>
                <a:r>
                  <a:rPr lang="en-US" dirty="0"/>
                  <a:t>(for small cache size)</a:t>
                </a:r>
                <a:endParaRPr dirty="0"/>
              </a:p>
              <a:p>
                <a:pPr lvl="1">
                  <a:defRPr/>
                </a:pPr>
                <a:r>
                  <a:rPr lang="en-US" dirty="0"/>
                  <a:t>Size of m shouldn’t be too large, </a:t>
                </a:r>
                <a:br>
                  <a:rPr lang="en-US" dirty="0"/>
                </a:br>
                <a:r>
                  <a:rPr lang="en-US" dirty="0"/>
                  <a:t>to avoid too high register pressure</a:t>
                </a:r>
                <a:endParaRPr dirty="0"/>
              </a:p>
              <a:p>
                <a:pPr lvl="1">
                  <a:defRPr/>
                </a:pPr>
                <a:r>
                  <a:rPr lang="en-US" dirty="0"/>
                  <a:t>Consider the situation that </a:t>
                </a:r>
                <a:br>
                  <a:rPr lang="en-US" dirty="0"/>
                </a:br>
                <a:r>
                  <a:rPr lang="en-US" dirty="0"/>
                  <a:t>the outer loop is not a multiple of m</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t="-1783" r="-727"/>
                </a:stretch>
              </a:blipFill>
            </p:spPr>
            <p:txBody>
              <a:bodyPr/>
              <a:lstStyle/>
              <a:p>
                <a:r>
                  <a:rPr lang="LID4096">
                    <a:noFill/>
                  </a:rPr>
                  <a:t> </a:t>
                </a:r>
              </a:p>
            </p:txBody>
          </p:sp>
        </mc:Fallback>
      </mc:AlternateContent>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23</a:t>
            </a:fld>
            <a:endParaRPr lang="en-US"/>
          </a:p>
        </p:txBody>
      </p:sp>
      <p:sp>
        <p:nvSpPr>
          <p:cNvPr id="10" name="TextBox 9"/>
          <p:cNvSpPr txBox="1"/>
          <p:nvPr/>
        </p:nvSpPr>
        <p:spPr bwMode="auto">
          <a:xfrm>
            <a:off x="6701883" y="2890878"/>
            <a:ext cx="4619359" cy="2585323"/>
          </a:xfrm>
          <a:prstGeom prst="rect">
            <a:avLst/>
          </a:prstGeom>
          <a:noFill/>
        </p:spPr>
        <p:txBody>
          <a:bodyPr wrap="square">
            <a:spAutoFit/>
          </a:bodyPr>
          <a:lstStyle/>
          <a:p>
            <a:pPr>
              <a:defRPr/>
            </a:pPr>
            <a:r>
              <a:rPr lang="pt-BR">
                <a:latin typeface="Consolas"/>
              </a:rPr>
              <a:t>for (i=0; i&lt;N; i+=m) {</a:t>
            </a:r>
            <a:endParaRPr/>
          </a:p>
          <a:p>
            <a:pPr>
              <a:defRPr/>
            </a:pPr>
            <a:r>
              <a:rPr lang="pt-BR">
                <a:latin typeface="Consolas"/>
              </a:rPr>
              <a:t>  for (j=0; j&lt;N; j++) {</a:t>
            </a:r>
            <a:endParaRPr/>
          </a:p>
          <a:p>
            <a:pPr>
              <a:defRPr/>
            </a:pPr>
            <a:r>
              <a:rPr lang="pt-BR">
                <a:latin typeface="Consolas"/>
              </a:rPr>
              <a:t>    C[i+0] += A[i+0][j]*B[j];</a:t>
            </a:r>
            <a:endParaRPr/>
          </a:p>
          <a:p>
            <a:pPr>
              <a:defRPr/>
            </a:pPr>
            <a:r>
              <a:rPr lang="pt-BR">
                <a:latin typeface="Consolas"/>
              </a:rPr>
              <a:t>    C[i+1] += A[i+1][j]*B[j];</a:t>
            </a:r>
            <a:endParaRPr/>
          </a:p>
          <a:p>
            <a:pPr>
              <a:defRPr/>
            </a:pPr>
            <a:r>
              <a:rPr lang="pt-BR">
                <a:latin typeface="Consolas"/>
              </a:rPr>
              <a:t>    // ...</a:t>
            </a:r>
            <a:endParaRPr/>
          </a:p>
          <a:p>
            <a:pPr>
              <a:defRPr/>
            </a:pPr>
            <a:r>
              <a:rPr lang="pt-BR">
                <a:latin typeface="Consolas"/>
              </a:rPr>
              <a:t>    C[i+m-1] += A[i+m-1][j]*B[j];</a:t>
            </a:r>
            <a:endParaRPr/>
          </a:p>
          <a:p>
            <a:pPr>
              <a:defRPr/>
            </a:pPr>
            <a:r>
              <a:rPr lang="pt-BR">
                <a:latin typeface="Consolas"/>
              </a:rPr>
              <a:t>  }</a:t>
            </a:r>
            <a:endParaRPr/>
          </a:p>
          <a:p>
            <a:pPr>
              <a:defRPr/>
            </a:pPr>
            <a:r>
              <a:rPr lang="pt-BR">
                <a:latin typeface="Consolas"/>
              </a:rPr>
              <a:t>}</a:t>
            </a:r>
            <a:endParaRPr/>
          </a:p>
          <a:p>
            <a:pPr>
              <a:defRPr/>
            </a:pPr>
            <a:r>
              <a:rPr lang="pt-BR">
                <a:latin typeface="Consolas"/>
              </a:rPr>
              <a:t>// remainder code in case (N%m)&gt;0</a:t>
            </a:r>
            <a:endParaRPr lang="en-US">
              <a:latin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en-US"/>
          </a:p>
        </p:txBody>
      </p:sp>
      <p:sp>
        <p:nvSpPr>
          <p:cNvPr id="3" name="Content Placeholder 2"/>
          <p:cNvSpPr>
            <a:spLocks noGrp="1"/>
          </p:cNvSpPr>
          <p:nvPr>
            <p:ph idx="1"/>
          </p:nvPr>
        </p:nvSpPr>
        <p:spPr bwMode="auto"/>
        <p:txBody>
          <a:bodyPr/>
          <a:lstStyle/>
          <a:p>
            <a:pPr>
              <a:defRPr/>
            </a:pPr>
            <a:endParaRPr lang="en-US"/>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24</a:t>
            </a:fld>
            <a:endParaRPr lang="en-US"/>
          </a:p>
        </p:txBody>
      </p:sp>
      <p:pic>
        <p:nvPicPr>
          <p:cNvPr id="8" name="Picture 7"/>
          <p:cNvPicPr>
            <a:picLocks noChangeAspect="1"/>
          </p:cNvPicPr>
          <p:nvPr/>
        </p:nvPicPr>
        <p:blipFill>
          <a:blip r:embed="rId2"/>
          <a:stretch/>
        </p:blipFill>
        <p:spPr bwMode="auto">
          <a:xfrm>
            <a:off x="1783080" y="2023549"/>
            <a:ext cx="8145780" cy="4123060"/>
          </a:xfrm>
          <a:prstGeom prst="rect">
            <a:avLst/>
          </a:prstGeom>
        </p:spPr>
      </p:pic>
      <p:sp>
        <p:nvSpPr>
          <p:cNvPr id="7" name="TextBox 6"/>
          <p:cNvSpPr txBox="1"/>
          <p:nvPr/>
        </p:nvSpPr>
        <p:spPr bwMode="auto">
          <a:xfrm>
            <a:off x="4074072" y="6097314"/>
            <a:ext cx="4405148"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600"/>
              <a:t>Introduction to High Performance Computing for Scientists and Engineers, By Georg Hager, Gerhard Wellein, 2011, p.82</a:t>
            </a:r>
            <a:endParaRPr lang="en-US" sz="600">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ea typeface="+mj-lt"/>
                <a:cs typeface="+mj-lt"/>
              </a:rPr>
              <a:t>Case study: Dense matrix transpose</a:t>
            </a:r>
            <a:endParaRPr lang="en-US"/>
          </a:p>
        </p:txBody>
      </p:sp>
      <p:sp>
        <p:nvSpPr>
          <p:cNvPr id="3" name="Content Placeholder 2"/>
          <p:cNvSpPr>
            <a:spLocks noGrp="1"/>
          </p:cNvSpPr>
          <p:nvPr>
            <p:ph idx="1"/>
          </p:nvPr>
        </p:nvSpPr>
        <p:spPr bwMode="auto">
          <a:xfrm>
            <a:off x="1097280" y="3178943"/>
            <a:ext cx="10058400" cy="2690149"/>
          </a:xfrm>
        </p:spPr>
        <p:txBody>
          <a:bodyPr vert="horz" lIns="0" tIns="45720" rIns="0" bIns="45720" rtlCol="0" anchor="t">
            <a:normAutofit/>
          </a:bodyPr>
          <a:lstStyle/>
          <a:p>
            <a:pPr>
              <a:defRPr/>
            </a:pPr>
            <a:r>
              <a:rPr lang="en-US">
                <a:cs typeface="Calibri"/>
              </a:rPr>
              <a:t>Both A and B are assumed to be 2D arrays with row-major storage.</a:t>
            </a:r>
            <a:endParaRPr/>
          </a:p>
          <a:p>
            <a:pPr>
              <a:defRPr/>
            </a:pPr>
            <a:r>
              <a:rPr lang="en-US">
                <a:cs typeface="Calibri"/>
              </a:rPr>
              <a:t>Very large jumps in memory associated with loading B[i][j] → very bad cache line utilization.</a:t>
            </a:r>
            <a:br>
              <a:rPr lang="en-US"/>
            </a:br>
            <a:endParaRPr lang="en-US">
              <a:cs typeface="Calibri"/>
            </a:endParaRPr>
          </a:p>
          <a:p>
            <a:pPr>
              <a:defRPr/>
            </a:pPr>
            <a:endParaRPr lang="en-US">
              <a:cs typeface="Calibri"/>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25</a:t>
            </a:fld>
            <a:endParaRPr lang="en-US"/>
          </a:p>
        </p:txBody>
      </p:sp>
      <p:sp>
        <p:nvSpPr>
          <p:cNvPr id="7" name="TextBox 6"/>
          <p:cNvSpPr txBox="1"/>
          <p:nvPr/>
        </p:nvSpPr>
        <p:spPr bwMode="auto">
          <a:xfrm>
            <a:off x="1223141" y="2090245"/>
            <a:ext cx="39518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a:latin typeface="Consolas"/>
                <a:cs typeface="Courier New"/>
              </a:rPr>
              <a:t>for (j=0; j&lt;N; j++)</a:t>
            </a:r>
            <a:br>
              <a:rPr lang="en-US">
                <a:latin typeface="Consolas"/>
                <a:cs typeface="Courier New"/>
              </a:rPr>
            </a:br>
            <a:r>
              <a:rPr lang="en-US">
                <a:latin typeface="Consolas"/>
                <a:cs typeface="Courier New"/>
              </a:rPr>
              <a:t>  for (i=0; i&lt;N; i++)</a:t>
            </a:r>
            <a:br>
              <a:rPr lang="en-US">
                <a:latin typeface="Consolas"/>
              </a:rPr>
            </a:br>
            <a:r>
              <a:rPr lang="en-US">
                <a:latin typeface="Consolas"/>
                <a:cs typeface="Courier New"/>
              </a:rPr>
              <a:t>    A[j][i] = B[i][j];</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400">
                <a:ea typeface="+mj-lt"/>
                <a:cs typeface="+mj-lt"/>
              </a:rPr>
              <a:t>Loop unrolling applied to matrix transpose</a:t>
            </a:r>
            <a:endParaRPr/>
          </a:p>
        </p:txBody>
      </p:sp>
      <p:pic>
        <p:nvPicPr>
          <p:cNvPr id="8" name="Picture 8" descr="A picture containing text, crossword puzzle&#10;&#10;Description automatically generated"/>
          <p:cNvPicPr>
            <a:picLocks noGrp="1" noChangeAspect="1"/>
          </p:cNvPicPr>
          <p:nvPr>
            <p:ph idx="1"/>
          </p:nvPr>
        </p:nvPicPr>
        <p:blipFill>
          <a:blip r:embed="rId2"/>
          <a:stretch/>
        </p:blipFill>
        <p:spPr bwMode="auto">
          <a:xfrm>
            <a:off x="477257" y="2338115"/>
            <a:ext cx="6995774" cy="3044874"/>
          </a:xfrm>
          <a:prstGeom prst="rect">
            <a:avLst/>
          </a:prstGeom>
        </p:spPr>
      </p:pic>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26</a:t>
            </a:fld>
            <a:endParaRPr lang="en-US"/>
          </a:p>
        </p:txBody>
      </p:sp>
      <p:sp>
        <p:nvSpPr>
          <p:cNvPr id="7" name="TextBox 6"/>
          <p:cNvSpPr txBox="1"/>
          <p:nvPr/>
        </p:nvSpPr>
        <p:spPr bwMode="auto">
          <a:xfrm>
            <a:off x="7450520" y="2267607"/>
            <a:ext cx="403728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a:latin typeface="Consolas"/>
              </a:rPr>
              <a:t>for (j=0; j&lt;N; j+=m)</a:t>
            </a:r>
            <a:br>
              <a:rPr lang="en-US">
                <a:latin typeface="Consolas"/>
              </a:rPr>
            </a:br>
            <a:r>
              <a:rPr lang="en-US">
                <a:latin typeface="Consolas"/>
              </a:rPr>
              <a:t>  for (i=0; i&lt;N; i++) {</a:t>
            </a:r>
            <a:br>
              <a:rPr lang="en-US">
                <a:latin typeface="Consolas"/>
              </a:rPr>
            </a:br>
            <a:r>
              <a:rPr lang="en-US">
                <a:latin typeface="Consolas"/>
              </a:rPr>
              <a:t>    A[j+0][i] = B[i][j+0];</a:t>
            </a:r>
            <a:br>
              <a:rPr lang="en-US">
                <a:latin typeface="Consolas"/>
              </a:rPr>
            </a:br>
            <a:r>
              <a:rPr lang="en-US">
                <a:latin typeface="Consolas"/>
              </a:rPr>
              <a:t>    A[j+1][i] = B[i][j+1];</a:t>
            </a:r>
            <a:br>
              <a:rPr lang="en-US">
                <a:latin typeface="Consolas"/>
              </a:rPr>
            </a:br>
            <a:r>
              <a:rPr lang="en-US">
                <a:latin typeface="Consolas"/>
              </a:rPr>
              <a:t>    // ....</a:t>
            </a:r>
            <a:br>
              <a:rPr lang="en-US">
                <a:latin typeface="Consolas"/>
              </a:rPr>
            </a:br>
            <a:r>
              <a:rPr lang="en-US">
                <a:latin typeface="Consolas"/>
              </a:rPr>
              <a:t>    A[j+m-1][i] = B[i][j+m-1];</a:t>
            </a:r>
            <a:br>
              <a:rPr lang="en-US">
                <a:latin typeface="Consolas"/>
              </a:rPr>
            </a:br>
            <a:r>
              <a:rPr lang="en-US">
                <a:latin typeface="Consolas"/>
              </a:rPr>
              <a:t>}</a:t>
            </a:r>
            <a:endParaRPr/>
          </a:p>
        </p:txBody>
      </p:sp>
      <p:sp>
        <p:nvSpPr>
          <p:cNvPr id="9" name="TextBox 8"/>
          <p:cNvSpPr txBox="1"/>
          <p:nvPr/>
        </p:nvSpPr>
        <p:spPr bwMode="auto">
          <a:xfrm>
            <a:off x="1124607" y="5407572"/>
            <a:ext cx="4254062"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600"/>
              <a:t>Introduction to High Performance Computing for Scientists and Engineers, By Georg Hager, Gerhard Wellein, 2011, p.83</a:t>
            </a:r>
            <a:endParaRPr lang="en-US" sz="600">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400">
                <a:ea typeface="+mj-lt"/>
                <a:cs typeface="+mj-lt"/>
              </a:rPr>
              <a:t>Loop blocking + unrolling</a:t>
            </a:r>
            <a:endParaRPr/>
          </a:p>
        </p:txBody>
      </p:sp>
      <p:sp>
        <p:nvSpPr>
          <p:cNvPr id="3" name="Content Placeholder 2"/>
          <p:cNvSpPr>
            <a:spLocks noGrp="1"/>
          </p:cNvSpPr>
          <p:nvPr>
            <p:ph idx="1"/>
          </p:nvPr>
        </p:nvSpPr>
        <p:spPr bwMode="auto"/>
        <p:txBody>
          <a:bodyPr vert="horz" lIns="0" tIns="45720" rIns="0" bIns="45720" rtlCol="0" anchor="t">
            <a:normAutofit/>
          </a:bodyPr>
          <a:lstStyle/>
          <a:p>
            <a:pPr>
              <a:defRPr/>
            </a:pPr>
            <a:r>
              <a:rPr lang="en-US">
                <a:ea typeface="+mn-lt"/>
                <a:cs typeface="+mn-lt"/>
              </a:rPr>
              <a:t>Up to d additional outer loop levels.</a:t>
            </a:r>
            <a:endParaRPr lang="en-US">
              <a:cs typeface="Calibri"/>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27</a:t>
            </a:fld>
            <a:endParaRPr lang="en-US"/>
          </a:p>
        </p:txBody>
      </p:sp>
      <p:sp>
        <p:nvSpPr>
          <p:cNvPr id="7" name="TextBox 6"/>
          <p:cNvSpPr txBox="1"/>
          <p:nvPr/>
        </p:nvSpPr>
        <p:spPr bwMode="auto">
          <a:xfrm>
            <a:off x="6655676" y="2155934"/>
            <a:ext cx="5337941" cy="4240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dirty="0">
                <a:latin typeface="Courier New"/>
                <a:cs typeface="Courier New"/>
              </a:rPr>
              <a:t>for (</a:t>
            </a:r>
            <a:r>
              <a:rPr lang="en-US" dirty="0" err="1">
                <a:latin typeface="Courier New"/>
                <a:cs typeface="Courier New"/>
              </a:rPr>
              <a:t>jj</a:t>
            </a:r>
            <a:r>
              <a:rPr lang="en-US" dirty="0">
                <a:latin typeface="Courier New"/>
                <a:cs typeface="Courier New"/>
              </a:rPr>
              <a:t>=0; </a:t>
            </a:r>
            <a:r>
              <a:rPr lang="en-US" dirty="0" err="1">
                <a:latin typeface="Courier New"/>
                <a:cs typeface="Courier New"/>
              </a:rPr>
              <a:t>jj</a:t>
            </a:r>
            <a:r>
              <a:rPr lang="en-US" dirty="0">
                <a:latin typeface="Courier New"/>
                <a:cs typeface="Courier New"/>
              </a:rPr>
              <a:t>&lt;N; </a:t>
            </a:r>
            <a:r>
              <a:rPr lang="en-US" dirty="0" err="1">
                <a:latin typeface="Courier New"/>
                <a:cs typeface="Courier New"/>
              </a:rPr>
              <a:t>jj</a:t>
            </a:r>
            <a:r>
              <a:rPr lang="en-US" dirty="0">
                <a:latin typeface="Courier New"/>
                <a:cs typeface="Courier New"/>
              </a:rPr>
              <a:t>+=d) {</a:t>
            </a:r>
            <a:br>
              <a:rPr lang="en-US" dirty="0"/>
            </a:br>
            <a:r>
              <a:rPr lang="en-US" dirty="0">
                <a:latin typeface="Courier New"/>
                <a:cs typeface="Courier New"/>
              </a:rPr>
              <a:t>  </a:t>
            </a:r>
            <a:r>
              <a:rPr lang="en-US" dirty="0" err="1">
                <a:latin typeface="Courier New"/>
                <a:cs typeface="Courier New"/>
              </a:rPr>
              <a:t>jstart</a:t>
            </a:r>
            <a:r>
              <a:rPr lang="en-US" dirty="0">
                <a:latin typeface="Courier New"/>
                <a:cs typeface="Courier New"/>
              </a:rPr>
              <a:t> = </a:t>
            </a:r>
            <a:r>
              <a:rPr lang="en-US" dirty="0" err="1">
                <a:latin typeface="Courier New"/>
                <a:cs typeface="Courier New"/>
              </a:rPr>
              <a:t>jj</a:t>
            </a:r>
            <a:r>
              <a:rPr lang="en-US" dirty="0">
                <a:latin typeface="Courier New"/>
                <a:cs typeface="Courier New"/>
              </a:rPr>
              <a:t>; </a:t>
            </a:r>
            <a:r>
              <a:rPr lang="en-US" dirty="0" err="1">
                <a:latin typeface="Courier New"/>
                <a:cs typeface="Courier New"/>
              </a:rPr>
              <a:t>jstop</a:t>
            </a:r>
            <a:r>
              <a:rPr lang="en-US" dirty="0">
                <a:latin typeface="Courier New"/>
                <a:cs typeface="Courier New"/>
              </a:rPr>
              <a:t> = jj+d-1;</a:t>
            </a:r>
            <a:br>
              <a:rPr lang="en-US" dirty="0"/>
            </a:br>
            <a:r>
              <a:rPr lang="en-US" dirty="0">
                <a:latin typeface="Courier New"/>
                <a:cs typeface="Courier New"/>
              </a:rPr>
              <a:t>  for (ii=0; ii&lt;N; ii+=d) {</a:t>
            </a:r>
            <a:br>
              <a:rPr lang="en-US" dirty="0"/>
            </a:br>
            <a:r>
              <a:rPr lang="en-US" dirty="0">
                <a:latin typeface="Courier New"/>
                <a:cs typeface="Courier New"/>
              </a:rPr>
              <a:t>    </a:t>
            </a:r>
            <a:r>
              <a:rPr lang="en-US" dirty="0" err="1">
                <a:latin typeface="Courier New"/>
                <a:cs typeface="Courier New"/>
              </a:rPr>
              <a:t>istart</a:t>
            </a:r>
            <a:r>
              <a:rPr lang="en-US" dirty="0">
                <a:latin typeface="Courier New"/>
                <a:cs typeface="Courier New"/>
              </a:rPr>
              <a:t> = ii; </a:t>
            </a:r>
            <a:r>
              <a:rPr lang="en-US" dirty="0" err="1">
                <a:latin typeface="Courier New"/>
                <a:cs typeface="Courier New"/>
              </a:rPr>
              <a:t>istop</a:t>
            </a:r>
            <a:r>
              <a:rPr lang="en-US" dirty="0">
                <a:latin typeface="Courier New"/>
                <a:cs typeface="Courier New"/>
              </a:rPr>
              <a:t> = ii+d-1;</a:t>
            </a:r>
            <a:br>
              <a:rPr lang="en-US" dirty="0"/>
            </a:br>
            <a:r>
              <a:rPr lang="en-US" dirty="0">
                <a:latin typeface="Courier New"/>
                <a:cs typeface="Courier New"/>
              </a:rPr>
              <a:t>    for (j=</a:t>
            </a:r>
            <a:r>
              <a:rPr lang="en-US" dirty="0" err="1">
                <a:latin typeface="Courier New"/>
                <a:cs typeface="Courier New"/>
              </a:rPr>
              <a:t>jstart</a:t>
            </a:r>
            <a:r>
              <a:rPr lang="en-US" dirty="0">
                <a:latin typeface="Courier New"/>
                <a:cs typeface="Courier New"/>
              </a:rPr>
              <a:t>; j&lt;=</a:t>
            </a:r>
            <a:r>
              <a:rPr lang="en-US" dirty="0" err="1">
                <a:latin typeface="Courier New"/>
                <a:cs typeface="Courier New"/>
              </a:rPr>
              <a:t>jstop</a:t>
            </a:r>
            <a:r>
              <a:rPr lang="en-US" dirty="0">
                <a:latin typeface="Courier New"/>
                <a:cs typeface="Courier New"/>
              </a:rPr>
              <a:t>; j+=m)</a:t>
            </a:r>
            <a:br>
              <a:rPr lang="en-US" dirty="0"/>
            </a:br>
            <a:r>
              <a:rPr lang="en-US" dirty="0">
                <a:latin typeface="Courier New"/>
                <a:cs typeface="Courier New"/>
              </a:rPr>
              <a:t>      for (</a:t>
            </a:r>
            <a:r>
              <a:rPr lang="en-US" dirty="0" err="1">
                <a:latin typeface="Courier New"/>
                <a:cs typeface="Courier New"/>
              </a:rPr>
              <a:t>i</a:t>
            </a:r>
            <a:r>
              <a:rPr lang="en-US" dirty="0">
                <a:latin typeface="Courier New"/>
                <a:cs typeface="Courier New"/>
              </a:rPr>
              <a:t>=</a:t>
            </a:r>
            <a:r>
              <a:rPr lang="en-US" dirty="0" err="1">
                <a:latin typeface="Courier New"/>
                <a:cs typeface="Courier New"/>
              </a:rPr>
              <a:t>istart</a:t>
            </a:r>
            <a:r>
              <a:rPr lang="en-US" dirty="0">
                <a:latin typeface="Courier New"/>
                <a:cs typeface="Courier New"/>
              </a:rPr>
              <a:t>; </a:t>
            </a:r>
            <a:r>
              <a:rPr lang="en-US" dirty="0" err="1">
                <a:latin typeface="Courier New"/>
                <a:cs typeface="Courier New"/>
              </a:rPr>
              <a:t>i</a:t>
            </a:r>
            <a:r>
              <a:rPr lang="en-US" dirty="0">
                <a:latin typeface="Courier New"/>
                <a:cs typeface="Courier New"/>
              </a:rPr>
              <a:t>&lt;=</a:t>
            </a:r>
            <a:r>
              <a:rPr lang="en-US" dirty="0" err="1">
                <a:latin typeface="Courier New"/>
                <a:cs typeface="Courier New"/>
              </a:rPr>
              <a:t>istop</a:t>
            </a:r>
            <a:r>
              <a:rPr lang="en-US" dirty="0">
                <a:latin typeface="Courier New"/>
                <a:cs typeface="Courier New"/>
              </a:rPr>
              <a:t>; </a:t>
            </a:r>
            <a:r>
              <a:rPr lang="en-US" dirty="0" err="1">
                <a:latin typeface="Courier New"/>
                <a:cs typeface="Courier New"/>
              </a:rPr>
              <a:t>i</a:t>
            </a:r>
            <a:r>
              <a:rPr lang="en-US" dirty="0">
                <a:latin typeface="Courier New"/>
                <a:cs typeface="Courier New"/>
              </a:rPr>
              <a:t>++) {</a:t>
            </a:r>
            <a:br>
              <a:rPr lang="en-US" dirty="0"/>
            </a:br>
            <a:r>
              <a:rPr lang="en-US" dirty="0">
                <a:latin typeface="Courier New"/>
                <a:cs typeface="Courier New"/>
              </a:rPr>
              <a:t>      A[j+0][</a:t>
            </a:r>
            <a:r>
              <a:rPr lang="en-US" dirty="0" err="1">
                <a:latin typeface="Courier New"/>
                <a:cs typeface="Courier New"/>
              </a:rPr>
              <a:t>i</a:t>
            </a:r>
            <a:r>
              <a:rPr lang="en-US" dirty="0">
                <a:latin typeface="Courier New"/>
                <a:cs typeface="Courier New"/>
              </a:rPr>
              <a:t>] = B[</a:t>
            </a:r>
            <a:r>
              <a:rPr lang="en-US" dirty="0" err="1">
                <a:latin typeface="Courier New"/>
                <a:cs typeface="Courier New"/>
              </a:rPr>
              <a:t>i</a:t>
            </a:r>
            <a:r>
              <a:rPr lang="en-US" dirty="0">
                <a:latin typeface="Courier New"/>
                <a:cs typeface="Courier New"/>
              </a:rPr>
              <a:t>][j+0];</a:t>
            </a:r>
            <a:br>
              <a:rPr lang="en-US" dirty="0"/>
            </a:br>
            <a:r>
              <a:rPr lang="en-US" dirty="0">
                <a:latin typeface="Courier New"/>
                <a:cs typeface="Courier New"/>
              </a:rPr>
              <a:t>      A[j+1][</a:t>
            </a:r>
            <a:r>
              <a:rPr lang="en-US" dirty="0" err="1">
                <a:latin typeface="Courier New"/>
                <a:cs typeface="Courier New"/>
              </a:rPr>
              <a:t>i</a:t>
            </a:r>
            <a:r>
              <a:rPr lang="en-US" dirty="0">
                <a:latin typeface="Courier New"/>
                <a:cs typeface="Courier New"/>
              </a:rPr>
              <a:t>] = B[</a:t>
            </a:r>
            <a:r>
              <a:rPr lang="en-US" dirty="0" err="1">
                <a:latin typeface="Courier New"/>
                <a:cs typeface="Courier New"/>
              </a:rPr>
              <a:t>i</a:t>
            </a:r>
            <a:r>
              <a:rPr lang="en-US" dirty="0">
                <a:latin typeface="Courier New"/>
                <a:cs typeface="Courier New"/>
              </a:rPr>
              <a:t>][j+1];</a:t>
            </a:r>
            <a:br>
              <a:rPr lang="en-US" dirty="0"/>
            </a:br>
            <a:r>
              <a:rPr lang="en-US" dirty="0">
                <a:latin typeface="Courier New"/>
                <a:cs typeface="Courier New"/>
              </a:rPr>
              <a:t>      // ....</a:t>
            </a:r>
            <a:br>
              <a:rPr lang="en-US" dirty="0"/>
            </a:br>
            <a:r>
              <a:rPr lang="en-US" dirty="0">
                <a:latin typeface="Courier New"/>
                <a:cs typeface="Courier New"/>
              </a:rPr>
              <a:t>      A[j+m-1][</a:t>
            </a:r>
            <a:r>
              <a:rPr lang="en-US" dirty="0" err="1">
                <a:latin typeface="Courier New"/>
                <a:cs typeface="Courier New"/>
              </a:rPr>
              <a:t>i</a:t>
            </a:r>
            <a:r>
              <a:rPr lang="en-US" dirty="0">
                <a:latin typeface="Courier New"/>
                <a:cs typeface="Courier New"/>
              </a:rPr>
              <a:t>] = B[</a:t>
            </a:r>
            <a:r>
              <a:rPr lang="en-US" dirty="0" err="1">
                <a:latin typeface="Courier New"/>
                <a:cs typeface="Courier New"/>
              </a:rPr>
              <a:t>i</a:t>
            </a:r>
            <a:r>
              <a:rPr lang="en-US" dirty="0">
                <a:latin typeface="Courier New"/>
                <a:cs typeface="Courier New"/>
              </a:rPr>
              <a:t>][j+m-1];</a:t>
            </a:r>
            <a:br>
              <a:rPr lang="en-US" dirty="0"/>
            </a:br>
            <a:r>
              <a:rPr lang="en-US" dirty="0">
                <a:latin typeface="Courier New"/>
                <a:cs typeface="Courier New"/>
              </a:rPr>
              <a:t>    }</a:t>
            </a:r>
            <a:br>
              <a:rPr lang="en-US" dirty="0"/>
            </a:br>
            <a:r>
              <a:rPr lang="en-US" dirty="0">
                <a:latin typeface="Courier New"/>
                <a:cs typeface="Courier New"/>
              </a:rPr>
              <a:t>  }</a:t>
            </a:r>
            <a:br>
              <a:rPr lang="en-US" dirty="0"/>
            </a:br>
            <a:r>
              <a:rPr lang="en-US" dirty="0">
                <a:latin typeface="Courier New"/>
                <a:cs typeface="Courier New"/>
              </a:rPr>
              <a:t>}</a:t>
            </a:r>
            <a:endParaRPr dirty="0"/>
          </a:p>
          <a:p>
            <a:pPr>
              <a:defRPr/>
            </a:pPr>
            <a:endParaRPr lang="en-US" dirty="0">
              <a:latin typeface="Arial"/>
              <a:cs typeface="Arial"/>
            </a:endParaRPr>
          </a:p>
          <a:p>
            <a:pPr>
              <a:defRPr/>
            </a:pPr>
            <a:endParaRPr lang="en-US" dirty="0">
              <a:latin typeface="Calibri"/>
              <a:cs typeface="Calibri"/>
            </a:endParaRPr>
          </a:p>
        </p:txBody>
      </p:sp>
      <p:pic>
        <p:nvPicPr>
          <p:cNvPr id="8" name="Picture 8" descr="A picture containing text, crossword puzzle&#10;&#10;Description automatically generated"/>
          <p:cNvPicPr>
            <a:picLocks noChangeAspect="1"/>
          </p:cNvPicPr>
          <p:nvPr/>
        </p:nvPicPr>
        <p:blipFill>
          <a:blip r:embed="rId2"/>
          <a:stretch/>
        </p:blipFill>
        <p:spPr bwMode="auto">
          <a:xfrm>
            <a:off x="868418" y="2915262"/>
            <a:ext cx="5219700" cy="2301855"/>
          </a:xfrm>
          <a:prstGeom prst="rect">
            <a:avLst/>
          </a:prstGeom>
        </p:spPr>
      </p:pic>
      <p:sp>
        <p:nvSpPr>
          <p:cNvPr id="9" name="TextBox 8"/>
          <p:cNvSpPr txBox="1"/>
          <p:nvPr/>
        </p:nvSpPr>
        <p:spPr bwMode="auto">
          <a:xfrm>
            <a:off x="1354520" y="5217072"/>
            <a:ext cx="414895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600"/>
              <a:t>Introduction to High Performance Computing for Scientists and Engineers, By Georg Hager, Gerhard Wellein, 2011, p.84</a:t>
            </a:r>
            <a:endParaRPr lang="en-US" sz="600">
              <a:cs typeface="Calibri"/>
            </a:endParaRPr>
          </a:p>
          <a:p>
            <a:pPr algn="ctr">
              <a:defRPr/>
            </a:pPr>
            <a:r>
              <a:rPr lang="en-US" sz="900">
                <a:ea typeface="+mn-lt"/>
                <a:cs typeface="+mn-lt"/>
              </a:rPr>
              <a:t>4 × 4 blocked and two-way unrolled “flipped” matrix transpose.</a:t>
            </a:r>
            <a:endParaRPr lang="en-US" sz="900">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bwMode="auto"/>
            <p:txBody>
              <a:bodyPr/>
              <a:lstStyle/>
              <a:p>
                <a:pPr>
                  <a:defRPr/>
                </a:pPr>
                <a:r>
                  <a:rPr lang="pt-BR" sz="4000"/>
                  <a:t>Algorithm class O(</a:t>
                </a:r>
                <mc:AlternateContent>
                  <mc:Choice Requires="a14">
                    <a14:m>
                      <m:oMath xmlns:m="http://schemas.openxmlformats.org/officeDocument/2006/math">
                        <m:sSup>
                          <m:sSupPr>
                            <m:ctrlPr>
                              <a:rPr lang="pt-BR" sz="4000" i="1">
                                <a:latin typeface="Cambria Math" panose="02040503050406030204" pitchFamily="18" charset="0"/>
                                <a:ea typeface="Cambria Math"/>
                                <a:cs typeface="Cambria Math"/>
                              </a:rPr>
                            </m:ctrlPr>
                          </m:sSupPr>
                          <m:e>
                            <m:r>
                              <a:rPr lang="en-US" sz="4000" b="0" i="1">
                                <a:latin typeface="Cambria Math"/>
                              </a:rPr>
                              <m:t>𝑁</m:t>
                            </m:r>
                          </m:e>
                          <m:sup>
                            <m:r>
                              <a:rPr lang="en-US" sz="4000" b="0" i="1">
                                <a:latin typeface="Cambria Math"/>
                              </a:rPr>
                              <m:t>3</m:t>
                            </m:r>
                          </m:sup>
                        </m:sSup>
                      </m:oMath>
                    </a14:m>
                  </mc:Choice>
                  <mc:Fallback xmlns:m="http://schemas.openxmlformats.org/officeDocument/2006/math" xmlns:w="http://schemas.openxmlformats.org/wordprocessingml/2006/main" xmlns=""/>
                </mc:AlternateContent>
                <a:r>
                  <a:rPr lang="pt-BR" sz="4000"/>
                  <a:t>)/O(</a:t>
                </a:r>
                <mc:AlternateContent>
                  <mc:Choice Requires="a14">
                    <a14:m>
                      <m:oMath xmlns:m="http://schemas.openxmlformats.org/officeDocument/2006/math">
                        <m:sSup>
                          <m:sSupPr>
                            <m:ctrlPr>
                              <a:rPr lang="pt-BR" sz="4000" i="1">
                                <a:latin typeface="Cambria Math" panose="02040503050406030204" pitchFamily="18" charset="0"/>
                                <a:ea typeface="Cambria Math"/>
                                <a:cs typeface="Cambria Math"/>
                              </a:rPr>
                            </m:ctrlPr>
                          </m:sSupPr>
                          <m:e>
                            <m:r>
                              <a:rPr lang="en-US" sz="4000" i="1">
                                <a:latin typeface="Cambria Math"/>
                              </a:rPr>
                              <m:t>𝑁</m:t>
                            </m:r>
                          </m:e>
                          <m:sup>
                            <m:r>
                              <a:rPr lang="en-US" sz="4000" i="1">
                                <a:latin typeface="Cambria Math"/>
                              </a:rPr>
                              <m:t>2</m:t>
                            </m:r>
                          </m:sup>
                        </m:sSup>
                      </m:oMath>
                    </a14:m>
                  </mc:Choice>
                  <mc:Fallback xmlns:m="http://schemas.openxmlformats.org/officeDocument/2006/math" xmlns:w="http://schemas.openxmlformats.org/wordprocessingml/2006/main" xmlns=""/>
                </mc:AlternateContent>
                <a:r>
                  <a:rPr lang="pt-BR" sz="4000"/>
                  <a:t>)</a:t>
                </a:r>
                <a:endParaRPr lang="en-US" sz="4000">
                  <a:ea typeface="+mj-lt"/>
                  <a:cs typeface="+mj-lt"/>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bwMode="auto">
              <a:blipFill>
                <a:blip r:embed="rId2"/>
                <a:stretch>
                  <a:fillRect l="-2121" b="-18487"/>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a:xfrm>
                <a:off x="1097280" y="2084183"/>
                <a:ext cx="10058400" cy="1154301"/>
              </a:xfrm>
            </p:spPr>
            <p:txBody>
              <a:bodyPr/>
              <a:lstStyle/>
              <a:p>
                <a:pPr>
                  <a:defRPr/>
                </a:pPr>
                <a:r>
                  <a:rPr lang="pt-BR" sz="2000" dirty="0"/>
                  <a:t>O(</a:t>
                </a:r>
                <a14:m>
                  <m:oMath xmlns:m="http://schemas.openxmlformats.org/officeDocument/2006/math">
                    <m:sSup>
                      <m:sSupPr>
                        <m:ctrlPr>
                          <a:rPr lang="pt-BR" sz="2000" i="1">
                            <a:latin typeface="Cambria Math" panose="02040503050406030204" pitchFamily="18" charset="0"/>
                            <a:ea typeface="Cambria Math"/>
                            <a:cs typeface="Cambria Math"/>
                          </a:rPr>
                        </m:ctrlPr>
                      </m:sSupPr>
                      <m:e>
                        <m:r>
                          <a:rPr lang="en-US" sz="2000" b="0" i="1">
                            <a:latin typeface="Cambria Math"/>
                          </a:rPr>
                          <m:t>𝑁</m:t>
                        </m:r>
                      </m:e>
                      <m:sup>
                        <m:r>
                          <a:rPr lang="en-US" sz="2000" b="0" i="1">
                            <a:latin typeface="Cambria Math"/>
                          </a:rPr>
                          <m:t>3</m:t>
                        </m:r>
                      </m:sup>
                    </m:sSup>
                  </m:oMath>
                </a14:m>
                <a:r>
                  <a:rPr lang="pt-BR" sz="2000" dirty="0"/>
                  <a:t>)/O(</a:t>
                </a:r>
                <a14:m>
                  <m:oMath xmlns:m="http://schemas.openxmlformats.org/officeDocument/2006/math">
                    <m:sSup>
                      <m:sSupPr>
                        <m:ctrlPr>
                          <a:rPr lang="pt-BR" sz="2000" i="1">
                            <a:latin typeface="Cambria Math" panose="02040503050406030204" pitchFamily="18" charset="0"/>
                            <a:ea typeface="Cambria Math"/>
                            <a:cs typeface="Cambria Math"/>
                          </a:rPr>
                        </m:ctrlPr>
                      </m:sSupPr>
                      <m:e>
                        <m:r>
                          <a:rPr lang="en-US" sz="2000" i="1">
                            <a:latin typeface="Cambria Math"/>
                          </a:rPr>
                          <m:t>𝑁</m:t>
                        </m:r>
                      </m:e>
                      <m:sup>
                        <m:r>
                          <a:rPr lang="en-US" sz="2000" i="1">
                            <a:latin typeface="Cambria Math"/>
                          </a:rPr>
                          <m:t>2</m:t>
                        </m:r>
                      </m:sup>
                    </m:sSup>
                  </m:oMath>
                </a14:m>
                <a:r>
                  <a:rPr lang="pt-BR" sz="2000" dirty="0"/>
                  <a:t>) are charactristics for </a:t>
                </a:r>
                <a:r>
                  <a:rPr lang="fr-FR" dirty="0"/>
                  <a:t>dense matrix-matrix multiplication (MMM) and dense matrix </a:t>
                </a:r>
                <a:r>
                  <a:rPr lang="en-US" dirty="0"/>
                  <a:t>diagonalization</a:t>
                </a:r>
                <a:r>
                  <a:rPr lang="fr-FR" dirty="0"/>
                  <a:t>.</a:t>
                </a:r>
                <a:endParaRPr dirty="0"/>
              </a:p>
              <a:p>
                <a:pPr>
                  <a:defRPr/>
                </a:pPr>
                <a:r>
                  <a:rPr lang="en-US" dirty="0"/>
                  <a:t>Simpler example is the O(</a:t>
                </a:r>
                <a14:m>
                  <m:oMath xmlns:m="http://schemas.openxmlformats.org/officeDocument/2006/math">
                    <m:sSup>
                      <m:sSupPr>
                        <m:ctrlPr>
                          <a:rPr lang="pt-BR" i="1">
                            <a:latin typeface="Cambria Math" panose="02040503050406030204" pitchFamily="18" charset="0"/>
                            <a:ea typeface="Cambria Math"/>
                            <a:cs typeface="Cambria Math"/>
                          </a:rPr>
                        </m:ctrlPr>
                      </m:sSupPr>
                      <m:e>
                        <m:r>
                          <a:rPr lang="en-US" i="1">
                            <a:latin typeface="Cambria Math"/>
                          </a:rPr>
                          <m:t>𝑁</m:t>
                        </m:r>
                      </m:e>
                      <m:sup>
                        <m:r>
                          <a:rPr lang="en-US" i="1">
                            <a:latin typeface="Cambria Math"/>
                          </a:rPr>
                          <m:t>2</m:t>
                        </m:r>
                      </m:sup>
                    </m:sSup>
                  </m:oMath>
                </a14:m>
                <a:r>
                  <a:rPr lang="en-US" dirty="0"/>
                  <a:t>)/O(N) type</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xfrm>
                <a:off x="1097280" y="2084183"/>
                <a:ext cx="10058400" cy="1154301"/>
              </a:xfrm>
              <a:blipFill>
                <a:blip r:embed="rId3"/>
                <a:stretch>
                  <a:fillRect l="-1455" t="-3175" b="-5820"/>
                </a:stretch>
              </a:blipFill>
            </p:spPr>
            <p:txBody>
              <a:bodyPr/>
              <a:lstStyle/>
              <a:p>
                <a:r>
                  <a:rPr lang="LID4096">
                    <a:noFill/>
                  </a:rPr>
                  <a:t> </a:t>
                </a:r>
              </a:p>
            </p:txBody>
          </p:sp>
        </mc:Fallback>
      </mc:AlternateContent>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28</a:t>
            </a:fld>
            <a:endParaRPr lang="en-US"/>
          </a:p>
        </p:txBody>
      </p:sp>
      <p:sp>
        <p:nvSpPr>
          <p:cNvPr id="10" name="TextBox 9"/>
          <p:cNvSpPr txBox="1"/>
          <p:nvPr/>
        </p:nvSpPr>
        <p:spPr bwMode="auto">
          <a:xfrm>
            <a:off x="3415881" y="3234205"/>
            <a:ext cx="6094970" cy="1477328"/>
          </a:xfrm>
          <a:prstGeom prst="rect">
            <a:avLst/>
          </a:prstGeom>
          <a:noFill/>
        </p:spPr>
        <p:txBody>
          <a:bodyPr wrap="square">
            <a:spAutoFit/>
          </a:bodyPr>
          <a:lstStyle/>
          <a:p>
            <a:pPr>
              <a:defRPr/>
            </a:pPr>
            <a:r>
              <a:rPr lang="nn-NO">
                <a:latin typeface="Consolas"/>
              </a:rPr>
              <a:t>for (int i = 1; i &lt;= N; ++i) {</a:t>
            </a:r>
            <a:endParaRPr/>
          </a:p>
          <a:p>
            <a:pPr>
              <a:defRPr/>
            </a:pPr>
            <a:r>
              <a:rPr lang="nn-NO">
                <a:latin typeface="Consolas"/>
              </a:rPr>
              <a:t>    for (int j = 1; j &lt;= N; ++j) {</a:t>
            </a:r>
            <a:endParaRPr/>
          </a:p>
          <a:p>
            <a:pPr>
              <a:defRPr/>
            </a:pPr>
            <a:r>
              <a:rPr lang="nn-NO">
                <a:latin typeface="Consolas"/>
              </a:rPr>
              <a:t>        sum = sum + foo(A[i], B[j]);</a:t>
            </a:r>
            <a:endParaRPr/>
          </a:p>
          <a:p>
            <a:pPr>
              <a:defRPr/>
            </a:pPr>
            <a:r>
              <a:rPr lang="nn-NO">
                <a:latin typeface="Consolas"/>
              </a:rPr>
              <a:t>    }</a:t>
            </a:r>
            <a:endParaRPr/>
          </a:p>
          <a:p>
            <a:pPr>
              <a:defRPr/>
            </a:pPr>
            <a:r>
              <a:rPr lang="nn-NO">
                <a:latin typeface="Consolas"/>
              </a:rPr>
              <a:t>}</a:t>
            </a:r>
            <a:endParaRPr lang="en-US">
              <a:latin typeface="Consolas"/>
            </a:endParaRPr>
          </a:p>
        </p:txBody>
      </p:sp>
      <mc:AlternateContent xmlns:mc="http://schemas.openxmlformats.org/markup-compatibility/2006">
        <mc:Choice xmlns:a14="http://schemas.microsoft.com/office/drawing/2010/main" Requires="a14">
          <p:sp>
            <p:nvSpPr>
              <p:cNvPr id="11" name="Content Placeholder 2"/>
              <p:cNvSpPr txBox="1"/>
              <p:nvPr/>
            </p:nvSpPr>
            <p:spPr bwMode="auto">
              <a:xfrm>
                <a:off x="1097280" y="4711534"/>
                <a:ext cx="10058400" cy="1528628"/>
              </a:xfrm>
              <a:prstGeom prst="rect">
                <a:avLst/>
              </a:prstGeom>
            </p:spPr>
            <p:txBody>
              <a:bodyPr vert="horz" lIns="0" tIns="45720" rIns="0" bIns="45720" rtlCol="0">
                <a:normAutofit/>
              </a:bodyPr>
              <a:lstStyle>
                <a:lvl1pPr marL="91440" indent="-274320" algn="l" defTabSz="914400">
                  <a:lnSpc>
                    <a:spcPct val="100000"/>
                  </a:lnSpc>
                  <a:spcBef>
                    <a:spcPts val="600"/>
                  </a:spcBef>
                  <a:spcAft>
                    <a:spcPts val="200"/>
                  </a:spcAft>
                  <a:buClrTx/>
                  <a:buSzPct val="100000"/>
                  <a:buFont typeface="Wingdings"/>
                  <a:buChar char="§"/>
                  <a:defRPr sz="2000">
                    <a:solidFill>
                      <a:schemeClr val="tx1">
                        <a:lumMod val="75000"/>
                        <a:lumOff val="25000"/>
                      </a:schemeClr>
                    </a:solidFill>
                    <a:latin typeface="+mn-lt"/>
                    <a:ea typeface="+mn-ea"/>
                    <a:cs typeface="+mn-cs"/>
                  </a:defRPr>
                </a:lvl1pPr>
                <a:lvl2pPr marL="384048" indent="-182880" algn="l" defTabSz="914400">
                  <a:lnSpc>
                    <a:spcPct val="100000"/>
                  </a:lnSpc>
                  <a:spcBef>
                    <a:spcPts val="200"/>
                  </a:spcBef>
                  <a:spcAft>
                    <a:spcPts val="400"/>
                  </a:spcAft>
                  <a:buClrTx/>
                  <a:buFont typeface="Calibri"/>
                  <a:buChar char="◦"/>
                  <a:defRPr sz="1800">
                    <a:solidFill>
                      <a:schemeClr val="tx1">
                        <a:lumMod val="75000"/>
                        <a:lumOff val="25000"/>
                      </a:schemeClr>
                    </a:solidFill>
                    <a:latin typeface="+mn-lt"/>
                    <a:ea typeface="+mn-ea"/>
                    <a:cs typeface="+mn-cs"/>
                  </a:defRPr>
                </a:lvl2pPr>
                <a:lvl3pPr marL="56692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3pPr>
                <a:lvl4pPr marL="74980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4pPr>
                <a:lvl5pPr marL="93268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a:lstStyle>
              <a:p>
                <a:pPr>
                  <a:defRPr/>
                </a:pPr>
                <a:r>
                  <a:rPr lang="en-US" dirty="0"/>
                  <a:t>Array B has the risk of being loaded N times (when N is large)</a:t>
                </a:r>
                <a:endParaRPr dirty="0"/>
              </a:p>
              <a:p>
                <a:pPr>
                  <a:defRPr/>
                </a:pPr>
                <a:r>
                  <a:rPr lang="en-US" dirty="0"/>
                  <a:t>Total number of memory loads: </a:t>
                </a:r>
                <a14:m>
                  <m:oMath xmlns:m="http://schemas.openxmlformats.org/officeDocument/2006/math">
                    <m:sSup>
                      <m:sSupPr>
                        <m:ctrlPr>
                          <a:rPr lang="pt-BR"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r>
                      <a:rPr lang="en-US" sz="2000" b="0" i="1">
                        <a:latin typeface="Cambria Math" panose="02040503050406030204" pitchFamily="18" charset="0"/>
                      </a:rPr>
                      <m:t>+</m:t>
                    </m:r>
                    <m:r>
                      <a:rPr lang="en-US" sz="2000" b="0" i="1">
                        <a:latin typeface="Cambria Math" panose="02040503050406030204" pitchFamily="18" charset="0"/>
                      </a:rPr>
                      <m:t>𝑁</m:t>
                    </m:r>
                  </m:oMath>
                </a14:m>
                <a:endParaRPr lang="en-US" dirty="0"/>
              </a:p>
              <a:p>
                <a:pPr>
                  <a:defRPr/>
                </a:pPr>
                <a:r>
                  <a:rPr lang="en-US" dirty="0"/>
                  <a:t>m-way unroll and jam is possible and will immediately reduce this to </a:t>
                </a:r>
                <a14:m>
                  <m:oMath xmlns:m="http://schemas.openxmlformats.org/officeDocument/2006/math">
                    <m:f>
                      <m:fPr>
                        <m:ctrlPr>
                          <a:rPr lang="en-US" i="1">
                            <a:latin typeface="Cambria Math" panose="02040503050406030204" pitchFamily="18" charset="0"/>
                          </a:rPr>
                        </m:ctrlPr>
                      </m:fPr>
                      <m:num>
                        <m:sSup>
                          <m:sSupPr>
                            <m:ctrlPr>
                              <a:rPr lang="pt-BR"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num>
                      <m:den>
                        <m:r>
                          <a:rPr lang="en-US" b="0" i="1">
                            <a:latin typeface="Cambria Math" panose="02040503050406030204" pitchFamily="18" charset="0"/>
                          </a:rPr>
                          <m:t>𝑚</m:t>
                        </m:r>
                      </m:den>
                    </m:f>
                    <m:r>
                      <a:rPr lang="en-US" b="0" i="1">
                        <a:latin typeface="Cambria Math" panose="02040503050406030204" pitchFamily="18" charset="0"/>
                      </a:rPr>
                      <m:t>+</m:t>
                    </m:r>
                    <m:r>
                      <a:rPr lang="en-US" b="0" i="1">
                        <a:latin typeface="Cambria Math" panose="02040503050406030204" pitchFamily="18" charset="0"/>
                      </a:rPr>
                      <m:t>𝑁</m:t>
                    </m:r>
                  </m:oMath>
                </a14:m>
                <a:endParaRPr lang="en-US" dirty="0"/>
              </a:p>
            </p:txBody>
          </p:sp>
        </mc:Choice>
        <mc:Fallback>
          <p:sp>
            <p:nvSpPr>
              <p:cNvPr id="11" name="Content Placeholder 2"/>
              <p:cNvSpPr txBox="1">
                <a:spLocks noRot="1" noChangeAspect="1" noMove="1" noResize="1" noEditPoints="1" noAdjustHandles="1" noChangeArrowheads="1" noChangeShapeType="1" noTextEdit="1"/>
              </p:cNvSpPr>
              <p:nvPr/>
            </p:nvSpPr>
            <p:spPr bwMode="auto">
              <a:xfrm>
                <a:off x="1097280" y="4711534"/>
                <a:ext cx="10058400" cy="1528628"/>
              </a:xfrm>
              <a:prstGeom prst="rect">
                <a:avLst/>
              </a:prstGeom>
              <a:blipFill>
                <a:blip r:embed="rId4"/>
                <a:stretch>
                  <a:fillRect l="-1455" t="-2390"/>
                </a:stretch>
              </a:blipFill>
            </p:spPr>
            <p:txBody>
              <a:bodyPr/>
              <a:lstStyle/>
              <a:p>
                <a:r>
                  <a:rPr lang="LID4096">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400"/>
              <a:t>Blocking the inner loop with a blocksize of b</a:t>
            </a:r>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a:xfrm>
                <a:off x="1097280" y="4418335"/>
                <a:ext cx="10058400" cy="1450757"/>
              </a:xfrm>
            </p:spPr>
            <p:txBody>
              <a:bodyPr>
                <a:normAutofit/>
              </a:bodyPr>
              <a:lstStyle/>
              <a:p>
                <a:pPr>
                  <a:defRPr/>
                </a:pPr>
                <a:r>
                  <a:rPr lang="en-US" b="0" i="0" dirty="0"/>
                  <a:t>Appropriate choice of b will allow array B to be loaded from memory only once.</a:t>
                </a:r>
                <a:endParaRPr dirty="0"/>
              </a:p>
              <a:p>
                <a:pPr>
                  <a:defRPr/>
                </a:pPr>
                <a:r>
                  <a:rPr lang="en-US" dirty="0"/>
                  <a:t>Array A will now be loaded N/b times.</a:t>
                </a:r>
                <a:endParaRPr dirty="0"/>
              </a:p>
              <a:p>
                <a:pPr>
                  <a:defRPr/>
                </a:pPr>
                <a:r>
                  <a:rPr lang="en-US" dirty="0"/>
                  <a:t>Total number of memory loads: </a:t>
                </a:r>
                <a14:m>
                  <m:oMath xmlns:m="http://schemas.openxmlformats.org/officeDocument/2006/math">
                    <m:f>
                      <m:fPr>
                        <m:ctrlPr>
                          <a:rPr lang="en-US" i="1">
                            <a:latin typeface="Cambria Math" panose="02040503050406030204" pitchFamily="18" charset="0"/>
                            <a:ea typeface="Cambria Math"/>
                            <a:cs typeface="Cambria Math"/>
                          </a:rPr>
                        </m:ctrlPr>
                      </m:fPr>
                      <m:num>
                        <m:sSup>
                          <m:sSupPr>
                            <m:ctrlPr>
                              <a:rPr lang="pt-BR" i="1">
                                <a:latin typeface="Cambria Math" panose="02040503050406030204" pitchFamily="18" charset="0"/>
                                <a:ea typeface="Cambria Math"/>
                                <a:cs typeface="Cambria Math"/>
                              </a:rPr>
                            </m:ctrlPr>
                          </m:sSupPr>
                          <m:e>
                            <m:r>
                              <a:rPr lang="en-US" i="1">
                                <a:latin typeface="Cambria Math"/>
                              </a:rPr>
                              <m:t>𝑁</m:t>
                            </m:r>
                          </m:e>
                          <m:sup>
                            <m:r>
                              <a:rPr lang="en-US" i="1">
                                <a:latin typeface="Cambria Math"/>
                              </a:rPr>
                              <m:t>2</m:t>
                            </m:r>
                          </m:sup>
                        </m:sSup>
                      </m:num>
                      <m:den>
                        <m:r>
                          <a:rPr lang="en-US" b="0" i="1">
                            <a:latin typeface="Cambria Math"/>
                          </a:rPr>
                          <m:t>𝑏</m:t>
                        </m:r>
                      </m:den>
                    </m:f>
                    <m:r>
                      <a:rPr lang="en-US" b="0" i="1">
                        <a:latin typeface="Cambria Math"/>
                      </a:rPr>
                      <m:t>+</m:t>
                    </m:r>
                    <m:r>
                      <a:rPr lang="en-US" b="0" i="1">
                        <a:latin typeface="Cambria Math"/>
                      </a:rPr>
                      <m:t>𝑁</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xfrm>
                <a:off x="1097280" y="4418335"/>
                <a:ext cx="10058400" cy="1450757"/>
              </a:xfrm>
              <a:blipFill>
                <a:blip r:embed="rId3"/>
                <a:stretch>
                  <a:fillRect l="-1455" t="-2521"/>
                </a:stretch>
              </a:blipFill>
            </p:spPr>
            <p:txBody>
              <a:bodyPr/>
              <a:lstStyle/>
              <a:p>
                <a:r>
                  <a:rPr lang="LID4096">
                    <a:noFill/>
                  </a:rPr>
                  <a:t> </a:t>
                </a:r>
              </a:p>
            </p:txBody>
          </p:sp>
        </mc:Fallback>
      </mc:AlternateContent>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29</a:t>
            </a:fld>
            <a:endParaRPr lang="en-US"/>
          </a:p>
        </p:txBody>
      </p:sp>
      <p:sp>
        <p:nvSpPr>
          <p:cNvPr id="8" name="TextBox 7"/>
          <p:cNvSpPr txBox="1"/>
          <p:nvPr/>
        </p:nvSpPr>
        <p:spPr bwMode="auto">
          <a:xfrm>
            <a:off x="3152518" y="2027703"/>
            <a:ext cx="6094970" cy="2308324"/>
          </a:xfrm>
          <a:prstGeom prst="rect">
            <a:avLst/>
          </a:prstGeom>
          <a:noFill/>
        </p:spPr>
        <p:txBody>
          <a:bodyPr wrap="square">
            <a:spAutoFit/>
          </a:bodyPr>
          <a:lstStyle/>
          <a:p>
            <a:pPr>
              <a:defRPr/>
            </a:pPr>
            <a:r>
              <a:rPr lang="en-US" b="0" i="0">
                <a:latin typeface="Consolas"/>
              </a:rPr>
              <a:t>double sum = 0.;</a:t>
            </a:r>
            <a:br>
              <a:rPr lang="en-US">
                <a:latin typeface="Consolas"/>
              </a:rPr>
            </a:br>
            <a:r>
              <a:rPr lang="en-US" b="0" i="0">
                <a:latin typeface="Consolas"/>
              </a:rPr>
              <a:t>for (jj=0; jj&lt;N; jj+=b) {</a:t>
            </a:r>
            <a:br>
              <a:rPr lang="en-US">
                <a:latin typeface="Consolas"/>
              </a:rPr>
            </a:br>
            <a:r>
              <a:rPr lang="en-US">
                <a:latin typeface="Consolas"/>
              </a:rPr>
              <a:t>  </a:t>
            </a:r>
            <a:r>
              <a:rPr lang="en-US" b="0" i="0">
                <a:latin typeface="Consolas"/>
              </a:rPr>
              <a:t>jstart = jj; jstop = jj+b-1;</a:t>
            </a:r>
            <a:br>
              <a:rPr lang="en-US">
                <a:latin typeface="Consolas"/>
              </a:rPr>
            </a:br>
            <a:r>
              <a:rPr lang="en-US">
                <a:latin typeface="Consolas"/>
              </a:rPr>
              <a:t>  </a:t>
            </a:r>
            <a:r>
              <a:rPr lang="en-US" b="0" i="0">
                <a:latin typeface="Consolas"/>
              </a:rPr>
              <a:t>for (i=0; i&lt;N; i++) {</a:t>
            </a:r>
            <a:br>
              <a:rPr lang="en-US">
                <a:latin typeface="Consolas"/>
              </a:rPr>
            </a:br>
            <a:r>
              <a:rPr lang="en-US">
                <a:latin typeface="Consolas"/>
              </a:rPr>
              <a:t>    </a:t>
            </a:r>
            <a:r>
              <a:rPr lang="en-US" b="0" i="0">
                <a:latin typeface="Consolas"/>
              </a:rPr>
              <a:t>for (j=jstart; j&lt;=jstop; j++)</a:t>
            </a:r>
            <a:br>
              <a:rPr lang="en-US">
                <a:latin typeface="Consolas"/>
              </a:rPr>
            </a:br>
            <a:r>
              <a:rPr lang="en-US">
                <a:latin typeface="Consolas"/>
              </a:rPr>
              <a:t>      </a:t>
            </a:r>
            <a:r>
              <a:rPr lang="en-US" b="0" i="0">
                <a:latin typeface="Consolas"/>
              </a:rPr>
              <a:t>sum = sum + foo(A[i],B[j])</a:t>
            </a:r>
            <a:br>
              <a:rPr lang="en-US">
                <a:latin typeface="Consolas"/>
              </a:rPr>
            </a:br>
            <a:r>
              <a:rPr lang="en-US">
                <a:latin typeface="Consolas"/>
              </a:rPr>
              <a:t>  </a:t>
            </a:r>
            <a:r>
              <a:rPr lang="en-US" b="0" i="0">
                <a:latin typeface="Consolas"/>
              </a:rPr>
              <a:t>}</a:t>
            </a:r>
            <a:br>
              <a:rPr lang="en-US">
                <a:latin typeface="Consolas"/>
              </a:rPr>
            </a:br>
            <a:r>
              <a:rPr lang="en-US" b="0" i="0">
                <a:latin typeface="Consolas"/>
              </a:rPr>
              <a:t>}</a:t>
            </a:r>
            <a:endParaRPr lang="en-US">
              <a:latin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Data access</a:t>
            </a:r>
            <a:endParaRPr/>
          </a:p>
        </p:txBody>
      </p:sp>
      <p:sp>
        <p:nvSpPr>
          <p:cNvPr id="3" name="Content Placeholder 2"/>
          <p:cNvSpPr>
            <a:spLocks noGrp="1"/>
          </p:cNvSpPr>
          <p:nvPr>
            <p:ph idx="1"/>
          </p:nvPr>
        </p:nvSpPr>
        <p:spPr bwMode="auto"/>
        <p:txBody>
          <a:bodyPr/>
          <a:lstStyle/>
          <a:p>
            <a:pPr indent="-274320">
              <a:spcBef>
                <a:spcPts val="600"/>
              </a:spcBef>
              <a:buClrTx/>
              <a:buFont typeface="Wingdings"/>
              <a:buChar char="§"/>
              <a:defRPr/>
            </a:pPr>
            <a:r>
              <a:rPr lang="en-US"/>
              <a:t>The most prominent performance limiter factor</a:t>
            </a:r>
            <a:endParaRPr/>
          </a:p>
          <a:p>
            <a:pPr indent="-274320">
              <a:spcBef>
                <a:spcPts val="600"/>
              </a:spcBef>
              <a:buClrTx/>
              <a:buFont typeface="Wingdings"/>
              <a:buChar char="§"/>
              <a:defRPr/>
            </a:pPr>
            <a:r>
              <a:rPr lang="en-US"/>
              <a:t>Many applications have loop-based code</a:t>
            </a:r>
            <a:endParaRPr/>
          </a:p>
        </p:txBody>
      </p:sp>
      <p:sp>
        <p:nvSpPr>
          <p:cNvPr id="4" name="TextBox 3"/>
          <p:cNvSpPr txBox="1"/>
          <p:nvPr/>
        </p:nvSpPr>
        <p:spPr bwMode="auto">
          <a:xfrm>
            <a:off x="6513067" y="5776759"/>
            <a:ext cx="3484605" cy="184666"/>
          </a:xfrm>
          <a:prstGeom prst="rect">
            <a:avLst/>
          </a:prstGeom>
          <a:noFill/>
        </p:spPr>
        <p:txBody>
          <a:bodyPr wrap="square" rtlCol="0">
            <a:spAutoFit/>
          </a:bodyPr>
          <a:lstStyle/>
          <a:p>
            <a:pPr>
              <a:defRPr/>
            </a:pPr>
            <a:r>
              <a:rPr lang="en-US" sz="600" dirty="0"/>
              <a:t>https://rammyram.medium.com/standard-convolution-to-deformable-convolution-part-1-1f11ac308dde</a:t>
            </a:r>
            <a:endParaRPr dirty="0"/>
          </a:p>
        </p:txBody>
      </p:sp>
      <p:sp>
        <p:nvSpPr>
          <p:cNvPr id="6" name="Date Placeholder 5"/>
          <p:cNvSpPr>
            <a:spLocks noGrp="1"/>
          </p:cNvSpPr>
          <p:nvPr>
            <p:ph type="dt" sz="half" idx="10"/>
          </p:nvPr>
        </p:nvSpPr>
        <p:spPr bwMode="auto"/>
        <p:txBody>
          <a:bodyPr/>
          <a:lstStyle/>
          <a:p>
            <a:pPr>
              <a:defRPr/>
            </a:pPr>
            <a:fld id="{AA5D99F4-1A83-4A0C-B8D0-5694500C3B47}" type="datetime1">
              <a:rPr lang="en-US"/>
              <a:t>5/8/2023</a:t>
            </a:fld>
            <a:endParaRPr lang="en-US"/>
          </a:p>
        </p:txBody>
      </p:sp>
      <p:sp>
        <p:nvSpPr>
          <p:cNvPr id="7" name="Footer Placeholder 6"/>
          <p:cNvSpPr>
            <a:spLocks noGrp="1"/>
          </p:cNvSpPr>
          <p:nvPr>
            <p:ph type="ftr" sz="quarter" idx="11"/>
          </p:nvPr>
        </p:nvSpPr>
        <p:spPr bwMode="auto"/>
        <p:txBody>
          <a:bodyPr/>
          <a:lstStyle/>
          <a:p>
            <a:pPr>
              <a:defRPr/>
            </a:pPr>
            <a:r>
              <a:rPr lang="en-US"/>
              <a:t>Shima Bani</a:t>
            </a:r>
            <a:endParaRPr/>
          </a:p>
        </p:txBody>
      </p:sp>
      <p:sp>
        <p:nvSpPr>
          <p:cNvPr id="8" name="Slide Number Placeholder 7"/>
          <p:cNvSpPr>
            <a:spLocks noGrp="1"/>
          </p:cNvSpPr>
          <p:nvPr>
            <p:ph type="sldNum" sz="quarter" idx="12"/>
          </p:nvPr>
        </p:nvSpPr>
        <p:spPr bwMode="auto"/>
        <p:txBody>
          <a:bodyPr/>
          <a:lstStyle/>
          <a:p>
            <a:pPr>
              <a:defRPr/>
            </a:pPr>
            <a:fld id="{3A98EE3D-8CD1-4C3F-BD1C-C98C9596463C}" type="slidenum">
              <a:rPr lang="en-US"/>
              <a:t>3</a:t>
            </a:fld>
            <a:endParaRPr lang="en-US"/>
          </a:p>
        </p:txBody>
      </p:sp>
      <p:pic>
        <p:nvPicPr>
          <p:cNvPr id="12" name="Picture 11">
            <a:extLst>
              <a:ext uri="{FF2B5EF4-FFF2-40B4-BE49-F238E27FC236}">
                <a16:creationId xmlns:a16="http://schemas.microsoft.com/office/drawing/2014/main" id="{48B3BBC3-84B9-4017-8555-01D98A4A1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645" y="1397846"/>
            <a:ext cx="5172075" cy="5181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Case study: Sparse matrix-vector multiply</a:t>
            </a:r>
            <a:endParaRPr/>
          </a:p>
        </p:txBody>
      </p:sp>
      <p:sp>
        <p:nvSpPr>
          <p:cNvPr id="3" name="Content Placeholder 2"/>
          <p:cNvSpPr>
            <a:spLocks noGrp="1"/>
          </p:cNvSpPr>
          <p:nvPr>
            <p:ph idx="1"/>
          </p:nvPr>
        </p:nvSpPr>
        <p:spPr bwMode="auto"/>
        <p:txBody>
          <a:bodyPr/>
          <a:lstStyle/>
          <a:p>
            <a:pPr>
              <a:defRPr/>
            </a:pPr>
            <a:r>
              <a:rPr lang="en-US"/>
              <a:t>“Real-world” application of the blocking and unrolling strategies.</a:t>
            </a:r>
            <a:endParaRPr/>
          </a:p>
          <a:p>
            <a:pPr>
              <a:defRPr/>
            </a:pPr>
            <a:r>
              <a:rPr lang="en-US"/>
              <a:t>Sparse matrix: the number of nonzero entries grows linearly with the number of matrix rows. Only the nonzero entries are stored because of efficiency.</a:t>
            </a:r>
            <a:endParaRPr/>
          </a:p>
          <a:p>
            <a:pPr>
              <a:defRPr/>
            </a:pPr>
            <a:r>
              <a:rPr lang="en-US"/>
              <a:t>Sparse matrix storage schemes:</a:t>
            </a:r>
            <a:endParaRPr/>
          </a:p>
          <a:p>
            <a:pPr lvl="1">
              <a:defRPr/>
            </a:pPr>
            <a:r>
              <a:rPr lang="en-US"/>
              <a:t>CRS (Compressed Row Storage)</a:t>
            </a:r>
            <a:endParaRPr/>
          </a:p>
          <a:p>
            <a:pPr lvl="1">
              <a:defRPr/>
            </a:pPr>
            <a:r>
              <a:rPr lang="en-US"/>
              <a:t>JDS (Jagged Diagonals Storage)</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CRS (Compressed Row Storage)</a:t>
            </a:r>
            <a:endParaRPr/>
          </a:p>
        </p:txBody>
      </p:sp>
      <p:pic>
        <p:nvPicPr>
          <p:cNvPr id="8" name="Content Placeholder 7"/>
          <p:cNvPicPr>
            <a:picLocks noGrp="1" noChangeAspect="1"/>
          </p:cNvPicPr>
          <p:nvPr>
            <p:ph idx="1"/>
          </p:nvPr>
        </p:nvPicPr>
        <p:blipFill>
          <a:blip r:embed="rId3"/>
          <a:stretch/>
        </p:blipFill>
        <p:spPr bwMode="auto">
          <a:xfrm>
            <a:off x="1096963" y="2377045"/>
            <a:ext cx="6425670" cy="2059031"/>
          </a:xfrm>
          <a:prstGeom prst="rect">
            <a:avLst/>
          </a:prstGeom>
        </p:spPr>
      </p:pic>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31</a:t>
            </a:fld>
            <a:endParaRPr lang="en-US"/>
          </a:p>
        </p:txBody>
      </p:sp>
      <p:sp>
        <p:nvSpPr>
          <p:cNvPr id="10" name="TextBox 9"/>
          <p:cNvSpPr txBox="1"/>
          <p:nvPr/>
        </p:nvSpPr>
        <p:spPr bwMode="auto">
          <a:xfrm>
            <a:off x="1533782" y="4343552"/>
            <a:ext cx="6094970" cy="215444"/>
          </a:xfrm>
          <a:prstGeom prst="rect">
            <a:avLst/>
          </a:prstGeom>
          <a:noFill/>
        </p:spPr>
        <p:txBody>
          <a:bodyPr wrap="square">
            <a:spAutoFit/>
          </a:bodyPr>
          <a:lstStyle/>
          <a:p>
            <a:pPr>
              <a:defRPr/>
            </a:pPr>
            <a:r>
              <a:rPr lang="en-US" sz="800"/>
              <a:t>Introduction to High Performance Computing for Scientists and Engineers, By Georg Hager, Gerhard Wellein, 2011, p.87</a:t>
            </a:r>
            <a:endParaRPr lang="en-US" sz="800">
              <a:cs typeface="Calibri"/>
            </a:endParaRPr>
          </a:p>
        </p:txBody>
      </p:sp>
      <p:sp>
        <p:nvSpPr>
          <p:cNvPr id="14" name="TextBox 13"/>
          <p:cNvSpPr txBox="1"/>
          <p:nvPr/>
        </p:nvSpPr>
        <p:spPr bwMode="auto">
          <a:xfrm>
            <a:off x="4232189" y="4771828"/>
            <a:ext cx="7541403" cy="1477328"/>
          </a:xfrm>
          <a:prstGeom prst="rect">
            <a:avLst/>
          </a:prstGeom>
          <a:noFill/>
        </p:spPr>
        <p:txBody>
          <a:bodyPr wrap="square">
            <a:spAutoFit/>
          </a:bodyPr>
          <a:lstStyle/>
          <a:p>
            <a:pPr>
              <a:defRPr/>
            </a:pPr>
            <a:r>
              <a:rPr lang="nn-NO">
                <a:latin typeface="Consolas"/>
              </a:rPr>
              <a:t>for (int i = 0; i &lt; Nr; ++i) {</a:t>
            </a:r>
            <a:endParaRPr/>
          </a:p>
          <a:p>
            <a:pPr>
              <a:defRPr/>
            </a:pPr>
            <a:r>
              <a:rPr lang="nn-NO">
                <a:latin typeface="Consolas"/>
              </a:rPr>
              <a:t>    for (int j = row_ptr[i]; j &lt; row_ptr[i+1]; ++j) {</a:t>
            </a:r>
            <a:endParaRPr/>
          </a:p>
          <a:p>
            <a:pPr>
              <a:defRPr/>
            </a:pPr>
            <a:r>
              <a:rPr lang="nn-NO">
                <a:latin typeface="Consolas"/>
              </a:rPr>
              <a:t>        C[i] += val[j] * B[col_idx[j]];</a:t>
            </a:r>
            <a:endParaRPr/>
          </a:p>
          <a:p>
            <a:pPr>
              <a:defRPr/>
            </a:pPr>
            <a:r>
              <a:rPr lang="nn-NO">
                <a:latin typeface="Consolas"/>
              </a:rPr>
              <a:t>    }</a:t>
            </a:r>
            <a:endParaRPr/>
          </a:p>
          <a:p>
            <a:pPr>
              <a:defRPr/>
            </a:pPr>
            <a:r>
              <a:rPr lang="nn-NO">
                <a:latin typeface="Consolas"/>
              </a:rPr>
              <a:t>}</a:t>
            </a:r>
            <a:endParaRPr lang="en-US">
              <a:latin typeface="Consolas"/>
            </a:endParaRPr>
          </a:p>
        </p:txBody>
      </p:sp>
      <p:sp>
        <p:nvSpPr>
          <p:cNvPr id="18" name="TextBox 17"/>
          <p:cNvSpPr txBox="1"/>
          <p:nvPr/>
        </p:nvSpPr>
        <p:spPr bwMode="auto">
          <a:xfrm>
            <a:off x="6847188" y="6024832"/>
            <a:ext cx="3897012" cy="215444"/>
          </a:xfrm>
          <a:prstGeom prst="rect">
            <a:avLst/>
          </a:prstGeom>
          <a:noFill/>
        </p:spPr>
        <p:txBody>
          <a:bodyPr wrap="square">
            <a:spAutoFit/>
          </a:bodyPr>
          <a:lstStyle/>
          <a:p>
            <a:pPr>
              <a:defRPr/>
            </a:pPr>
            <a:r>
              <a:rPr lang="en-US" sz="800"/>
              <a:t>Code to perform an MVM using CRS</a:t>
            </a:r>
            <a:endParaRPr/>
          </a:p>
        </p:txBody>
      </p:sp>
      <p:sp>
        <p:nvSpPr>
          <p:cNvPr id="20" name="TextBox 19"/>
          <p:cNvSpPr txBox="1"/>
          <p:nvPr/>
        </p:nvSpPr>
        <p:spPr bwMode="auto">
          <a:xfrm>
            <a:off x="1458925" y="5256791"/>
            <a:ext cx="6094970" cy="369332"/>
          </a:xfrm>
          <a:prstGeom prst="rect">
            <a:avLst/>
          </a:prstGeom>
          <a:noFill/>
        </p:spPr>
        <p:txBody>
          <a:bodyPr wrap="square">
            <a:spAutoFit/>
          </a:bodyPr>
          <a:lstStyle/>
          <a:p>
            <a:pPr>
              <a:defRPr/>
            </a:pPr>
            <a:r>
              <a:rPr lang="en-US"/>
              <a:t>Bc = 5/4 W/F</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JDS (Jagged Diagonals Storage)</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32</a:t>
            </a:fld>
            <a:endParaRPr lang="en-US"/>
          </a:p>
        </p:txBody>
      </p:sp>
      <p:pic>
        <p:nvPicPr>
          <p:cNvPr id="8" name="Picture 7"/>
          <p:cNvPicPr>
            <a:picLocks noChangeAspect="1"/>
          </p:cNvPicPr>
          <p:nvPr/>
        </p:nvPicPr>
        <p:blipFill>
          <a:blip r:embed="rId3"/>
          <a:stretch/>
        </p:blipFill>
        <p:spPr bwMode="auto">
          <a:xfrm>
            <a:off x="1268882" y="2046645"/>
            <a:ext cx="5502621" cy="3883995"/>
          </a:xfrm>
          <a:prstGeom prst="rect">
            <a:avLst/>
          </a:prstGeom>
        </p:spPr>
      </p:pic>
      <p:sp>
        <p:nvSpPr>
          <p:cNvPr id="10" name="TextBox 9"/>
          <p:cNvSpPr txBox="1"/>
          <p:nvPr/>
        </p:nvSpPr>
        <p:spPr bwMode="auto">
          <a:xfrm>
            <a:off x="5060092" y="3988643"/>
            <a:ext cx="6654113" cy="1815882"/>
          </a:xfrm>
          <a:prstGeom prst="rect">
            <a:avLst/>
          </a:prstGeom>
          <a:noFill/>
        </p:spPr>
        <p:txBody>
          <a:bodyPr wrap="square">
            <a:spAutoFit/>
          </a:bodyPr>
          <a:lstStyle/>
          <a:p>
            <a:pPr>
              <a:defRPr/>
            </a:pPr>
            <a:r>
              <a:rPr lang="en-US" sz="1600">
                <a:latin typeface="Consolas"/>
              </a:rPr>
              <a:t>for (int diag = 1; diag &lt;= Nj; ++diag) {</a:t>
            </a:r>
            <a:endParaRPr/>
          </a:p>
          <a:p>
            <a:pPr>
              <a:defRPr/>
            </a:pPr>
            <a:r>
              <a:rPr lang="en-US" sz="1600">
                <a:latin typeface="Consolas"/>
              </a:rPr>
              <a:t>  diagLen = jd_ptr[diag+1] - jd_ptr[diag];</a:t>
            </a:r>
            <a:endParaRPr/>
          </a:p>
          <a:p>
            <a:pPr>
              <a:defRPr/>
            </a:pPr>
            <a:r>
              <a:rPr lang="en-US" sz="1600">
                <a:latin typeface="Consolas"/>
              </a:rPr>
              <a:t>  offset = jd_ptr[diag] - 1;</a:t>
            </a:r>
            <a:endParaRPr/>
          </a:p>
          <a:p>
            <a:pPr>
              <a:defRPr/>
            </a:pPr>
            <a:r>
              <a:rPr lang="en-US" sz="1600">
                <a:latin typeface="Consolas"/>
              </a:rPr>
              <a:t>  for (int i = 1; i &lt;= diagLen; ++i) {</a:t>
            </a:r>
            <a:endParaRPr/>
          </a:p>
          <a:p>
            <a:pPr>
              <a:defRPr/>
            </a:pPr>
            <a:r>
              <a:rPr lang="en-US" sz="1600">
                <a:latin typeface="Consolas"/>
              </a:rPr>
              <a:t>     C[i] = C[i] + val[offset+i] * B[col_idx[offset+i]];</a:t>
            </a:r>
            <a:endParaRPr/>
          </a:p>
          <a:p>
            <a:pPr>
              <a:defRPr/>
            </a:pPr>
            <a:r>
              <a:rPr lang="en-US" sz="1600">
                <a:latin typeface="Consolas"/>
              </a:rPr>
              <a:t>  }</a:t>
            </a:r>
            <a:endParaRPr/>
          </a:p>
          <a:p>
            <a:pPr>
              <a:defRPr/>
            </a:pPr>
            <a:r>
              <a:rPr lang="en-US" sz="1600">
                <a:latin typeface="Consolas"/>
              </a:rPr>
              <a:t>}</a:t>
            </a:r>
            <a:endParaRPr/>
          </a:p>
        </p:txBody>
      </p:sp>
      <p:sp>
        <p:nvSpPr>
          <p:cNvPr id="12" name="TextBox 11"/>
          <p:cNvSpPr txBox="1"/>
          <p:nvPr/>
        </p:nvSpPr>
        <p:spPr bwMode="auto">
          <a:xfrm>
            <a:off x="7434133" y="3161664"/>
            <a:ext cx="1949502" cy="369332"/>
          </a:xfrm>
          <a:prstGeom prst="rect">
            <a:avLst/>
          </a:prstGeom>
          <a:noFill/>
        </p:spPr>
        <p:txBody>
          <a:bodyPr wrap="square">
            <a:spAutoFit/>
          </a:bodyPr>
          <a:lstStyle/>
          <a:p>
            <a:pPr>
              <a:defRPr/>
            </a:pPr>
            <a:r>
              <a:rPr lang="en-US"/>
              <a:t>Bc = 9/4 W/F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3899-D1C3-47B3-8BA6-91161C3A3917}"/>
              </a:ext>
            </a:extLst>
          </p:cNvPr>
          <p:cNvSpPr>
            <a:spLocks noGrp="1"/>
          </p:cNvSpPr>
          <p:nvPr>
            <p:ph type="title"/>
          </p:nvPr>
        </p:nvSpPr>
        <p:spPr/>
        <p:txBody>
          <a:bodyPr/>
          <a:lstStyle/>
          <a:p>
            <a:r>
              <a:rPr lang="en-US" dirty="0"/>
              <a:t>Loop Peeling (Unwinding)</a:t>
            </a:r>
            <a:endParaRPr lang="LID4096" dirty="0"/>
          </a:p>
        </p:txBody>
      </p:sp>
      <p:sp>
        <p:nvSpPr>
          <p:cNvPr id="4" name="Date Placeholder 3">
            <a:extLst>
              <a:ext uri="{FF2B5EF4-FFF2-40B4-BE49-F238E27FC236}">
                <a16:creationId xmlns:a16="http://schemas.microsoft.com/office/drawing/2014/main" id="{9EA86E6F-362C-4A86-8B29-C32B77CAF26A}"/>
              </a:ext>
            </a:extLst>
          </p:cNvPr>
          <p:cNvSpPr>
            <a:spLocks noGrp="1"/>
          </p:cNvSpPr>
          <p:nvPr>
            <p:ph type="dt" sz="half" idx="10"/>
          </p:nvPr>
        </p:nvSpPr>
        <p:spPr/>
        <p:txBody>
          <a:bodyPr/>
          <a:lstStyle/>
          <a:p>
            <a:pPr>
              <a:defRPr/>
            </a:pPr>
            <a:fld id="{DE48F599-D63E-4157-8EC9-3A8A0A19510A}" type="datetime1">
              <a:rPr lang="en-US" smtClean="0"/>
              <a:t>5/8/2023</a:t>
            </a:fld>
            <a:endParaRPr lang="en-US"/>
          </a:p>
        </p:txBody>
      </p:sp>
      <p:sp>
        <p:nvSpPr>
          <p:cNvPr id="5" name="Footer Placeholder 4">
            <a:extLst>
              <a:ext uri="{FF2B5EF4-FFF2-40B4-BE49-F238E27FC236}">
                <a16:creationId xmlns:a16="http://schemas.microsoft.com/office/drawing/2014/main" id="{CCCF455F-B00C-4C49-A2D8-E6B04E5191AD}"/>
              </a:ext>
            </a:extLst>
          </p:cNvPr>
          <p:cNvSpPr>
            <a:spLocks noGrp="1"/>
          </p:cNvSpPr>
          <p:nvPr>
            <p:ph type="ftr" sz="quarter" idx="11"/>
          </p:nvPr>
        </p:nvSpPr>
        <p:spPr/>
        <p:txBody>
          <a:bodyPr/>
          <a:lstStyle/>
          <a:p>
            <a:pPr>
              <a:defRPr/>
            </a:pPr>
            <a:r>
              <a:rPr lang="en-US"/>
              <a:t>Shima Bani</a:t>
            </a:r>
          </a:p>
        </p:txBody>
      </p:sp>
      <p:sp>
        <p:nvSpPr>
          <p:cNvPr id="6" name="Slide Number Placeholder 5">
            <a:extLst>
              <a:ext uri="{FF2B5EF4-FFF2-40B4-BE49-F238E27FC236}">
                <a16:creationId xmlns:a16="http://schemas.microsoft.com/office/drawing/2014/main" id="{9B286B1F-2481-49EC-BB33-F490945B692C}"/>
              </a:ext>
            </a:extLst>
          </p:cNvPr>
          <p:cNvSpPr>
            <a:spLocks noGrp="1"/>
          </p:cNvSpPr>
          <p:nvPr>
            <p:ph type="sldNum" sz="quarter" idx="12"/>
          </p:nvPr>
        </p:nvSpPr>
        <p:spPr/>
        <p:txBody>
          <a:bodyPr/>
          <a:lstStyle/>
          <a:p>
            <a:pPr>
              <a:defRPr/>
            </a:pPr>
            <a:fld id="{3A98EE3D-8CD1-4C3F-BD1C-C98C9596463C}" type="slidenum">
              <a:rPr lang="en-US" smtClean="0"/>
              <a:t>33</a:t>
            </a:fld>
            <a:endParaRPr lang="en-US"/>
          </a:p>
        </p:txBody>
      </p:sp>
      <p:sp>
        <p:nvSpPr>
          <p:cNvPr id="7" name="Rectangle 6">
            <a:extLst>
              <a:ext uri="{FF2B5EF4-FFF2-40B4-BE49-F238E27FC236}">
                <a16:creationId xmlns:a16="http://schemas.microsoft.com/office/drawing/2014/main" id="{2C05FC51-0C59-4A17-9EA2-990B3EE6D681}"/>
              </a:ext>
            </a:extLst>
          </p:cNvPr>
          <p:cNvSpPr/>
          <p:nvPr/>
        </p:nvSpPr>
        <p:spPr>
          <a:xfrm>
            <a:off x="1097279" y="2022920"/>
            <a:ext cx="6096000" cy="1477328"/>
          </a:xfrm>
          <a:prstGeom prst="rect">
            <a:avLst/>
          </a:prstGeom>
        </p:spPr>
        <p:txBody>
          <a:bodyPr>
            <a:spAutoFit/>
          </a:bodyPr>
          <a:lstStyle/>
          <a:p>
            <a:r>
              <a:rPr lang="nn-NO" dirty="0">
                <a:latin typeface="Consolas" panose="020B0609020204030204" pitchFamily="49" charset="0"/>
              </a:rPr>
              <a:t>int p = 10;</a:t>
            </a:r>
          </a:p>
          <a:p>
            <a:r>
              <a:rPr lang="nn-NO" dirty="0">
                <a:latin typeface="Consolas" panose="020B0609020204030204" pitchFamily="49" charset="0"/>
              </a:rPr>
              <a:t>for (int i=0; i&lt;10; ++i){</a:t>
            </a:r>
          </a:p>
          <a:p>
            <a:r>
              <a:rPr lang="nn-NO" dirty="0">
                <a:latin typeface="Consolas" panose="020B0609020204030204" pitchFamily="49" charset="0"/>
              </a:rPr>
              <a:t>   y[i] = x[i] + x[p];</a:t>
            </a:r>
          </a:p>
          <a:p>
            <a:r>
              <a:rPr lang="nn-NO" dirty="0">
                <a:latin typeface="Consolas" panose="020B0609020204030204" pitchFamily="49" charset="0"/>
              </a:rPr>
              <a:t>   p = i;</a:t>
            </a:r>
          </a:p>
          <a:p>
            <a:r>
              <a:rPr lang="nn-NO" dirty="0">
                <a:latin typeface="Consolas" panose="020B0609020204030204" pitchFamily="49" charset="0"/>
              </a:rPr>
              <a:t> }</a:t>
            </a:r>
            <a:endParaRPr lang="LID4096" dirty="0">
              <a:latin typeface="Consolas" panose="020B0609020204030204" pitchFamily="49" charset="0"/>
            </a:endParaRPr>
          </a:p>
        </p:txBody>
      </p:sp>
      <p:sp>
        <p:nvSpPr>
          <p:cNvPr id="9" name="Rectangle 8">
            <a:extLst>
              <a:ext uri="{FF2B5EF4-FFF2-40B4-BE49-F238E27FC236}">
                <a16:creationId xmlns:a16="http://schemas.microsoft.com/office/drawing/2014/main" id="{BA756494-7200-4FA6-9A66-BA67C3F6DD9E}"/>
              </a:ext>
            </a:extLst>
          </p:cNvPr>
          <p:cNvSpPr/>
          <p:nvPr/>
        </p:nvSpPr>
        <p:spPr>
          <a:xfrm>
            <a:off x="5677592" y="2726773"/>
            <a:ext cx="6096000" cy="2246769"/>
          </a:xfrm>
          <a:prstGeom prst="rect">
            <a:avLst/>
          </a:prstGeom>
        </p:spPr>
        <p:txBody>
          <a:bodyPr>
            <a:spAutoFit/>
          </a:bodyPr>
          <a:lstStyle/>
          <a:p>
            <a:r>
              <a:rPr lang="nn-NO" sz="2800" dirty="0">
                <a:latin typeface="Consolas" panose="020B0609020204030204" pitchFamily="49" charset="0"/>
              </a:rPr>
              <a:t> y[0] = x[0] + x[10];</a:t>
            </a:r>
          </a:p>
          <a:p>
            <a:r>
              <a:rPr lang="nn-NO" sz="2800" dirty="0">
                <a:latin typeface="Consolas" panose="020B0609020204030204" pitchFamily="49" charset="0"/>
              </a:rPr>
              <a:t> for (int i=1; i&lt;10; ++i)</a:t>
            </a:r>
          </a:p>
          <a:p>
            <a:r>
              <a:rPr lang="nn-NO" sz="2800" dirty="0">
                <a:latin typeface="Consolas" panose="020B0609020204030204" pitchFamily="49" charset="0"/>
              </a:rPr>
              <a:t> {</a:t>
            </a:r>
          </a:p>
          <a:p>
            <a:r>
              <a:rPr lang="nn-NO" sz="2800" dirty="0">
                <a:latin typeface="Consolas" panose="020B0609020204030204" pitchFamily="49" charset="0"/>
              </a:rPr>
              <a:t>   y[i] = x[i] + x[i-1];</a:t>
            </a:r>
          </a:p>
          <a:p>
            <a:r>
              <a:rPr lang="nn-NO" sz="2800" dirty="0">
                <a:latin typeface="Consolas" panose="020B0609020204030204" pitchFamily="49" charset="0"/>
              </a:rPr>
              <a:t> }</a:t>
            </a:r>
            <a:endParaRPr lang="LID4096" sz="2800" dirty="0">
              <a:latin typeface="Consolas" panose="020B0609020204030204" pitchFamily="49" charset="0"/>
            </a:endParaRPr>
          </a:p>
        </p:txBody>
      </p:sp>
      <p:sp>
        <p:nvSpPr>
          <p:cNvPr id="10" name="Rectangle 9">
            <a:extLst>
              <a:ext uri="{FF2B5EF4-FFF2-40B4-BE49-F238E27FC236}">
                <a16:creationId xmlns:a16="http://schemas.microsoft.com/office/drawing/2014/main" id="{D127F0EB-A301-4344-AC03-26BF00C92DCC}"/>
              </a:ext>
            </a:extLst>
          </p:cNvPr>
          <p:cNvSpPr/>
          <p:nvPr/>
        </p:nvSpPr>
        <p:spPr>
          <a:xfrm>
            <a:off x="1353670" y="3913729"/>
            <a:ext cx="3514165" cy="646331"/>
          </a:xfrm>
          <a:prstGeom prst="rect">
            <a:avLst/>
          </a:prstGeom>
        </p:spPr>
        <p:txBody>
          <a:bodyPr wrap="square">
            <a:spAutoFit/>
          </a:bodyPr>
          <a:lstStyle/>
          <a:p>
            <a:r>
              <a:rPr lang="en-US" dirty="0"/>
              <a:t> p = 10 only for the first iteration, and for all other iterations, p = </a:t>
            </a:r>
            <a:r>
              <a:rPr lang="en-US" dirty="0" err="1"/>
              <a:t>i</a:t>
            </a:r>
            <a:r>
              <a:rPr lang="en-US" dirty="0"/>
              <a:t> - 1.</a:t>
            </a:r>
            <a:endParaRPr lang="LID4096" dirty="0"/>
          </a:p>
        </p:txBody>
      </p:sp>
    </p:spTree>
    <p:extLst>
      <p:ext uri="{BB962C8B-B14F-4D97-AF65-F5344CB8AC3E}">
        <p14:creationId xmlns:p14="http://schemas.microsoft.com/office/powerpoint/2010/main" val="2259789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400"/>
              <a:t>Optimizing JDS sparse MVM: Loop Peeling</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34</a:t>
            </a:fld>
            <a:endParaRPr lang="en-US"/>
          </a:p>
        </p:txBody>
      </p:sp>
      <p:sp>
        <p:nvSpPr>
          <p:cNvPr id="10" name="TextBox 9"/>
          <p:cNvSpPr txBox="1"/>
          <p:nvPr/>
        </p:nvSpPr>
        <p:spPr bwMode="auto">
          <a:xfrm>
            <a:off x="984162" y="2089959"/>
            <a:ext cx="7234264" cy="2292935"/>
          </a:xfrm>
          <a:prstGeom prst="rect">
            <a:avLst/>
          </a:prstGeom>
          <a:noFill/>
        </p:spPr>
        <p:txBody>
          <a:bodyPr wrap="square">
            <a:spAutoFit/>
          </a:bodyPr>
          <a:lstStyle/>
          <a:p>
            <a:pPr>
              <a:defRPr/>
            </a:pPr>
            <a:r>
              <a:rPr lang="en-US" sz="1100">
                <a:latin typeface="Consolas"/>
              </a:rPr>
              <a:t>for (int diag = 0; diag &lt; Nj; diag += 2) {</a:t>
            </a:r>
            <a:endParaRPr/>
          </a:p>
          <a:p>
            <a:pPr>
              <a:defRPr/>
            </a:pPr>
            <a:r>
              <a:rPr lang="en-US" sz="1100">
                <a:latin typeface="Consolas"/>
              </a:rPr>
              <a:t>    int diagLen = std::min(jd_ptr[diag+1]-jd_ptr[diag], jd_ptr[diag+2]-jd_ptr[diag+1]);</a:t>
            </a:r>
            <a:endParaRPr/>
          </a:p>
          <a:p>
            <a:pPr>
              <a:defRPr/>
            </a:pPr>
            <a:r>
              <a:rPr lang="en-US" sz="1100">
                <a:latin typeface="Consolas"/>
              </a:rPr>
              <a:t>    int offset1 = jd_ptr[diag] - 1;</a:t>
            </a:r>
            <a:endParaRPr/>
          </a:p>
          <a:p>
            <a:pPr>
              <a:defRPr/>
            </a:pPr>
            <a:r>
              <a:rPr lang="en-US" sz="1100">
                <a:latin typeface="Consolas"/>
              </a:rPr>
              <a:t>    int offset2 = jd_ptr[diag+1] - 1;</a:t>
            </a:r>
            <a:endParaRPr/>
          </a:p>
          <a:p>
            <a:pPr>
              <a:defRPr/>
            </a:pPr>
            <a:r>
              <a:rPr lang="en-US" sz="1100">
                <a:latin typeface="Consolas"/>
              </a:rPr>
              <a:t>    for (int i = 0; i &lt; diagLen; i++) {</a:t>
            </a:r>
            <a:endParaRPr/>
          </a:p>
          <a:p>
            <a:pPr>
              <a:defRPr/>
            </a:pPr>
            <a:r>
              <a:rPr lang="en-US" sz="1100">
                <a:latin typeface="Consolas"/>
              </a:rPr>
              <a:t>        C[i] += val[offset1+i] * B[col_idx[offset1+i]];</a:t>
            </a:r>
            <a:endParaRPr/>
          </a:p>
          <a:p>
            <a:pPr>
              <a:defRPr/>
            </a:pPr>
            <a:r>
              <a:rPr lang="en-US" sz="1100">
                <a:latin typeface="Consolas"/>
              </a:rPr>
              <a:t>        C[i] += val[offset2+i] * B[col_idx[offset2+i]];</a:t>
            </a:r>
            <a:endParaRPr/>
          </a:p>
          <a:p>
            <a:pPr>
              <a:defRPr/>
            </a:pPr>
            <a:r>
              <a:rPr lang="en-US" sz="1100">
                <a:latin typeface="Consolas"/>
              </a:rPr>
              <a:t>    }</a:t>
            </a:r>
            <a:endParaRPr/>
          </a:p>
          <a:p>
            <a:pPr>
              <a:defRPr/>
            </a:pPr>
            <a:r>
              <a:rPr lang="en-US" sz="1100">
                <a:latin typeface="Consolas"/>
              </a:rPr>
              <a:t>    offset1 = jd_ptr[diag];</a:t>
            </a:r>
            <a:endParaRPr/>
          </a:p>
          <a:p>
            <a:pPr>
              <a:defRPr/>
            </a:pPr>
            <a:r>
              <a:rPr lang="en-US" sz="1100">
                <a:latin typeface="Consolas"/>
              </a:rPr>
              <a:t>    for (int i = diagLen; i &lt; jd_ptr[diag+1]-jd_ptr[diag]; i++) {</a:t>
            </a:r>
            <a:endParaRPr/>
          </a:p>
          <a:p>
            <a:pPr>
              <a:defRPr/>
            </a:pPr>
            <a:r>
              <a:rPr lang="en-US" sz="1100">
                <a:latin typeface="Consolas"/>
              </a:rPr>
              <a:t>        C[i] += val[offset1+i] * B[col_idx[offset1+i]];</a:t>
            </a:r>
            <a:endParaRPr/>
          </a:p>
          <a:p>
            <a:pPr>
              <a:defRPr/>
            </a:pPr>
            <a:r>
              <a:rPr lang="en-US" sz="1100">
                <a:latin typeface="Consolas"/>
              </a:rPr>
              <a:t>    }</a:t>
            </a:r>
            <a:endParaRPr/>
          </a:p>
          <a:p>
            <a:pPr>
              <a:defRPr/>
            </a:pPr>
            <a:r>
              <a:rPr lang="en-US" sz="1100">
                <a:latin typeface="Consolas"/>
              </a:rPr>
              <a:t>}</a:t>
            </a:r>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57879785"/>
              </p:ext>
            </p:extLst>
          </p:nvPr>
        </p:nvGraphicFramePr>
        <p:xfrm>
          <a:off x="1341277" y="4735493"/>
          <a:ext cx="2683862" cy="784716"/>
        </p:xfrm>
        <a:graphic>
          <a:graphicData uri="http://schemas.openxmlformats.org/presentationml/2006/ole">
            <mc:AlternateContent xmlns:mc="http://schemas.openxmlformats.org/markup-compatibility/2006">
              <mc:Choice xmlns:v="urn:schemas-microsoft-com:vml" Requires="v">
                <p:oleObj spid="_x0000_s4117" name="oleObj" r:id="rId4" imgW="3876675" imgH="1133475" progId="Paint.Picture">
                  <p:embed/>
                </p:oleObj>
              </mc:Choice>
              <mc:Fallback>
                <p:oleObj name="oleObj" r:id="rId4" imgW="3876675" imgH="1133475" progId="Paint.Picture">
                  <p:embed/>
                  <p:pic>
                    <p:nvPicPr>
                      <p:cNvPr id="5125" name=""/>
                      <p:cNvPicPr/>
                      <p:nvPr/>
                    </p:nvPicPr>
                    <p:blipFill>
                      <a:blip r:embed="rId5"/>
                      <a:stretch/>
                    </p:blipFill>
                    <p:spPr bwMode="auto">
                      <a:xfrm>
                        <a:off x="1341277" y="4735493"/>
                        <a:ext cx="2683862" cy="784716"/>
                      </a:xfrm>
                      <a:prstGeom prst="rect">
                        <a:avLst/>
                      </a:prstGeom>
                    </p:spPr>
                  </p:pic>
                </p:oleObj>
              </mc:Fallback>
            </mc:AlternateContent>
          </a:graphicData>
        </a:graphic>
      </p:graphicFrame>
      <p:pic>
        <p:nvPicPr>
          <p:cNvPr id="12" name="Picture 11"/>
          <p:cNvPicPr>
            <a:picLocks noChangeAspect="1"/>
          </p:cNvPicPr>
          <p:nvPr/>
        </p:nvPicPr>
        <p:blipFill>
          <a:blip r:embed="rId6"/>
          <a:stretch/>
        </p:blipFill>
        <p:spPr bwMode="auto">
          <a:xfrm>
            <a:off x="6472470" y="2753672"/>
            <a:ext cx="4977047" cy="3190916"/>
          </a:xfrm>
          <a:prstGeom prst="rect">
            <a:avLst/>
          </a:prstGeom>
        </p:spPr>
      </p:pic>
      <p:sp>
        <p:nvSpPr>
          <p:cNvPr id="16" name="TextBox 15"/>
          <p:cNvSpPr txBox="1"/>
          <p:nvPr/>
        </p:nvSpPr>
        <p:spPr bwMode="auto">
          <a:xfrm>
            <a:off x="6188264" y="5944588"/>
            <a:ext cx="5939891" cy="215444"/>
          </a:xfrm>
          <a:prstGeom prst="rect">
            <a:avLst/>
          </a:prstGeom>
          <a:noFill/>
        </p:spPr>
        <p:txBody>
          <a:bodyPr wrap="square">
            <a:spAutoFit/>
          </a:bodyPr>
          <a:lstStyle/>
          <a:p>
            <a:pPr marL="0" marR="0" lvl="0" indent="0" algn="ctr" defTabSz="914400">
              <a:lnSpc>
                <a:spcPct val="100000"/>
              </a:lnSpc>
              <a:spcBef>
                <a:spcPts val="0"/>
              </a:spcBef>
              <a:spcAft>
                <a:spcPts val="0"/>
              </a:spcAft>
              <a:buClrTx/>
              <a:buSzTx/>
              <a:buFontTx/>
              <a:buNone/>
              <a:defRPr/>
            </a:pPr>
            <a:r>
              <a:rPr lang="en-US" sz="800" b="0" i="0" u="none" strike="noStrike" cap="none" spc="0">
                <a:ln>
                  <a:noFill/>
                </a:ln>
                <a:solidFill>
                  <a:prstClr val="black"/>
                </a:solidFill>
                <a:latin typeface="Calibri"/>
                <a:ea typeface="+mn-ea"/>
                <a:cs typeface="+mn-cs"/>
              </a:rPr>
              <a:t>Introduction to High Performance Computing for Scientists and Engineers, By Georg Hager, Gerhard Wellein, 2011, p.</a:t>
            </a:r>
            <a:r>
              <a:rPr lang="en-US" sz="800">
                <a:solidFill>
                  <a:prstClr val="black"/>
                </a:solidFill>
                <a:latin typeface="Calibri"/>
              </a:rPr>
              <a:t>89</a:t>
            </a:r>
            <a:endParaRPr lang="en-US" sz="800" b="0" i="0" u="none" strike="noStrike" cap="none" spc="0">
              <a:ln>
                <a:noFill/>
              </a:ln>
              <a:solidFill>
                <a:prstClr val="black"/>
              </a:solidFill>
              <a:latin typeface="Calibri"/>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4000"/>
              <a:t>Performance comparison of sparse MVM codes</a:t>
            </a:r>
            <a:endParaRPr/>
          </a:p>
        </p:txBody>
      </p:sp>
      <p:sp>
        <p:nvSpPr>
          <p:cNvPr id="4" name="Date Placeholder 3"/>
          <p:cNvSpPr>
            <a:spLocks noGrp="1"/>
          </p:cNvSpPr>
          <p:nvPr>
            <p:ph type="dt" sz="half" idx="10"/>
          </p:nvPr>
        </p:nvSpPr>
        <p:spPr bwMode="auto"/>
        <p:txBody>
          <a:bodyPr/>
          <a:lstStyle/>
          <a:p>
            <a:pPr>
              <a:defRPr/>
            </a:pPr>
            <a:fld id="{DE48F599-D63E-4157-8EC9-3A8A0A19510A}" type="datetime1">
              <a:rPr lang="en-US"/>
              <a:t>5/8/2023</a:t>
            </a:fld>
            <a:endParaRPr lang="en-US"/>
          </a:p>
        </p:txBody>
      </p:sp>
      <p:sp>
        <p:nvSpPr>
          <p:cNvPr id="5" name="Footer Placeholder 4"/>
          <p:cNvSpPr>
            <a:spLocks noGrp="1"/>
          </p:cNvSpPr>
          <p:nvPr>
            <p:ph type="ftr" sz="quarter" idx="11"/>
          </p:nvPr>
        </p:nvSpPr>
        <p:spPr bwMode="auto"/>
        <p:txBody>
          <a:bodyPr/>
          <a:lstStyle/>
          <a:p>
            <a:pPr>
              <a:defRPr/>
            </a:pPr>
            <a:r>
              <a:rPr lang="en-US"/>
              <a:t>Shima Bani</a:t>
            </a:r>
            <a:endParaRPr/>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35</a:t>
            </a:fld>
            <a:endParaRPr lang="en-US"/>
          </a:p>
        </p:txBody>
      </p:sp>
      <p:pic>
        <p:nvPicPr>
          <p:cNvPr id="8" name="Picture 7"/>
          <p:cNvPicPr>
            <a:picLocks noChangeAspect="1"/>
          </p:cNvPicPr>
          <p:nvPr/>
        </p:nvPicPr>
        <p:blipFill>
          <a:blip r:embed="rId3"/>
          <a:stretch/>
        </p:blipFill>
        <p:spPr bwMode="auto">
          <a:xfrm>
            <a:off x="3404254" y="2408873"/>
            <a:ext cx="4229750" cy="2989425"/>
          </a:xfrm>
          <a:prstGeom prst="rect">
            <a:avLst/>
          </a:prstGeom>
        </p:spPr>
      </p:pic>
      <p:sp>
        <p:nvSpPr>
          <p:cNvPr id="10" name="TextBox 9"/>
          <p:cNvSpPr txBox="1"/>
          <p:nvPr/>
        </p:nvSpPr>
        <p:spPr bwMode="auto">
          <a:xfrm>
            <a:off x="3200400" y="5398298"/>
            <a:ext cx="5150381" cy="215444"/>
          </a:xfrm>
          <a:prstGeom prst="rect">
            <a:avLst/>
          </a:prstGeom>
          <a:noFill/>
        </p:spPr>
        <p:txBody>
          <a:bodyPr wrap="square">
            <a:spAutoFit/>
          </a:bodyPr>
          <a:lstStyle/>
          <a:p>
            <a:pPr algn="ctr">
              <a:defRPr/>
            </a:pPr>
            <a:r>
              <a:rPr lang="en-US" sz="800"/>
              <a:t>Introduction to High Performance Computing for Scientists and Engineers, By Georg Hager, Gerhard Wellein, 2011, p.91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Content Placeholder 4"/>
          <p:cNvPicPr>
            <a:picLocks noGrp="1" noChangeAspect="1"/>
          </p:cNvPicPr>
          <p:nvPr>
            <p:ph sz="half" idx="4294967295"/>
          </p:nvPr>
        </p:nvPicPr>
        <p:blipFill>
          <a:blip r:embed="rId3"/>
          <a:stretch/>
        </p:blipFill>
        <p:spPr bwMode="auto">
          <a:xfrm>
            <a:off x="5603789" y="347705"/>
            <a:ext cx="4726460" cy="5713862"/>
          </a:xfrm>
          <a:prstGeom prst="rect">
            <a:avLst/>
          </a:prstGeom>
        </p:spPr>
      </p:pic>
      <p:sp>
        <p:nvSpPr>
          <p:cNvPr id="8" name="Content Placeholder 2"/>
          <p:cNvSpPr txBox="1"/>
          <p:nvPr/>
        </p:nvSpPr>
        <p:spPr bwMode="auto">
          <a:xfrm>
            <a:off x="1097280" y="4627605"/>
            <a:ext cx="4234661" cy="1241487"/>
          </a:xfrm>
          <a:prstGeom prst="rect">
            <a:avLst/>
          </a:prstGeom>
        </p:spPr>
        <p:txBody>
          <a:bodyPr/>
          <a:lstStyle>
            <a:lvl1pPr marL="91440" indent="-91440" algn="l" defTabSz="914400">
              <a:lnSpc>
                <a:spcPct val="100000"/>
              </a:lnSpc>
              <a:spcBef>
                <a:spcPts val="1200"/>
              </a:spcBef>
              <a:spcAft>
                <a:spcPts val="200"/>
              </a:spcAft>
              <a:buClr>
                <a:schemeClr val="accent1"/>
              </a:buClr>
              <a:buSzPct val="100000"/>
              <a:buFont typeface="Calibri"/>
              <a:buChar char=" "/>
              <a:defRPr sz="2000">
                <a:solidFill>
                  <a:schemeClr val="tx1">
                    <a:lumMod val="75000"/>
                    <a:lumOff val="25000"/>
                  </a:schemeClr>
                </a:solidFill>
                <a:latin typeface="+mn-lt"/>
                <a:ea typeface="+mn-ea"/>
                <a:cs typeface="+mn-cs"/>
              </a:defRPr>
            </a:lvl1pPr>
            <a:lvl2pPr marL="384048" indent="-182880" algn="l" defTabSz="914400">
              <a:lnSpc>
                <a:spcPct val="100000"/>
              </a:lnSpc>
              <a:spcBef>
                <a:spcPts val="200"/>
              </a:spcBef>
              <a:spcAft>
                <a:spcPts val="400"/>
              </a:spcAft>
              <a:buClrTx/>
              <a:buFont typeface="Calibri"/>
              <a:buChar char="◦"/>
              <a:defRPr sz="1800">
                <a:solidFill>
                  <a:schemeClr val="tx1">
                    <a:lumMod val="75000"/>
                    <a:lumOff val="25000"/>
                  </a:schemeClr>
                </a:solidFill>
                <a:latin typeface="+mn-lt"/>
                <a:ea typeface="+mn-ea"/>
                <a:cs typeface="+mn-cs"/>
              </a:defRPr>
            </a:lvl2pPr>
            <a:lvl3pPr marL="56692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3pPr>
            <a:lvl4pPr marL="74980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4pPr>
            <a:lvl5pPr marL="932688" indent="-182880" algn="l" defTabSz="914400">
              <a:lnSpc>
                <a:spcPct val="100000"/>
              </a:lnSpc>
              <a:spcBef>
                <a:spcPts val="200"/>
              </a:spcBef>
              <a:spcAft>
                <a:spcPts val="400"/>
              </a:spcAft>
              <a:buClrTx/>
              <a:buFont typeface="Calibri"/>
              <a:buChar char="◦"/>
              <a:defRPr sz="1400">
                <a:solidFill>
                  <a:schemeClr val="tx1">
                    <a:lumMod val="75000"/>
                    <a:lumOff val="25000"/>
                  </a:schemeClr>
                </a:solidFill>
                <a:latin typeface="+mn-l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a:lstStyle>
          <a:p>
            <a:pPr indent="-274320">
              <a:spcBef>
                <a:spcPts val="600"/>
              </a:spcBef>
              <a:buClrTx/>
              <a:buFont typeface="Wingdings"/>
              <a:buChar char="§"/>
              <a:defRPr/>
            </a:pPr>
            <a:r>
              <a:rPr lang="en-US" sz="1600"/>
              <a:t>Typical latency and bandwidth numbers for data transfer to and from different devices in computer systems</a:t>
            </a:r>
            <a:endParaRPr/>
          </a:p>
        </p:txBody>
      </p:sp>
      <p:sp>
        <p:nvSpPr>
          <p:cNvPr id="9" name="TextBox 8"/>
          <p:cNvSpPr txBox="1"/>
          <p:nvPr/>
        </p:nvSpPr>
        <p:spPr bwMode="auto">
          <a:xfrm>
            <a:off x="6096000" y="6073923"/>
            <a:ext cx="4105533" cy="184666"/>
          </a:xfrm>
          <a:prstGeom prst="rect">
            <a:avLst/>
          </a:prstGeom>
          <a:noFill/>
        </p:spPr>
        <p:txBody>
          <a:bodyPr wrap="square" rtlCol="0">
            <a:spAutoFit/>
          </a:bodyPr>
          <a:lstStyle/>
          <a:p>
            <a:pPr>
              <a:defRPr/>
            </a:pPr>
            <a:r>
              <a:rPr lang="en-US" sz="600"/>
              <a:t>Introduction to High Performance Computing for Scientists and Engineers, By Georg Hager, Gerhard Wellein, 2011, p.64</a:t>
            </a:r>
            <a:endParaRPr/>
          </a:p>
        </p:txBody>
      </p:sp>
      <p:sp>
        <p:nvSpPr>
          <p:cNvPr id="10" name="Date Placeholder 9"/>
          <p:cNvSpPr>
            <a:spLocks noGrp="1"/>
          </p:cNvSpPr>
          <p:nvPr>
            <p:ph type="dt" sz="half" idx="10"/>
          </p:nvPr>
        </p:nvSpPr>
        <p:spPr bwMode="auto"/>
        <p:txBody>
          <a:bodyPr/>
          <a:lstStyle/>
          <a:p>
            <a:pPr>
              <a:defRPr/>
            </a:pPr>
            <a:fld id="{02355C39-85D4-44D4-89D1-48B01B646100}" type="datetime1">
              <a:rPr lang="en-US"/>
              <a:t>5/8/2023</a:t>
            </a:fld>
            <a:endParaRPr lang="en-US"/>
          </a:p>
        </p:txBody>
      </p:sp>
      <p:sp>
        <p:nvSpPr>
          <p:cNvPr id="11" name="Footer Placeholder 10"/>
          <p:cNvSpPr>
            <a:spLocks noGrp="1"/>
          </p:cNvSpPr>
          <p:nvPr>
            <p:ph type="ftr" sz="quarter" idx="11"/>
          </p:nvPr>
        </p:nvSpPr>
        <p:spPr bwMode="auto"/>
        <p:txBody>
          <a:bodyPr/>
          <a:lstStyle/>
          <a:p>
            <a:pPr>
              <a:defRPr/>
            </a:pPr>
            <a:r>
              <a:rPr lang="en-US"/>
              <a:t>Shima Bani</a:t>
            </a:r>
            <a:endParaRPr/>
          </a:p>
        </p:txBody>
      </p:sp>
      <p:sp>
        <p:nvSpPr>
          <p:cNvPr id="12" name="Slide Number Placeholder 11"/>
          <p:cNvSpPr>
            <a:spLocks noGrp="1"/>
          </p:cNvSpPr>
          <p:nvPr>
            <p:ph type="sldNum" sz="quarter" idx="12"/>
          </p:nvPr>
        </p:nvSpPr>
        <p:spPr bwMode="auto"/>
        <p:txBody>
          <a:bodyPr/>
          <a:lstStyle/>
          <a:p>
            <a:pPr>
              <a:defRPr/>
            </a:pPr>
            <a:fld id="{3A98EE3D-8CD1-4C3F-BD1C-C98C9596463C}"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title"/>
          </p:nvPr>
        </p:nvSpPr>
        <p:spPr bwMode="auto"/>
        <p:txBody>
          <a:bodyPr/>
          <a:lstStyle/>
          <a:p>
            <a:pPr>
              <a:defRPr/>
            </a:pPr>
            <a:r>
              <a:rPr lang="en-US"/>
              <a:t>Bandwidth-based performance modeling</a:t>
            </a:r>
            <a:endParaRPr/>
          </a:p>
        </p:txBody>
      </p:sp>
      <p:sp>
        <p:nvSpPr>
          <p:cNvPr id="5" name="Content Placeholder 4"/>
          <p:cNvSpPr>
            <a:spLocks noGrp="1"/>
          </p:cNvSpPr>
          <p:nvPr>
            <p:ph idx="1"/>
          </p:nvPr>
        </p:nvSpPr>
        <p:spPr bwMode="auto"/>
        <p:txBody>
          <a:bodyPr/>
          <a:lstStyle/>
          <a:p>
            <a:pPr>
              <a:defRPr/>
            </a:pPr>
            <a:r>
              <a:rPr lang="en-US"/>
              <a:t>Machine balance</a:t>
            </a:r>
            <a:endParaRPr/>
          </a:p>
          <a:p>
            <a:pPr>
              <a:defRPr/>
            </a:pP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157879785"/>
              </p:ext>
            </p:extLst>
          </p:nvPr>
        </p:nvGraphicFramePr>
        <p:xfrm>
          <a:off x="4490815" y="2105680"/>
          <a:ext cx="4973595" cy="752463"/>
        </p:xfrm>
        <a:graphic>
          <a:graphicData uri="http://schemas.openxmlformats.org/presentationml/2006/ole">
            <mc:AlternateContent xmlns:mc="http://schemas.openxmlformats.org/markup-compatibility/2006">
              <mc:Choice xmlns:v="urn:schemas-microsoft-com:vml" Requires="v">
                <p:oleObj spid="_x0000_s2088" name="oleObj" r:id="rId4" imgW="7743825" imgH="1170940" progId="Paint.Picture">
                  <p:embed/>
                </p:oleObj>
              </mc:Choice>
              <mc:Fallback>
                <p:oleObj name="oleObj" r:id="rId4" imgW="7743825" imgH="1170940" progId="Paint.Picture">
                  <p:embed/>
                  <p:pic>
                    <p:nvPicPr>
                      <p:cNvPr id="1027" name=""/>
                      <p:cNvPicPr/>
                      <p:nvPr/>
                    </p:nvPicPr>
                    <p:blipFill>
                      <a:blip r:embed="rId5"/>
                      <a:stretch/>
                    </p:blipFill>
                    <p:spPr bwMode="auto">
                      <a:xfrm>
                        <a:off x="4490815" y="2105680"/>
                        <a:ext cx="4973595" cy="752463"/>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57879785"/>
              </p:ext>
            </p:extLst>
          </p:nvPr>
        </p:nvGraphicFramePr>
        <p:xfrm>
          <a:off x="3433782" y="3290491"/>
          <a:ext cx="4576247" cy="2069682"/>
        </p:xfrm>
        <a:graphic>
          <a:graphicData uri="http://schemas.openxmlformats.org/presentationml/2006/ole">
            <mc:AlternateContent xmlns:mc="http://schemas.openxmlformats.org/markup-compatibility/2006">
              <mc:Choice xmlns:v="urn:schemas-microsoft-com:vml" Requires="v">
                <p:oleObj spid="_x0000_s2089" name="oleObj" r:id="rId6" imgW="9876790" imgH="4467225" progId="Paint.Picture">
                  <p:embed/>
                </p:oleObj>
              </mc:Choice>
              <mc:Fallback>
                <p:oleObj name="oleObj" r:id="rId6" imgW="9876790" imgH="4467225" progId="Paint.Picture">
                  <p:embed/>
                  <p:pic>
                    <p:nvPicPr>
                      <p:cNvPr id="1028" name=""/>
                      <p:cNvPicPr/>
                      <p:nvPr/>
                    </p:nvPicPr>
                    <p:blipFill>
                      <a:blip r:embed="rId7"/>
                      <a:stretch/>
                    </p:blipFill>
                    <p:spPr bwMode="auto">
                      <a:xfrm>
                        <a:off x="3433782" y="3290491"/>
                        <a:ext cx="4576247" cy="2069682"/>
                      </a:xfrm>
                      <a:prstGeom prst="rect">
                        <a:avLst/>
                      </a:prstGeom>
                    </p:spPr>
                  </p:pic>
                </p:oleObj>
              </mc:Fallback>
            </mc:AlternateContent>
          </a:graphicData>
        </a:graphic>
      </p:graphicFrame>
      <p:sp>
        <p:nvSpPr>
          <p:cNvPr id="8" name="TextBox 7"/>
          <p:cNvSpPr txBox="1"/>
          <p:nvPr/>
        </p:nvSpPr>
        <p:spPr bwMode="auto">
          <a:xfrm>
            <a:off x="3669138" y="5429966"/>
            <a:ext cx="4105533" cy="184666"/>
          </a:xfrm>
          <a:prstGeom prst="rect">
            <a:avLst/>
          </a:prstGeom>
          <a:noFill/>
        </p:spPr>
        <p:txBody>
          <a:bodyPr wrap="square" rtlCol="0">
            <a:spAutoFit/>
          </a:bodyPr>
          <a:lstStyle/>
          <a:p>
            <a:pPr>
              <a:defRPr/>
            </a:pPr>
            <a:r>
              <a:rPr lang="en-US" sz="600"/>
              <a:t>Introduction to High Performance Computing for Scientists and Engineers, By Georg Hager, Gerhard Wellein, 2011, p.65</a:t>
            </a:r>
            <a:endParaRPr/>
          </a:p>
        </p:txBody>
      </p:sp>
      <p:sp>
        <p:nvSpPr>
          <p:cNvPr id="9" name="Date Placeholder 8"/>
          <p:cNvSpPr>
            <a:spLocks noGrp="1"/>
          </p:cNvSpPr>
          <p:nvPr>
            <p:ph type="dt" sz="half" idx="10"/>
          </p:nvPr>
        </p:nvSpPr>
        <p:spPr bwMode="auto"/>
        <p:txBody>
          <a:bodyPr/>
          <a:lstStyle/>
          <a:p>
            <a:pPr>
              <a:defRPr/>
            </a:pPr>
            <a:fld id="{31F3932E-1A82-4096-BC18-167F5056CB0D}" type="datetime1">
              <a:rPr lang="en-US"/>
              <a:t>5/8/2023</a:t>
            </a:fld>
            <a:endParaRPr lang="en-US"/>
          </a:p>
        </p:txBody>
      </p:sp>
      <p:sp>
        <p:nvSpPr>
          <p:cNvPr id="10" name="Footer Placeholder 9"/>
          <p:cNvSpPr>
            <a:spLocks noGrp="1"/>
          </p:cNvSpPr>
          <p:nvPr>
            <p:ph type="ftr" sz="quarter" idx="11"/>
          </p:nvPr>
        </p:nvSpPr>
        <p:spPr bwMode="auto"/>
        <p:txBody>
          <a:bodyPr/>
          <a:lstStyle/>
          <a:p>
            <a:pPr>
              <a:defRPr/>
            </a:pPr>
            <a:r>
              <a:rPr lang="en-US"/>
              <a:t>Shima Bani</a:t>
            </a:r>
            <a:endParaRPr/>
          </a:p>
        </p:txBody>
      </p:sp>
      <p:sp>
        <p:nvSpPr>
          <p:cNvPr id="11" name="Slide Number Placeholder 10"/>
          <p:cNvSpPr>
            <a:spLocks noGrp="1"/>
          </p:cNvSpPr>
          <p:nvPr>
            <p:ph type="sldNum" sz="quarter" idx="12"/>
          </p:nvPr>
        </p:nvSpPr>
        <p:spPr bwMode="auto"/>
        <p:txBody>
          <a:bodyPr/>
          <a:lstStyle/>
          <a:p>
            <a:pPr>
              <a:defRPr/>
            </a:pPr>
            <a:fld id="{3A98EE3D-8CD1-4C3F-BD1C-C98C9596463C}"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A new example of machine balance</a:t>
            </a:r>
            <a:endParaRPr/>
          </a:p>
        </p:txBody>
      </p:sp>
      <p:sp>
        <p:nvSpPr>
          <p:cNvPr id="3" name="Content Placeholder 2"/>
          <p:cNvSpPr>
            <a:spLocks noGrp="1"/>
          </p:cNvSpPr>
          <p:nvPr>
            <p:ph idx="1"/>
          </p:nvPr>
        </p:nvSpPr>
        <p:spPr bwMode="auto">
          <a:xfrm>
            <a:off x="1097279" y="2108201"/>
            <a:ext cx="10505715" cy="1116913"/>
          </a:xfrm>
        </p:spPr>
        <p:txBody>
          <a:bodyPr/>
          <a:lstStyle/>
          <a:p>
            <a:pPr>
              <a:defRPr/>
            </a:pPr>
            <a:r>
              <a:rPr lang="en-US" b="0" i="0">
                <a:solidFill>
                  <a:srgbClr val="374151"/>
                </a:solidFill>
                <a:latin typeface="Söhne"/>
              </a:rPr>
              <a:t>Peak Memory Bandwidth = (Memory Interface Width x Number of Memory Channels) / 8 = </a:t>
            </a:r>
            <a:r>
              <a:rPr lang="en-US"/>
              <a:t>(</a:t>
            </a:r>
            <a:r>
              <a:rPr lang="en-US" sz="2000" b="0" i="0">
                <a:solidFill>
                  <a:schemeClr val="dk1"/>
                </a:solidFill>
                <a:latin typeface="+mn-lt"/>
                <a:ea typeface="+mn-ea"/>
                <a:cs typeface="+mn-cs"/>
              </a:rPr>
              <a:t>GB/s) </a:t>
            </a:r>
            <a:endParaRPr/>
          </a:p>
          <a:p>
            <a:pPr>
              <a:defRPr/>
            </a:pPr>
            <a:r>
              <a:rPr lang="en-US" b="0" i="0">
                <a:solidFill>
                  <a:srgbClr val="374151"/>
                </a:solidFill>
                <a:latin typeface="Söhne"/>
              </a:rPr>
              <a:t>Peak Performance = Number of Cores x Clock Speed x Instructions per Cycle = GFlops/s</a:t>
            </a:r>
            <a:endParaRPr/>
          </a:p>
        </p:txBody>
      </p:sp>
      <p:graphicFrame>
        <p:nvGraphicFramePr>
          <p:cNvPr id="4" name="Table 4"/>
          <p:cNvGraphicFramePr>
            <a:graphicFrameLocks noGrp="1"/>
          </p:cNvGraphicFramePr>
          <p:nvPr/>
        </p:nvGraphicFramePr>
        <p:xfrm>
          <a:off x="2140033" y="3218935"/>
          <a:ext cx="8003058" cy="2601369"/>
        </p:xfrm>
        <a:graphic>
          <a:graphicData uri="http://schemas.openxmlformats.org/drawingml/2006/table">
            <a:tbl>
              <a:tblPr firstRow="1" bandRow="1">
                <a:tableStyleId>{073A0DAA-6AF3-43AB-8588-CEC1D06C72B9}</a:tableStyleId>
              </a:tblPr>
              <a:tblGrid>
                <a:gridCol w="2017594">
                  <a:extLst>
                    <a:ext uri="{9D8B030D-6E8A-4147-A177-3AD203B41FA5}">
                      <a16:colId xmlns:a16="http://schemas.microsoft.com/office/drawing/2014/main" val="20000"/>
                    </a:ext>
                  </a:extLst>
                </a:gridCol>
                <a:gridCol w="3309676">
                  <a:extLst>
                    <a:ext uri="{9D8B030D-6E8A-4147-A177-3AD203B41FA5}">
                      <a16:colId xmlns:a16="http://schemas.microsoft.com/office/drawing/2014/main" val="20001"/>
                    </a:ext>
                  </a:extLst>
                </a:gridCol>
                <a:gridCol w="2675788">
                  <a:extLst>
                    <a:ext uri="{9D8B030D-6E8A-4147-A177-3AD203B41FA5}">
                      <a16:colId xmlns:a16="http://schemas.microsoft.com/office/drawing/2014/main" val="20002"/>
                    </a:ext>
                  </a:extLst>
                </a:gridCol>
              </a:tblGrid>
              <a:tr h="581157">
                <a:tc>
                  <a:txBody>
                    <a:bodyPr/>
                    <a:lstStyle/>
                    <a:p>
                      <a:pPr algn="ctr">
                        <a:defRPr/>
                      </a:pPr>
                      <a:r>
                        <a:rPr lang="en-US" sz="1600"/>
                        <a:t>Apple</a:t>
                      </a:r>
                      <a:endParaRPr/>
                    </a:p>
                    <a:p>
                      <a:pPr algn="ctr">
                        <a:defRPr/>
                      </a:pPr>
                      <a:r>
                        <a:rPr lang="en-US" sz="1600"/>
                        <a:t>M1 Ultra</a:t>
                      </a:r>
                      <a:endParaRPr/>
                    </a:p>
                  </a:txBody>
                  <a:tcPr marL="83022" marR="83022" marT="41511" marB="41511"/>
                </a:tc>
                <a:tc>
                  <a:txBody>
                    <a:bodyPr/>
                    <a:lstStyle/>
                    <a:p>
                      <a:pPr algn="ctr">
                        <a:defRPr/>
                      </a:pPr>
                      <a:endParaRPr lang="en-US" sz="1600"/>
                    </a:p>
                  </a:txBody>
                  <a:tcPr marL="83022" marR="83022" marT="41511" marB="41511"/>
                </a:tc>
                <a:tc>
                  <a:txBody>
                    <a:bodyPr/>
                    <a:lstStyle/>
                    <a:p>
                      <a:pPr algn="ctr">
                        <a:defRPr/>
                      </a:pPr>
                      <a:r>
                        <a:rPr lang="en-US" sz="1600"/>
                        <a:t>Intel </a:t>
                      </a:r>
                      <a:br>
                        <a:rPr lang="en-US" sz="1600"/>
                      </a:br>
                      <a:r>
                        <a:rPr lang="en-US" sz="1600"/>
                        <a:t>Xeon Platinum 8300</a:t>
                      </a:r>
                      <a:endParaRPr/>
                    </a:p>
                  </a:txBody>
                  <a:tcPr marL="83022" marR="83022" marT="41511" marB="41511"/>
                </a:tc>
                <a:extLst>
                  <a:ext uri="{0D108BD9-81ED-4DB2-BD59-A6C34878D82A}">
                    <a16:rowId xmlns:a16="http://schemas.microsoft.com/office/drawing/2014/main" val="10000"/>
                  </a:ext>
                </a:extLst>
              </a:tr>
              <a:tr h="336702">
                <a:tc>
                  <a:txBody>
                    <a:bodyPr/>
                    <a:lstStyle/>
                    <a:p>
                      <a:pPr algn="ctr">
                        <a:defRPr/>
                      </a:pPr>
                      <a:r>
                        <a:rPr lang="en-US" sz="1600"/>
                        <a:t>8</a:t>
                      </a:r>
                      <a:endParaRPr/>
                    </a:p>
                  </a:txBody>
                  <a:tcPr marL="83022" marR="83022" marT="41511" marB="41511"/>
                </a:tc>
                <a:tc>
                  <a:txBody>
                    <a:bodyPr/>
                    <a:lstStyle/>
                    <a:p>
                      <a:pPr algn="ctr">
                        <a:defRPr/>
                      </a:pPr>
                      <a:r>
                        <a:rPr lang="en-US" sz="1600"/>
                        <a:t>Number of Memory Channels</a:t>
                      </a:r>
                      <a:endParaRPr/>
                    </a:p>
                  </a:txBody>
                  <a:tcPr marL="83022" marR="83022" marT="41511" marB="41511"/>
                </a:tc>
                <a:tc>
                  <a:txBody>
                    <a:bodyPr/>
                    <a:lstStyle/>
                    <a:p>
                      <a:pPr algn="ctr">
                        <a:defRPr/>
                      </a:pPr>
                      <a:r>
                        <a:rPr lang="en-US" sz="1600"/>
                        <a:t>8</a:t>
                      </a:r>
                      <a:endParaRPr/>
                    </a:p>
                  </a:txBody>
                  <a:tcPr marL="83022" marR="83022" marT="41511" marB="41511"/>
                </a:tc>
                <a:extLst>
                  <a:ext uri="{0D108BD9-81ED-4DB2-BD59-A6C34878D82A}">
                    <a16:rowId xmlns:a16="http://schemas.microsoft.com/office/drawing/2014/main" val="10001"/>
                  </a:ext>
                </a:extLst>
              </a:tr>
              <a:tr h="336702">
                <a:tc>
                  <a:txBody>
                    <a:bodyPr/>
                    <a:lstStyle/>
                    <a:p>
                      <a:pPr algn="ctr">
                        <a:defRPr/>
                      </a:pPr>
                      <a:r>
                        <a:rPr sz="1600" b="0" i="0">
                          <a:solidFill>
                            <a:schemeClr val="dk1"/>
                          </a:solidFill>
                          <a:latin typeface="+mn-lt"/>
                          <a:ea typeface="+mn-ea"/>
                          <a:cs typeface="+mn-cs"/>
                        </a:rPr>
                        <a:t>819.2</a:t>
                      </a:r>
                      <a:endParaRPr lang="en-US" sz="1600"/>
                    </a:p>
                  </a:txBody>
                  <a:tcPr marL="83022" marR="83022" marT="41511" marB="41511"/>
                </a:tc>
                <a:tc>
                  <a:txBody>
                    <a:bodyPr/>
                    <a:lstStyle/>
                    <a:p>
                      <a:pPr marL="0" marR="0" lvl="0" indent="0" algn="ctr" defTabSz="914400">
                        <a:lnSpc>
                          <a:spcPct val="100000"/>
                        </a:lnSpc>
                        <a:spcBef>
                          <a:spcPts val="0"/>
                        </a:spcBef>
                        <a:spcAft>
                          <a:spcPts val="0"/>
                        </a:spcAft>
                        <a:buClrTx/>
                        <a:buSzTx/>
                        <a:buFontTx/>
                        <a:buNone/>
                        <a:defRPr/>
                      </a:pPr>
                      <a:r>
                        <a:rPr lang="en-US" sz="1600">
                          <a:highlight>
                            <a:srgbClr val="FFFF00"/>
                          </a:highlight>
                        </a:rPr>
                        <a:t>Memory Bandwidth (</a:t>
                      </a:r>
                      <a:r>
                        <a:rPr lang="en-US" sz="1600" b="0" i="0">
                          <a:solidFill>
                            <a:schemeClr val="dk1"/>
                          </a:solidFill>
                          <a:highlight>
                            <a:srgbClr val="FFFF00"/>
                          </a:highlight>
                          <a:latin typeface="+mn-lt"/>
                          <a:ea typeface="+mn-ea"/>
                          <a:cs typeface="+mn-cs"/>
                        </a:rPr>
                        <a:t>GB/s)</a:t>
                      </a:r>
                      <a:endParaRPr lang="en-US" sz="1600">
                        <a:highlight>
                          <a:srgbClr val="FFFF00"/>
                        </a:highlight>
                      </a:endParaRPr>
                    </a:p>
                  </a:txBody>
                  <a:tcPr marL="83022" marR="83022" marT="41511" marB="41511"/>
                </a:tc>
                <a:tc>
                  <a:txBody>
                    <a:bodyPr/>
                    <a:lstStyle/>
                    <a:p>
                      <a:pPr algn="ctr">
                        <a:defRPr/>
                      </a:pPr>
                      <a:r>
                        <a:rPr lang="en-US" sz="1600"/>
                        <a:t>204.8</a:t>
                      </a:r>
                      <a:endParaRPr/>
                    </a:p>
                  </a:txBody>
                  <a:tcPr marL="83022" marR="83022" marT="41511" marB="41511"/>
                </a:tc>
                <a:extLst>
                  <a:ext uri="{0D108BD9-81ED-4DB2-BD59-A6C34878D82A}">
                    <a16:rowId xmlns:a16="http://schemas.microsoft.com/office/drawing/2014/main" val="10002"/>
                  </a:ext>
                </a:extLst>
              </a:tr>
              <a:tr h="336702">
                <a:tc>
                  <a:txBody>
                    <a:bodyPr/>
                    <a:lstStyle/>
                    <a:p>
                      <a:pPr algn="ctr">
                        <a:defRPr/>
                      </a:pPr>
                      <a:r>
                        <a:rPr lang="en-US" sz="1600"/>
                        <a:t>20</a:t>
                      </a:r>
                      <a:endParaRPr/>
                    </a:p>
                  </a:txBody>
                  <a:tcPr marL="83022" marR="83022" marT="41511" marB="41511"/>
                </a:tc>
                <a:tc>
                  <a:txBody>
                    <a:bodyPr/>
                    <a:lstStyle/>
                    <a:p>
                      <a:pPr algn="ctr">
                        <a:defRPr/>
                      </a:pPr>
                      <a:r>
                        <a:rPr lang="en-US" sz="1600"/>
                        <a:t>Number of Cores </a:t>
                      </a:r>
                      <a:endParaRPr/>
                    </a:p>
                  </a:txBody>
                  <a:tcPr marL="83022" marR="83022" marT="41511" marB="41511"/>
                </a:tc>
                <a:tc>
                  <a:txBody>
                    <a:bodyPr/>
                    <a:lstStyle/>
                    <a:p>
                      <a:pPr algn="ctr">
                        <a:defRPr/>
                      </a:pPr>
                      <a:r>
                        <a:rPr lang="en-US" sz="1600"/>
                        <a:t>40</a:t>
                      </a:r>
                      <a:endParaRPr/>
                    </a:p>
                  </a:txBody>
                  <a:tcPr marL="83022" marR="83022" marT="41511" marB="41511"/>
                </a:tc>
                <a:extLst>
                  <a:ext uri="{0D108BD9-81ED-4DB2-BD59-A6C34878D82A}">
                    <a16:rowId xmlns:a16="http://schemas.microsoft.com/office/drawing/2014/main" val="10003"/>
                  </a:ext>
                </a:extLst>
              </a:tr>
              <a:tr h="336702">
                <a:tc>
                  <a:txBody>
                    <a:bodyPr/>
                    <a:lstStyle/>
                    <a:p>
                      <a:pPr algn="ctr">
                        <a:defRPr/>
                      </a:pPr>
                      <a:r>
                        <a:rPr lang="en-US" sz="1600"/>
                        <a:t>3.2</a:t>
                      </a:r>
                      <a:endParaRPr/>
                    </a:p>
                  </a:txBody>
                  <a:tcPr marL="83022" marR="83022" marT="41511" marB="41511"/>
                </a:tc>
                <a:tc>
                  <a:txBody>
                    <a:bodyPr/>
                    <a:lstStyle/>
                    <a:p>
                      <a:pPr algn="ctr">
                        <a:defRPr/>
                      </a:pPr>
                      <a:r>
                        <a:rPr lang="en-US" sz="1600"/>
                        <a:t>Clock Speed (</a:t>
                      </a:r>
                      <a:r>
                        <a:rPr lang="en-US" sz="1600" b="0" i="0">
                          <a:solidFill>
                            <a:schemeClr val="dk1"/>
                          </a:solidFill>
                          <a:latin typeface="+mn-lt"/>
                          <a:ea typeface="+mn-ea"/>
                          <a:cs typeface="+mn-cs"/>
                        </a:rPr>
                        <a:t>GHz)</a:t>
                      </a:r>
                      <a:endParaRPr lang="en-US" sz="1600"/>
                    </a:p>
                  </a:txBody>
                  <a:tcPr marL="83022" marR="83022" marT="41511" marB="41511"/>
                </a:tc>
                <a:tc>
                  <a:txBody>
                    <a:bodyPr/>
                    <a:lstStyle/>
                    <a:p>
                      <a:pPr algn="ctr">
                        <a:defRPr/>
                      </a:pPr>
                      <a:r>
                        <a:rPr lang="en-US" sz="1600"/>
                        <a:t>2.8</a:t>
                      </a:r>
                      <a:endParaRPr/>
                    </a:p>
                  </a:txBody>
                  <a:tcPr marL="83022" marR="83022" marT="41511" marB="41511"/>
                </a:tc>
                <a:extLst>
                  <a:ext uri="{0D108BD9-81ED-4DB2-BD59-A6C34878D82A}">
                    <a16:rowId xmlns:a16="http://schemas.microsoft.com/office/drawing/2014/main" val="10004"/>
                  </a:ext>
                </a:extLst>
              </a:tr>
              <a:tr h="336702">
                <a:tc>
                  <a:txBody>
                    <a:bodyPr/>
                    <a:lstStyle/>
                    <a:p>
                      <a:pPr algn="ctr">
                        <a:defRPr/>
                      </a:pPr>
                      <a:r>
                        <a:rPr lang="en-US" sz="1600"/>
                        <a:t>21</a:t>
                      </a:r>
                      <a:endParaRPr/>
                    </a:p>
                  </a:txBody>
                  <a:tcPr marL="83022" marR="83022" marT="41511" marB="41511"/>
                </a:tc>
                <a:tc>
                  <a:txBody>
                    <a:bodyPr/>
                    <a:lstStyle/>
                    <a:p>
                      <a:pPr algn="ctr">
                        <a:defRPr/>
                      </a:pPr>
                      <a:r>
                        <a:rPr lang="en-US" sz="1600">
                          <a:highlight>
                            <a:srgbClr val="FFFF00"/>
                          </a:highlight>
                        </a:rPr>
                        <a:t>Peak Performance (TFlops/s)</a:t>
                      </a:r>
                      <a:endParaRPr/>
                    </a:p>
                  </a:txBody>
                  <a:tcPr marL="83022" marR="83022" marT="41511" marB="41511"/>
                </a:tc>
                <a:tc>
                  <a:txBody>
                    <a:bodyPr/>
                    <a:lstStyle/>
                    <a:p>
                      <a:pPr algn="ctr">
                        <a:defRPr/>
                      </a:pPr>
                      <a:r>
                        <a:rPr lang="en-US" sz="1600"/>
                        <a:t>3</a:t>
                      </a:r>
                      <a:endParaRPr/>
                    </a:p>
                  </a:txBody>
                  <a:tcPr marL="83022" marR="83022" marT="41511" marB="41511"/>
                </a:tc>
                <a:extLst>
                  <a:ext uri="{0D108BD9-81ED-4DB2-BD59-A6C34878D82A}">
                    <a16:rowId xmlns:a16="http://schemas.microsoft.com/office/drawing/2014/main" val="10005"/>
                  </a:ext>
                </a:extLst>
              </a:tr>
              <a:tr h="336702">
                <a:tc>
                  <a:txBody>
                    <a:bodyPr/>
                    <a:lstStyle/>
                    <a:p>
                      <a:pPr algn="ctr">
                        <a:defRPr/>
                      </a:pPr>
                      <a:r>
                        <a:rPr lang="en-US" sz="1400"/>
                        <a:t> fp32 </a:t>
                      </a:r>
                      <a:endParaRPr lang="en-US" sz="1300"/>
                    </a:p>
                  </a:txBody>
                  <a:tcPr marL="83022" marR="83022" marT="41511" marB="41511"/>
                </a:tc>
                <a:tc>
                  <a:txBody>
                    <a:bodyPr/>
                    <a:lstStyle/>
                    <a:p>
                      <a:pPr algn="ctr">
                        <a:defRPr/>
                      </a:pPr>
                      <a:endParaRPr lang="en-US" sz="1300"/>
                    </a:p>
                  </a:txBody>
                  <a:tcPr marL="83022" marR="83022" marT="41511" marB="41511"/>
                </a:tc>
                <a:tc>
                  <a:txBody>
                    <a:bodyPr/>
                    <a:lstStyle/>
                    <a:p>
                      <a:pPr marL="0" marR="0" lvl="0" indent="0" algn="ctr" defTabSz="914400">
                        <a:lnSpc>
                          <a:spcPct val="100000"/>
                        </a:lnSpc>
                        <a:spcBef>
                          <a:spcPts val="0"/>
                        </a:spcBef>
                        <a:spcAft>
                          <a:spcPts val="0"/>
                        </a:spcAft>
                        <a:buClrTx/>
                        <a:buSzTx/>
                        <a:buFontTx/>
                        <a:buNone/>
                        <a:defRPr/>
                      </a:pPr>
                      <a:r>
                        <a:rPr lang="en-US" sz="1300"/>
                        <a:t>AVX-512 instructions with FMA</a:t>
                      </a:r>
                      <a:endParaRPr/>
                    </a:p>
                  </a:txBody>
                  <a:tcPr marL="83022" marR="83022" marT="41511" marB="41511"/>
                </a:tc>
                <a:extLst>
                  <a:ext uri="{0D108BD9-81ED-4DB2-BD59-A6C34878D82A}">
                    <a16:rowId xmlns:a16="http://schemas.microsoft.com/office/drawing/2014/main" val="10006"/>
                  </a:ext>
                </a:extLst>
              </a:tr>
            </a:tbl>
          </a:graphicData>
        </a:graphic>
      </p:graphicFrame>
      <p:pic>
        <p:nvPicPr>
          <p:cNvPr id="2050" name="Picture 2" descr="Intel Xeon Platinum 8380HL Processor Benchmarks and Specs - GadgetVersus"/>
          <p:cNvPicPr>
            <a:picLocks noChangeAspect="1" noChangeArrowheads="1"/>
          </p:cNvPicPr>
          <p:nvPr/>
        </p:nvPicPr>
        <p:blipFill>
          <a:blip r:embed="rId2"/>
          <a:srcRect l="13685"/>
          <a:stretch/>
        </p:blipFill>
        <p:spPr bwMode="auto">
          <a:xfrm>
            <a:off x="10270524" y="3428999"/>
            <a:ext cx="1460139" cy="1691641"/>
          </a:xfrm>
          <a:prstGeom prst="rect">
            <a:avLst/>
          </a:prstGeom>
          <a:noFill/>
        </p:spPr>
      </p:pic>
      <p:pic>
        <p:nvPicPr>
          <p:cNvPr id="2054" name="Picture 6" descr="Apple M1 Ultra Advanced Packaging | TechInsights"/>
          <p:cNvPicPr>
            <a:picLocks noChangeAspect="1" noChangeArrowheads="1"/>
          </p:cNvPicPr>
          <p:nvPr/>
        </p:nvPicPr>
        <p:blipFill>
          <a:blip r:embed="rId3"/>
          <a:srcRect l="13363" r="13363"/>
          <a:stretch/>
        </p:blipFill>
        <p:spPr bwMode="auto">
          <a:xfrm>
            <a:off x="181956" y="3456751"/>
            <a:ext cx="1830645" cy="1663890"/>
          </a:xfrm>
          <a:prstGeom prst="rect">
            <a:avLst/>
          </a:prstGeom>
          <a:noFill/>
        </p:spPr>
      </p:pic>
      <p:sp>
        <p:nvSpPr>
          <p:cNvPr id="8" name="TextBox 7"/>
          <p:cNvSpPr txBox="1"/>
          <p:nvPr/>
        </p:nvSpPr>
        <p:spPr bwMode="auto">
          <a:xfrm>
            <a:off x="10270523" y="5232191"/>
            <a:ext cx="1710383" cy="276999"/>
          </a:xfrm>
          <a:prstGeom prst="rect">
            <a:avLst/>
          </a:prstGeom>
          <a:noFill/>
        </p:spPr>
        <p:txBody>
          <a:bodyPr wrap="square" rtlCol="0">
            <a:spAutoFit/>
          </a:bodyPr>
          <a:lstStyle/>
          <a:p>
            <a:pPr>
              <a:defRPr/>
            </a:pPr>
            <a:r>
              <a:rPr lang="en-US" sz="600"/>
              <a:t>https://gadgetversus.com/processor/intel-xeon-platinum-8380hl-specs/</a:t>
            </a:r>
            <a:endParaRPr/>
          </a:p>
        </p:txBody>
      </p:sp>
      <p:sp>
        <p:nvSpPr>
          <p:cNvPr id="9" name="TextBox 8"/>
          <p:cNvSpPr txBox="1"/>
          <p:nvPr/>
        </p:nvSpPr>
        <p:spPr bwMode="auto">
          <a:xfrm>
            <a:off x="211094" y="5232191"/>
            <a:ext cx="1710383" cy="276999"/>
          </a:xfrm>
          <a:prstGeom prst="rect">
            <a:avLst/>
          </a:prstGeom>
          <a:noFill/>
        </p:spPr>
        <p:txBody>
          <a:bodyPr wrap="square" rtlCol="0">
            <a:spAutoFit/>
          </a:bodyPr>
          <a:lstStyle/>
          <a:p>
            <a:pPr>
              <a:defRPr/>
            </a:pPr>
            <a:r>
              <a:rPr lang="en-US" sz="600"/>
              <a:t>https://www.techinsights.com/blog/apple-m1-ultra-advanced-packaging</a:t>
            </a:r>
            <a:endParaRPr/>
          </a:p>
        </p:txBody>
      </p:sp>
      <p:sp>
        <p:nvSpPr>
          <p:cNvPr id="5" name="Date Placeholder 4"/>
          <p:cNvSpPr>
            <a:spLocks noGrp="1"/>
          </p:cNvSpPr>
          <p:nvPr>
            <p:ph type="dt" sz="half" idx="10"/>
          </p:nvPr>
        </p:nvSpPr>
        <p:spPr bwMode="auto"/>
        <p:txBody>
          <a:bodyPr/>
          <a:lstStyle/>
          <a:p>
            <a:pPr>
              <a:defRPr/>
            </a:pPr>
            <a:fld id="{50426335-9920-4FBC-8A95-61E8369E63A9}" type="datetime1">
              <a:rPr lang="en-US"/>
              <a:t>5/8/2023</a:t>
            </a:fld>
            <a:endParaRPr lang="en-US"/>
          </a:p>
        </p:txBody>
      </p:sp>
      <p:sp>
        <p:nvSpPr>
          <p:cNvPr id="6" name="Footer Placeholder 5"/>
          <p:cNvSpPr>
            <a:spLocks noGrp="1"/>
          </p:cNvSpPr>
          <p:nvPr>
            <p:ph type="ftr" sz="quarter" idx="11"/>
          </p:nvPr>
        </p:nvSpPr>
        <p:spPr bwMode="auto"/>
        <p:txBody>
          <a:bodyPr/>
          <a:lstStyle/>
          <a:p>
            <a:pPr>
              <a:defRPr/>
            </a:pPr>
            <a:r>
              <a:rPr lang="en-US"/>
              <a:t>Shima Bani</a:t>
            </a:r>
            <a:endParaRPr/>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3"/>
          <p:cNvSpPr>
            <a:spLocks noGrp="1"/>
          </p:cNvSpPr>
          <p:nvPr>
            <p:ph type="title"/>
          </p:nvPr>
        </p:nvSpPr>
        <p:spPr bwMode="auto"/>
        <p:txBody>
          <a:bodyPr/>
          <a:lstStyle/>
          <a:p>
            <a:pPr>
              <a:defRPr/>
            </a:pPr>
            <a:r>
              <a:rPr lang="en-US"/>
              <a:t>Bandwidth-based performance modeling</a:t>
            </a:r>
            <a:endParaRPr/>
          </a:p>
        </p:txBody>
      </p:sp>
      <p:sp>
        <p:nvSpPr>
          <p:cNvPr id="5" name="Content Placeholder 4"/>
          <p:cNvSpPr>
            <a:spLocks noGrp="1"/>
          </p:cNvSpPr>
          <p:nvPr>
            <p:ph idx="1"/>
          </p:nvPr>
        </p:nvSpPr>
        <p:spPr bwMode="auto"/>
        <p:txBody>
          <a:bodyPr>
            <a:normAutofit lnSpcReduction="10000"/>
          </a:bodyPr>
          <a:lstStyle/>
          <a:p>
            <a:pPr>
              <a:defRPr/>
            </a:pPr>
            <a:r>
              <a:rPr lang="en-US"/>
              <a:t>Machine balance</a:t>
            </a:r>
            <a:endParaRPr/>
          </a:p>
          <a:p>
            <a:pPr>
              <a:defRPr/>
            </a:pPr>
            <a:endParaRPr lang="en-US"/>
          </a:p>
          <a:p>
            <a:pPr>
              <a:defRPr/>
            </a:pPr>
            <a:endParaRPr lang="en-US"/>
          </a:p>
          <a:p>
            <a:pPr>
              <a:defRPr/>
            </a:pPr>
            <a:endParaRPr lang="en-US"/>
          </a:p>
          <a:p>
            <a:pPr>
              <a:defRPr/>
            </a:pPr>
            <a:endParaRPr lang="en-US"/>
          </a:p>
          <a:p>
            <a:pPr>
              <a:defRPr/>
            </a:pPr>
            <a:endParaRPr lang="en-US"/>
          </a:p>
          <a:p>
            <a:pPr>
              <a:defRPr/>
            </a:pPr>
            <a:r>
              <a:rPr lang="en-US"/>
              <a:t>Apple: </a:t>
            </a:r>
            <a:r>
              <a:rPr sz="2000" b="0" i="0">
                <a:solidFill>
                  <a:schemeClr val="dk1"/>
                </a:solidFill>
                <a:latin typeface="+mn-lt"/>
                <a:ea typeface="+mn-ea"/>
                <a:cs typeface="+mn-cs"/>
              </a:rPr>
              <a:t>819.2</a:t>
            </a:r>
            <a:r>
              <a:rPr lang="en-US" sz="2000" b="0" i="0">
                <a:solidFill>
                  <a:schemeClr val="dk1"/>
                </a:solidFill>
                <a:latin typeface="+mn-lt"/>
                <a:ea typeface="+mn-ea"/>
                <a:cs typeface="+mn-cs"/>
              </a:rPr>
              <a:t> GB/s / 21 </a:t>
            </a:r>
            <a:r>
              <a:rPr lang="en-US" sz="2000"/>
              <a:t>TFlops/s = </a:t>
            </a:r>
            <a:endParaRPr/>
          </a:p>
          <a:p>
            <a:pPr marL="1071400" lvl="6" indent="0">
              <a:buNone/>
              <a:defRPr/>
            </a:pPr>
            <a:r>
              <a:rPr lang="en-US"/>
              <a:t>819.2 / 2 GW/s / 21 *1024 Gflops/s = 0.019</a:t>
            </a:r>
            <a:endParaRPr/>
          </a:p>
          <a:p>
            <a:pPr>
              <a:defRPr/>
            </a:pPr>
            <a:r>
              <a:rPr lang="en-US" sz="2000"/>
              <a:t>Intel</a:t>
            </a:r>
            <a:r>
              <a:rPr lang="en-US"/>
              <a:t>: </a:t>
            </a:r>
            <a:r>
              <a:rPr lang="en-US" sz="2000" b="0" i="0">
                <a:solidFill>
                  <a:schemeClr val="dk1"/>
                </a:solidFill>
                <a:latin typeface="+mn-lt"/>
                <a:ea typeface="+mn-ea"/>
                <a:cs typeface="+mn-cs"/>
              </a:rPr>
              <a:t>204.8 GB/s / 3 </a:t>
            </a:r>
            <a:r>
              <a:rPr lang="en-US" sz="2000"/>
              <a:t>TFlops/s = </a:t>
            </a:r>
            <a:endParaRPr/>
          </a:p>
          <a:p>
            <a:pPr marL="1071400" lvl="6" indent="0">
              <a:buNone/>
              <a:defRPr/>
            </a:pPr>
            <a:r>
              <a:rPr lang="en-US"/>
              <a:t>204.8 / 2 GW/s / 3 *1024 Gflops/s = 0.033 </a:t>
            </a:r>
            <a:endParaRPr/>
          </a:p>
          <a:p>
            <a:pPr marL="1071400" lvl="6" indent="0">
              <a:buNone/>
              <a:defRPr/>
            </a:pP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157879785"/>
              </p:ext>
            </p:extLst>
          </p:nvPr>
        </p:nvGraphicFramePr>
        <p:xfrm>
          <a:off x="4516393" y="2023022"/>
          <a:ext cx="4973595" cy="752463"/>
        </p:xfrm>
        <a:graphic>
          <a:graphicData uri="http://schemas.openxmlformats.org/presentationml/2006/ole">
            <mc:AlternateContent xmlns:mc="http://schemas.openxmlformats.org/markup-compatibility/2006">
              <mc:Choice xmlns:v="urn:schemas-microsoft-com:vml" Requires="v">
                <p:oleObj spid="_x0000_s3112" name="oleObj" r:id="rId4" imgW="7743825" imgH="1170940" progId="Paint.Picture">
                  <p:embed/>
                </p:oleObj>
              </mc:Choice>
              <mc:Fallback>
                <p:oleObj name="oleObj" r:id="rId4" imgW="7743825" imgH="1170940" progId="Paint.Picture">
                  <p:embed/>
                  <p:pic>
                    <p:nvPicPr>
                      <p:cNvPr id="2055" name=""/>
                      <p:cNvPicPr/>
                      <p:nvPr/>
                    </p:nvPicPr>
                    <p:blipFill>
                      <a:blip r:embed="rId5"/>
                      <a:stretch/>
                    </p:blipFill>
                    <p:spPr bwMode="auto">
                      <a:xfrm>
                        <a:off x="4516393" y="2023022"/>
                        <a:ext cx="4973595" cy="7524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7879785"/>
              </p:ext>
            </p:extLst>
          </p:nvPr>
        </p:nvGraphicFramePr>
        <p:xfrm>
          <a:off x="7453553" y="3357710"/>
          <a:ext cx="3641167" cy="1646777"/>
        </p:xfrm>
        <a:graphic>
          <a:graphicData uri="http://schemas.openxmlformats.org/presentationml/2006/ole">
            <mc:AlternateContent xmlns:mc="http://schemas.openxmlformats.org/markup-compatibility/2006">
              <mc:Choice xmlns:v="urn:schemas-microsoft-com:vml" Requires="v">
                <p:oleObj spid="_x0000_s3113" name="oleObj" r:id="rId6" imgW="9876790" imgH="4467225" progId="Paint.Picture">
                  <p:embed/>
                </p:oleObj>
              </mc:Choice>
              <mc:Fallback>
                <p:oleObj name="oleObj" r:id="rId6" imgW="9876790" imgH="4467225" progId="Paint.Picture">
                  <p:embed/>
                  <p:pic>
                    <p:nvPicPr>
                      <p:cNvPr id="2056" name=""/>
                      <p:cNvPicPr/>
                      <p:nvPr/>
                    </p:nvPicPr>
                    <p:blipFill>
                      <a:blip r:embed="rId7"/>
                      <a:stretch/>
                    </p:blipFill>
                    <p:spPr bwMode="auto">
                      <a:xfrm>
                        <a:off x="7453553" y="3357710"/>
                        <a:ext cx="3641167" cy="1646777"/>
                      </a:xfrm>
                      <a:prstGeom prst="rect">
                        <a:avLst/>
                      </a:prstGeom>
                    </p:spPr>
                  </p:pic>
                </p:oleObj>
              </mc:Fallback>
            </mc:AlternateContent>
          </a:graphicData>
        </a:graphic>
      </p:graphicFrame>
      <p:sp>
        <p:nvSpPr>
          <p:cNvPr id="8" name="TextBox 7"/>
          <p:cNvSpPr txBox="1"/>
          <p:nvPr/>
        </p:nvSpPr>
        <p:spPr bwMode="auto">
          <a:xfrm>
            <a:off x="7344032" y="4997333"/>
            <a:ext cx="4105533" cy="184666"/>
          </a:xfrm>
          <a:prstGeom prst="rect">
            <a:avLst/>
          </a:prstGeom>
          <a:noFill/>
        </p:spPr>
        <p:txBody>
          <a:bodyPr wrap="square" rtlCol="0">
            <a:spAutoFit/>
          </a:bodyPr>
          <a:lstStyle/>
          <a:p>
            <a:pPr>
              <a:defRPr/>
            </a:pPr>
            <a:r>
              <a:rPr lang="en-US" sz="600"/>
              <a:t>Introduction to High Performance Computing for Scientists and Engineers, By Georg Hager, Gerhard Wellein, 2011, p.65</a:t>
            </a:r>
            <a:endParaRPr/>
          </a:p>
        </p:txBody>
      </p:sp>
      <p:graphicFrame>
        <p:nvGraphicFramePr>
          <p:cNvPr id="3" name="Table 2"/>
          <p:cNvGraphicFramePr>
            <a:graphicFrameLocks noGrp="1"/>
          </p:cNvGraphicFramePr>
          <p:nvPr/>
        </p:nvGraphicFramePr>
        <p:xfrm>
          <a:off x="547428" y="3300968"/>
          <a:ext cx="6733853" cy="781548"/>
        </p:xfrm>
        <a:graphic>
          <a:graphicData uri="http://schemas.openxmlformats.org/drawingml/2006/table">
            <a:tbl>
              <a:tblPr firstRow="1" bandRow="1">
                <a:tableStyleId>{073A0DAA-6AF3-43AB-8588-CEC1D06C72B9}</a:tableStyleId>
              </a:tblPr>
              <a:tblGrid>
                <a:gridCol w="1697623">
                  <a:extLst>
                    <a:ext uri="{9D8B030D-6E8A-4147-A177-3AD203B41FA5}">
                      <a16:colId xmlns:a16="http://schemas.microsoft.com/office/drawing/2014/main" val="20000"/>
                    </a:ext>
                  </a:extLst>
                </a:gridCol>
                <a:gridCol w="2784795">
                  <a:extLst>
                    <a:ext uri="{9D8B030D-6E8A-4147-A177-3AD203B41FA5}">
                      <a16:colId xmlns:a16="http://schemas.microsoft.com/office/drawing/2014/main" val="20001"/>
                    </a:ext>
                  </a:extLst>
                </a:gridCol>
                <a:gridCol w="2251435">
                  <a:extLst>
                    <a:ext uri="{9D8B030D-6E8A-4147-A177-3AD203B41FA5}">
                      <a16:colId xmlns:a16="http://schemas.microsoft.com/office/drawing/2014/main" val="20002"/>
                    </a:ext>
                  </a:extLst>
                </a:gridCol>
              </a:tblGrid>
              <a:tr h="497747">
                <a:tc>
                  <a:txBody>
                    <a:bodyPr/>
                    <a:lstStyle/>
                    <a:p>
                      <a:pPr algn="ctr">
                        <a:defRPr/>
                      </a:pPr>
                      <a:r>
                        <a:rPr lang="en-US" sz="1400"/>
                        <a:t>Apple</a:t>
                      </a:r>
                      <a:endParaRPr/>
                    </a:p>
                    <a:p>
                      <a:pPr algn="ctr">
                        <a:defRPr/>
                      </a:pPr>
                      <a:r>
                        <a:rPr lang="en-US" sz="1400"/>
                        <a:t>M1 Ultra</a:t>
                      </a:r>
                      <a:endParaRPr/>
                    </a:p>
                  </a:txBody>
                  <a:tcPr marL="69855" marR="69855" marT="34928" marB="34928"/>
                </a:tc>
                <a:tc>
                  <a:txBody>
                    <a:bodyPr/>
                    <a:lstStyle/>
                    <a:p>
                      <a:pPr algn="ctr">
                        <a:defRPr/>
                      </a:pPr>
                      <a:endParaRPr lang="en-US" sz="1400"/>
                    </a:p>
                  </a:txBody>
                  <a:tcPr marL="69855" marR="69855" marT="34928" marB="34928"/>
                </a:tc>
                <a:tc>
                  <a:txBody>
                    <a:bodyPr/>
                    <a:lstStyle/>
                    <a:p>
                      <a:pPr algn="ctr">
                        <a:defRPr/>
                      </a:pPr>
                      <a:r>
                        <a:rPr lang="en-US" sz="1400"/>
                        <a:t>Intel </a:t>
                      </a:r>
                      <a:br>
                        <a:rPr lang="en-US" sz="1400"/>
                      </a:br>
                      <a:r>
                        <a:rPr lang="en-US" sz="1400"/>
                        <a:t>Xeon Platinum 8300</a:t>
                      </a:r>
                      <a:endParaRPr/>
                    </a:p>
                  </a:txBody>
                  <a:tcPr marL="69855" marR="69855" marT="34928" marB="34928"/>
                </a:tc>
                <a:extLst>
                  <a:ext uri="{0D108BD9-81ED-4DB2-BD59-A6C34878D82A}">
                    <a16:rowId xmlns:a16="http://schemas.microsoft.com/office/drawing/2014/main" val="10000"/>
                  </a:ext>
                </a:extLst>
              </a:tr>
              <a:tr h="283801">
                <a:tc>
                  <a:txBody>
                    <a:bodyPr/>
                    <a:lstStyle/>
                    <a:p>
                      <a:pPr marL="0" marR="0" lvl="0" indent="0" algn="ctr" defTabSz="914400">
                        <a:lnSpc>
                          <a:spcPct val="100000"/>
                        </a:lnSpc>
                        <a:spcBef>
                          <a:spcPts val="0"/>
                        </a:spcBef>
                        <a:spcAft>
                          <a:spcPts val="0"/>
                        </a:spcAft>
                        <a:buClrTx/>
                        <a:buSzTx/>
                        <a:buFontTx/>
                        <a:buNone/>
                        <a:defRPr/>
                      </a:pPr>
                      <a:r>
                        <a:rPr lang="en-US" sz="1400"/>
                        <a:t>0.019</a:t>
                      </a:r>
                      <a:endParaRPr/>
                    </a:p>
                  </a:txBody>
                  <a:tcPr marL="69855" marR="69855" marT="34928" marB="34928"/>
                </a:tc>
                <a:tc>
                  <a:txBody>
                    <a:bodyPr/>
                    <a:lstStyle/>
                    <a:p>
                      <a:pPr algn="ctr">
                        <a:defRPr/>
                      </a:pPr>
                      <a:r>
                        <a:rPr lang="en-US" sz="1400"/>
                        <a:t>Machine balance</a:t>
                      </a:r>
                    </a:p>
                  </a:txBody>
                  <a:tcPr marL="69855" marR="69855" marT="34928" marB="34928"/>
                </a:tc>
                <a:tc>
                  <a:txBody>
                    <a:bodyPr/>
                    <a:lstStyle/>
                    <a:p>
                      <a:pPr algn="ctr">
                        <a:defRPr/>
                      </a:pPr>
                      <a:r>
                        <a:rPr lang="en-US" sz="1400"/>
                        <a:t>0.033</a:t>
                      </a:r>
                      <a:endParaRPr/>
                    </a:p>
                  </a:txBody>
                  <a:tcPr marL="69855" marR="69855" marT="34928" marB="34928"/>
                </a:tc>
                <a:extLst>
                  <a:ext uri="{0D108BD9-81ED-4DB2-BD59-A6C34878D82A}">
                    <a16:rowId xmlns:a16="http://schemas.microsoft.com/office/drawing/2014/main" val="10001"/>
                  </a:ext>
                </a:extLst>
              </a:tr>
            </a:tbl>
          </a:graphicData>
        </a:graphic>
      </p:graphicFrame>
      <p:sp>
        <p:nvSpPr>
          <p:cNvPr id="9" name="Date Placeholder 8"/>
          <p:cNvSpPr>
            <a:spLocks noGrp="1"/>
          </p:cNvSpPr>
          <p:nvPr>
            <p:ph type="dt" sz="half" idx="10"/>
          </p:nvPr>
        </p:nvSpPr>
        <p:spPr bwMode="auto"/>
        <p:txBody>
          <a:bodyPr/>
          <a:lstStyle/>
          <a:p>
            <a:pPr>
              <a:defRPr/>
            </a:pPr>
            <a:fld id="{4651863B-C3E7-4EAF-9B28-929039F52392}" type="datetime1">
              <a:rPr lang="en-US"/>
              <a:t>5/8/2023</a:t>
            </a:fld>
            <a:endParaRPr lang="en-US"/>
          </a:p>
        </p:txBody>
      </p:sp>
      <p:sp>
        <p:nvSpPr>
          <p:cNvPr id="10" name="Footer Placeholder 9"/>
          <p:cNvSpPr>
            <a:spLocks noGrp="1"/>
          </p:cNvSpPr>
          <p:nvPr>
            <p:ph type="ftr" sz="quarter" idx="11"/>
          </p:nvPr>
        </p:nvSpPr>
        <p:spPr bwMode="auto"/>
        <p:txBody>
          <a:bodyPr/>
          <a:lstStyle/>
          <a:p>
            <a:pPr>
              <a:defRPr/>
            </a:pPr>
            <a:r>
              <a:rPr lang="en-US"/>
              <a:t>Shima Bani</a:t>
            </a:r>
            <a:endParaRPr/>
          </a:p>
        </p:txBody>
      </p:sp>
      <p:sp>
        <p:nvSpPr>
          <p:cNvPr id="11" name="Slide Number Placeholder 10"/>
          <p:cNvSpPr>
            <a:spLocks noGrp="1"/>
          </p:cNvSpPr>
          <p:nvPr>
            <p:ph type="sldNum" sz="quarter" idx="12"/>
          </p:nvPr>
        </p:nvSpPr>
        <p:spPr bwMode="auto"/>
        <p:txBody>
          <a:bodyPr/>
          <a:lstStyle/>
          <a:p>
            <a:pPr>
              <a:defRPr/>
            </a:pPr>
            <a:fld id="{3A98EE3D-8CD1-4C3F-BD1C-C98C9596463C}"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Code Balance</a:t>
            </a:r>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p:txBody>
              <a:bodyPr/>
              <a:lstStyle/>
              <a:p>
                <a:pPr>
                  <a:defRPr/>
                </a:pPr>
                <a:endParaRPr lang="en-US"/>
              </a:p>
              <a:p>
                <a:pPr>
                  <a:defRPr/>
                </a:pPr>
                <a:endParaRPr lang="en-US"/>
              </a:p>
              <a:p>
                <a:pPr>
                  <a:defRPr/>
                </a:pPr>
                <a:endParaRPr lang="en-US"/>
              </a:p>
              <a:p>
                <a:pPr>
                  <a:defRPr/>
                </a:pPr>
                <a:r>
                  <a:rPr lang="en-US"/>
                  <a:t>Data traffic: the amount of data transferred over the performance-limiting data path</a:t>
                </a:r>
                <a:endParaRPr/>
              </a:p>
              <a:p>
                <a:pPr>
                  <a:defRPr/>
                </a:pPr>
                <mc:AlternateContent>
                  <mc:Choice Requires="a14">
                    <a14:m>
                      <m:oMath xmlns:m="http://schemas.openxmlformats.org/officeDocument/2006/math">
                        <m:f>
                          <m:fPr>
                            <m:ctrlPr>
                              <a:rPr lang="en-US" i="1">
                                <a:latin typeface="Cambria Math" panose="02040503050406030204" pitchFamily="18" charset="0"/>
                                <a:ea typeface="Cambria Math"/>
                                <a:cs typeface="Cambria Math"/>
                              </a:rPr>
                            </m:ctrlPr>
                          </m:fPr>
                          <m:num>
                            <m:r>
                              <a:rPr lang="en-US" b="0" i="1">
                                <a:latin typeface="Cambria Math"/>
                              </a:rPr>
                              <m:t>1</m:t>
                            </m:r>
                          </m:num>
                          <m:den>
                            <m:sSub>
                              <m:sSubPr>
                                <m:ctrlPr>
                                  <a:rPr lang="en-US" i="1">
                                    <a:latin typeface="Cambria Math" panose="02040503050406030204" pitchFamily="18" charset="0"/>
                                    <a:ea typeface="Cambria Math"/>
                                    <a:cs typeface="Cambria Math"/>
                                  </a:rPr>
                                </m:ctrlPr>
                              </m:sSubPr>
                              <m:e>
                                <m:r>
                                  <a:rPr lang="en-US" b="0" i="1">
                                    <a:latin typeface="Cambria Math"/>
                                  </a:rPr>
                                  <m:t>𝐵</m:t>
                                </m:r>
                              </m:e>
                              <m:sub>
                                <m:r>
                                  <a:rPr lang="en-US" b="0" i="1">
                                    <a:latin typeface="Cambria Math"/>
                                  </a:rPr>
                                  <m:t>𝑐</m:t>
                                </m:r>
                              </m:sub>
                            </m:sSub>
                          </m:den>
                        </m:f>
                      </m:oMath>
                    </a14:m>
                  </mc:Choice>
                  <mc:Fallback xmlns:m="http://schemas.openxmlformats.org/officeDocument/2006/math" xmlns:w="http://schemas.openxmlformats.org/wordprocessingml/2006/main" xmlns=""/>
                </mc:AlternateContent>
                <a:r>
                  <a:rPr lang="en-US"/>
                  <a:t> is computational intensity.</a:t>
                </a:r>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a:stretch>
              </a:blipFill>
            </p:spPr>
            <p:txBody>
              <a:bodyPr/>
              <a:lstStyle/>
              <a:p>
                <a:r>
                  <a:rPr lang="LID4096">
                    <a:noFill/>
                  </a:rPr>
                  <a:t> </a:t>
                </a:r>
              </a:p>
            </p:txBody>
          </p:sp>
        </mc:Fallback>
      </mc:AlternateContent>
      <p:pic>
        <p:nvPicPr>
          <p:cNvPr id="7" name="Picture 6"/>
          <p:cNvPicPr>
            <a:picLocks noChangeAspect="1"/>
          </p:cNvPicPr>
          <p:nvPr/>
        </p:nvPicPr>
        <p:blipFill>
          <a:blip r:embed="rId3"/>
          <a:stretch/>
        </p:blipFill>
        <p:spPr bwMode="auto">
          <a:xfrm>
            <a:off x="4133335" y="2195640"/>
            <a:ext cx="3266173" cy="743438"/>
          </a:xfrm>
          <a:prstGeom prst="rect">
            <a:avLst/>
          </a:prstGeom>
        </p:spPr>
      </p:pic>
      <p:sp>
        <p:nvSpPr>
          <p:cNvPr id="8" name="Date Placeholder 7"/>
          <p:cNvSpPr>
            <a:spLocks noGrp="1"/>
          </p:cNvSpPr>
          <p:nvPr>
            <p:ph type="dt" sz="half" idx="10"/>
          </p:nvPr>
        </p:nvSpPr>
        <p:spPr bwMode="auto"/>
        <p:txBody>
          <a:bodyPr/>
          <a:lstStyle/>
          <a:p>
            <a:pPr>
              <a:defRPr/>
            </a:pPr>
            <a:fld id="{F7818730-03E1-4230-B59D-477922033701}" type="datetime1">
              <a:rPr lang="en-US"/>
              <a:t>5/8/2023</a:t>
            </a:fld>
            <a:endParaRPr lang="en-US"/>
          </a:p>
        </p:txBody>
      </p:sp>
      <p:sp>
        <p:nvSpPr>
          <p:cNvPr id="9" name="Footer Placeholder 8"/>
          <p:cNvSpPr>
            <a:spLocks noGrp="1"/>
          </p:cNvSpPr>
          <p:nvPr>
            <p:ph type="ftr" sz="quarter" idx="11"/>
          </p:nvPr>
        </p:nvSpPr>
        <p:spPr bwMode="auto"/>
        <p:txBody>
          <a:bodyPr/>
          <a:lstStyle/>
          <a:p>
            <a:pPr>
              <a:defRPr/>
            </a:pPr>
            <a:r>
              <a:rPr lang="en-US"/>
              <a:t>Shima Bani</a:t>
            </a:r>
            <a:endParaRPr/>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Lightspeed </a:t>
            </a:r>
            <a:r>
              <a:rPr lang="en-US" sz="2800"/>
              <a:t>of a loop</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bwMode="auto">
              <a:xfrm>
                <a:off x="1097280" y="2108202"/>
                <a:ext cx="10058400" cy="646332"/>
              </a:xfrm>
            </p:spPr>
            <p:txBody>
              <a:bodyPr/>
              <a:lstStyle/>
              <a:p>
                <a:pPr>
                  <a:defRPr/>
                </a:pPr>
                <a:r>
                  <a:rPr lang="en-US"/>
                  <a:t>We have:</a:t>
                </a:r>
                <mc:AlternateContent>
                  <mc:Choice Requires="a14">
                    <a14:m>
                      <m:oMath xmlns:m="http://schemas.openxmlformats.org/officeDocument/2006/math">
                        <m:r>
                          <a:rPr lang="en-US" b="0" i="0">
                            <a:latin typeface="Cambria Math"/>
                          </a:rPr>
                          <m:t> </m:t>
                        </m:r>
                        <m:sSub>
                          <m:sSubPr>
                            <m:ctrlPr>
                              <a:rPr lang="en-US" i="1">
                                <a:latin typeface="Cambria Math" panose="02040503050406030204" pitchFamily="18" charset="0"/>
                                <a:ea typeface="Cambria Math"/>
                                <a:cs typeface="Cambria Math"/>
                              </a:rPr>
                            </m:ctrlPr>
                          </m:sSubPr>
                          <m:e>
                            <m:r>
                              <a:rPr lang="en-US" b="0" i="1">
                                <a:latin typeface="Cambria Math"/>
                              </a:rPr>
                              <m:t>𝐵</m:t>
                            </m:r>
                          </m:e>
                          <m:sub>
                            <m:r>
                              <a:rPr lang="en-US" b="0" i="1">
                                <a:latin typeface="Cambria Math"/>
                              </a:rPr>
                              <m:t>𝑚</m:t>
                            </m:r>
                          </m:sub>
                        </m:sSub>
                        <m:r>
                          <a:rPr lang="en-US" b="0" i="1">
                            <a:latin typeface="Cambria Math"/>
                          </a:rPr>
                          <m:t> </m:t>
                        </m:r>
                      </m:oMath>
                    </a14:m>
                  </mc:Choice>
                  <mc:Fallback xmlns:m="http://schemas.openxmlformats.org/officeDocument/2006/math" xmlns:w="http://schemas.openxmlformats.org/wordprocessingml/2006/main" xmlns=""/>
                </mc:AlternateContent>
                <a:r>
                  <a:rPr lang="en-US"/>
                  <a:t>and </a:t>
                </a:r>
                <mc:AlternateContent>
                  <mc:Choice Requires="a14">
                    <a14:m>
                      <m:oMath xmlns:m="http://schemas.openxmlformats.org/officeDocument/2006/math">
                        <m:sSub>
                          <m:sSubPr>
                            <m:ctrlPr>
                              <a:rPr lang="en-US" i="1">
                                <a:latin typeface="Cambria Math" panose="02040503050406030204" pitchFamily="18" charset="0"/>
                                <a:ea typeface="Cambria Math"/>
                                <a:cs typeface="Cambria Math"/>
                              </a:rPr>
                            </m:ctrlPr>
                          </m:sSubPr>
                          <m:e>
                            <m:r>
                              <a:rPr lang="en-US" i="1">
                                <a:latin typeface="Cambria Math"/>
                              </a:rPr>
                              <m:t>𝐵</m:t>
                            </m:r>
                          </m:e>
                          <m:sub>
                            <m:r>
                              <a:rPr lang="en-US" b="0" i="1">
                                <a:latin typeface="Cambria Math"/>
                              </a:rPr>
                              <m:t>𝑐</m:t>
                            </m:r>
                          </m:sub>
                        </m:sSub>
                        <m:r>
                          <a:rPr lang="en-US" i="1">
                            <a:latin typeface="Cambria Math"/>
                          </a:rPr>
                          <m:t> </m:t>
                        </m:r>
                      </m:oMath>
                    </a14:m>
                  </mc:Choice>
                  <mc:Fallback xmlns:m="http://schemas.openxmlformats.org/officeDocument/2006/math" xmlns:w="http://schemas.openxmlformats.org/wordprocessingml/2006/main" xmlns=""/>
                </mc:AlternateContent>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bwMode="auto">
              <a:xfrm>
                <a:off x="1097280" y="2108202"/>
                <a:ext cx="10058400" cy="646332"/>
              </a:xfrm>
              <a:blipFill>
                <a:blip r:embed="rId3"/>
                <a:stretch>
                  <a:fillRect l="-1455" t="-5660"/>
                </a:stretch>
              </a:blipFill>
            </p:spPr>
            <p:txBody>
              <a:bodyPr/>
              <a:lstStyle/>
              <a:p>
                <a:r>
                  <a:rPr lang="LID4096">
                    <a:noFill/>
                  </a:rPr>
                  <a:t> </a:t>
                </a:r>
              </a:p>
            </p:txBody>
          </p:sp>
        </mc:Fallback>
      </mc:AlternateContent>
      <p:grpSp>
        <p:nvGrpSpPr>
          <p:cNvPr id="14" name="Group 13"/>
          <p:cNvGrpSpPr/>
          <p:nvPr/>
        </p:nvGrpSpPr>
        <p:grpSpPr bwMode="auto">
          <a:xfrm>
            <a:off x="2910015" y="2037192"/>
            <a:ext cx="7339913" cy="1554423"/>
            <a:chOff x="2910015" y="2037192"/>
            <a:chExt cx="7339913" cy="1554423"/>
          </a:xfrm>
        </p:grpSpPr>
        <p:pic>
          <p:nvPicPr>
            <p:cNvPr id="7" name="Picture 6"/>
            <p:cNvPicPr>
              <a:picLocks noChangeAspect="1"/>
            </p:cNvPicPr>
            <p:nvPr/>
          </p:nvPicPr>
          <p:blipFill>
            <a:blip r:embed="rId4"/>
            <a:stretch/>
          </p:blipFill>
          <p:spPr bwMode="auto">
            <a:xfrm>
              <a:off x="3985183" y="2037192"/>
              <a:ext cx="2681288" cy="908092"/>
            </a:xfrm>
            <a:prstGeom prst="rect">
              <a:avLst/>
            </a:prstGeom>
          </p:spPr>
        </p:pic>
        <mc:AlternateContent xmlns:mc="http://schemas.openxmlformats.org/markup-compatibility/2006">
          <mc:Choice xmlns:a14="http://schemas.microsoft.com/office/drawing/2010/main" Requires="a14">
            <p:sp>
              <p:nvSpPr>
                <p:cNvPr id="8" name="TextBox 7"/>
                <p:cNvSpPr txBox="1"/>
                <p:nvPr/>
              </p:nvSpPr>
              <p:spPr bwMode="auto">
                <a:xfrm>
                  <a:off x="2910015" y="2945284"/>
                  <a:ext cx="7339913" cy="646331"/>
                </a:xfrm>
                <a:prstGeom prst="rect">
                  <a:avLst/>
                </a:prstGeom>
                <a:noFill/>
              </p:spPr>
              <p:txBody>
                <a:bodyPr wrap="square" rtlCol="0">
                  <a:spAutoFit/>
                </a:bodyPr>
                <a:lstStyle/>
                <a:p>
                  <a:pPr>
                    <a:defRPr/>
                  </a:pPr>
                  <mc:AlternateContent>
                    <mc:Choice Requires="a14">
                      <a14:m>
                        <m:oMath xmlns:m="http://schemas.openxmlformats.org/officeDocument/2006/math">
                          <m:sSub>
                            <m:sSubPr>
                              <m:ctrlPr>
                                <a:rPr lang="en-US" i="1">
                                  <a:latin typeface="Cambria Math" panose="02040503050406030204" pitchFamily="18" charset="0"/>
                                  <a:ea typeface="Cambria Math"/>
                                  <a:cs typeface="Cambria Math"/>
                                </a:rPr>
                              </m:ctrlPr>
                            </m:sSubPr>
                            <m:e>
                              <m:r>
                                <a:rPr lang="en-US" b="0" i="1">
                                  <a:latin typeface="Cambria Math"/>
                                </a:rPr>
                                <m:t>𝑃</m:t>
                              </m:r>
                            </m:e>
                            <m:sub>
                              <m:r>
                                <a:rPr lang="en-US" b="0" i="1">
                                  <a:latin typeface="Cambria Math"/>
                                </a:rPr>
                                <m:t>𝑚𝑎𝑥</m:t>
                              </m:r>
                            </m:sub>
                          </m:sSub>
                        </m:oMath>
                      </a14:m>
                    </mc:Choice>
                    <mc:Fallback xmlns:m="http://schemas.openxmlformats.org/officeDocument/2006/math" xmlns:w="http://schemas.openxmlformats.org/wordprocessingml/2006/main" xmlns=""/>
                  </mc:AlternateContent>
                  <a:r>
                    <a:rPr lang="en-US"/>
                    <a:t> : The maximum FP performance</a:t>
                  </a:r>
                  <a:endParaRPr/>
                </a:p>
                <a:p>
                  <a:pPr>
                    <a:defRPr/>
                  </a:pPr>
                  <mc:AlternateContent>
                    <mc:Choice Requires="a14">
                      <a14:m>
                        <m:oMath xmlns:m="http://schemas.openxmlformats.org/officeDocument/2006/math">
                          <m:sSub>
                            <m:sSubPr>
                              <m:ctrlPr>
                                <a:rPr lang="en-US" i="1">
                                  <a:latin typeface="Cambria Math" panose="02040503050406030204" pitchFamily="18" charset="0"/>
                                  <a:ea typeface="Cambria Math"/>
                                  <a:cs typeface="Cambria Math"/>
                                </a:rPr>
                              </m:ctrlPr>
                            </m:sSubPr>
                            <m:e>
                              <m:r>
                                <a:rPr lang="en-US" b="0" i="1">
                                  <a:latin typeface="Cambria Math"/>
                                </a:rPr>
                                <m:t>𝑏</m:t>
                              </m:r>
                            </m:e>
                            <m:sub>
                              <m:r>
                                <a:rPr lang="en-US" b="0" i="1">
                                  <a:latin typeface="Cambria Math"/>
                                </a:rPr>
                                <m:t>𝑚𝑎𝑥</m:t>
                              </m:r>
                            </m:sub>
                          </m:sSub>
                        </m:oMath>
                      </a14:m>
                    </mc:Choice>
                    <mc:Fallback xmlns:m="http://schemas.openxmlformats.org/officeDocument/2006/math" xmlns:w="http://schemas.openxmlformats.org/wordprocessingml/2006/main" xmlns=""/>
                  </mc:AlternateContent>
                  <a:r>
                    <a:rPr lang="en-US"/>
                    <a:t> : The maximum bandwidth of the performance-limiting data path</a:t>
                  </a:r>
                  <a:endParaRPr/>
                </a:p>
              </p:txBody>
            </p:sp>
          </mc:Choice>
          <mc:Fallback>
            <p:sp>
              <p:nvSpPr>
                <p:cNvPr id="8" name="TextBox 7"/>
                <p:cNvSpPr txBox="1">
                  <a:spLocks noRot="1" noChangeAspect="1" noMove="1" noResize="1" noEditPoints="1" noAdjustHandles="1" noChangeArrowheads="1" noChangeShapeType="1" noTextEdit="1"/>
                </p:cNvSpPr>
                <p:nvPr/>
              </p:nvSpPr>
              <p:spPr bwMode="auto">
                <a:xfrm>
                  <a:off x="2910015" y="2945284"/>
                  <a:ext cx="7339913" cy="646331"/>
                </a:xfrm>
                <a:prstGeom prst="rect">
                  <a:avLst/>
                </a:prstGeom>
                <a:blipFill>
                  <a:blip r:embed="rId5"/>
                  <a:stretch>
                    <a:fillRect t="-4717" b="-14151"/>
                  </a:stretch>
                </a:blipFill>
              </p:spPr>
              <p:txBody>
                <a:bodyPr/>
                <a:lstStyle/>
                <a:p>
                  <a:r>
                    <a:rPr lang="LID4096">
                      <a:noFill/>
                    </a:rPr>
                    <a:t> </a:t>
                  </a:r>
                </a:p>
              </p:txBody>
            </p:sp>
          </mc:Fallback>
        </mc:AlternateContent>
      </p:grpSp>
      <p:sp>
        <p:nvSpPr>
          <p:cNvPr id="13" name="TextBox 12"/>
          <p:cNvSpPr txBox="1"/>
          <p:nvPr/>
        </p:nvSpPr>
        <p:spPr bwMode="auto">
          <a:xfrm>
            <a:off x="2834639" y="4711203"/>
            <a:ext cx="7339913" cy="369332"/>
          </a:xfrm>
          <a:prstGeom prst="rect">
            <a:avLst/>
          </a:prstGeom>
          <a:noFill/>
        </p:spPr>
        <p:txBody>
          <a:bodyPr wrap="square" rtlCol="0">
            <a:spAutoFit/>
          </a:bodyPr>
          <a:lstStyle/>
          <a:p>
            <a:pPr>
              <a:defRPr/>
            </a:pPr>
            <a:r>
              <a:rPr lang="en-US"/>
              <a:t>Lightspeed is the maximum achievable peak performance</a:t>
            </a:r>
            <a:endParaRPr/>
          </a:p>
        </p:txBody>
      </p:sp>
      <p:grpSp>
        <p:nvGrpSpPr>
          <p:cNvPr id="12" name="Group 11"/>
          <p:cNvGrpSpPr/>
          <p:nvPr/>
        </p:nvGrpSpPr>
        <p:grpSpPr bwMode="auto">
          <a:xfrm>
            <a:off x="4238498" y="3856288"/>
            <a:ext cx="2619500" cy="774909"/>
            <a:chOff x="3960471" y="3868644"/>
            <a:chExt cx="2619500" cy="774909"/>
          </a:xfrm>
        </p:grpSpPr>
        <p:pic>
          <p:nvPicPr>
            <p:cNvPr id="5" name="Picture 4"/>
            <p:cNvPicPr>
              <a:picLocks noChangeAspect="1"/>
            </p:cNvPicPr>
            <p:nvPr/>
          </p:nvPicPr>
          <p:blipFill>
            <a:blip r:embed="rId6"/>
            <a:stretch/>
          </p:blipFill>
          <p:spPr bwMode="auto">
            <a:xfrm>
              <a:off x="4682437" y="3868644"/>
              <a:ext cx="1897534" cy="774909"/>
            </a:xfrm>
            <a:prstGeom prst="rect">
              <a:avLst/>
            </a:prstGeom>
          </p:spPr>
        </p:pic>
        <p:pic>
          <p:nvPicPr>
            <p:cNvPr id="11" name="Picture 10"/>
            <p:cNvPicPr>
              <a:picLocks noChangeAspect="1"/>
            </p:cNvPicPr>
            <p:nvPr/>
          </p:nvPicPr>
          <p:blipFill>
            <a:blip r:embed="rId7"/>
            <a:stretch/>
          </p:blipFill>
          <p:spPr bwMode="auto">
            <a:xfrm>
              <a:off x="3960471" y="3893509"/>
              <a:ext cx="780535" cy="725178"/>
            </a:xfrm>
            <a:prstGeom prst="rect">
              <a:avLst/>
            </a:prstGeom>
          </p:spPr>
        </p:pic>
      </p:grpSp>
      <p:sp>
        <p:nvSpPr>
          <p:cNvPr id="16" name="TextBox 15"/>
          <p:cNvSpPr txBox="1"/>
          <p:nvPr/>
        </p:nvSpPr>
        <p:spPr bwMode="auto">
          <a:xfrm>
            <a:off x="1125083" y="5185407"/>
            <a:ext cx="10002794" cy="646331"/>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US"/>
              <a:t>If l ≃ 1 or P ≈ Pmax : performance is not limited by bandwidth but other factors, either inside the CPU or elsewhere. so data access optimization is not needed)</a:t>
            </a:r>
            <a:endParaRPr/>
          </a:p>
        </p:txBody>
      </p:sp>
      <p:sp>
        <p:nvSpPr>
          <p:cNvPr id="17" name="Date Placeholder 16"/>
          <p:cNvSpPr>
            <a:spLocks noGrp="1"/>
          </p:cNvSpPr>
          <p:nvPr>
            <p:ph type="dt" sz="half" idx="10"/>
          </p:nvPr>
        </p:nvSpPr>
        <p:spPr bwMode="auto"/>
        <p:txBody>
          <a:bodyPr/>
          <a:lstStyle/>
          <a:p>
            <a:pPr>
              <a:defRPr/>
            </a:pPr>
            <a:fld id="{EF9AE55C-CDA5-4DDC-9483-3A501A382C68}" type="datetime1">
              <a:rPr lang="en-US"/>
              <a:t>5/8/2023</a:t>
            </a:fld>
            <a:endParaRPr lang="en-US"/>
          </a:p>
        </p:txBody>
      </p:sp>
      <p:sp>
        <p:nvSpPr>
          <p:cNvPr id="18" name="Footer Placeholder 17"/>
          <p:cNvSpPr>
            <a:spLocks noGrp="1"/>
          </p:cNvSpPr>
          <p:nvPr>
            <p:ph type="ftr" sz="quarter" idx="11"/>
          </p:nvPr>
        </p:nvSpPr>
        <p:spPr bwMode="auto"/>
        <p:txBody>
          <a:bodyPr/>
          <a:lstStyle/>
          <a:p>
            <a:pPr>
              <a:defRPr/>
            </a:pPr>
            <a:r>
              <a:rPr lang="en-US"/>
              <a:t>Shima Bani</a:t>
            </a:r>
            <a:endParaRPr/>
          </a:p>
        </p:txBody>
      </p:sp>
      <p:sp>
        <p:nvSpPr>
          <p:cNvPr id="19" name="Slide Number Placeholder 18"/>
          <p:cNvSpPr>
            <a:spLocks noGrp="1"/>
          </p:cNvSpPr>
          <p:nvPr>
            <p:ph type="sldNum" sz="quarter" idx="12"/>
          </p:nvPr>
        </p:nvSpPr>
        <p:spPr bwMode="auto"/>
        <p:txBody>
          <a:bodyPr/>
          <a:lstStyle/>
          <a:p>
            <a:pPr>
              <a:defRPr/>
            </a:pPr>
            <a:fld id="{3A98EE3D-8CD1-4C3F-BD1C-C98C9596463C}" type="slidenum">
              <a:rPr lang="en-US"/>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Arial"/>
        <a:cs typeface="Arial"/>
      </a:majorFont>
      <a:minorFont>
        <a:latin typeface="Calibri"/>
        <a:ea typeface="Arial"/>
        <a:cs typeface="Arial"/>
      </a:minorFont>
    </a:fontScheme>
    <a:fmtScheme name="Retrospect">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128</TotalTime>
  <Words>4250</Words>
  <Application>Microsoft Office PowerPoint</Application>
  <DocSecurity>0</DocSecurity>
  <PresentationFormat>Widescreen</PresentationFormat>
  <Paragraphs>466</Paragraphs>
  <Slides>35</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Arial</vt:lpstr>
      <vt:lpstr>Calibri</vt:lpstr>
      <vt:lpstr>Calibri Light</vt:lpstr>
      <vt:lpstr>Cambria Math</vt:lpstr>
      <vt:lpstr>Consolas</vt:lpstr>
      <vt:lpstr>Courier New</vt:lpstr>
      <vt:lpstr>Söhne</vt:lpstr>
      <vt:lpstr>Times New Roman</vt:lpstr>
      <vt:lpstr>Wingdings</vt:lpstr>
      <vt:lpstr>RetrospectVTI</vt:lpstr>
      <vt:lpstr>oleObj</vt:lpstr>
      <vt:lpstr>Introduction to High Performance Computing for Scientists and Engineers  Chapter 3: Data access optimization</vt:lpstr>
      <vt:lpstr>ToC</vt:lpstr>
      <vt:lpstr>Data access</vt:lpstr>
      <vt:lpstr>PowerPoint Presentation</vt:lpstr>
      <vt:lpstr>Bandwidth-based performance modeling</vt:lpstr>
      <vt:lpstr>A new example of machine balance</vt:lpstr>
      <vt:lpstr>Bandwidth-based performance modeling</vt:lpstr>
      <vt:lpstr>Code Balance</vt:lpstr>
      <vt:lpstr>Lightspeed of a loop</vt:lpstr>
      <vt:lpstr>Example</vt:lpstr>
      <vt:lpstr>Example</vt:lpstr>
      <vt:lpstr>STREAM benchmark</vt:lpstr>
      <vt:lpstr>Storage order of Multidimensional arrays</vt:lpstr>
      <vt:lpstr>Row major vs Col major</vt:lpstr>
      <vt:lpstr>Test</vt:lpstr>
      <vt:lpstr>Case study: The 2D Jacobi algorithm</vt:lpstr>
      <vt:lpstr>2D Jacobi: performance prediction</vt:lpstr>
      <vt:lpstr>Algorithm classification and  access optimizations</vt:lpstr>
      <vt:lpstr>Algorithm class O(N)/O(N)</vt:lpstr>
      <vt:lpstr>Loop Fusion</vt:lpstr>
      <vt:lpstr>Algorithm class O(N^2)/O(N^2)</vt:lpstr>
      <vt:lpstr>Unoptimized N ×N dense matrix vector multiply</vt:lpstr>
      <vt:lpstr>Loop unrolling</vt:lpstr>
      <vt:lpstr>PowerPoint Presentation</vt:lpstr>
      <vt:lpstr>Case study: Dense matrix transpose</vt:lpstr>
      <vt:lpstr>Loop unrolling applied to matrix transpose</vt:lpstr>
      <vt:lpstr>Loop blocking + unrolling</vt:lpstr>
      <vt:lpstr>Algorithm class O(N^3)/O(N^2)</vt:lpstr>
      <vt:lpstr>Blocking the inner loop with a blocksize of b</vt:lpstr>
      <vt:lpstr>Case study: Sparse matrix-vector multiply</vt:lpstr>
      <vt:lpstr>CRS (Compressed Row Storage)</vt:lpstr>
      <vt:lpstr>JDS (Jagged Diagonals Storage)</vt:lpstr>
      <vt:lpstr>Loop Peeling (Unwinding)</vt:lpstr>
      <vt:lpstr>Optimizing JDS sparse MVM: Loop Peeling</vt:lpstr>
      <vt:lpstr>Performance comparison of sparse MVM codes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Shima</cp:lastModifiedBy>
  <cp:revision>126</cp:revision>
  <dcterms:created xsi:type="dcterms:W3CDTF">2023-05-05T07:58:03Z</dcterms:created>
  <dcterms:modified xsi:type="dcterms:W3CDTF">2023-05-08T09:25:35Z</dcterms:modified>
  <cp:category/>
  <dc:identifier/>
  <cp:contentStatus/>
  <dc:language/>
  <cp:version/>
</cp:coreProperties>
</file>