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58"/>
  </p:notesMasterIdLst>
  <p:sldIdLst>
    <p:sldId id="530" r:id="rId5"/>
    <p:sldId id="531" r:id="rId6"/>
    <p:sldId id="533" r:id="rId7"/>
    <p:sldId id="547" r:id="rId8"/>
    <p:sldId id="640" r:id="rId9"/>
    <p:sldId id="641" r:id="rId10"/>
    <p:sldId id="642" r:id="rId11"/>
    <p:sldId id="561" r:id="rId12"/>
    <p:sldId id="643" r:id="rId13"/>
    <p:sldId id="644" r:id="rId14"/>
    <p:sldId id="551" r:id="rId15"/>
    <p:sldId id="582" r:id="rId16"/>
    <p:sldId id="583" r:id="rId17"/>
    <p:sldId id="584" r:id="rId18"/>
    <p:sldId id="585" r:id="rId19"/>
    <p:sldId id="588" r:id="rId20"/>
    <p:sldId id="625" r:id="rId21"/>
    <p:sldId id="565" r:id="rId22"/>
    <p:sldId id="564" r:id="rId23"/>
    <p:sldId id="603" r:id="rId24"/>
    <p:sldId id="630" r:id="rId25"/>
    <p:sldId id="604" r:id="rId26"/>
    <p:sldId id="606" r:id="rId27"/>
    <p:sldId id="607" r:id="rId28"/>
    <p:sldId id="631" r:id="rId29"/>
    <p:sldId id="608" r:id="rId30"/>
    <p:sldId id="609" r:id="rId31"/>
    <p:sldId id="610" r:id="rId32"/>
    <p:sldId id="624" r:id="rId33"/>
    <p:sldId id="566" r:id="rId34"/>
    <p:sldId id="611" r:id="rId35"/>
    <p:sldId id="612" r:id="rId36"/>
    <p:sldId id="613" r:id="rId37"/>
    <p:sldId id="616" r:id="rId38"/>
    <p:sldId id="622" r:id="rId39"/>
    <p:sldId id="632" r:id="rId40"/>
    <p:sldId id="554" r:id="rId41"/>
    <p:sldId id="633" r:id="rId42"/>
    <p:sldId id="556" r:id="rId43"/>
    <p:sldId id="634" r:id="rId44"/>
    <p:sldId id="635" r:id="rId45"/>
    <p:sldId id="636" r:id="rId46"/>
    <p:sldId id="557" r:id="rId47"/>
    <p:sldId id="578" r:id="rId48"/>
    <p:sldId id="560" r:id="rId49"/>
    <p:sldId id="558" r:id="rId50"/>
    <p:sldId id="637" r:id="rId51"/>
    <p:sldId id="638" r:id="rId52"/>
    <p:sldId id="559" r:id="rId53"/>
    <p:sldId id="639" r:id="rId54"/>
    <p:sldId id="581" r:id="rId55"/>
    <p:sldId id="569" r:id="rId56"/>
    <p:sldId id="57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2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6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2">
            <a:extLst>
              <a:ext uri="{FF2B5EF4-FFF2-40B4-BE49-F238E27FC236}">
                <a16:creationId xmlns:a16="http://schemas.microsoft.com/office/drawing/2014/main" id="{4ACA7A33-2606-025D-4C3B-3AECAECACB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DAF03F3-5A97-256E-173D-76BA7FB6C798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D8E96F-FA86-3925-1B55-224490CC2D1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">
            <a:extLst>
              <a:ext uri="{FF2B5EF4-FFF2-40B4-BE49-F238E27FC236}">
                <a16:creationId xmlns:a16="http://schemas.microsoft.com/office/drawing/2014/main" id="{22C0F47F-F36C-0989-BCDE-D014362109DC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4701DAB-B226-AC08-06D5-E56B19811D54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4BDB6781-58F2-8934-EA36-C192E5B61C84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BE0777-5C48-83C3-4841-072BD0E0459A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277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52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DF0FEE3-96D4-BFFC-A92A-8875D105829E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475C90B-131C-5B5D-F2EA-6E555AC48A69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D4C8BDB8-51CC-72C6-C4BE-0B8AF33D2F97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">
            <a:extLst>
              <a:ext uri="{FF2B5EF4-FFF2-40B4-BE49-F238E27FC236}">
                <a16:creationId xmlns:a16="http://schemas.microsoft.com/office/drawing/2014/main" id="{719E82E9-58C8-2B79-6549-E1F661652DDF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447854F-1758-2B8E-67E9-2ADAA3D224E8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C474269-B9B7-D38A-5CF2-6DF22BA74580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5FF41F1-F46B-713F-D668-17F0BAFDF6BB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1467C6-AB55-503B-56E2-A715C1E1AA4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EDE4E463-F9DD-0D40-6ACC-64930F79DC20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446C2B3-EB4C-AC4C-EA2F-37AFB71B8914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E1C27E6-8075-240B-7CC3-6D0ACABE538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6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9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43AA7F-26D7-3DB4-9D95-2A12EDA1B7C7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6800" b="0" i="0">
                <a:effectLst/>
                <a:latin typeface="Inter"/>
              </a:rPr>
              <a:t>Exploratory Data Analysis of Uber Bookings</a:t>
            </a: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Mohammed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Daif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Allah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Reem SAEED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Salwa MOHAMMAD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CD273B1F-E2C1-A91C-E8CE-D4E55D4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80" r="28985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C987E-AE53-4912-403D-BA44F749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0C9-A7B6-7EF9-BBF2-820FFD0A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OUTLIER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A8FF8-9305-C1B1-3EF2-1C30847B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Outlier were handled and replaced. Which improved the skewness of features especially the distance traveled. Skewness dropped from 23 to 1.2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06899-BF61-9CE5-0DD3-3BD8D49D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4" y="920437"/>
            <a:ext cx="7347990" cy="506887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7BAC60C-277F-E0A8-4871-4553DF7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B3A61-6F7B-1FB1-1E51-6E0CC35D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512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42" name="Rectangle 512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43" name="Straight Connector 513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44" name="Rectangle 513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371F-4126-4D13-BE9B-4C8990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Cars Are in Each Condition?</a:t>
            </a:r>
          </a:p>
        </p:txBody>
      </p:sp>
      <p:pic>
        <p:nvPicPr>
          <p:cNvPr id="5122" name="Picture 2" descr="صورة تحتوي على نص, لقطة شاشة, الخط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B033399-424E-7652-16D8-44C1477D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640306"/>
            <a:ext cx="5451627" cy="32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5" name="Straight Connector 513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094D0F5-CD7E-BD25-4CA4-69C1A3E9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algn="l"/>
            <a:r>
              <a:rPr lang="en-US" sz="2000" b="1" i="1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Balanced Distribution: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The number of cars in each category is very close, suggesting a balanced dataset. There is no extreme dominance of any condition.</a:t>
            </a:r>
          </a:p>
          <a:p>
            <a:pPr algn="l"/>
            <a:r>
              <a:rPr lang="en-US" sz="2000" b="1" i="1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Most Common Condition: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✅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"Very Good"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condition has the highest count (5,428 cars).</a:t>
            </a:r>
          </a:p>
          <a:p>
            <a:pPr algn="l"/>
            <a:r>
              <a:rPr lang="en-US" sz="2000" b="1" i="1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Least Common Condition: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✅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"Excellent"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condition is the lowest (5,320 cars), but the difference is small.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6" name="Rectangle 513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47" name="Rectangle 513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2BFD670-2153-76F7-0D7D-5D08AC7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0AF83-85DE-7CBD-309A-F1581B59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717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90" name="Rectangle 717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191" name="Straight Connector 717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92" name="Rectangle 718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5A5C-5F78-5A20-D562-312C34A8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Many Cars Are in Each Day?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ADE7AB-DB7E-F508-3006-FFDA183A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936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93" name="Straight Connector 718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9512FAA-1865-9FDE-04BF-EC3EDABB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Day Distribution: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counts for most days appear fairly consistent, suggesting uniform distribution of data across the month.</a:t>
            </a:r>
          </a:p>
          <a:p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However, days 11 and 12 show a noticeable drop in frequency.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94" name="Rectangle 718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95" name="Rectangle 718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103B48A-4F9C-956F-497B-3F8CA5C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5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16B5B-D926-6AA5-8D8D-09F49B92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822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39" name="Rectangle 822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240" name="Straight Connector 822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41" name="Rectangle 822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07ED6-373F-0C51-DDAF-67061D1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Cars Are in Each Month?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34ED88-592B-0ADF-260D-DBBC6CFE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171914"/>
            <a:ext cx="4001315" cy="22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42" name="Straight Connector 823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C01B284-D7E5-7154-5828-B9CC861C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Frequent Months: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counts appear around month 6 (June) and month 4 (April).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Least Frequent Months: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 8 (August) shows a noticeably lower frequency compared to others.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distribution appears to have some periodicity, with a gradual increase from month 1 (January) to month 6 (June), and a slight decrease afterward.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43" name="Rectangle 823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44" name="Rectangle 823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6B86C1C-725A-BBD8-E3A5-E6AE68C8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75D47-EE9B-6D94-FF68-B688FD86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92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38" name="Rectangle 92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39" name="Straight Connector 92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40" name="Rectangle 922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31014-954A-ECD5-7468-26DD99F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988906"/>
            <a:ext cx="5127171" cy="1096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How Many Cars Are in Each Weekday?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01B9C3-9439-B251-FC0C-B6A39FB2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56153"/>
            <a:ext cx="5451627" cy="30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41" name="Straight Connector 923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58F26A7-8789-08B1-6073-E08D2A545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Analysis of the Weekday Distribution Chart</a:t>
            </a:r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Most Frequent Day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Weekday 5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(Friday if 0 = Sunday) has the </a:t>
            </a: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highest count (954)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suggesting more activity on this day.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Least Frequent Day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Weekday 0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(Sunday) has the </a:t>
            </a: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lowest count (803)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indicating reduced activity on this day.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General Distribution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Counts for weekdays are relatively </a:t>
            </a: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evenly distributed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with a slight increase toward the end of the workweek.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There is a difference of </a:t>
            </a: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151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between the most and least frequent days, suggesting some variability in weekday activity.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42" name="Rectangle 923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43" name="Rectangle 923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122D4D3-6F88-F441-75A7-0D85AC13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4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EC914-F444-BF32-C797-D49BDC00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2" name="Rectangle 1027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74" name="Rectangle 1027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276" name="Straight Connector 1027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78" name="Rectangle 1027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A0C7-0B1F-D858-1944-04C13A1C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How Many Cars Are in Each Year?</a:t>
            </a:r>
            <a:endParaRPr lang="en-US" sz="4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6F488BB-64E2-8D1A-BE24-0B3D6B7D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90226"/>
            <a:ext cx="5451627" cy="29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0" name="Straight Connector 1027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7FFB928-BB8B-5752-8C0E-3E619699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Count: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 (3499 times) is the most frequent year.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Count: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 (1541 times) is the least frequent year.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gradual increase in frequency until the peak in 2012.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2012, there is a gradual decline leading to a significant drop in 2015.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trend may suggest a reduction in data availability after 2014 or a change in activity patterns during this period.</a:t>
            </a:r>
          </a:p>
        </p:txBody>
      </p:sp>
      <p:sp>
        <p:nvSpPr>
          <p:cNvPr id="10282" name="Rectangle 1028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84" name="Rectangle 1028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E77B2C4-1DEA-11F0-C218-2CFCAFC6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3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AF789-C241-DDCD-7619-5B8A528B1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3" name="Rectangle 1028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4" name="Rectangle 1029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05" name="Straight Connector 1029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6" name="Rectangle 1029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D6CA1BC8-B8FC-ABBD-F95E-6B157E1D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" y="339213"/>
            <a:ext cx="4365492" cy="3852833"/>
          </a:xfrm>
          <a:prstGeom prst="rect">
            <a:avLst/>
          </a:prstGeom>
        </p:spPr>
      </p:pic>
      <p:cxnSp>
        <p:nvCxnSpPr>
          <p:cNvPr id="10307" name="Straight Connector 1029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BE7BBBA-0D66-7829-86A6-C8205917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510" y="176982"/>
            <a:ext cx="6574973" cy="552988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Peak (~0 Degrees):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frequent direction is centered around 0 degrees (likely representing North or forward movement).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peak reaches a count exceeding 600, suggesting a high volume of traffic in this direction.</a:t>
            </a: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 Peak (~3 Degrees):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noticeable peak around 3 degrees also shows increased frequency, implying a secondary preferred direction.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could reflect a common route orientation (e.g., North-East or East).</a:t>
            </a: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Frequencies: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Directions between -2 and 1 degrees show a dip, suggesting these bearings are less traveled.</a:t>
            </a:r>
          </a:p>
        </p:txBody>
      </p:sp>
      <p:sp>
        <p:nvSpPr>
          <p:cNvPr id="10308" name="Rectangle 1029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9" name="Rectangle 1030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C382795-E6A8-C9EE-82F0-E9C40B63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776D748-4167-DA23-5E7F-6DC01CF61349}"/>
              </a:ext>
            </a:extLst>
          </p:cNvPr>
          <p:cNvSpPr txBox="1"/>
          <p:nvPr/>
        </p:nvSpPr>
        <p:spPr>
          <a:xfrm>
            <a:off x="383488" y="4258045"/>
            <a:ext cx="3613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distribution appears symmetric, indicating a balanced movement between the two primary directions.</a:t>
            </a:r>
          </a:p>
        </p:txBody>
      </p:sp>
    </p:spTree>
    <p:extLst>
      <p:ext uri="{BB962C8B-B14F-4D97-AF65-F5344CB8AC3E}">
        <p14:creationId xmlns:p14="http://schemas.microsoft.com/office/powerpoint/2010/main" val="216671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6B5-6E35-93C7-3223-DD528F68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E09-8145-DB02-9EA1-F55369D4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33" y="2703621"/>
            <a:ext cx="6916661" cy="1450757"/>
          </a:xfrm>
        </p:spPr>
        <p:txBody>
          <a:bodyPr anchor="b">
            <a:normAutofit/>
          </a:bodyPr>
          <a:lstStyle/>
          <a:p>
            <a:r>
              <a:rPr lang="en-US" sz="5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Traffic Condition</a:t>
            </a:r>
            <a:r>
              <a:rPr lang="en-US" sz="5400" dirty="0"/>
              <a:t> Impact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BCCE43C-7D69-E186-6513-B433802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EAFD0-9832-54F7-E482-26A52DF4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1790-E063-E194-F319-437FAF5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 dirty="0"/>
              <a:t>Think like a </a:t>
            </a:r>
            <a:r>
              <a:rPr lang="en-US" sz="3600" b="1" dirty="0"/>
              <a:t>capitalist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D0ED-769A-C422-83E1-46110F09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2400" dirty="0"/>
              <a:t>if we only thought about profits, what hour should we make the company increase the number of </a:t>
            </a:r>
            <a:r>
              <a:rPr lang="en-US" sz="2400" dirty="0" err="1"/>
              <a:t>ubers</a:t>
            </a:r>
            <a:r>
              <a:rPr lang="en-US" sz="2400" dirty="0"/>
              <a:t> to satisfy the demand and make more profit ?</a:t>
            </a:r>
          </a:p>
          <a:p>
            <a:endParaRPr lang="en-US" sz="1500" dirty="0"/>
          </a:p>
        </p:txBody>
      </p:sp>
      <p:pic>
        <p:nvPicPr>
          <p:cNvPr id="10" name="Picture 9" descr="Calculator, pen, compass, money and a paper with graphs printed on it">
            <a:extLst>
              <a:ext uri="{FF2B5EF4-FFF2-40B4-BE49-F238E27FC236}">
                <a16:creationId xmlns:a16="http://schemas.microsoft.com/office/drawing/2014/main" id="{646BEA28-08DB-20E2-1812-0119BD65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83" r="12656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969626D-C3CC-05D2-6234-4EF4C9B1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20B6-FB18-6C40-E9B3-44E941C0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EDA7-3DDE-7BB6-8AD4-1403793F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Think like a capitalist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0E99ECD-6CA0-F802-68DB-F30ED107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4B825-50C3-6C79-0B74-D59B3A932537}"/>
              </a:ext>
            </a:extLst>
          </p:cNvPr>
          <p:cNvSpPr txBox="1"/>
          <p:nvPr/>
        </p:nvSpPr>
        <p:spPr>
          <a:xfrm>
            <a:off x="279249" y="2507226"/>
            <a:ext cx="3297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solidFill>
                  <a:schemeClr val="bg1"/>
                </a:solidFill>
              </a:rPr>
              <a:t>More </a:t>
            </a:r>
            <a:r>
              <a:rPr lang="en-US" dirty="0" err="1">
                <a:solidFill>
                  <a:schemeClr val="bg1"/>
                </a:solidFill>
              </a:rPr>
              <a:t>ubers</a:t>
            </a:r>
            <a:r>
              <a:rPr lang="en-US" dirty="0">
                <a:solidFill>
                  <a:schemeClr val="bg1"/>
                </a:solidFill>
              </a:rPr>
              <a:t> should be supplied in hours after 5 pm especially at 7 pm hitting the mark of 31262 rides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While 5 am has least </a:t>
            </a:r>
            <a:r>
              <a:rPr lang="en-US" dirty="0" err="1">
                <a:solidFill>
                  <a:schemeClr val="bg1"/>
                </a:solidFill>
              </a:rPr>
              <a:t>ubers</a:t>
            </a:r>
            <a:r>
              <a:rPr lang="en-US" dirty="0">
                <a:solidFill>
                  <a:schemeClr val="bg1"/>
                </a:solidFill>
              </a:rPr>
              <a:t> booked 5000 rides.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But shouldn’t this be related to traffic ? If there is way demand that should lead to more traffic.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F021F-1882-B4F6-3C6B-28F6678B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0" y="833494"/>
            <a:ext cx="7602011" cy="51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Understanding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AA45E-CA64-6C9B-BE94-608615E5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323" name="Straight Connector 1332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325" name="Rectangle 1332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25AF-E415-3F1D-8B22-C8435334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Distribution of Rides by Hour and Traffic Condition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DEC99A8-FF2B-7ADA-52B2-BF93B2D0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r="4965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27" name="Straight Connector 1332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63F96E5-23E8-64B4-185F-C5BA3492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distinct peak periods for rides: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7-9 AM (heavy traffic due to work/school start).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5-8 PM (heavy traffic due to work/school end).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these peaks, rides are less congested, with smoother traffic flow.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late-night hours (after 9 PM), rides gradually decrease, reaching the lowest levels between 2-5 AM.</a:t>
            </a:r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31" name="Rectangle 13330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1E094F3-4426-6FA6-3809-7AD632E2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4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8C0D-AAC0-86CD-9F00-A3609238B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D7BD-8FA2-E011-568D-F4860C3A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Think like a capitalist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4E361-41FE-16B1-305C-8F3E09657EB9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Almost there is equal count of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ubers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in different 3 types of traffic, this suggests that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ubers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are equally uniformly distributed though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reigons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747DF-FB31-A4E3-0734-CF4835ED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76" y="516835"/>
            <a:ext cx="7832496" cy="5173797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AF99D2C-B1D8-DC2C-93B4-92599ACA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6BA70-211C-E41D-7E20-94D50506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347" name="Straight Connector 14346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49" name="Rectangle 1434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20666-14E5-4955-CA64-E2C96BFE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Distribution of day by Traffic Condition</a:t>
            </a:r>
          </a:p>
        </p:txBody>
      </p:sp>
      <p:pic>
        <p:nvPicPr>
          <p:cNvPr id="14338" name="Picture 2" descr="صورة تحتوي على نص, لقطة شاشة, تخطيط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66D1B4A-7F38-1E46-F654-C652789A6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0" r="8779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51" name="Straight Connector 1435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C61A4FC-0BC7-49A2-DC2A-0B096D77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Almost Uniform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days show a similar distribution of trips, indicating relative stability in daily trips.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significant variation between days, except for the last day, which has a higher number of trips.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 31 Shows a Noticeable Increase: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may be due to the end of the month, where there could be increased activity such as payments, additional commutes, or special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some months have only 30 days in the dataset, this could be an effect of incorrect recording or an incomplete month.</a:t>
            </a:r>
          </a:p>
        </p:txBody>
      </p:sp>
      <p:sp>
        <p:nvSpPr>
          <p:cNvPr id="14353" name="Rectangle 1435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456D7E5-C438-0F8A-6316-B1102BB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8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F7D11-D01E-595E-06B0-7B634A01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Rectangle 14359">
            <a:extLst>
              <a:ext uri="{FF2B5EF4-FFF2-40B4-BE49-F238E27FC236}">
                <a16:creationId xmlns:a16="http://schemas.microsoft.com/office/drawing/2014/main" id="{289C2D87-D226-9D34-3529-751906B47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75" name="Rectangle 14361">
            <a:extLst>
              <a:ext uri="{FF2B5EF4-FFF2-40B4-BE49-F238E27FC236}">
                <a16:creationId xmlns:a16="http://schemas.microsoft.com/office/drawing/2014/main" id="{C9BDF5D0-D99B-76BD-3CC1-9A935E4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376" name="Straight Connector 14363">
            <a:extLst>
              <a:ext uri="{FF2B5EF4-FFF2-40B4-BE49-F238E27FC236}">
                <a16:creationId xmlns:a16="http://schemas.microsoft.com/office/drawing/2014/main" id="{5A998B3C-A6BF-6A2B-7E39-283B424D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77" name="Rectangle 14365">
            <a:extLst>
              <a:ext uri="{FF2B5EF4-FFF2-40B4-BE49-F238E27FC236}">
                <a16:creationId xmlns:a16="http://schemas.microsoft.com/office/drawing/2014/main" id="{69849F67-AD89-0935-799F-52DF0F02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3FD1C-006C-427D-63A0-86C24C4A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month by Traffic Condition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6D5CDAB-2FB5-CBE7-143E-2B75CDE5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8895"/>
            <a:ext cx="5451627" cy="3080168"/>
          </a:xfrm>
          <a:prstGeom prst="rect">
            <a:avLst/>
          </a:prstGeom>
        </p:spPr>
      </p:pic>
      <p:cxnSp>
        <p:nvCxnSpPr>
          <p:cNvPr id="14378" name="Straight Connector 14367">
            <a:extLst>
              <a:ext uri="{FF2B5EF4-FFF2-40B4-BE49-F238E27FC236}">
                <a16:creationId xmlns:a16="http://schemas.microsoft.com/office/drawing/2014/main" id="{0B440F3A-F220-093D-9021-FE4C378C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DF681FA-6059-37C3-2F75-1B23F11E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4102312"/>
          </a:xfrm>
        </p:spPr>
        <p:txBody>
          <a:bodyPr vert="horz" lIns="0" tIns="45720" rIns="0" bIns="45720" rtlCol="0">
            <a:no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Balanced Distribution: Trip numbers remain consistent throughout the year with minor variations.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Drop in July, August, September: Likely due to summer vacations and school holidays, reducing travel demand.</a:t>
            </a: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Increase in Months 1, 3, 5, 6, 11: Possibly driven by back-to-school periods, work routines, or seasonal events.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Stable Traffic Conditions: Traffic types (congested, flow, dense) remain steady across all months without significant fluctuations.</a:t>
            </a:r>
          </a:p>
        </p:txBody>
      </p:sp>
      <p:sp>
        <p:nvSpPr>
          <p:cNvPr id="14379" name="Rectangle 14369">
            <a:extLst>
              <a:ext uri="{FF2B5EF4-FFF2-40B4-BE49-F238E27FC236}">
                <a16:creationId xmlns:a16="http://schemas.microsoft.com/office/drawing/2014/main" id="{668C0F51-A6F0-4461-73CD-9CD7CD39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80" name="Rectangle 14371">
            <a:extLst>
              <a:ext uri="{FF2B5EF4-FFF2-40B4-BE49-F238E27FC236}">
                <a16:creationId xmlns:a16="http://schemas.microsoft.com/office/drawing/2014/main" id="{E62A8910-D3C9-6E4D-1A78-C40720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0172A8A-F38B-DDA5-6F12-AC4BCAC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0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A66EA-6F70-AE34-54E4-F18975E2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5" name="Rectangle 1438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87" name="Rectangle 1438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389" name="Straight Connector 1438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91" name="Rectangle 1439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39039-F43B-021E-33E2-53938652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weekday by Traffic Condition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37278DA-1C14-BB26-63AA-2102E5A2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45266"/>
            <a:ext cx="6909801" cy="3904036"/>
          </a:xfrm>
          <a:prstGeom prst="rect">
            <a:avLst/>
          </a:prstGeom>
        </p:spPr>
      </p:pic>
      <p:cxnSp>
        <p:nvCxnSpPr>
          <p:cNvPr id="14393" name="Straight Connector 1439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C1714E2-358D-7768-F43C-812B6E3C8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Consistent Traffic Volume: Traffic instances are evenly distributed across all days, with no major fluctuations.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Slight Increase on Workdays (Sunday – Thursday): Higher traffic due to work and school commutes, making these days more congested.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Slight Decrease on Weekends (Friday &amp; Saturday): Lower traffic volume on weekends, likely due to fewer work-related commutes.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Stable Traffic Conditions: Traffic types (Congested, Flow, Dense) remain consistent throughout the week.</a:t>
            </a:r>
          </a:p>
        </p:txBody>
      </p:sp>
      <p:sp>
        <p:nvSpPr>
          <p:cNvPr id="14395" name="Rectangle 1439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97" name="Rectangle 1439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6E28F9B-4FDA-B614-D3BF-0877C8BE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3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29E1-BA26-6B25-09CA-FB39D16A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E78E-213E-EF74-0158-4489BAB1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Think like a capitalist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B0A5F-E6E2-3548-8372-DC6DFBF35BE3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This supports our claim and make it more general that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ubers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are well distributed, almost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ubers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are in all types of traffics during the day.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A00BF5F-E180-907B-B506-EDB21A3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F1FF-2146-B27C-F04C-81D916E0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31" y="468117"/>
            <a:ext cx="7840169" cy="49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24C03-3EB1-9157-411F-F62B525A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6" name="Rectangle 1440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17" name="Rectangle 1440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418" name="Straight Connector 1440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19" name="Rectangle 1440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F21B3-038D-AFFB-8FF7-EF5133F2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year by Traffic Condition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D289861-B30C-E632-87FD-FC8F3F89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8895"/>
            <a:ext cx="5451627" cy="3080168"/>
          </a:xfrm>
          <a:prstGeom prst="rect">
            <a:avLst/>
          </a:prstGeom>
        </p:spPr>
      </p:pic>
      <p:cxnSp>
        <p:nvCxnSpPr>
          <p:cNvPr id="14420" name="Straight Connector 1440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605A896-BA66-FC52-EDEE-24A2476D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3"/>
            <a:ext cx="5127172" cy="3787057"/>
          </a:xfrm>
        </p:spPr>
        <p:txBody>
          <a:bodyPr vert="horz" lIns="0" tIns="45720" rIns="0" bIns="45720" rtlCol="0">
            <a:no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Consistent Traffic Volume (2009–2014): Traffic conditions remained stable, indicating a steady pattern during these years.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Significant Drop in 2015: A notable decrease occurred, possibly due to missing data or changes in data collection.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Slight Increase in 2013: A peak in 2013 suggests an increase in vehicles or traffic congestion.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Dominance of Dense Traffic: Dense traffic is the most frequent condition, while congested traffic occurs less often, implying heavy but manageable traffic flow.</a:t>
            </a:r>
          </a:p>
        </p:txBody>
      </p:sp>
      <p:sp>
        <p:nvSpPr>
          <p:cNvPr id="14421" name="Rectangle 1441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22" name="Rectangle 1441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0D4CE62-BBA3-01A3-C8C3-5A1C8613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50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B3701-C168-8375-BD30-01A7360C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6" name="Rectangle 1445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67" name="Rectangle 1445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468" name="Straight Connector 1445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69" name="Rectangle 1445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81605-C2B6-90CA-F754-32AF904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bearing by Traffic Condition</a:t>
            </a:r>
          </a:p>
        </p:txBody>
      </p:sp>
      <p:pic>
        <p:nvPicPr>
          <p:cNvPr id="5" name="صورة 4" descr="صورة تحتوي على نص, لقطة شاشة, رسم بياني, تخطي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F5128AA-1879-0798-4F5C-76001056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28895"/>
            <a:ext cx="5451627" cy="3080168"/>
          </a:xfrm>
          <a:prstGeom prst="rect">
            <a:avLst/>
          </a:prstGeom>
        </p:spPr>
      </p:pic>
      <p:cxnSp>
        <p:nvCxnSpPr>
          <p:cNvPr id="14470" name="Straight Connector 1445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2576BA2-1F95-ACED-11B3-E381F8F4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Two Clear Peaks: Traffic activity is concentrated around -1 and 2, indicating two primary traffic directions.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Highest Frequency Near 0 and 2: The value 0 shows the highest traffic occurrences, while another peak near 2 suggests a secondary common route.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Traffic Condition </a:t>
            </a:r>
            <a:r>
              <a:rPr kumimoji="0" lang="en-US" altLang="en-US" b="1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Distribution:Flow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Traffic is the most widespread across the distribution.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Congested Traffic is less frequent but more concentrated at the main peaks.</a:t>
            </a:r>
          </a:p>
        </p:txBody>
      </p:sp>
      <p:sp>
        <p:nvSpPr>
          <p:cNvPr id="14471" name="Rectangle 1446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72" name="Rectangle 1446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71D62BA-138E-DFFB-734C-28D4D67E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7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89657-5362-E9D9-B4C0-57A14189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7" name="Rectangle 1447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79" name="Rectangle 1447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481" name="Straight Connector 1448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83" name="Rectangle 1448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85902-BF6B-683A-53F7-BB8CDCD4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457200"/>
            <a:ext cx="5127171" cy="1628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</a:t>
            </a:r>
            <a:r>
              <a:rPr kumimoji="0" lang="en-US" altLang="en-US" sz="44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Passenger Count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Traffic Condition</a:t>
            </a:r>
          </a:p>
        </p:txBody>
      </p:sp>
      <p:pic>
        <p:nvPicPr>
          <p:cNvPr id="4" name="صورة 3" descr="صورة تحتوي على نص, تخطيط, لقطة شاشة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EA20F4C-CF23-A47D-B673-7E29EA66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749339"/>
            <a:ext cx="5451627" cy="3039281"/>
          </a:xfrm>
          <a:prstGeom prst="rect">
            <a:avLst/>
          </a:prstGeom>
        </p:spPr>
      </p:pic>
      <p:cxnSp>
        <p:nvCxnSpPr>
          <p:cNvPr id="14485" name="Straight Connector 1448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39960BA-A770-DCF0-5643-86CD5A8E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198914"/>
            <a:ext cx="5127172" cy="4069404"/>
          </a:xfrm>
        </p:spPr>
        <p:txBody>
          <a:bodyPr vert="horz" lIns="0" tIns="45720" rIns="0" bIns="45720" rtlCol="0">
            <a:no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Majority of Trips Have One Passenger: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Passenger count = 1 shows the highest frequency (over 5000 trips), indicating that most vehicles carry only one passenger.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Lower Frequency for Higher Passenger Counts: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frequency declines after 1 passenger, with smaller peaks at 2, 3, and 5 passengers, suggesting occasional group rides (e.g., shared transport or family trips).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lang="en-US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Traffic Conditions and Passenger Count: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Congested traffic is more common with higher passenger counts, likely reflecting taxis or small buses being more involved in dense traffic.</a:t>
            </a:r>
          </a:p>
        </p:txBody>
      </p:sp>
      <p:sp>
        <p:nvSpPr>
          <p:cNvPr id="14487" name="Rectangle 1448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89" name="Rectangle 1448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F827B67-997B-493E-BB92-E2FFA69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1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8B4E-F211-DE21-6AA8-4C3C4C2F1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AE6-F15F-597D-0450-F0AC464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03" y="2484113"/>
            <a:ext cx="4934810" cy="1450757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Weather Impact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6248AB8-C187-55C4-BFC5-E404B41E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1C25B0-D601-8598-31E2-9EF44316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task, Our goal is to find relationships and trends between different features about huge uber bookings which are 499995 </a:t>
            </a:r>
            <a:r>
              <a:rPr lang="en-US" sz="3200" dirty="0" err="1"/>
              <a:t>ubers</a:t>
            </a:r>
            <a:r>
              <a:rPr lang="en-US" sz="3200" dirty="0"/>
              <a:t> taken for a hotel from 2009 to 2015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E4A0DF9-E89F-BE6B-610B-44D96348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14FBD-70AF-2D88-22A1-A4F982A8A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DAD46BA-8867-3A09-90E4-C0D2357A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D33B7-89D6-076D-5669-14722B9E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1557556"/>
            <a:ext cx="8550356" cy="24556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IS TAKING A TAXI AFFECTED BY THE WEATHER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D895E-7277-7530-C2B1-18BAB3E3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A title that is relevant enough to stand on its own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7297A0B-4C82-6FF5-EC5F-2987565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9262C-6986-E243-61F4-1CFB13AB9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4" name="Rectangle 1449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96" name="Rectangle 1449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498" name="Straight Connector 1449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00" name="Rectangle 1449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B0374-4692-96DA-03AE-A80CC9EB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Car Condition by Weather</a:t>
            </a:r>
            <a:b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1D71F50-84D7-6F57-26BB-E77E04C1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12060"/>
            <a:ext cx="6909801" cy="4370448"/>
          </a:xfrm>
          <a:prstGeom prst="rect">
            <a:avLst/>
          </a:prstGeom>
        </p:spPr>
      </p:pic>
      <p:cxnSp>
        <p:nvCxnSpPr>
          <p:cNvPr id="14502" name="Straight Connector 1450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3B7CABE-3F7D-8CD0-E599-C688C953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"Very Good" and "Excellent" car conditions are more frequent under "Sunny" and "Windy" weather.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- "Bad" car condition has a relatively high frequency under "Rainy" and "Cloudy" weather.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"Good" car condition remains consistent across all weather types.</a:t>
            </a:r>
          </a:p>
        </p:txBody>
      </p:sp>
      <p:sp>
        <p:nvSpPr>
          <p:cNvPr id="14504" name="Rectangle 1450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06" name="Rectangle 1450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33CF10C-52C4-7CC8-5227-CE51A202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7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BED63-C257-6684-6C3B-1AE06E58D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1" name="Rectangle 145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13" name="Rectangle 145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515" name="Straight Connector 145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17" name="Rectangle 14516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FC65-A4BB-B1E9-5D7F-A512553A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altLang="en-US" sz="3400" b="1" u="none" strike="noStrike" cap="none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Traffic Condition by Weather</a:t>
            </a:r>
            <a:br>
              <a:rPr kumimoji="0" lang="en-US" altLang="en-US" sz="3400" b="1" u="none" strike="noStrike" cap="none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3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صورة 3" descr="صورة تحتوي على نص, لقطة شاشة, رسم بياني, تخطي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B6BA64F-B775-103E-08F1-FCD0AEFD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5" y="1618951"/>
            <a:ext cx="4332570" cy="4092302"/>
          </a:xfrm>
          <a:prstGeom prst="rect">
            <a:avLst/>
          </a:prstGeom>
        </p:spPr>
      </p:pic>
      <p:cxnSp>
        <p:nvCxnSpPr>
          <p:cNvPr id="14519" name="Straight Connector 1451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F07E0DE-CC84-903B-E5E3-1DC6A7D9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"Heavy Traffic" shows increased frequency during "Windy" weather.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"Light Traffic" and "Moderate Traffic" remain relatively balanced across all weather conditions.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"Stormy" and "Rainy" weather do not significantly differ from "Cloudy" and "Sunny" in traffic conditions.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General Insights: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Weather conditions do not cause dramatic shifts but do show slight variations in both car and traffic conditions.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Sunny and Windy weather slightly increase the likelihood of better car conditions but correlate with more "Heavy Traffic."</a:t>
            </a:r>
          </a:p>
        </p:txBody>
      </p:sp>
      <p:sp>
        <p:nvSpPr>
          <p:cNvPr id="14521" name="Rectangle 1452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23" name="Rectangle 1452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D57E86D-A8C7-F447-080D-0C4A06B4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3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A9826-B156-8F11-138C-B8D7CF6E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8" name="Rectangle 1452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30" name="Rectangle 1452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532" name="Straight Connector 1453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34" name="Rectangle 1453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53F5F-E98E-3760-D39E-3090BB07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0" lang="en-US" altLang="en-US" sz="3400" b="1" u="none" strike="noStrike" cap="none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Fare Amount by Weather</a:t>
            </a:r>
            <a:br>
              <a:rPr kumimoji="0" lang="en-US" altLang="en-US" sz="3400" b="1" u="none" strike="noStrike" cap="none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kumimoji="0" lang="en-US" altLang="en-US" sz="3400" b="1" u="none" strike="noStrike" cap="none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3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488595D-0C8B-2E48-1874-765162B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4" y="1349116"/>
            <a:ext cx="4197599" cy="4519978"/>
          </a:xfrm>
          <a:prstGeom prst="rect">
            <a:avLst/>
          </a:prstGeom>
        </p:spPr>
      </p:pic>
      <p:cxnSp>
        <p:nvCxnSpPr>
          <p:cNvPr id="14536" name="Straight Connector 1453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61CB483-3FEC-D3C7-EB6B-4D497A2B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Consistent patterns across all weather conditions, with slight variations.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Different weather types (windy, cloudy, stormy, sunny, rainy) do not cause significant shifts in fare amount.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Minor increases in fare variability during rainy and stormy weather.</a:t>
            </a:r>
          </a:p>
        </p:txBody>
      </p:sp>
      <p:sp>
        <p:nvSpPr>
          <p:cNvPr id="14538" name="Rectangle 1453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40" name="Rectangle 1453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9DA254A-A02E-62A2-FC0F-D2C5E03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5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E17F33-FA33-CFAD-8F9F-BA04B821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" name="Rectangle 1454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47" name="Rectangle 1454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549" name="Straight Connector 1454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51" name="Rectangle 1455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60C2-8B2F-2B5E-3D6D-903265C6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Passenger Count by Weather</a:t>
            </a:r>
            <a:br>
              <a:rPr lang="en-US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6A2BDB4-8F7C-D751-651A-B766C578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" y="1719471"/>
            <a:ext cx="4784106" cy="4194835"/>
          </a:xfrm>
          <a:prstGeom prst="rect">
            <a:avLst/>
          </a:prstGeom>
        </p:spPr>
      </p:pic>
      <p:cxnSp>
        <p:nvCxnSpPr>
          <p:cNvPr id="14553" name="Straight Connector 1455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7C5C8AA-4EE7-2550-8728-DFB8F49F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marR="0" lvl="0" indent="-4572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 major deviation based on weather; the passenger count remains stable across conditions.</a:t>
            </a:r>
          </a:p>
          <a:p>
            <a:pPr marL="457200" marR="0" lvl="0" indent="-4572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Slight increase in multi-passenger trips in cloudy and stormy weather.</a:t>
            </a:r>
          </a:p>
        </p:txBody>
      </p:sp>
      <p:sp>
        <p:nvSpPr>
          <p:cNvPr id="14555" name="Rectangle 1455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57" name="Rectangle 1455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16A8FB4-8B24-44CC-E13C-8247B9AC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87780-7895-2C05-DEAE-070D5E7B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1642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27" name="Rectangle 1642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429" name="Straight Connector 1642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431" name="Rectangle 1643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4B37-3DF0-422B-E092-BEB8F865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69" y="457200"/>
            <a:ext cx="6574974" cy="15162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Distribution of Bearing by Weather</a:t>
            </a:r>
            <a:b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4" name="صورة 3" descr="صورة تحتوي على نص, لقطة شاشة, رسم بياني, تخطي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BB4BA97-C894-E91B-CAAD-79AC51C4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131901"/>
            <a:ext cx="4001315" cy="2330766"/>
          </a:xfrm>
          <a:prstGeom prst="rect">
            <a:avLst/>
          </a:prstGeom>
        </p:spPr>
      </p:pic>
      <p:cxnSp>
        <p:nvCxnSpPr>
          <p:cNvPr id="16433" name="Straight Connector 1643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4F7BFAF-2C9A-58B7-DDCE-29A6AE83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Weather events are concentrated around 0 and ±3 bearing values, forming two distinct peaks.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There is a symmetrical distribution around the center, with lower frequencies at the extremes.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Sunny and rainy conditions are the most frequent across all bearing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Windy and stormy conditions exhibit higher frequencies around 0 and 3 bearings.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Cloudy weather remains evenly spread but peaks near the central bearing</a:t>
            </a:r>
          </a:p>
        </p:txBody>
      </p:sp>
      <p:sp>
        <p:nvSpPr>
          <p:cNvPr id="16435" name="Rectangle 1643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37" name="Rectangle 1643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925DB8C-80C9-2B04-0439-B02A8776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1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F58D-10E8-84F5-5F9F-1D7ED0438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A434-F5F6-9572-6C9C-46AD58D9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03" y="2484113"/>
            <a:ext cx="4934810" cy="1450757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Distance attributes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D96EDAA-1590-705A-8871-AA51BE0E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0E3B-ED9A-1167-CE60-72952A25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5FC9-0FA4-E73C-C816-07C4F342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Trip Distance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B9AF7-1888-1FA1-5F9A-EB8AE806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Most traveled distance is 2.12 miles, so the expected distance to be traveled is 2.12, exceeding 70k trips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Second most traveled distance is 1.2 miles.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24B2-0469-5949-FDC6-C96CEBAA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35" y="1523554"/>
            <a:ext cx="7308115" cy="4238705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C65F535-E1C6-0E31-8BED-88D58FB6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3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E4CBF-9B20-9191-6DE2-13DF4CC6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754F-5D08-C59C-F20F-E84036C4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Trip Distance vs Fare amount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32E3-33BE-1FA1-B839-4212E172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Since most traveled distance is 2.12 miles, most paid price for this distance is 6.5$, so also this means that the expected value of what the uber </a:t>
            </a:r>
            <a:r>
              <a:rPr lang="en-US" dirty="0" err="1"/>
              <a:t>orderer</a:t>
            </a:r>
            <a:r>
              <a:rPr lang="en-US" dirty="0"/>
              <a:t> would pay is 6.5$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The more likely other prices to be paid is  above 6.5$ a little bit and less for distances between 0.5 miles and 2 miles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1528C-1637-9083-1B50-7C2F4853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02629"/>
            <a:ext cx="6798082" cy="445274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76FE90A-7738-C486-921B-707EDD1A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2DC0-0315-FEC0-40F9-DE707D82B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4F83-958C-CC06-671F-44F9BEA0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Survival of the fittest?</a:t>
            </a:r>
          </a:p>
        </p:txBody>
      </p:sp>
      <p:pic>
        <p:nvPicPr>
          <p:cNvPr id="10" name="Picture 9" descr="Time compass on hand">
            <a:extLst>
              <a:ext uri="{FF2B5EF4-FFF2-40B4-BE49-F238E27FC236}">
                <a16:creationId xmlns:a16="http://schemas.microsoft.com/office/drawing/2014/main" id="{F4C77883-E829-C11E-5335-FCF8E231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95" r="33855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F2BDBA-235B-69AF-9DF3-C7EFE6D1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Shouldn’t the better condition car affect our distance of the trip 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Shouldn’t we order the best condition car for longer trips ?</a:t>
            </a:r>
          </a:p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6F3A6A3-D760-534B-F620-D60F29B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DB301-B0CE-6F9C-940B-B442629B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F6D-2C2A-B7DD-5D12-7582C8A0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FC24A7-7A54-178E-9884-CE4EF97B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Key Questions.</a:t>
            </a:r>
          </a:p>
          <a:p>
            <a:pPr>
              <a:lnSpc>
                <a:spcPct val="14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When taking an uber, what is the distance predicted to be traveled ?</a:t>
            </a:r>
            <a:endParaRPr lang="en-US" sz="20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Does always more distance mean more fare amount ?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Does weather affect the distance traveled ?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Is there a pattern to spot of passenger count and the distance they travel in uber ?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And many more that we will answer…..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9EC5801-8F7E-28C6-AA9A-27924539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6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9CFDE-5750-50C4-FC11-A4B13E70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63FF-40FB-11A1-98DA-61F6F16F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Survival of the fittest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66B1C-AAB2-F02D-1B77-A8310572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§"/>
            </a:pPr>
            <a:r>
              <a:rPr lang="en-US" dirty="0"/>
              <a:t>As shown, not really a big difference between the average distance of every car condition unlike what our intuition thought.</a:t>
            </a:r>
          </a:p>
          <a:p>
            <a:pPr marL="285750" indent="-285750">
              <a:buFont typeface="Calibri" panose="020F0502020204030204" pitchFamily="34" charset="0"/>
              <a:buChar char="§"/>
            </a:pPr>
            <a:r>
              <a:rPr lang="en-US" dirty="0"/>
              <a:t>This also could mean that people don’t take </a:t>
            </a:r>
            <a:r>
              <a:rPr lang="en-US" dirty="0" err="1"/>
              <a:t>uber’s</a:t>
            </a:r>
            <a:r>
              <a:rPr lang="en-US" dirty="0"/>
              <a:t> for longer trips, small distance to be traveled wont really matter on what car condition it is to be booked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F2101-A607-9082-C5CE-C17392F7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41173"/>
            <a:ext cx="6798082" cy="4775653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54188-DA22-F931-F6B9-2677C5E8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32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740E-F03E-B209-8E7B-14A09DFB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3DA2-874D-344D-C7AA-566E6EF0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Survival of the fittest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A9FD-54BF-A78F-F211-F7F0A3570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 car conditions were ordered the same number of times.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Which also mean, people really wont care about the condition. Which suggests the trip is quick and short.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EEC49-8484-6690-C49E-643D1D57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62111"/>
            <a:ext cx="6798082" cy="4333777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80A3C2-BA20-9312-7D26-B291588B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6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FBC3-AA94-96D8-9837-18630807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F6E-DEA7-4A72-89F4-BF2712F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Cold slows you down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927864-2069-DA06-593C-47208032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7" r="59855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04EAE67-C33F-E880-A529-7A2BADDE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will weather effect even the smallest of distances traveled ?</a:t>
            </a:r>
          </a:p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2E6DF08-1D26-08E3-BD27-21A32D86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7E42-D537-8D7E-E67A-00A25278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C092-509E-1115-2967-455EF38F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Cold slows you down, doesn’t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A217-A48B-4633-2F53-825CB4E9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§"/>
            </a:pPr>
            <a:r>
              <a:rPr lang="en-US" dirty="0"/>
              <a:t>We observe that people order rides in every weather circumstance the same as in a normal day. Which shows that weather is no factor in booking rides, but will it effect the distances ?</a:t>
            </a:r>
          </a:p>
          <a:p>
            <a:pPr marL="285750" indent="-285750">
              <a:buFont typeface="Calibri" panose="020F0502020204030204" pitchFamily="34" charset="0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101B2-8B1B-AF5F-2BCB-30069BCF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36619"/>
            <a:ext cx="6798082" cy="438476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B92B01-E84D-D4A9-28FD-DC0A724A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6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CF1B-97EF-1D19-2E70-D53147D0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EBEF-9D07-FE14-132A-3E22E5E8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Cold slows you down, doesn’t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4733A-27CC-8B7C-A871-604EE1A8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effects shown on the average distance traveled for booking for every weather condition.</a:t>
            </a:r>
          </a:p>
          <a:p>
            <a:pPr marL="285750" indent="-285750">
              <a:buFont typeface="Calibri" panose="020F0502020204030204" pitchFamily="34" charset="0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6B19-DEC9-2CDB-03A7-8F8A36CE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60140"/>
            <a:ext cx="6798082" cy="453771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868459A-9E07-29D5-05C0-BC4816EA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4B3D-CDBE-9826-C52B-BA22348B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C6EA-A685-7860-C823-EEF24CC3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HOW PASSENGER COUNT IS RELATED TO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4DB9-FBA7-585C-F866-7320DC2A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7460324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People book a ride in big counts in order to make fare amounts less, is that the case in here 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do higher passenger count lessen the distance ?</a:t>
            </a:r>
          </a:p>
          <a:p>
            <a:endParaRPr lang="en-US" sz="20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EF7126D-53C7-99C1-7BE0-FABC25F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1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575D-3D1F-0FC2-2C68-3D18F98D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117-094D-DE49-C38C-FDEE223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Passenger count and fare amount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DB9F7-0273-D5A8-D69D-78EB6561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Since almost all passenger count pay the same average plus – minus  small amount, this suggest that there is a lot of people going from the same source to the same destination.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91EBF-6397-334D-9366-D9BFC8D1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45116"/>
            <a:ext cx="6798082" cy="436776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4B8C059-57CC-FACD-B093-2D67F4A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D01B-9A05-DCF6-44AF-A401048D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1974-EE92-56AB-493A-20F093BB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Passenger count and average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D1AFC-3B54-D998-EDC7-9DA2365F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lang="en-US" sz="2400" dirty="0"/>
              <a:t>This strengthen our first hypothesis since all passenger counts travel the same average distance.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04DE-5540-0985-3655-98C2D36F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04600"/>
            <a:ext cx="6798082" cy="424880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7FF931-02FC-FF7F-37FC-535593B0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0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2305-8FF2-1AF4-DF56-4EC1517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8EE-9E2F-33E3-1522-C527BB21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Total distance traveled as a function of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9D08-3FBF-E990-74F2-D0333A8B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7460324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how do months change the total distance traveled through that time ?</a:t>
            </a:r>
          </a:p>
          <a:p>
            <a:endParaRPr lang="en-US" sz="20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5021ABE-D4CC-FC4C-05AC-80F716B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4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B1C94-0562-3533-2930-8D52967B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E385-241A-B02F-D3D7-FAFA3AAE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Distance as a function of time.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19FF3-44EB-9480-115F-C6474C6F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r>
              <a:rPr lang="en-US" dirty="0"/>
              <a:t>August showed the least total distances traveled through all months.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endParaRPr lang="en-US" dirty="0"/>
          </a:p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r>
              <a:rPr lang="en-US" dirty="0"/>
              <a:t>May showed the highest total distance traveled through all months</a:t>
            </a:r>
          </a:p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endParaRPr lang="en-US" dirty="0"/>
          </a:p>
          <a:p>
            <a:pPr marL="285750" marR="0" lvl="0" indent="-285750" fontAlgn="base">
              <a:spcBef>
                <a:spcPct val="0"/>
              </a:spcBef>
              <a:spcAft>
                <a:spcPct val="0"/>
              </a:spcAft>
              <a:buSzTx/>
              <a:buFont typeface="Calibri" panose="020F0502020204030204" pitchFamily="34" charset="0"/>
              <a:buChar char="§"/>
              <a:tabLst/>
            </a:pPr>
            <a:r>
              <a:rPr lang="en-US" dirty="0"/>
              <a:t>But does this mean more rides ordered through may ? Or is it less rides but the distance traveled is more in most rides?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6D6AA-A6EE-E9CF-F05C-5590A96F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40561"/>
            <a:ext cx="6798082" cy="3976877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4129B42-BD3D-AE84-9A97-A61E090F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7460324" cy="4251960"/>
          </a:xfrm>
        </p:spPr>
        <p:txBody>
          <a:bodyPr>
            <a:normAutofit/>
          </a:bodyPr>
          <a:lstStyle/>
          <a:p>
            <a:r>
              <a:rPr lang="en-US" sz="2000" dirty="0"/>
              <a:t>Dataset size : 498169 rows X 22 column</a:t>
            </a:r>
          </a:p>
          <a:p>
            <a:r>
              <a:rPr lang="en-US" sz="2000" dirty="0"/>
              <a:t>Key information: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Fare amount</a:t>
            </a:r>
          </a:p>
          <a:p>
            <a:pPr lvl="1"/>
            <a:r>
              <a:rPr lang="en-US" dirty="0"/>
              <a:t>Car condition</a:t>
            </a:r>
          </a:p>
          <a:p>
            <a:pPr lvl="1"/>
            <a:r>
              <a:rPr lang="en-US" dirty="0"/>
              <a:t>Weather condition</a:t>
            </a:r>
          </a:p>
          <a:p>
            <a:pPr lvl="1"/>
            <a:r>
              <a:rPr lang="en-US" dirty="0"/>
              <a:t>Passenger count</a:t>
            </a:r>
          </a:p>
          <a:p>
            <a:pPr lvl="1"/>
            <a:r>
              <a:rPr lang="en-US" dirty="0"/>
              <a:t>Distance from airports and starting point (</a:t>
            </a:r>
            <a:r>
              <a:rPr lang="en-US" dirty="0" err="1"/>
              <a:t>jfk</a:t>
            </a:r>
            <a:r>
              <a:rPr lang="en-US" dirty="0"/>
              <a:t> , , )</a:t>
            </a:r>
          </a:p>
          <a:p>
            <a:pPr marL="338328" lvl="1" indent="0">
              <a:buNone/>
            </a:pPr>
            <a:endParaRPr lang="en-US" sz="18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7A521E-DD4A-0AA6-62B4-60C8A321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9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B105-4C35-1CE8-F6B0-302F7DE0A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ED1-EB60-3867-4366-C71C2933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Distance as a function of time.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C8540-AEC9-94B2-1FE9-76B4E4AC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August showed the least rides 35762 while may showed the highest rides 46616 rides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So what’s the relation between number of rides and total distance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A8582-F070-6855-6A88-B26E6B1E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15068"/>
            <a:ext cx="6798082" cy="4027863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B644751-F399-B887-C235-E6462931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4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9AE1-83F1-14A4-D6FC-D9DC1917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5C8B-8D68-20BD-7C3F-6A705F21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Distance as a function of time.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FB8A-BEFC-05E1-8279-32977FF4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lang="en-US" sz="1800" dirty="0"/>
              <a:t>Very obvious to see that the more rides ordered the more distance traveled through a month, another obvious reason is that the average distance for rides is the same.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endParaRPr lang="en-US" sz="1800" dirty="0"/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lang="en-US" sz="1800" dirty="0"/>
              <a:t>Correlation coefficient between total distance and number of rides is 0.99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1C22C-5528-1866-ED82-25673CC0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47087"/>
            <a:ext cx="6798082" cy="4163825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D0F32E3-431C-CC7E-804D-7BD0B7CC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3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420FC-A5AB-E762-12D3-C4F9FE95B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DD4-79DD-BE19-87A2-5471F3CC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AIRPORTS MEAN UBERS</a:t>
            </a:r>
          </a:p>
        </p:txBody>
      </p:sp>
      <p:pic>
        <p:nvPicPr>
          <p:cNvPr id="10" name="Picture 9" descr="Aerial view of parked airplane">
            <a:extLst>
              <a:ext uri="{FF2B5EF4-FFF2-40B4-BE49-F238E27FC236}">
                <a16:creationId xmlns:a16="http://schemas.microsoft.com/office/drawing/2014/main" id="{F168D5E4-4212-D87B-6D74-05BD217C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09" r="39270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545416-02F5-5705-2EB4-17534C29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Always when we are in an airport that we landed in or we have gone to, we take taxi’s, but what fare amount we pay ?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60825AA-C9AE-0225-F51D-09D40E77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73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9508F-AC88-D6CD-A7AC-CB1D5D99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C29-F3BE-2949-2476-1148713D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Airports mean </a:t>
            </a:r>
            <a:r>
              <a:rPr lang="en-US" dirty="0" err="1"/>
              <a:t>ubers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26FE-26A9-049B-53D0-A70ABA11014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All 3 airport pay the same amount which the average fair amount paid 6.5$.</a:t>
            </a:r>
          </a:p>
          <a:p>
            <a:pPr defTabSz="9144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1500" b="0" i="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1500" b="0" i="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2A29708-8D8E-1A89-C8CC-021F719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53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5F06E6-2439-CC67-BFE7-B2BE9760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566"/>
            <a:ext cx="184731" cy="48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650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292B7-443B-140C-BDE0-FC441EBE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26" y="1169470"/>
            <a:ext cx="7954485" cy="41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F6F7-1B60-3A82-464C-19A6CC85D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11B3-A11A-B22C-8E2E-87D4EB33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B6C0C-4AF1-FEB0-E8D9-CA89C4C0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7460324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Mean of </a:t>
            </a:r>
            <a:r>
              <a:rPr lang="en-US" dirty="0"/>
              <a:t>fare amount </a:t>
            </a:r>
            <a:r>
              <a:rPr lang="en-US" sz="2000" dirty="0"/>
              <a:t>is 8.7$ with max 22.25$ and min 0.01$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Most distance traveled is 7 miles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Passenger count ranges from 1 to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More will be shown through plots and deeper conclusions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BA73B6E-9377-F461-2CAF-368ACD7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149C-BD39-CF33-414B-07FF28D6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C871-3B5F-0541-C41A-95A5C63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E07D-39A5-AD57-DD58-A1647C1D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7460324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duplicates existed in the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null values existed, 5 rows with null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Errors existed in some features, fare amount being negative or 0 and passenger count being 0 were handled</a:t>
            </a:r>
          </a:p>
          <a:p>
            <a:endParaRPr lang="en-US" sz="20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8F91FC-9BB3-50E0-02BC-170C1EE8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2305-8FF2-1AF4-DF56-4EC1517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8EE-9E2F-33E3-1522-C527BB21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35" y="2403987"/>
            <a:ext cx="5621102" cy="210902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OUTLIER DETECTION</a:t>
            </a:r>
            <a:endParaRPr lang="en-US" sz="54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5021ABE-D4CC-FC4C-05AC-80F716B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3A61-6F7B-1FB1-1E51-6E0CC35D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371F-4126-4D13-BE9B-4C8990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4D0F5-CD7E-BD25-4CA4-69C1A3E9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/>
              <a:t>Many outliers existed through the dataset especially in the distance column. Outliers were outrageous.</a:t>
            </a:r>
          </a:p>
          <a:p>
            <a:endParaRPr lang="en-US" dirty="0"/>
          </a:p>
        </p:txBody>
      </p:sp>
      <p:pic>
        <p:nvPicPr>
          <p:cNvPr id="5" name="Picture 4" descr="A graph of a box plot&#10;&#10;AI-generated content may be incorrect.">
            <a:extLst>
              <a:ext uri="{FF2B5EF4-FFF2-40B4-BE49-F238E27FC236}">
                <a16:creationId xmlns:a16="http://schemas.microsoft.com/office/drawing/2014/main" id="{A49AEB0D-30E1-E441-E564-2EB58A02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30705"/>
            <a:ext cx="6798082" cy="499659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2BFD670-2153-76F7-0D7D-5D08AC7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9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1724</TotalTime>
  <Words>2566</Words>
  <Application>Microsoft Office PowerPoint</Application>
  <PresentationFormat>Widescreen</PresentationFormat>
  <Paragraphs>280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Inter</vt:lpstr>
      <vt:lpstr>Roboto</vt:lpstr>
      <vt:lpstr>Segoe UI Light</vt:lpstr>
      <vt:lpstr>Tw Cen MT</vt:lpstr>
      <vt:lpstr>Wingdings</vt:lpstr>
      <vt:lpstr>Retrospect</vt:lpstr>
      <vt:lpstr>Exploratory Data Analysis of Uber Bookings</vt:lpstr>
      <vt:lpstr>CONTENTS</vt:lpstr>
      <vt:lpstr>INTRODUCTION</vt:lpstr>
      <vt:lpstr>INTRODUCTION</vt:lpstr>
      <vt:lpstr>Data understanding</vt:lpstr>
      <vt:lpstr>Data understanding</vt:lpstr>
      <vt:lpstr>DATA CLEANING</vt:lpstr>
      <vt:lpstr>OUTLIER DETECTION</vt:lpstr>
      <vt:lpstr>OUTLIER DETECTION</vt:lpstr>
      <vt:lpstr>OUTLIER DETECTION</vt:lpstr>
      <vt:lpstr>How Many Cars Are in Each Condition?</vt:lpstr>
      <vt:lpstr>How Many Cars Are in Each Day?</vt:lpstr>
      <vt:lpstr>How Many Cars Are in Each Month?</vt:lpstr>
      <vt:lpstr>How Many Cars Are in Each Weekday?</vt:lpstr>
      <vt:lpstr>How Many Cars Are in Each Year?</vt:lpstr>
      <vt:lpstr>PowerPoint Presentation</vt:lpstr>
      <vt:lpstr>Traffic Condition Impact</vt:lpstr>
      <vt:lpstr>Think like a capitalist</vt:lpstr>
      <vt:lpstr>Think like a capitalist</vt:lpstr>
      <vt:lpstr>Distribution of Rides by Hour and Traffic Condition</vt:lpstr>
      <vt:lpstr>Think like a capitalist</vt:lpstr>
      <vt:lpstr>Distribution of day by Traffic Condition</vt:lpstr>
      <vt:lpstr>Distribution of month by Traffic Condition</vt:lpstr>
      <vt:lpstr>Distribution of weekday by Traffic Condition</vt:lpstr>
      <vt:lpstr>Think like a capitalist</vt:lpstr>
      <vt:lpstr>Distribution of year by Traffic Condition</vt:lpstr>
      <vt:lpstr>Distribution of bearing by Traffic Condition</vt:lpstr>
      <vt:lpstr>Distribution of Passenger Count by Traffic Condition</vt:lpstr>
      <vt:lpstr>Weather Impact</vt:lpstr>
      <vt:lpstr>IS TAKING A TAXI AFFECTED BY THE WEATHER ?</vt:lpstr>
      <vt:lpstr>Distribution of Car Condition by Weather </vt:lpstr>
      <vt:lpstr>Distribution of Traffic Condition by Weather </vt:lpstr>
      <vt:lpstr>Distribution of Fare Amount by Weather  </vt:lpstr>
      <vt:lpstr>Distribution of Passenger Count by Weather </vt:lpstr>
      <vt:lpstr>Distribution of Bearing by Weather </vt:lpstr>
      <vt:lpstr>Distance attributes</vt:lpstr>
      <vt:lpstr>Trip Distance DISTRIBUTION</vt:lpstr>
      <vt:lpstr>Trip Distance vs Fare amount</vt:lpstr>
      <vt:lpstr>Survival of the fittest?</vt:lpstr>
      <vt:lpstr>Survival of the fittest</vt:lpstr>
      <vt:lpstr>Survival of the fittest</vt:lpstr>
      <vt:lpstr>Cold slows you down</vt:lpstr>
      <vt:lpstr>Cold slows you down, doesn’t it?</vt:lpstr>
      <vt:lpstr>Cold slows you down, doesn’t it?</vt:lpstr>
      <vt:lpstr>HOW PASSENGER COUNT IS RELATED TO DISTANCE</vt:lpstr>
      <vt:lpstr>Passenger count and fare amount</vt:lpstr>
      <vt:lpstr>Passenger count and average distance</vt:lpstr>
      <vt:lpstr>Total distance traveled as a function of time</vt:lpstr>
      <vt:lpstr>Distance as a function of time.</vt:lpstr>
      <vt:lpstr>Distance as a function of time.</vt:lpstr>
      <vt:lpstr>Distance as a function of time.</vt:lpstr>
      <vt:lpstr>AIRPORTS MEAN UBERS</vt:lpstr>
      <vt:lpstr>Airports mean ubers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DHEIF ALLAH HASAN SHUBAIKAT</dc:creator>
  <cp:lastModifiedBy>MOHAMMAD DHEIF ALLAH HASAN SHUBAIKAT</cp:lastModifiedBy>
  <cp:revision>40</cp:revision>
  <dcterms:created xsi:type="dcterms:W3CDTF">2025-02-05T17:40:49Z</dcterms:created>
  <dcterms:modified xsi:type="dcterms:W3CDTF">2025-03-01T11:40:40Z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